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7" r:id="rId2"/>
    <p:sldId id="268" r:id="rId3"/>
    <p:sldId id="269" r:id="rId4"/>
    <p:sldId id="280" r:id="rId5"/>
    <p:sldId id="277" r:id="rId6"/>
    <p:sldId id="270" r:id="rId7"/>
    <p:sldId id="271" r:id="rId8"/>
    <p:sldId id="273" r:id="rId9"/>
    <p:sldId id="274" r:id="rId10"/>
    <p:sldId id="272" r:id="rId11"/>
    <p:sldId id="275" r:id="rId12"/>
    <p:sldId id="276" r:id="rId13"/>
    <p:sldId id="278" r:id="rId14"/>
    <p:sldId id="279" r:id="rId15"/>
    <p:sldId id="266" r:id="rId16"/>
  </p:sldIdLst>
  <p:sldSz cx="9144000" cy="6858000" type="screen4x3"/>
  <p:notesSz cx="6400800" cy="8686800"/>
  <p:photoAlbum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0">
          <p15:clr>
            <a:srgbClr val="A4A3A4"/>
          </p15:clr>
        </p15:guide>
        <p15:guide id="2" orient="horz" pos="3657">
          <p15:clr>
            <a:srgbClr val="A4A3A4"/>
          </p15:clr>
        </p15:guide>
        <p15:guide id="3" pos="567">
          <p15:clr>
            <a:srgbClr val="A4A3A4"/>
          </p15:clr>
        </p15:guide>
        <p15:guide id="4" pos="519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736">
          <p15:clr>
            <a:srgbClr val="A4A3A4"/>
          </p15:clr>
        </p15:guide>
        <p15:guide id="2" pos="201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5" autoAdjust="0"/>
    <p:restoredTop sz="94660" autoAdjust="0"/>
  </p:normalViewPr>
  <p:slideViewPr>
    <p:cSldViewPr showGuides="1">
      <p:cViewPr varScale="1">
        <p:scale>
          <a:sx n="94" d="100"/>
          <a:sy n="94" d="100"/>
        </p:scale>
        <p:origin x="78" y="468"/>
      </p:cViewPr>
      <p:guideLst>
        <p:guide orient="horz" pos="1480"/>
        <p:guide orient="horz" pos="3657"/>
        <p:guide pos="567"/>
        <p:guide pos="5193"/>
      </p:guideLst>
    </p:cSldViewPr>
  </p:slideViewPr>
  <p:outlineViewPr>
    <p:cViewPr>
      <p:scale>
        <a:sx n="33" d="100"/>
        <a:sy n="33" d="100"/>
      </p:scale>
      <p:origin x="0" y="5082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4" d="100"/>
          <a:sy n="74" d="100"/>
        </p:scale>
        <p:origin x="-2886" y="-108"/>
      </p:cViewPr>
      <p:guideLst>
        <p:guide orient="horz" pos="2736"/>
        <p:guide pos="20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64AF33-A096-4480-9E32-08A2917BD1E8}" type="doc">
      <dgm:prSet loTypeId="urn:microsoft.com/office/officeart/2005/8/layout/default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5E371039-47F4-49A3-967B-E169014088DB}">
      <dgm:prSet phldrT="[Text]"/>
      <dgm:spPr/>
      <dgm:t>
        <a:bodyPr/>
        <a:lstStyle/>
        <a:p>
          <a:r>
            <a:rPr lang="de-DE" dirty="0"/>
            <a:t>Carbon Dioxide</a:t>
          </a:r>
        </a:p>
      </dgm:t>
    </dgm:pt>
    <dgm:pt modelId="{84B18F8A-B515-4B4C-92E5-4AEDEDCEFE9F}" type="parTrans" cxnId="{5AA7C655-8203-4D33-9620-C23FC88D4E7E}">
      <dgm:prSet/>
      <dgm:spPr/>
      <dgm:t>
        <a:bodyPr/>
        <a:lstStyle/>
        <a:p>
          <a:endParaRPr lang="de-DE"/>
        </a:p>
      </dgm:t>
    </dgm:pt>
    <dgm:pt modelId="{FBC66D1D-06F5-457E-AEC3-82D73524240D}" type="sibTrans" cxnId="{5AA7C655-8203-4D33-9620-C23FC88D4E7E}">
      <dgm:prSet/>
      <dgm:spPr/>
      <dgm:t>
        <a:bodyPr/>
        <a:lstStyle/>
        <a:p>
          <a:endParaRPr lang="de-DE"/>
        </a:p>
      </dgm:t>
    </dgm:pt>
    <dgm:pt modelId="{404BB191-AB0B-4238-A48A-64919BB6A10C}">
      <dgm:prSet phldrT="[Text]"/>
      <dgm:spPr/>
      <dgm:t>
        <a:bodyPr/>
        <a:lstStyle/>
        <a:p>
          <a:r>
            <a:rPr lang="de-DE" dirty="0"/>
            <a:t>Carbon Monoxide</a:t>
          </a:r>
        </a:p>
      </dgm:t>
    </dgm:pt>
    <dgm:pt modelId="{946DA5F5-B1A7-4729-BDF6-BB91A14CF4C8}" type="parTrans" cxnId="{D554246A-E68A-416A-BDCF-30AE7796B887}">
      <dgm:prSet/>
      <dgm:spPr/>
      <dgm:t>
        <a:bodyPr/>
        <a:lstStyle/>
        <a:p>
          <a:endParaRPr lang="de-DE"/>
        </a:p>
      </dgm:t>
    </dgm:pt>
    <dgm:pt modelId="{8D561692-AFE9-4C45-8159-7D91E74086B4}" type="sibTrans" cxnId="{D554246A-E68A-416A-BDCF-30AE7796B887}">
      <dgm:prSet/>
      <dgm:spPr/>
      <dgm:t>
        <a:bodyPr/>
        <a:lstStyle/>
        <a:p>
          <a:endParaRPr lang="de-DE"/>
        </a:p>
      </dgm:t>
    </dgm:pt>
    <dgm:pt modelId="{2EC30916-FBFF-4E90-BB58-970CE6213B1C}">
      <dgm:prSet phldrT="[Text]"/>
      <dgm:spPr/>
      <dgm:t>
        <a:bodyPr/>
        <a:lstStyle/>
        <a:p>
          <a:r>
            <a:rPr lang="de-DE" dirty="0"/>
            <a:t>Hydrogen Bromide</a:t>
          </a:r>
        </a:p>
      </dgm:t>
    </dgm:pt>
    <dgm:pt modelId="{BC6ECD03-223E-4CF3-B4D1-0D59DBB3AE7E}" type="parTrans" cxnId="{6C2F780A-61F5-46F8-98FF-5623D851C70D}">
      <dgm:prSet/>
      <dgm:spPr/>
      <dgm:t>
        <a:bodyPr/>
        <a:lstStyle/>
        <a:p>
          <a:endParaRPr lang="de-DE"/>
        </a:p>
      </dgm:t>
    </dgm:pt>
    <dgm:pt modelId="{A55FFC6D-3F51-482D-89CE-F79A7269FAC4}" type="sibTrans" cxnId="{6C2F780A-61F5-46F8-98FF-5623D851C70D}">
      <dgm:prSet/>
      <dgm:spPr/>
      <dgm:t>
        <a:bodyPr/>
        <a:lstStyle/>
        <a:p>
          <a:endParaRPr lang="de-DE"/>
        </a:p>
      </dgm:t>
    </dgm:pt>
    <dgm:pt modelId="{4B9AEB14-DDC8-442A-9A42-254BB21D018B}">
      <dgm:prSet phldrT="[Text]"/>
      <dgm:spPr/>
      <dgm:t>
        <a:bodyPr/>
        <a:lstStyle/>
        <a:p>
          <a:r>
            <a:rPr lang="de-DE" dirty="0"/>
            <a:t>Hydrogen Chloride</a:t>
          </a:r>
        </a:p>
      </dgm:t>
    </dgm:pt>
    <dgm:pt modelId="{60C8F53A-FCB9-4BD3-A7F2-0AAD0BCEDF9A}" type="parTrans" cxnId="{FDA6ADC5-4AFB-4099-B3A1-3C6436CF194E}">
      <dgm:prSet/>
      <dgm:spPr/>
      <dgm:t>
        <a:bodyPr/>
        <a:lstStyle/>
        <a:p>
          <a:endParaRPr lang="de-DE"/>
        </a:p>
      </dgm:t>
    </dgm:pt>
    <dgm:pt modelId="{FF631107-A7E3-48D6-935F-C0E463CF6563}" type="sibTrans" cxnId="{FDA6ADC5-4AFB-4099-B3A1-3C6436CF194E}">
      <dgm:prSet/>
      <dgm:spPr/>
      <dgm:t>
        <a:bodyPr/>
        <a:lstStyle/>
        <a:p>
          <a:endParaRPr lang="de-DE"/>
        </a:p>
      </dgm:t>
    </dgm:pt>
    <dgm:pt modelId="{ED048B18-5F9F-4AD8-A08A-D15BD5797300}">
      <dgm:prSet phldrT="[Text]"/>
      <dgm:spPr/>
      <dgm:t>
        <a:bodyPr/>
        <a:lstStyle/>
        <a:p>
          <a:r>
            <a:rPr lang="de-DE" dirty="0"/>
            <a:t>Hydrogen Cyanide</a:t>
          </a:r>
        </a:p>
      </dgm:t>
    </dgm:pt>
    <dgm:pt modelId="{AD6D7E26-A392-4B83-BFAF-B82881C8D149}" type="parTrans" cxnId="{FE54A1B2-0718-4FD4-AA89-A28EB97933E3}">
      <dgm:prSet/>
      <dgm:spPr/>
      <dgm:t>
        <a:bodyPr/>
        <a:lstStyle/>
        <a:p>
          <a:endParaRPr lang="de-DE"/>
        </a:p>
      </dgm:t>
    </dgm:pt>
    <dgm:pt modelId="{1A5FF0F4-0671-48C4-90FA-B0982CC52199}" type="sibTrans" cxnId="{FE54A1B2-0718-4FD4-AA89-A28EB97933E3}">
      <dgm:prSet/>
      <dgm:spPr/>
      <dgm:t>
        <a:bodyPr/>
        <a:lstStyle/>
        <a:p>
          <a:endParaRPr lang="de-DE"/>
        </a:p>
      </dgm:t>
    </dgm:pt>
    <dgm:pt modelId="{DE021B02-AE5F-48EB-BE04-21FBCB490ACE}">
      <dgm:prSet phldrT="[Text]"/>
      <dgm:spPr/>
      <dgm:t>
        <a:bodyPr/>
        <a:lstStyle/>
        <a:p>
          <a:r>
            <a:rPr lang="de-DE" dirty="0"/>
            <a:t>Hydrogen Fluoride</a:t>
          </a:r>
        </a:p>
      </dgm:t>
    </dgm:pt>
    <dgm:pt modelId="{22DFF3A3-8905-4E15-8907-353D3F0C0F49}" type="parTrans" cxnId="{856FA703-6224-49E7-B5F0-589B4C0F8BE0}">
      <dgm:prSet/>
      <dgm:spPr/>
      <dgm:t>
        <a:bodyPr/>
        <a:lstStyle/>
        <a:p>
          <a:endParaRPr lang="de-DE"/>
        </a:p>
      </dgm:t>
    </dgm:pt>
    <dgm:pt modelId="{693E8823-3490-42D0-938C-E1648BCB358E}" type="sibTrans" cxnId="{856FA703-6224-49E7-B5F0-589B4C0F8BE0}">
      <dgm:prSet/>
      <dgm:spPr/>
      <dgm:t>
        <a:bodyPr/>
        <a:lstStyle/>
        <a:p>
          <a:endParaRPr lang="de-DE"/>
        </a:p>
      </dgm:t>
    </dgm:pt>
    <dgm:pt modelId="{4E73C366-7EB6-4A0C-A883-624D011C884A}">
      <dgm:prSet phldrT="[Text]"/>
      <dgm:spPr/>
      <dgm:t>
        <a:bodyPr/>
        <a:lstStyle/>
        <a:p>
          <a:r>
            <a:rPr lang="de-DE" dirty="0" err="1"/>
            <a:t>Nitrous</a:t>
          </a:r>
          <a:r>
            <a:rPr lang="de-DE" dirty="0"/>
            <a:t> Gases</a:t>
          </a:r>
        </a:p>
      </dgm:t>
    </dgm:pt>
    <dgm:pt modelId="{2B55FC62-30D0-47A7-8FD7-0E8D7A49EB3E}" type="parTrans" cxnId="{AF644D80-D505-4C92-A58B-E5235AF3CFFC}">
      <dgm:prSet/>
      <dgm:spPr/>
      <dgm:t>
        <a:bodyPr/>
        <a:lstStyle/>
        <a:p>
          <a:endParaRPr lang="de-DE"/>
        </a:p>
      </dgm:t>
    </dgm:pt>
    <dgm:pt modelId="{3BA460B6-2137-40B9-A6F3-6349C2AE555A}" type="sibTrans" cxnId="{AF644D80-D505-4C92-A58B-E5235AF3CFFC}">
      <dgm:prSet/>
      <dgm:spPr/>
      <dgm:t>
        <a:bodyPr/>
        <a:lstStyle/>
        <a:p>
          <a:endParaRPr lang="de-DE"/>
        </a:p>
      </dgm:t>
    </dgm:pt>
    <dgm:pt modelId="{862BFB69-FADD-4969-AFDE-768E73E29026}">
      <dgm:prSet phldrT="[Text]"/>
      <dgm:spPr/>
      <dgm:t>
        <a:bodyPr/>
        <a:lstStyle/>
        <a:p>
          <a:r>
            <a:rPr lang="de-DE" dirty="0" err="1"/>
            <a:t>Sulphur</a:t>
          </a:r>
          <a:r>
            <a:rPr lang="de-DE" dirty="0"/>
            <a:t> Dioxide</a:t>
          </a:r>
        </a:p>
      </dgm:t>
    </dgm:pt>
    <dgm:pt modelId="{390F143E-E907-43D3-A0E8-8224674668CF}" type="parTrans" cxnId="{50587E3C-0C1D-4BA1-BBC5-931AE56A2399}">
      <dgm:prSet/>
      <dgm:spPr/>
      <dgm:t>
        <a:bodyPr/>
        <a:lstStyle/>
        <a:p>
          <a:endParaRPr lang="de-DE"/>
        </a:p>
      </dgm:t>
    </dgm:pt>
    <dgm:pt modelId="{92D4A39B-1C88-4898-8093-EB766D548532}" type="sibTrans" cxnId="{50587E3C-0C1D-4BA1-BBC5-931AE56A2399}">
      <dgm:prSet/>
      <dgm:spPr/>
      <dgm:t>
        <a:bodyPr/>
        <a:lstStyle/>
        <a:p>
          <a:endParaRPr lang="de-DE"/>
        </a:p>
      </dgm:t>
    </dgm:pt>
    <dgm:pt modelId="{A9A08554-5573-428A-B76D-BAF23E581871}" type="pres">
      <dgm:prSet presAssocID="{C164AF33-A096-4480-9E32-08A2917BD1E8}" presName="diagram" presStyleCnt="0">
        <dgm:presLayoutVars>
          <dgm:dir/>
          <dgm:resizeHandles val="exact"/>
        </dgm:presLayoutVars>
      </dgm:prSet>
      <dgm:spPr/>
    </dgm:pt>
    <dgm:pt modelId="{2D1FDA23-B337-47FA-88EA-BD2F7C91D795}" type="pres">
      <dgm:prSet presAssocID="{5E371039-47F4-49A3-967B-E169014088DB}" presName="node" presStyleLbl="node1" presStyleIdx="0" presStyleCnt="8">
        <dgm:presLayoutVars>
          <dgm:bulletEnabled val="1"/>
        </dgm:presLayoutVars>
      </dgm:prSet>
      <dgm:spPr/>
    </dgm:pt>
    <dgm:pt modelId="{EBB4150A-519D-4478-8357-111360BE2113}" type="pres">
      <dgm:prSet presAssocID="{FBC66D1D-06F5-457E-AEC3-82D73524240D}" presName="sibTrans" presStyleCnt="0"/>
      <dgm:spPr/>
    </dgm:pt>
    <dgm:pt modelId="{C6E26B41-1B6F-4E1B-9E3F-B14E55CE0660}" type="pres">
      <dgm:prSet presAssocID="{404BB191-AB0B-4238-A48A-64919BB6A10C}" presName="node" presStyleLbl="node1" presStyleIdx="1" presStyleCnt="8">
        <dgm:presLayoutVars>
          <dgm:bulletEnabled val="1"/>
        </dgm:presLayoutVars>
      </dgm:prSet>
      <dgm:spPr/>
    </dgm:pt>
    <dgm:pt modelId="{1B15C88E-E91C-406C-8609-959B185641BE}" type="pres">
      <dgm:prSet presAssocID="{8D561692-AFE9-4C45-8159-7D91E74086B4}" presName="sibTrans" presStyleCnt="0"/>
      <dgm:spPr/>
    </dgm:pt>
    <dgm:pt modelId="{B1B74295-7B8C-4294-BDB2-FA67E67F45EF}" type="pres">
      <dgm:prSet presAssocID="{2EC30916-FBFF-4E90-BB58-970CE6213B1C}" presName="node" presStyleLbl="node1" presStyleIdx="2" presStyleCnt="8">
        <dgm:presLayoutVars>
          <dgm:bulletEnabled val="1"/>
        </dgm:presLayoutVars>
      </dgm:prSet>
      <dgm:spPr/>
    </dgm:pt>
    <dgm:pt modelId="{B2FC5B5C-CAE4-455E-B2E9-3B897769DDA7}" type="pres">
      <dgm:prSet presAssocID="{A55FFC6D-3F51-482D-89CE-F79A7269FAC4}" presName="sibTrans" presStyleCnt="0"/>
      <dgm:spPr/>
    </dgm:pt>
    <dgm:pt modelId="{5964622A-187B-4ED4-A4A1-E33A57C24094}" type="pres">
      <dgm:prSet presAssocID="{4B9AEB14-DDC8-442A-9A42-254BB21D018B}" presName="node" presStyleLbl="node1" presStyleIdx="3" presStyleCnt="8">
        <dgm:presLayoutVars>
          <dgm:bulletEnabled val="1"/>
        </dgm:presLayoutVars>
      </dgm:prSet>
      <dgm:spPr/>
    </dgm:pt>
    <dgm:pt modelId="{2EC1ABC1-F061-4936-9996-27F8CF2A8556}" type="pres">
      <dgm:prSet presAssocID="{FF631107-A7E3-48D6-935F-C0E463CF6563}" presName="sibTrans" presStyleCnt="0"/>
      <dgm:spPr/>
    </dgm:pt>
    <dgm:pt modelId="{96D70DC3-7262-4C83-A3A1-E776F266058A}" type="pres">
      <dgm:prSet presAssocID="{ED048B18-5F9F-4AD8-A08A-D15BD5797300}" presName="node" presStyleLbl="node1" presStyleIdx="4" presStyleCnt="8">
        <dgm:presLayoutVars>
          <dgm:bulletEnabled val="1"/>
        </dgm:presLayoutVars>
      </dgm:prSet>
      <dgm:spPr/>
    </dgm:pt>
    <dgm:pt modelId="{FB71E0CF-F741-4661-9472-793DA5A93CA2}" type="pres">
      <dgm:prSet presAssocID="{1A5FF0F4-0671-48C4-90FA-B0982CC52199}" presName="sibTrans" presStyleCnt="0"/>
      <dgm:spPr/>
    </dgm:pt>
    <dgm:pt modelId="{3BB3E38D-A5CC-4E36-B370-CAEDEBA75285}" type="pres">
      <dgm:prSet presAssocID="{DE021B02-AE5F-48EB-BE04-21FBCB490ACE}" presName="node" presStyleLbl="node1" presStyleIdx="5" presStyleCnt="8">
        <dgm:presLayoutVars>
          <dgm:bulletEnabled val="1"/>
        </dgm:presLayoutVars>
      </dgm:prSet>
      <dgm:spPr/>
    </dgm:pt>
    <dgm:pt modelId="{42F02820-BABB-4E38-A342-A7BB16E4A4C6}" type="pres">
      <dgm:prSet presAssocID="{693E8823-3490-42D0-938C-E1648BCB358E}" presName="sibTrans" presStyleCnt="0"/>
      <dgm:spPr/>
    </dgm:pt>
    <dgm:pt modelId="{F5CE601D-4F03-41B9-B2C1-38F2BAA7361D}" type="pres">
      <dgm:prSet presAssocID="{4E73C366-7EB6-4A0C-A883-624D011C884A}" presName="node" presStyleLbl="node1" presStyleIdx="6" presStyleCnt="8">
        <dgm:presLayoutVars>
          <dgm:bulletEnabled val="1"/>
        </dgm:presLayoutVars>
      </dgm:prSet>
      <dgm:spPr/>
    </dgm:pt>
    <dgm:pt modelId="{A6233434-7C75-43A3-9DD0-0CD05D58F2CC}" type="pres">
      <dgm:prSet presAssocID="{3BA460B6-2137-40B9-A6F3-6349C2AE555A}" presName="sibTrans" presStyleCnt="0"/>
      <dgm:spPr/>
    </dgm:pt>
    <dgm:pt modelId="{7434D077-F21D-4E7F-8801-A48DAB854241}" type="pres">
      <dgm:prSet presAssocID="{862BFB69-FADD-4969-AFDE-768E73E29026}" presName="node" presStyleLbl="node1" presStyleIdx="7" presStyleCnt="8">
        <dgm:presLayoutVars>
          <dgm:bulletEnabled val="1"/>
        </dgm:presLayoutVars>
      </dgm:prSet>
      <dgm:spPr/>
    </dgm:pt>
  </dgm:ptLst>
  <dgm:cxnLst>
    <dgm:cxn modelId="{856FA703-6224-49E7-B5F0-589B4C0F8BE0}" srcId="{C164AF33-A096-4480-9E32-08A2917BD1E8}" destId="{DE021B02-AE5F-48EB-BE04-21FBCB490ACE}" srcOrd="5" destOrd="0" parTransId="{22DFF3A3-8905-4E15-8907-353D3F0C0F49}" sibTransId="{693E8823-3490-42D0-938C-E1648BCB358E}"/>
    <dgm:cxn modelId="{BF5BFD07-160D-4D6A-9827-4609550DE064}" type="presOf" srcId="{C164AF33-A096-4480-9E32-08A2917BD1E8}" destId="{A9A08554-5573-428A-B76D-BAF23E581871}" srcOrd="0" destOrd="0" presId="urn:microsoft.com/office/officeart/2005/8/layout/default"/>
    <dgm:cxn modelId="{6C2F780A-61F5-46F8-98FF-5623D851C70D}" srcId="{C164AF33-A096-4480-9E32-08A2917BD1E8}" destId="{2EC30916-FBFF-4E90-BB58-970CE6213B1C}" srcOrd="2" destOrd="0" parTransId="{BC6ECD03-223E-4CF3-B4D1-0D59DBB3AE7E}" sibTransId="{A55FFC6D-3F51-482D-89CE-F79A7269FAC4}"/>
    <dgm:cxn modelId="{50587E3C-0C1D-4BA1-BBC5-931AE56A2399}" srcId="{C164AF33-A096-4480-9E32-08A2917BD1E8}" destId="{862BFB69-FADD-4969-AFDE-768E73E29026}" srcOrd="7" destOrd="0" parTransId="{390F143E-E907-43D3-A0E8-8224674668CF}" sibTransId="{92D4A39B-1C88-4898-8093-EB766D548532}"/>
    <dgm:cxn modelId="{1A370D5D-5CC8-487A-941A-74936E79987B}" type="presOf" srcId="{862BFB69-FADD-4969-AFDE-768E73E29026}" destId="{7434D077-F21D-4E7F-8801-A48DAB854241}" srcOrd="0" destOrd="0" presId="urn:microsoft.com/office/officeart/2005/8/layout/default"/>
    <dgm:cxn modelId="{E5F6D347-7B17-4372-8180-6E8DF2E3D5E4}" type="presOf" srcId="{2EC30916-FBFF-4E90-BB58-970CE6213B1C}" destId="{B1B74295-7B8C-4294-BDB2-FA67E67F45EF}" srcOrd="0" destOrd="0" presId="urn:microsoft.com/office/officeart/2005/8/layout/default"/>
    <dgm:cxn modelId="{D554246A-E68A-416A-BDCF-30AE7796B887}" srcId="{C164AF33-A096-4480-9E32-08A2917BD1E8}" destId="{404BB191-AB0B-4238-A48A-64919BB6A10C}" srcOrd="1" destOrd="0" parTransId="{946DA5F5-B1A7-4729-BDF6-BB91A14CF4C8}" sibTransId="{8D561692-AFE9-4C45-8159-7D91E74086B4}"/>
    <dgm:cxn modelId="{F6C1056B-6524-482C-BAB7-E437DD0358C6}" type="presOf" srcId="{ED048B18-5F9F-4AD8-A08A-D15BD5797300}" destId="{96D70DC3-7262-4C83-A3A1-E776F266058A}" srcOrd="0" destOrd="0" presId="urn:microsoft.com/office/officeart/2005/8/layout/default"/>
    <dgm:cxn modelId="{5F56576E-3197-4818-84C3-B1293C938443}" type="presOf" srcId="{DE021B02-AE5F-48EB-BE04-21FBCB490ACE}" destId="{3BB3E38D-A5CC-4E36-B370-CAEDEBA75285}" srcOrd="0" destOrd="0" presId="urn:microsoft.com/office/officeart/2005/8/layout/default"/>
    <dgm:cxn modelId="{5AA7C655-8203-4D33-9620-C23FC88D4E7E}" srcId="{C164AF33-A096-4480-9E32-08A2917BD1E8}" destId="{5E371039-47F4-49A3-967B-E169014088DB}" srcOrd="0" destOrd="0" parTransId="{84B18F8A-B515-4B4C-92E5-4AEDEDCEFE9F}" sibTransId="{FBC66D1D-06F5-457E-AEC3-82D73524240D}"/>
    <dgm:cxn modelId="{1E6F3558-83D3-424A-BC35-93FD83C0E63E}" type="presOf" srcId="{5E371039-47F4-49A3-967B-E169014088DB}" destId="{2D1FDA23-B337-47FA-88EA-BD2F7C91D795}" srcOrd="0" destOrd="0" presId="urn:microsoft.com/office/officeart/2005/8/layout/default"/>
    <dgm:cxn modelId="{AF644D80-D505-4C92-A58B-E5235AF3CFFC}" srcId="{C164AF33-A096-4480-9E32-08A2917BD1E8}" destId="{4E73C366-7EB6-4A0C-A883-624D011C884A}" srcOrd="6" destOrd="0" parTransId="{2B55FC62-30D0-47A7-8FD7-0E8D7A49EB3E}" sibTransId="{3BA460B6-2137-40B9-A6F3-6349C2AE555A}"/>
    <dgm:cxn modelId="{81C2FAAE-17A0-4CAF-921B-9DB9E965FFD6}" type="presOf" srcId="{4B9AEB14-DDC8-442A-9A42-254BB21D018B}" destId="{5964622A-187B-4ED4-A4A1-E33A57C24094}" srcOrd="0" destOrd="0" presId="urn:microsoft.com/office/officeart/2005/8/layout/default"/>
    <dgm:cxn modelId="{FE54A1B2-0718-4FD4-AA89-A28EB97933E3}" srcId="{C164AF33-A096-4480-9E32-08A2917BD1E8}" destId="{ED048B18-5F9F-4AD8-A08A-D15BD5797300}" srcOrd="4" destOrd="0" parTransId="{AD6D7E26-A392-4B83-BFAF-B82881C8D149}" sibTransId="{1A5FF0F4-0671-48C4-90FA-B0982CC52199}"/>
    <dgm:cxn modelId="{C36688B7-8281-4996-B638-CEC58DB0F181}" type="presOf" srcId="{404BB191-AB0B-4238-A48A-64919BB6A10C}" destId="{C6E26B41-1B6F-4E1B-9E3F-B14E55CE0660}" srcOrd="0" destOrd="0" presId="urn:microsoft.com/office/officeart/2005/8/layout/default"/>
    <dgm:cxn modelId="{F43E7BBE-61A7-4517-B459-3C03D90B7F33}" type="presOf" srcId="{4E73C366-7EB6-4A0C-A883-624D011C884A}" destId="{F5CE601D-4F03-41B9-B2C1-38F2BAA7361D}" srcOrd="0" destOrd="0" presId="urn:microsoft.com/office/officeart/2005/8/layout/default"/>
    <dgm:cxn modelId="{FDA6ADC5-4AFB-4099-B3A1-3C6436CF194E}" srcId="{C164AF33-A096-4480-9E32-08A2917BD1E8}" destId="{4B9AEB14-DDC8-442A-9A42-254BB21D018B}" srcOrd="3" destOrd="0" parTransId="{60C8F53A-FCB9-4BD3-A7F2-0AAD0BCEDF9A}" sibTransId="{FF631107-A7E3-48D6-935F-C0E463CF6563}"/>
    <dgm:cxn modelId="{77ACEE77-DF7F-4AAB-80B1-BD7025DE8897}" type="presParOf" srcId="{A9A08554-5573-428A-B76D-BAF23E581871}" destId="{2D1FDA23-B337-47FA-88EA-BD2F7C91D795}" srcOrd="0" destOrd="0" presId="urn:microsoft.com/office/officeart/2005/8/layout/default"/>
    <dgm:cxn modelId="{BAF18AEE-1CB6-43AE-953A-592AFC9EB492}" type="presParOf" srcId="{A9A08554-5573-428A-B76D-BAF23E581871}" destId="{EBB4150A-519D-4478-8357-111360BE2113}" srcOrd="1" destOrd="0" presId="urn:microsoft.com/office/officeart/2005/8/layout/default"/>
    <dgm:cxn modelId="{6B9A49CD-FEBE-4B6A-AB57-DC79AF88BCDF}" type="presParOf" srcId="{A9A08554-5573-428A-B76D-BAF23E581871}" destId="{C6E26B41-1B6F-4E1B-9E3F-B14E55CE0660}" srcOrd="2" destOrd="0" presId="urn:microsoft.com/office/officeart/2005/8/layout/default"/>
    <dgm:cxn modelId="{7E1FDBC8-F976-434E-A08A-06803AF8194D}" type="presParOf" srcId="{A9A08554-5573-428A-B76D-BAF23E581871}" destId="{1B15C88E-E91C-406C-8609-959B185641BE}" srcOrd="3" destOrd="0" presId="urn:microsoft.com/office/officeart/2005/8/layout/default"/>
    <dgm:cxn modelId="{59017AEC-A477-4484-A585-7765C0B52C47}" type="presParOf" srcId="{A9A08554-5573-428A-B76D-BAF23E581871}" destId="{B1B74295-7B8C-4294-BDB2-FA67E67F45EF}" srcOrd="4" destOrd="0" presId="urn:microsoft.com/office/officeart/2005/8/layout/default"/>
    <dgm:cxn modelId="{1B084CAA-0E4C-4793-A497-FDFCC901A1DD}" type="presParOf" srcId="{A9A08554-5573-428A-B76D-BAF23E581871}" destId="{B2FC5B5C-CAE4-455E-B2E9-3B897769DDA7}" srcOrd="5" destOrd="0" presId="urn:microsoft.com/office/officeart/2005/8/layout/default"/>
    <dgm:cxn modelId="{BECF4BE2-7FBF-43C6-905C-BD9452B3F730}" type="presParOf" srcId="{A9A08554-5573-428A-B76D-BAF23E581871}" destId="{5964622A-187B-4ED4-A4A1-E33A57C24094}" srcOrd="6" destOrd="0" presId="urn:microsoft.com/office/officeart/2005/8/layout/default"/>
    <dgm:cxn modelId="{F363C513-32B0-4BD9-BA03-1E1722355EF7}" type="presParOf" srcId="{A9A08554-5573-428A-B76D-BAF23E581871}" destId="{2EC1ABC1-F061-4936-9996-27F8CF2A8556}" srcOrd="7" destOrd="0" presId="urn:microsoft.com/office/officeart/2005/8/layout/default"/>
    <dgm:cxn modelId="{52E10000-DCAF-4370-B517-D8233AA69BDE}" type="presParOf" srcId="{A9A08554-5573-428A-B76D-BAF23E581871}" destId="{96D70DC3-7262-4C83-A3A1-E776F266058A}" srcOrd="8" destOrd="0" presId="urn:microsoft.com/office/officeart/2005/8/layout/default"/>
    <dgm:cxn modelId="{94F8E98E-DA97-4E67-BC56-E797AB5EB9EE}" type="presParOf" srcId="{A9A08554-5573-428A-B76D-BAF23E581871}" destId="{FB71E0CF-F741-4661-9472-793DA5A93CA2}" srcOrd="9" destOrd="0" presId="urn:microsoft.com/office/officeart/2005/8/layout/default"/>
    <dgm:cxn modelId="{4F6F0FC4-DB08-4B02-8055-CDE4F14C06CF}" type="presParOf" srcId="{A9A08554-5573-428A-B76D-BAF23E581871}" destId="{3BB3E38D-A5CC-4E36-B370-CAEDEBA75285}" srcOrd="10" destOrd="0" presId="urn:microsoft.com/office/officeart/2005/8/layout/default"/>
    <dgm:cxn modelId="{22958957-2AD6-4459-A7C6-709205C0BBA0}" type="presParOf" srcId="{A9A08554-5573-428A-B76D-BAF23E581871}" destId="{42F02820-BABB-4E38-A342-A7BB16E4A4C6}" srcOrd="11" destOrd="0" presId="urn:microsoft.com/office/officeart/2005/8/layout/default"/>
    <dgm:cxn modelId="{0217686A-A420-40F0-B25F-B2C988F5707A}" type="presParOf" srcId="{A9A08554-5573-428A-B76D-BAF23E581871}" destId="{F5CE601D-4F03-41B9-B2C1-38F2BAA7361D}" srcOrd="12" destOrd="0" presId="urn:microsoft.com/office/officeart/2005/8/layout/default"/>
    <dgm:cxn modelId="{9B15C8B3-986D-44F0-BB0F-F2D15B03B670}" type="presParOf" srcId="{A9A08554-5573-428A-B76D-BAF23E581871}" destId="{A6233434-7C75-43A3-9DD0-0CD05D58F2CC}" srcOrd="13" destOrd="0" presId="urn:microsoft.com/office/officeart/2005/8/layout/default"/>
    <dgm:cxn modelId="{B4E2294A-8AF9-43B8-AD0F-F869FD792BE5}" type="presParOf" srcId="{A9A08554-5573-428A-B76D-BAF23E581871}" destId="{7434D077-F21D-4E7F-8801-A48DAB854241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1FDA23-B337-47FA-88EA-BD2F7C91D795}">
      <dsp:nvSpPr>
        <dsp:cNvPr id="0" name=""/>
        <dsp:cNvSpPr/>
      </dsp:nvSpPr>
      <dsp:spPr>
        <a:xfrm>
          <a:off x="542133" y="571"/>
          <a:ext cx="1660843" cy="9965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/>
            <a:t>Carbon Dioxide</a:t>
          </a:r>
        </a:p>
      </dsp:txBody>
      <dsp:txXfrm>
        <a:off x="542133" y="571"/>
        <a:ext cx="1660843" cy="996506"/>
      </dsp:txXfrm>
    </dsp:sp>
    <dsp:sp modelId="{C6E26B41-1B6F-4E1B-9E3F-B14E55CE0660}">
      <dsp:nvSpPr>
        <dsp:cNvPr id="0" name=""/>
        <dsp:cNvSpPr/>
      </dsp:nvSpPr>
      <dsp:spPr>
        <a:xfrm>
          <a:off x="2369061" y="571"/>
          <a:ext cx="1660843" cy="9965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/>
            <a:t>Carbon Monoxide</a:t>
          </a:r>
        </a:p>
      </dsp:txBody>
      <dsp:txXfrm>
        <a:off x="2369061" y="571"/>
        <a:ext cx="1660843" cy="996506"/>
      </dsp:txXfrm>
    </dsp:sp>
    <dsp:sp modelId="{B1B74295-7B8C-4294-BDB2-FA67E67F45EF}">
      <dsp:nvSpPr>
        <dsp:cNvPr id="0" name=""/>
        <dsp:cNvSpPr/>
      </dsp:nvSpPr>
      <dsp:spPr>
        <a:xfrm>
          <a:off x="4195989" y="571"/>
          <a:ext cx="1660843" cy="9965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/>
            <a:t>Hydrogen Bromide</a:t>
          </a:r>
        </a:p>
      </dsp:txBody>
      <dsp:txXfrm>
        <a:off x="4195989" y="571"/>
        <a:ext cx="1660843" cy="996506"/>
      </dsp:txXfrm>
    </dsp:sp>
    <dsp:sp modelId="{5964622A-187B-4ED4-A4A1-E33A57C24094}">
      <dsp:nvSpPr>
        <dsp:cNvPr id="0" name=""/>
        <dsp:cNvSpPr/>
      </dsp:nvSpPr>
      <dsp:spPr>
        <a:xfrm>
          <a:off x="6022916" y="571"/>
          <a:ext cx="1660843" cy="9965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/>
            <a:t>Hydrogen Chloride</a:t>
          </a:r>
        </a:p>
      </dsp:txBody>
      <dsp:txXfrm>
        <a:off x="6022916" y="571"/>
        <a:ext cx="1660843" cy="996506"/>
      </dsp:txXfrm>
    </dsp:sp>
    <dsp:sp modelId="{96D70DC3-7262-4C83-A3A1-E776F266058A}">
      <dsp:nvSpPr>
        <dsp:cNvPr id="0" name=""/>
        <dsp:cNvSpPr/>
      </dsp:nvSpPr>
      <dsp:spPr>
        <a:xfrm>
          <a:off x="542133" y="1163162"/>
          <a:ext cx="1660843" cy="9965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/>
            <a:t>Hydrogen Cyanide</a:t>
          </a:r>
        </a:p>
      </dsp:txBody>
      <dsp:txXfrm>
        <a:off x="542133" y="1163162"/>
        <a:ext cx="1660843" cy="996506"/>
      </dsp:txXfrm>
    </dsp:sp>
    <dsp:sp modelId="{3BB3E38D-A5CC-4E36-B370-CAEDEBA75285}">
      <dsp:nvSpPr>
        <dsp:cNvPr id="0" name=""/>
        <dsp:cNvSpPr/>
      </dsp:nvSpPr>
      <dsp:spPr>
        <a:xfrm>
          <a:off x="2369061" y="1163162"/>
          <a:ext cx="1660843" cy="9965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/>
            <a:t>Hydrogen Fluoride</a:t>
          </a:r>
        </a:p>
      </dsp:txBody>
      <dsp:txXfrm>
        <a:off x="2369061" y="1163162"/>
        <a:ext cx="1660843" cy="996506"/>
      </dsp:txXfrm>
    </dsp:sp>
    <dsp:sp modelId="{F5CE601D-4F03-41B9-B2C1-38F2BAA7361D}">
      <dsp:nvSpPr>
        <dsp:cNvPr id="0" name=""/>
        <dsp:cNvSpPr/>
      </dsp:nvSpPr>
      <dsp:spPr>
        <a:xfrm>
          <a:off x="4195989" y="1163162"/>
          <a:ext cx="1660843" cy="9965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 err="1"/>
            <a:t>Nitrous</a:t>
          </a:r>
          <a:r>
            <a:rPr lang="de-DE" sz="2600" kern="1200" dirty="0"/>
            <a:t> Gases</a:t>
          </a:r>
        </a:p>
      </dsp:txBody>
      <dsp:txXfrm>
        <a:off x="4195989" y="1163162"/>
        <a:ext cx="1660843" cy="996506"/>
      </dsp:txXfrm>
    </dsp:sp>
    <dsp:sp modelId="{7434D077-F21D-4E7F-8801-A48DAB854241}">
      <dsp:nvSpPr>
        <dsp:cNvPr id="0" name=""/>
        <dsp:cNvSpPr/>
      </dsp:nvSpPr>
      <dsp:spPr>
        <a:xfrm>
          <a:off x="6022916" y="1163162"/>
          <a:ext cx="1660843" cy="9965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 err="1"/>
            <a:t>Sulphur</a:t>
          </a:r>
          <a:r>
            <a:rPr lang="de-DE" sz="2600" kern="1200" dirty="0"/>
            <a:t> Dioxide</a:t>
          </a:r>
        </a:p>
      </dsp:txBody>
      <dsp:txXfrm>
        <a:off x="6022916" y="1163162"/>
        <a:ext cx="1660843" cy="9965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773680" cy="434340"/>
          </a:xfrm>
          <a:prstGeom prst="rect">
            <a:avLst/>
          </a:prstGeom>
        </p:spPr>
        <p:txBody>
          <a:bodyPr vert="horz" lIns="86210" tIns="43105" rIns="86210" bIns="43105" rtlCol="0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625639" y="0"/>
            <a:ext cx="2773680" cy="434340"/>
          </a:xfrm>
          <a:prstGeom prst="rect">
            <a:avLst/>
          </a:prstGeom>
        </p:spPr>
        <p:txBody>
          <a:bodyPr vert="horz" lIns="86210" tIns="43105" rIns="86210" bIns="43105" rtlCol="0"/>
          <a:lstStyle>
            <a:lvl1pPr algn="r">
              <a:defRPr sz="1100"/>
            </a:lvl1pPr>
          </a:lstStyle>
          <a:p>
            <a:fld id="{081C1B46-489F-4765-A56F-071FF563FF78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250952"/>
            <a:ext cx="2773680" cy="434340"/>
          </a:xfrm>
          <a:prstGeom prst="rect">
            <a:avLst/>
          </a:prstGeom>
        </p:spPr>
        <p:txBody>
          <a:bodyPr vert="horz" lIns="86210" tIns="43105" rIns="86210" bIns="43105" rtlCol="0" anchor="b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625639" y="8250952"/>
            <a:ext cx="2773680" cy="434340"/>
          </a:xfrm>
          <a:prstGeom prst="rect">
            <a:avLst/>
          </a:prstGeom>
        </p:spPr>
        <p:txBody>
          <a:bodyPr vert="horz" lIns="86210" tIns="43105" rIns="86210" bIns="43105" rtlCol="0" anchor="b"/>
          <a:lstStyle>
            <a:lvl1pPr algn="r">
              <a:defRPr sz="1100"/>
            </a:lvl1pPr>
          </a:lstStyle>
          <a:p>
            <a:fld id="{F5885D78-1AB3-4D9D-98CF-22B301A0607A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20609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773680" cy="434340"/>
          </a:xfrm>
          <a:prstGeom prst="rect">
            <a:avLst/>
          </a:prstGeom>
        </p:spPr>
        <p:txBody>
          <a:bodyPr vert="horz" lIns="86210" tIns="43105" rIns="86210" bIns="43105" rtlCol="0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625639" y="0"/>
            <a:ext cx="2773680" cy="434340"/>
          </a:xfrm>
          <a:prstGeom prst="rect">
            <a:avLst/>
          </a:prstGeom>
        </p:spPr>
        <p:txBody>
          <a:bodyPr vert="horz" lIns="86210" tIns="43105" rIns="86210" bIns="43105" rtlCol="0"/>
          <a:lstStyle>
            <a:lvl1pPr algn="r">
              <a:defRPr sz="1100"/>
            </a:lvl1pPr>
          </a:lstStyle>
          <a:p>
            <a:fld id="{326D9C1A-FEE9-4B2A-A872-6564603D5036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28700" y="650875"/>
            <a:ext cx="4343400" cy="3257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6210" tIns="43105" rIns="86210" bIns="43105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40080" y="4126230"/>
            <a:ext cx="5120640" cy="3909060"/>
          </a:xfrm>
          <a:prstGeom prst="rect">
            <a:avLst/>
          </a:prstGeom>
        </p:spPr>
        <p:txBody>
          <a:bodyPr vert="horz" lIns="86210" tIns="43105" rIns="86210" bIns="43105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250952"/>
            <a:ext cx="2773680" cy="434340"/>
          </a:xfrm>
          <a:prstGeom prst="rect">
            <a:avLst/>
          </a:prstGeom>
        </p:spPr>
        <p:txBody>
          <a:bodyPr vert="horz" lIns="86210" tIns="43105" rIns="86210" bIns="43105" rtlCol="0" anchor="b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625639" y="8250952"/>
            <a:ext cx="2773680" cy="434340"/>
          </a:xfrm>
          <a:prstGeom prst="rect">
            <a:avLst/>
          </a:prstGeom>
        </p:spPr>
        <p:txBody>
          <a:bodyPr vert="horz" lIns="86210" tIns="43105" rIns="86210" bIns="43105" rtlCol="0" anchor="b"/>
          <a:lstStyle>
            <a:lvl1pPr algn="r">
              <a:defRPr sz="1100"/>
            </a:lvl1pPr>
          </a:lstStyle>
          <a:p>
            <a:fld id="{709F34C4-390A-4EF4-A507-8A48FAAD6FB9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722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4013" indent="-171450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38163" indent="-171450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5488" indent="-171450" algn="l" defTabSz="914400" rtl="0" eaLnBrk="1" latinLnBrk="0" hangingPunct="1">
      <a:buFont typeface="Arial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3763" indent="-171450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 1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 bwMode="gray">
          <a:xfrm>
            <a:off x="143508" y="144000"/>
            <a:ext cx="8856000" cy="14761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Picture 2" descr="F:\L22\CorporateDesign\BMVI_BWMarken_en\BMVI_BWMarken_en\BMVI_Office_Farbe_en.bmp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73" y="217215"/>
            <a:ext cx="2298209" cy="132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863600" y="2096852"/>
            <a:ext cx="7380288" cy="1145034"/>
          </a:xfrm>
        </p:spPr>
        <p:txBody>
          <a:bodyPr anchor="t" anchorCtr="0"/>
          <a:lstStyle>
            <a:lvl1pPr>
              <a:defRPr sz="34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863600" y="3340038"/>
            <a:ext cx="7380288" cy="2474975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10" name="Textfeld 9"/>
          <p:cNvSpPr txBox="1"/>
          <p:nvPr userDrawn="1"/>
        </p:nvSpPr>
        <p:spPr bwMode="gray">
          <a:xfrm>
            <a:off x="851104" y="6237312"/>
            <a:ext cx="2748788" cy="29311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>
              <a:defRPr sz="1200"/>
            </a:lvl1pPr>
          </a:lstStyle>
          <a:p>
            <a:pPr lvl="0"/>
            <a:r>
              <a:rPr lang="de-DE" sz="1100" b="1" dirty="0">
                <a:solidFill>
                  <a:schemeClr val="bg1"/>
                </a:solidFill>
              </a:rPr>
              <a:t>www.bmvi.de</a:t>
            </a:r>
          </a:p>
        </p:txBody>
      </p:sp>
    </p:spTree>
    <p:extLst>
      <p:ext uri="{BB962C8B-B14F-4D97-AF65-F5344CB8AC3E}">
        <p14:creationId xmlns:p14="http://schemas.microsoft.com/office/powerpoint/2010/main" val="1281404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 2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 bwMode="gray">
          <a:xfrm>
            <a:off x="143508" y="144000"/>
            <a:ext cx="8856000" cy="14761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50" name="Picture 2" descr="F:\L21\Corporate Design, Logos\Logos\BMVBS\BMVBS_Logos_englisch\BMVBS_BWMarken_en\BMVBS_Office_Farbe_en.bmp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78" y="207690"/>
            <a:ext cx="2483122" cy="132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F:\L22\CorporateDesign\BMVI_BWMarken_en\BMVI_BWMarken_en\BMVI_Office_Farbe_en.bmp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73" y="217215"/>
            <a:ext cx="2298209" cy="132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 userDrawn="1"/>
        </p:nvSpPr>
        <p:spPr bwMode="gray">
          <a:xfrm>
            <a:off x="143508" y="6112800"/>
            <a:ext cx="8856000" cy="597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863600" y="2098800"/>
            <a:ext cx="7380288" cy="1145034"/>
          </a:xfrm>
        </p:spPr>
        <p:txBody>
          <a:bodyPr anchor="t" anchorCtr="0"/>
          <a:lstStyle>
            <a:lvl1pPr>
              <a:defRPr sz="34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863600" y="3340800"/>
            <a:ext cx="7380288" cy="24646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10" name="Textfeld 9"/>
          <p:cNvSpPr txBox="1"/>
          <p:nvPr userDrawn="1"/>
        </p:nvSpPr>
        <p:spPr bwMode="gray">
          <a:xfrm>
            <a:off x="851104" y="6237312"/>
            <a:ext cx="2748788" cy="29311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>
              <a:defRPr sz="1200"/>
            </a:lvl1pPr>
          </a:lstStyle>
          <a:p>
            <a:pPr lvl="0"/>
            <a:r>
              <a:rPr lang="de-DE" sz="1100" b="1" dirty="0">
                <a:solidFill>
                  <a:schemeClr val="accent1"/>
                </a:solidFill>
              </a:rPr>
              <a:t>www.bmvi.de</a:t>
            </a:r>
          </a:p>
        </p:txBody>
      </p:sp>
    </p:spTree>
    <p:extLst>
      <p:ext uri="{BB962C8B-B14F-4D97-AF65-F5344CB8AC3E}">
        <p14:creationId xmlns:p14="http://schemas.microsoft.com/office/powerpoint/2010/main" val="1900573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A1C186C8-1CFD-4B2A-8575-14B10C9AEFC1}" type="datetime4">
              <a:rPr lang="de-DE" smtClean="0"/>
              <a:t>7. Februar 2019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CEEEC7DC-69A7-490A-A22F-3ACE3AFE1842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1579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bschluss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863600" y="2349500"/>
            <a:ext cx="7380288" cy="3484148"/>
          </a:xfrm>
        </p:spPr>
        <p:txBody>
          <a:bodyPr anchor="b" anchorCtr="0"/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Textfeld 8"/>
          <p:cNvSpPr txBox="1"/>
          <p:nvPr userDrawn="1"/>
        </p:nvSpPr>
        <p:spPr bwMode="gray">
          <a:xfrm>
            <a:off x="851104" y="6237312"/>
            <a:ext cx="2748788" cy="29311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>
              <a:defRPr sz="1200"/>
            </a:lvl1pPr>
          </a:lstStyle>
          <a:p>
            <a:pPr lvl="0"/>
            <a:r>
              <a:rPr lang="de-DE" sz="1100" b="1" dirty="0">
                <a:solidFill>
                  <a:schemeClr val="bg1"/>
                </a:solidFill>
              </a:rPr>
              <a:t>www.bmvi.de</a:t>
            </a:r>
          </a:p>
        </p:txBody>
      </p:sp>
    </p:spTree>
    <p:extLst>
      <p:ext uri="{BB962C8B-B14F-4D97-AF65-F5344CB8AC3E}">
        <p14:creationId xmlns:p14="http://schemas.microsoft.com/office/powerpoint/2010/main" val="2331712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E855B7C7-54E0-410E-9A43-12F11150E5B2}" type="datetime4">
              <a:rPr lang="de-DE" smtClean="0"/>
              <a:t>7. Februar 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CEEEC7DC-69A7-490A-A22F-3ACE3AFE1842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3886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73D09E42-D789-4903-AE88-1BB438A21061}" type="datetime4">
              <a:rPr lang="de-DE" smtClean="0"/>
              <a:t>7. Februar 2019</a:t>
            </a:fld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CEEEC7DC-69A7-490A-A22F-3ACE3AFE1842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596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F:\L22\CorporateDesign\BMVI_BWMarken_en\BMVI_BWMarken_en\BMVI_Office_Farbe_en.bmp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73" y="207689"/>
            <a:ext cx="2298209" cy="132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863600" y="6309320"/>
            <a:ext cx="7380288" cy="22110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D9A74496-F557-42C4-AEF1-9C95EECDE4D4}" type="datetime4">
              <a:rPr lang="de-DE" smtClean="0"/>
              <a:pPr/>
              <a:t>7. Februar 2019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397880" y="6309320"/>
            <a:ext cx="393700" cy="22110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CEEEC7DC-69A7-490A-A22F-3ACE3AFE1842}" type="slidenum">
              <a:rPr lang="de-DE" smtClean="0"/>
              <a:pPr/>
              <a:t>‹N°›</a:t>
            </a:fld>
            <a:endParaRPr lang="de-DE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863600" y="1338672"/>
            <a:ext cx="7380288" cy="74846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863600" y="2276873"/>
            <a:ext cx="7380288" cy="35286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520452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6" r:id="rId4"/>
    <p:sldLayoutId id="2147483654" r:id="rId5"/>
    <p:sldLayoutId id="2147483655" r:id="rId6"/>
  </p:sldLayoutIdLst>
  <p:hf hdr="0" ftr="0"/>
  <p:txStyles>
    <p:titleStyle>
      <a:lvl1pPr algn="l" defTabSz="914400" rtl="0" eaLnBrk="1" latinLnBrk="0" hangingPunct="1">
        <a:lnSpc>
          <a:spcPct val="98000"/>
        </a:lnSpc>
        <a:spcBef>
          <a:spcPct val="0"/>
        </a:spcBef>
        <a:buNone/>
        <a:defRPr sz="2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 typeface="Arial" pitchFamily="34" charset="0"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49263" indent="-266700" algn="l" defTabSz="9144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176213" algn="l" defTabSz="9144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182563" algn="l" defTabSz="9144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982663" indent="-174625" algn="l" defTabSz="9144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Smoke Gas Toxicity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 err="1"/>
              <a:t>Dr.</a:t>
            </a:r>
            <a:r>
              <a:rPr lang="en-GB" noProof="0" dirty="0"/>
              <a:t> Patrick Seiniger</a:t>
            </a:r>
          </a:p>
          <a:p>
            <a:r>
              <a:rPr lang="en-GB" dirty="0"/>
              <a:t>BMVI, Section </a:t>
            </a:r>
            <a:r>
              <a:rPr lang="en-GB" dirty="0" err="1"/>
              <a:t>StV</a:t>
            </a:r>
            <a:r>
              <a:rPr lang="en-GB" dirty="0"/>
              <a:t> 22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54106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186C8-1CFD-4B2A-8575-14B10C9AEFC1}" type="datetime4">
              <a:rPr lang="de-DE" smtClean="0"/>
              <a:t>7. Februar 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C7DC-69A7-490A-A22F-3ACE3AFE1842}" type="slidenum">
              <a:rPr lang="de-DE" smtClean="0"/>
              <a:t>10</a:t>
            </a:fld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1" t="24762" r="42698" b="7399"/>
          <a:stretch/>
        </p:blipFill>
        <p:spPr bwMode="auto">
          <a:xfrm>
            <a:off x="2249745" y="1268760"/>
            <a:ext cx="6912768" cy="5352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>
          <a:xfrm>
            <a:off x="2249745" y="4586017"/>
            <a:ext cx="6213015" cy="4005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900">
              <a:solidFill>
                <a:schemeClr val="tx1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270592" y="5177827"/>
            <a:ext cx="6213015" cy="2002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900">
              <a:solidFill>
                <a:schemeClr val="tx1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563888" y="4328313"/>
            <a:ext cx="121700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FF0000"/>
                </a:solidFill>
              </a:rPr>
              <a:t>~30-60 min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563888" y="5436611"/>
            <a:ext cx="121700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FF0000"/>
                </a:solidFill>
              </a:rPr>
              <a:t>~30-60 min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8285239" y="5733256"/>
            <a:ext cx="800219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FF0000"/>
                </a:solidFill>
              </a:rPr>
              <a:t>&lt;&lt; </a:t>
            </a:r>
            <a:br>
              <a:rPr lang="de-DE" sz="1600" dirty="0">
                <a:solidFill>
                  <a:srgbClr val="FF0000"/>
                </a:solidFill>
              </a:rPr>
            </a:br>
            <a:r>
              <a:rPr lang="de-DE" sz="1600" dirty="0">
                <a:solidFill>
                  <a:srgbClr val="FF0000"/>
                </a:solidFill>
              </a:rPr>
              <a:t>10 min</a:t>
            </a:r>
          </a:p>
        </p:txBody>
      </p:sp>
      <p:cxnSp>
        <p:nvCxnSpPr>
          <p:cNvPr id="12" name="Gerade Verbindung mit Pfeil 11"/>
          <p:cNvCxnSpPr/>
          <p:nvPr/>
        </p:nvCxnSpPr>
        <p:spPr>
          <a:xfrm flipH="1" flipV="1">
            <a:off x="8031232" y="4924572"/>
            <a:ext cx="431528" cy="80868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8221187" y="3741669"/>
            <a:ext cx="800219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FF0000"/>
                </a:solidFill>
              </a:rPr>
              <a:t>&gt;&gt; </a:t>
            </a:r>
            <a:br>
              <a:rPr lang="de-DE" sz="1600" dirty="0">
                <a:solidFill>
                  <a:srgbClr val="FF0000"/>
                </a:solidFill>
              </a:rPr>
            </a:br>
            <a:r>
              <a:rPr lang="de-DE" sz="1600" dirty="0">
                <a:solidFill>
                  <a:srgbClr val="FF0000"/>
                </a:solidFill>
              </a:rPr>
              <a:t>10 min</a:t>
            </a:r>
          </a:p>
        </p:txBody>
      </p:sp>
      <p:cxnSp>
        <p:nvCxnSpPr>
          <p:cNvPr id="18" name="Gerade Verbindung mit Pfeil 17"/>
          <p:cNvCxnSpPr>
            <a:stCxn id="17" idx="1"/>
          </p:cNvCxnSpPr>
          <p:nvPr/>
        </p:nvCxnSpPr>
        <p:spPr>
          <a:xfrm flipH="1">
            <a:off x="7958767" y="4034057"/>
            <a:ext cx="262420" cy="55196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>
            <a:off x="4434808" y="4573016"/>
            <a:ext cx="641248" cy="9385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/>
          <p:nvPr/>
        </p:nvCxnSpPr>
        <p:spPr>
          <a:xfrm flipV="1">
            <a:off x="4459052" y="4869160"/>
            <a:ext cx="617004" cy="60452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el 1"/>
          <p:cNvSpPr>
            <a:spLocks noGrp="1"/>
          </p:cNvSpPr>
          <p:nvPr>
            <p:ph type="title"/>
          </p:nvPr>
        </p:nvSpPr>
        <p:spPr>
          <a:xfrm>
            <a:off x="863600" y="1338672"/>
            <a:ext cx="7380288" cy="748464"/>
          </a:xfrm>
        </p:spPr>
        <p:txBody>
          <a:bodyPr/>
          <a:lstStyle/>
          <a:p>
            <a:r>
              <a:rPr lang="en-GB" noProof="0" dirty="0"/>
              <a:t>Results (2)</a:t>
            </a:r>
          </a:p>
        </p:txBody>
      </p:sp>
    </p:spTree>
    <p:extLst>
      <p:ext uri="{BB962C8B-B14F-4D97-AF65-F5344CB8AC3E}">
        <p14:creationId xmlns:p14="http://schemas.microsoft.com/office/powerpoint/2010/main" val="1616558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7" grpId="0" animBg="1"/>
      <p:bldP spid="10" grpId="0" animBg="1"/>
      <p:bldP spid="11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Conclusion – Smoke Gas Toxicity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In general CIT and individual toxic concentrations </a:t>
            </a:r>
            <a:r>
              <a:rPr lang="en-GB" u="sng" noProof="0" dirty="0"/>
              <a:t>in 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In one case, the Hydrogen Cyanide concentration approaches values for fatality (and CO after 30-60 minutes)</a:t>
            </a:r>
          </a:p>
          <a:p>
            <a:pPr marL="792163" lvl="1" indent="-342900"/>
            <a:r>
              <a:rPr lang="en-GB" noProof="0" dirty="0"/>
              <a:t>after 10 min (4 min burning test)</a:t>
            </a:r>
          </a:p>
          <a:p>
            <a:pPr marL="792163" lvl="1" indent="-342900"/>
            <a:r>
              <a:rPr lang="en-GB" noProof="0" dirty="0"/>
              <a:t>less than 10 min (8 min burning test)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In another case, CO is fatal after ~ 30 – 60 min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At this stage, it is still unclear whether the CIT value is a good criterion for bus materials</a:t>
            </a:r>
            <a:endParaRPr lang="en-GB" b="1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i="1" dirty="0"/>
              <a:t>What is a good criterion for smoke gas toxicity on busses?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i="1" noProof="0" dirty="0"/>
              <a:t>Is a new criterion needed?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i="1" dirty="0"/>
              <a:t>Is a tailored test for the bus sector more appropriate?</a:t>
            </a:r>
            <a:endParaRPr lang="en-GB" b="1" i="1" noProof="0" dirty="0"/>
          </a:p>
          <a:p>
            <a:pPr marL="342900" indent="-342900"/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186C8-1CFD-4B2A-8575-14B10C9AEFC1}" type="datetime4">
              <a:rPr lang="de-DE" smtClean="0"/>
              <a:t>7. Februar 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C7DC-69A7-490A-A22F-3ACE3AFE1842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5485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Upcoming Research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/>
              <a:t>Identification of appropriate criterion to limit smoke gas toxicity in busses</a:t>
            </a:r>
          </a:p>
          <a:p>
            <a:pPr marL="342900" indent="-342900">
              <a:buFont typeface="Wingdings"/>
              <a:buChar char="à"/>
            </a:pPr>
            <a:r>
              <a:rPr lang="en-GB" dirty="0">
                <a:sym typeface="Wingdings" panose="05000000000000000000" pitchFamily="2" charset="2"/>
              </a:rPr>
              <a:t>Identification of smoke gas toxicity from current materials</a:t>
            </a:r>
          </a:p>
          <a:p>
            <a:pPr marL="342900" indent="-342900">
              <a:buFont typeface="Wingdings"/>
              <a:buChar char="à"/>
            </a:pPr>
            <a:r>
              <a:rPr lang="en-GB" dirty="0">
                <a:sym typeface="Wingdings" panose="05000000000000000000" pitchFamily="2" charset="2"/>
              </a:rPr>
              <a:t>Identification of relevant materials</a:t>
            </a:r>
          </a:p>
          <a:p>
            <a:pPr marL="342900" indent="-342900">
              <a:buFont typeface="Wingdings"/>
              <a:buChar char="à"/>
            </a:pPr>
            <a:r>
              <a:rPr lang="en-GB" dirty="0">
                <a:sym typeface="Wingdings" panose="05000000000000000000" pitchFamily="2" charset="2"/>
              </a:rPr>
              <a:t>Identification of relevant smoke gas components</a:t>
            </a:r>
          </a:p>
          <a:p>
            <a:pPr marL="342900" indent="-342900">
              <a:buFont typeface="Wingdings"/>
              <a:buChar char="à"/>
            </a:pPr>
            <a:r>
              <a:rPr lang="en-GB" u="sng" dirty="0">
                <a:sym typeface="Wingdings" panose="05000000000000000000" pitchFamily="2" charset="2"/>
              </a:rPr>
              <a:t>Definition of a simplified test procedure</a:t>
            </a:r>
          </a:p>
          <a:p>
            <a:pPr marL="342900" indent="-342900">
              <a:buFont typeface="Wingdings"/>
              <a:buChar char="à"/>
            </a:pPr>
            <a:r>
              <a:rPr lang="en-GB" dirty="0">
                <a:sym typeface="Wingdings" panose="05000000000000000000" pitchFamily="2" charset="2"/>
              </a:rPr>
              <a:t>Derivation of threshold values for simplified test procedure</a:t>
            </a:r>
          </a:p>
          <a:p>
            <a:pPr marL="342900" indent="-342900">
              <a:buFont typeface="Wingdings"/>
              <a:buChar char="à"/>
            </a:pPr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Project will last 10 month, has not started as of now. Input from BMFE still possible. Intermediate results could be provided to BMFE.</a:t>
            </a:r>
          </a:p>
          <a:p>
            <a:pPr marL="342900" indent="-342900">
              <a:buFont typeface="Wingdings"/>
              <a:buChar char="à"/>
            </a:pP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186C8-1CFD-4B2A-8575-14B10C9AEFC1}" type="datetime4">
              <a:rPr lang="de-DE" smtClean="0"/>
              <a:t>7. Februar 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C7DC-69A7-490A-A22F-3ACE3AFE1842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656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seiniger\Pictures\vlcsnap-2017-08-03-16h41m47s838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l="17934" t="38917" r="36933" b="26544"/>
          <a:stretch/>
        </p:blipFill>
        <p:spPr bwMode="auto">
          <a:xfrm rot="10800000">
            <a:off x="-1" y="2912794"/>
            <a:ext cx="9143999" cy="3972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39752" y="620688"/>
            <a:ext cx="6804248" cy="748464"/>
          </a:xfrm>
        </p:spPr>
        <p:txBody>
          <a:bodyPr/>
          <a:lstStyle/>
          <a:p>
            <a:r>
              <a:rPr lang="en-GB" dirty="0"/>
              <a:t>Recent Severe Fire (July 2017)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186C8-1CFD-4B2A-8575-14B10C9AEFC1}" type="datetime4">
              <a:rPr lang="de-DE" smtClean="0"/>
              <a:t>7. Februar 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C7DC-69A7-490A-A22F-3ACE3AFE1842}" type="slidenum">
              <a:rPr lang="de-DE" smtClean="0"/>
              <a:t>13</a:t>
            </a:fld>
            <a:endParaRPr lang="de-DE"/>
          </a:p>
        </p:txBody>
      </p:sp>
      <p:pic>
        <p:nvPicPr>
          <p:cNvPr id="1026" name="Picture 2" descr="Unfall auf A9: Deswegen starben 18 Menschen bei Busbrand. Unfall Reisebus in MÃ¼nchberg (Quelle: dpa/Matthias Balk)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376" y="1556792"/>
            <a:ext cx="3319121" cy="186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>
          <a:xfrm>
            <a:off x="755065" y="3962527"/>
            <a:ext cx="6120680" cy="2376264"/>
          </a:xfrm>
          <a:prstGeom prst="rect">
            <a:avLst/>
          </a:prstGeom>
          <a:solidFill>
            <a:schemeClr val="bg1">
              <a:alpha val="84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900">
              <a:solidFill>
                <a:schemeClr val="tx1"/>
              </a:solidFill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gray">
          <a:xfrm>
            <a:off x="863600" y="1556792"/>
            <a:ext cx="6732736" cy="424869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176213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2663" indent="-1746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Bus (2013) </a:t>
            </a:r>
            <a:r>
              <a:rPr lang="en-GB" b="1" dirty="0"/>
              <a:t>impacts</a:t>
            </a:r>
            <a:r>
              <a:rPr lang="en-GB" dirty="0"/>
              <a:t> stationary </a:t>
            </a:r>
            <a:br>
              <a:rPr lang="en-GB" dirty="0"/>
            </a:br>
            <a:r>
              <a:rPr lang="en-GB" dirty="0"/>
              <a:t>truck with </a:t>
            </a:r>
            <a:r>
              <a:rPr lang="en-GB" b="1" dirty="0"/>
              <a:t>60-70 km/h </a:t>
            </a:r>
            <a:r>
              <a:rPr lang="en-GB" dirty="0"/>
              <a:t>impact speed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Damaged tank, pneumatic reservoir </a:t>
            </a:r>
            <a:br>
              <a:rPr lang="en-GB" dirty="0"/>
            </a:br>
            <a:r>
              <a:rPr lang="en-GB" dirty="0"/>
              <a:t>contribute to quick fire spread, </a:t>
            </a:r>
            <a:br>
              <a:rPr lang="en-GB" dirty="0"/>
            </a:br>
            <a:r>
              <a:rPr lang="en-GB" dirty="0"/>
              <a:t>18 fatalities,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Vehicle 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fully compliant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with regulations</a:t>
            </a:r>
          </a:p>
          <a:p>
            <a:pPr marL="355600"/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applicable at that time, i.e. 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NOT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equipped</a:t>
            </a:r>
          </a:p>
          <a:p>
            <a:pPr marL="355600"/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 AEBS</a:t>
            </a:r>
            <a:r>
              <a:rPr lang="en-GB" dirty="0"/>
              <a:t>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Today’s AEBS: - 20 km/h on stationary tgt.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German proposal to increase requirements (GRVA)</a:t>
            </a:r>
          </a:p>
          <a:p>
            <a:pPr marL="792163" lvl="1" indent="-342900"/>
            <a:r>
              <a:rPr lang="en-GB" dirty="0"/>
              <a:t>No impact up to 70 km/h</a:t>
            </a:r>
          </a:p>
          <a:p>
            <a:pPr marL="792163" lvl="1" indent="-342900"/>
            <a:r>
              <a:rPr lang="en-GB" dirty="0"/>
              <a:t>Impact ≤25 km/h from 80 km/h</a:t>
            </a:r>
          </a:p>
          <a:p>
            <a:pPr marL="792163" lvl="1" indent="-342900"/>
            <a:r>
              <a:rPr lang="en-GB" dirty="0"/>
              <a:t>Impact ≤40 km/h from 90 km/h</a:t>
            </a:r>
          </a:p>
          <a:p>
            <a:pPr marL="792163" lvl="1" indent="-342900"/>
            <a:r>
              <a:rPr lang="en-GB" dirty="0"/>
              <a:t>Impact ≤55 km/h from 100 km/h</a:t>
            </a:r>
          </a:p>
          <a:p>
            <a:pPr marL="792163" lvl="1" indent="-342900"/>
            <a:r>
              <a:rPr lang="en-GB" dirty="0"/>
              <a:t>Impact ≤65 km/h from 110 km/h</a:t>
            </a:r>
            <a:endParaRPr lang="en-GB" b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7987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Bus </a:t>
            </a:r>
            <a:r>
              <a:rPr lang="de-DE" dirty="0" err="1"/>
              <a:t>fires</a:t>
            </a:r>
            <a:r>
              <a:rPr lang="de-DE" dirty="0"/>
              <a:t> </a:t>
            </a:r>
            <a:r>
              <a:rPr lang="de-DE" dirty="0" err="1"/>
              <a:t>typically</a:t>
            </a:r>
            <a:r>
              <a:rPr lang="de-DE" dirty="0"/>
              <a:t> </a:t>
            </a:r>
            <a:r>
              <a:rPr lang="de-DE" dirty="0" err="1"/>
              <a:t>start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engine</a:t>
            </a:r>
            <a:r>
              <a:rPr lang="de-DE" dirty="0"/>
              <a:t> </a:t>
            </a:r>
            <a:r>
              <a:rPr lang="de-DE" dirty="0" err="1"/>
              <a:t>compartment</a:t>
            </a:r>
            <a:r>
              <a:rPr lang="de-DE" dirty="0"/>
              <a:t> (&gt;75%)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Bus </a:t>
            </a:r>
            <a:r>
              <a:rPr lang="de-DE" dirty="0" err="1"/>
              <a:t>fire</a:t>
            </a:r>
            <a:r>
              <a:rPr lang="de-DE" dirty="0"/>
              <a:t> </a:t>
            </a:r>
            <a:r>
              <a:rPr lang="de-DE" dirty="0" err="1"/>
              <a:t>safety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been</a:t>
            </a:r>
            <a:r>
              <a:rPr lang="de-DE" dirty="0"/>
              <a:t> </a:t>
            </a:r>
            <a:r>
              <a:rPr lang="de-DE" dirty="0" err="1"/>
              <a:t>improved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Improved</a:t>
            </a:r>
            <a:r>
              <a:rPr lang="de-DE" dirty="0"/>
              <a:t> </a:t>
            </a:r>
            <a:r>
              <a:rPr lang="de-DE" dirty="0" err="1"/>
              <a:t>standards</a:t>
            </a:r>
            <a:r>
              <a:rPr lang="de-DE" dirty="0"/>
              <a:t> not all </a:t>
            </a:r>
            <a:r>
              <a:rPr lang="de-DE" dirty="0" err="1"/>
              <a:t>effective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now</a:t>
            </a:r>
            <a:r>
              <a:rPr lang="de-DE" dirty="0"/>
              <a:t> (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busses</a:t>
            </a:r>
            <a:r>
              <a:rPr lang="de-DE" dirty="0"/>
              <a:t>!)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Smoke gas </a:t>
            </a:r>
            <a:r>
              <a:rPr lang="de-DE" dirty="0" err="1"/>
              <a:t>toxicity</a:t>
            </a:r>
            <a:r>
              <a:rPr lang="de-DE" dirty="0"/>
              <a:t> not </a:t>
            </a:r>
            <a:r>
              <a:rPr lang="de-DE" dirty="0" err="1"/>
              <a:t>yet</a:t>
            </a:r>
            <a:r>
              <a:rPr lang="de-DE" dirty="0"/>
              <a:t> limited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Criterion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smoke gas </a:t>
            </a:r>
            <a:r>
              <a:rPr lang="de-DE" dirty="0" err="1"/>
              <a:t>toxicity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investigation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Severe</a:t>
            </a:r>
            <a:r>
              <a:rPr lang="de-DE" dirty="0"/>
              <a:t> </a:t>
            </a:r>
            <a:r>
              <a:rPr lang="de-DE" dirty="0" err="1"/>
              <a:t>bus</a:t>
            </a:r>
            <a:r>
              <a:rPr lang="de-DE" dirty="0"/>
              <a:t> </a:t>
            </a:r>
            <a:r>
              <a:rPr lang="de-DE" dirty="0" err="1"/>
              <a:t>fires</a:t>
            </a:r>
            <a:r>
              <a:rPr lang="de-DE" dirty="0"/>
              <a:t> </a:t>
            </a:r>
            <a:r>
              <a:rPr lang="de-DE" dirty="0" err="1"/>
              <a:t>typically</a:t>
            </a:r>
            <a:r>
              <a:rPr lang="de-DE" dirty="0"/>
              <a:t> after </a:t>
            </a:r>
            <a:r>
              <a:rPr lang="de-DE" dirty="0" err="1"/>
              <a:t>severe</a:t>
            </a:r>
            <a:r>
              <a:rPr lang="de-DE" dirty="0"/>
              <a:t> </a:t>
            </a:r>
            <a:r>
              <a:rPr lang="de-DE" dirty="0" err="1"/>
              <a:t>accidents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Improvement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AEBS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i="1" dirty="0">
                <a:sym typeface="Wingdings" panose="05000000000000000000" pitchFamily="2" charset="2"/>
              </a:rPr>
              <a:t>German </a:t>
            </a:r>
            <a:r>
              <a:rPr lang="de-DE" i="1" dirty="0" err="1">
                <a:sym typeface="Wingdings" panose="05000000000000000000" pitchFamily="2" charset="2"/>
              </a:rPr>
              <a:t>proposal</a:t>
            </a:r>
            <a:r>
              <a:rPr lang="de-DE" i="1" dirty="0">
                <a:sym typeface="Wingdings" panose="05000000000000000000" pitchFamily="2" charset="2"/>
              </a:rPr>
              <a:t> at GRVA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>
                <a:sym typeface="Wingdings" panose="05000000000000000000" pitchFamily="2" charset="2"/>
              </a:rPr>
              <a:t>Improvement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crash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safety</a:t>
            </a:r>
            <a:r>
              <a:rPr lang="de-DE" dirty="0">
                <a:sym typeface="Wingdings" panose="05000000000000000000" pitchFamily="2" charset="2"/>
              </a:rPr>
              <a:t>  </a:t>
            </a:r>
            <a:r>
              <a:rPr lang="de-DE" i="1" dirty="0">
                <a:sym typeface="Wingdings" panose="05000000000000000000" pitchFamily="2" charset="2"/>
              </a:rPr>
              <a:t>GRSP </a:t>
            </a:r>
            <a:r>
              <a:rPr lang="de-DE" i="1" dirty="0" err="1">
                <a:sym typeface="Wingdings" panose="05000000000000000000" pitchFamily="2" charset="2"/>
              </a:rPr>
              <a:t>activities</a:t>
            </a:r>
            <a:endParaRPr lang="de-DE" i="1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i="1" dirty="0">
                <a:sym typeface="Wingdings" panose="05000000000000000000" pitchFamily="2" charset="2"/>
              </a:rPr>
              <a:t>High potential </a:t>
            </a:r>
            <a:r>
              <a:rPr lang="de-DE" i="1" dirty="0" err="1">
                <a:sym typeface="Wingdings" panose="05000000000000000000" pitchFamily="2" charset="2"/>
              </a:rPr>
              <a:t>to</a:t>
            </a:r>
            <a:r>
              <a:rPr lang="de-DE" i="1" dirty="0">
                <a:sym typeface="Wingdings" panose="05000000000000000000" pitchFamily="2" charset="2"/>
              </a:rPr>
              <a:t> </a:t>
            </a:r>
            <a:r>
              <a:rPr lang="de-DE" i="1" dirty="0" err="1">
                <a:sym typeface="Wingdings" panose="05000000000000000000" pitchFamily="2" charset="2"/>
              </a:rPr>
              <a:t>address</a:t>
            </a:r>
            <a:r>
              <a:rPr lang="de-DE" i="1" dirty="0">
                <a:sym typeface="Wingdings" panose="05000000000000000000" pitchFamily="2" charset="2"/>
              </a:rPr>
              <a:t> </a:t>
            </a:r>
            <a:r>
              <a:rPr lang="de-DE" i="1" dirty="0" err="1">
                <a:sym typeface="Wingdings" panose="05000000000000000000" pitchFamily="2" charset="2"/>
              </a:rPr>
              <a:t>catastrophic</a:t>
            </a:r>
            <a:r>
              <a:rPr lang="de-DE" i="1" dirty="0">
                <a:sym typeface="Wingdings" panose="05000000000000000000" pitchFamily="2" charset="2"/>
              </a:rPr>
              <a:t> </a:t>
            </a:r>
            <a:r>
              <a:rPr lang="de-DE" i="1" dirty="0" err="1">
                <a:sym typeface="Wingdings" panose="05000000000000000000" pitchFamily="2" charset="2"/>
              </a:rPr>
              <a:t>bus</a:t>
            </a:r>
            <a:r>
              <a:rPr lang="de-DE" i="1" dirty="0">
                <a:sym typeface="Wingdings" panose="05000000000000000000" pitchFamily="2" charset="2"/>
              </a:rPr>
              <a:t> </a:t>
            </a:r>
            <a:r>
              <a:rPr lang="de-DE" i="1" dirty="0" err="1">
                <a:sym typeface="Wingdings" panose="05000000000000000000" pitchFamily="2" charset="2"/>
              </a:rPr>
              <a:t>fires</a:t>
            </a:r>
            <a:r>
              <a:rPr lang="de-DE" i="1" dirty="0">
                <a:sym typeface="Wingdings" panose="05000000000000000000" pitchFamily="2" charset="2"/>
              </a:rPr>
              <a:t> </a:t>
            </a:r>
            <a:r>
              <a:rPr lang="de-DE" i="1" dirty="0" err="1">
                <a:sym typeface="Wingdings" panose="05000000000000000000" pitchFamily="2" charset="2"/>
              </a:rPr>
              <a:t>with</a:t>
            </a:r>
            <a:r>
              <a:rPr lang="de-DE" i="1" dirty="0">
                <a:sym typeface="Wingdings" panose="05000000000000000000" pitchFamily="2" charset="2"/>
              </a:rPr>
              <a:t> additional </a:t>
            </a:r>
            <a:r>
              <a:rPr lang="de-DE" i="1" dirty="0" err="1">
                <a:sym typeface="Wingdings" panose="05000000000000000000" pitchFamily="2" charset="2"/>
              </a:rPr>
              <a:t>measures</a:t>
            </a:r>
            <a:r>
              <a:rPr lang="de-DE" i="1" dirty="0">
                <a:sym typeface="Wingdings" panose="05000000000000000000" pitchFamily="2" charset="2"/>
              </a:rPr>
              <a:t>!</a:t>
            </a:r>
            <a:endParaRPr lang="de-DE" i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186C8-1CFD-4B2A-8575-14B10C9AEFC1}" type="datetime4">
              <a:rPr lang="de-DE" smtClean="0"/>
              <a:t>7. Februar 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C7DC-69A7-490A-A22F-3ACE3AFE1842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3104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Thank you for your attention!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/>
              <a:t>Federal Ministry of Transport </a:t>
            </a:r>
          </a:p>
          <a:p>
            <a:r>
              <a:rPr lang="en-GB" noProof="0" dirty="0"/>
              <a:t>and Digital Infrastructure</a:t>
            </a:r>
          </a:p>
          <a:p>
            <a:endParaRPr lang="en-GB" noProof="0" dirty="0"/>
          </a:p>
          <a:p>
            <a:r>
              <a:rPr lang="en-GB" noProof="0" dirty="0"/>
              <a:t>Robert-Schuman-</a:t>
            </a:r>
            <a:r>
              <a:rPr lang="en-GB" noProof="0" dirty="0" err="1"/>
              <a:t>Platz</a:t>
            </a:r>
            <a:r>
              <a:rPr lang="en-GB" noProof="0" dirty="0"/>
              <a:t> 1</a:t>
            </a:r>
          </a:p>
          <a:p>
            <a:r>
              <a:rPr lang="en-GB" noProof="0" dirty="0"/>
              <a:t>D-53175 Bonn</a:t>
            </a:r>
          </a:p>
        </p:txBody>
      </p:sp>
    </p:spTree>
    <p:extLst>
      <p:ext uri="{BB962C8B-B14F-4D97-AF65-F5344CB8AC3E}">
        <p14:creationId xmlns:p14="http://schemas.microsoft.com/office/powerpoint/2010/main" val="4091460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Structure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de-DE" dirty="0" err="1"/>
              <a:t>Previous</a:t>
            </a:r>
            <a:r>
              <a:rPr lang="de-DE" dirty="0"/>
              <a:t> </a:t>
            </a:r>
            <a:r>
              <a:rPr lang="de-DE" dirty="0" err="1"/>
              <a:t>research</a:t>
            </a:r>
            <a:r>
              <a:rPr lang="de-DE" dirty="0"/>
              <a:t> on </a:t>
            </a:r>
            <a:r>
              <a:rPr lang="de-DE" dirty="0" err="1"/>
              <a:t>bus</a:t>
            </a:r>
            <a:r>
              <a:rPr lang="de-DE" dirty="0"/>
              <a:t> </a:t>
            </a:r>
            <a:r>
              <a:rPr lang="de-DE" dirty="0" err="1"/>
              <a:t>fire</a:t>
            </a:r>
            <a:r>
              <a:rPr lang="de-DE" dirty="0"/>
              <a:t> </a:t>
            </a:r>
            <a:r>
              <a:rPr lang="de-DE" dirty="0" err="1"/>
              <a:t>safety</a:t>
            </a:r>
            <a:endParaRPr lang="de-DE" dirty="0"/>
          </a:p>
          <a:p>
            <a:pPr marL="457200" indent="-457200">
              <a:buAutoNum type="arabicPeriod"/>
            </a:pPr>
            <a:r>
              <a:rPr lang="de-DE" dirty="0" err="1"/>
              <a:t>Accidentology</a:t>
            </a:r>
            <a:endParaRPr lang="de-DE" dirty="0"/>
          </a:p>
          <a:p>
            <a:pPr marL="457200" indent="-457200">
              <a:buAutoNum type="arabicPeriod"/>
            </a:pPr>
            <a:r>
              <a:rPr lang="de-DE" dirty="0"/>
              <a:t>Smoke gas </a:t>
            </a:r>
            <a:r>
              <a:rPr lang="de-DE" dirty="0" err="1"/>
              <a:t>toxicity</a:t>
            </a:r>
            <a:endParaRPr lang="de-DE" dirty="0"/>
          </a:p>
          <a:p>
            <a:pPr marL="457200" indent="-457200">
              <a:buAutoNum type="arabicPeriod"/>
            </a:pPr>
            <a:r>
              <a:rPr lang="de-DE" dirty="0" err="1"/>
              <a:t>Upcoming</a:t>
            </a:r>
            <a:r>
              <a:rPr lang="de-DE" dirty="0"/>
              <a:t> </a:t>
            </a:r>
            <a:r>
              <a:rPr lang="de-DE" dirty="0" err="1"/>
              <a:t>research</a:t>
            </a:r>
            <a:endParaRPr lang="de-DE" dirty="0"/>
          </a:p>
          <a:p>
            <a:pPr marL="457200" indent="-457200">
              <a:buAutoNum type="arabicPeriod"/>
            </a:pPr>
            <a:r>
              <a:rPr lang="de-DE" dirty="0"/>
              <a:t>Other </a:t>
            </a:r>
            <a:r>
              <a:rPr lang="de-DE" dirty="0" err="1"/>
              <a:t>activities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contribute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bus</a:t>
            </a:r>
            <a:r>
              <a:rPr lang="de-DE" dirty="0"/>
              <a:t> </a:t>
            </a:r>
            <a:r>
              <a:rPr lang="de-DE" dirty="0" err="1"/>
              <a:t>safety</a:t>
            </a:r>
            <a:endParaRPr lang="de-DE" dirty="0"/>
          </a:p>
          <a:p>
            <a:pPr marL="457200" indent="-457200">
              <a:buAutoNum type="arabicPeriod"/>
            </a:pPr>
            <a:r>
              <a:rPr lang="de-DE" dirty="0"/>
              <a:t>Summary</a:t>
            </a:r>
          </a:p>
          <a:p>
            <a:pPr marL="457200" indent="-457200">
              <a:buAutoNum type="arabicPeriod"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186C8-1CFD-4B2A-8575-14B10C9AEFC1}" type="datetime4">
              <a:rPr lang="de-DE" smtClean="0"/>
              <a:t>7. Februar 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C7DC-69A7-490A-A22F-3ACE3AFE184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1041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Previous Research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Study on smoke production, development and toxicity in bus fires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Project duration 2009-2013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Research project by BAM, the Federal Material Research Institute, financed by </a:t>
            </a:r>
            <a:r>
              <a:rPr lang="en-GB" noProof="0" dirty="0" err="1"/>
              <a:t>BASt</a:t>
            </a: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Recommendations for the upgrade of the fire safety requirements for bus interior materials</a:t>
            </a:r>
          </a:p>
          <a:p>
            <a:pPr marL="792163" lvl="1" indent="-342900"/>
            <a:r>
              <a:rPr lang="en-GB" noProof="0" dirty="0"/>
              <a:t>Burning </a:t>
            </a:r>
            <a:r>
              <a:rPr lang="en-GB" noProof="0" dirty="0" err="1"/>
              <a:t>behavior</a:t>
            </a:r>
            <a:endParaRPr lang="en-GB" noProof="0" dirty="0"/>
          </a:p>
          <a:p>
            <a:pPr marL="792163" lvl="1" indent="-342900"/>
            <a:r>
              <a:rPr lang="en-GB" b="1" noProof="0" dirty="0"/>
              <a:t>Smoke gas toxicity</a:t>
            </a:r>
          </a:p>
          <a:p>
            <a:pPr marL="792163" lvl="1" indent="-342900"/>
            <a:r>
              <a:rPr lang="en-GB" noProof="0" dirty="0"/>
              <a:t>Technical assistance systems (e.g. fire detectors)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General conclusion </a:t>
            </a:r>
            <a:r>
              <a:rPr lang="en-GB" u="sng" noProof="0" dirty="0"/>
              <a:t>of the researchers</a:t>
            </a:r>
            <a:r>
              <a:rPr lang="en-GB" noProof="0" dirty="0"/>
              <a:t>: alignment of vehicle standards to rail standards necessary!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186C8-1CFD-4B2A-8575-14B10C9AEFC1}" type="datetime4">
              <a:rPr lang="de-DE" smtClean="0"/>
              <a:t>7. Februar 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C7DC-69A7-490A-A22F-3ACE3AFE184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5094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Accidentology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err="1"/>
              <a:t>Approximately</a:t>
            </a:r>
            <a:r>
              <a:rPr lang="de-DE" b="1" dirty="0"/>
              <a:t> 75% </a:t>
            </a:r>
            <a:r>
              <a:rPr lang="de-DE" b="1" dirty="0" err="1"/>
              <a:t>of</a:t>
            </a:r>
            <a:r>
              <a:rPr lang="de-DE" b="1" dirty="0"/>
              <a:t> all </a:t>
            </a:r>
            <a:r>
              <a:rPr lang="de-DE" b="1" dirty="0" err="1"/>
              <a:t>bus</a:t>
            </a:r>
            <a:r>
              <a:rPr lang="de-DE" b="1" dirty="0"/>
              <a:t> </a:t>
            </a:r>
            <a:r>
              <a:rPr lang="de-DE" b="1" dirty="0" err="1"/>
              <a:t>fires</a:t>
            </a:r>
            <a:r>
              <a:rPr lang="de-DE" b="1" dirty="0"/>
              <a:t> </a:t>
            </a:r>
            <a:r>
              <a:rPr lang="de-DE" b="1" dirty="0" err="1"/>
              <a:t>start</a:t>
            </a:r>
            <a:r>
              <a:rPr lang="de-DE" b="1" dirty="0"/>
              <a:t> in </a:t>
            </a:r>
            <a:r>
              <a:rPr lang="de-DE" b="1" dirty="0" err="1"/>
              <a:t>engine</a:t>
            </a:r>
            <a:r>
              <a:rPr lang="de-DE" b="1" dirty="0"/>
              <a:t> </a:t>
            </a:r>
            <a:r>
              <a:rPr lang="de-DE" b="1" dirty="0" err="1"/>
              <a:t>compartment</a:t>
            </a:r>
            <a:endParaRPr lang="de-DE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Approximately</a:t>
            </a:r>
            <a:r>
              <a:rPr lang="de-DE" dirty="0"/>
              <a:t> 85%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busses</a:t>
            </a:r>
            <a:r>
              <a:rPr lang="de-DE" dirty="0"/>
              <a:t>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driving</a:t>
            </a:r>
            <a:r>
              <a:rPr lang="de-DE" dirty="0"/>
              <a:t> </a:t>
            </a:r>
            <a:r>
              <a:rPr lang="de-DE" dirty="0" err="1"/>
              <a:t>while</a:t>
            </a:r>
            <a:r>
              <a:rPr lang="de-DE" dirty="0"/>
              <a:t> </a:t>
            </a:r>
            <a:r>
              <a:rPr lang="de-DE" dirty="0" err="1"/>
              <a:t>fire</a:t>
            </a:r>
            <a:r>
              <a:rPr lang="de-DE" dirty="0"/>
              <a:t> </a:t>
            </a:r>
            <a:r>
              <a:rPr lang="de-DE" dirty="0" err="1"/>
              <a:t>started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Mostly</a:t>
            </a:r>
            <a:r>
              <a:rPr lang="de-DE" dirty="0"/>
              <a:t> </a:t>
            </a:r>
            <a:r>
              <a:rPr lang="de-DE" dirty="0" err="1"/>
              <a:t>city</a:t>
            </a:r>
            <a:r>
              <a:rPr lang="de-DE" dirty="0"/>
              <a:t> </a:t>
            </a:r>
            <a:r>
              <a:rPr lang="de-DE" dirty="0" err="1"/>
              <a:t>busses</a:t>
            </a:r>
            <a:r>
              <a:rPr lang="de-DE" dirty="0"/>
              <a:t> (60%)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Fatalities</a:t>
            </a:r>
            <a:r>
              <a:rPr lang="de-DE" dirty="0"/>
              <a:t> </a:t>
            </a:r>
            <a:r>
              <a:rPr lang="de-DE" dirty="0" err="1"/>
              <a:t>typically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catastrophic</a:t>
            </a:r>
            <a:r>
              <a:rPr lang="de-DE" dirty="0"/>
              <a:t> </a:t>
            </a:r>
            <a:r>
              <a:rPr lang="de-DE" dirty="0" err="1"/>
              <a:t>bus</a:t>
            </a:r>
            <a:r>
              <a:rPr lang="de-DE" dirty="0"/>
              <a:t> </a:t>
            </a:r>
            <a:r>
              <a:rPr lang="de-DE" dirty="0" err="1"/>
              <a:t>fires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Study </a:t>
            </a:r>
            <a:r>
              <a:rPr lang="de-DE" dirty="0" err="1"/>
              <a:t>leaves</a:t>
            </a:r>
            <a:r>
              <a:rPr lang="de-DE" dirty="0"/>
              <a:t> open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often</a:t>
            </a:r>
            <a:r>
              <a:rPr lang="de-DE" dirty="0"/>
              <a:t> </a:t>
            </a:r>
            <a:r>
              <a:rPr lang="de-DE" dirty="0" err="1"/>
              <a:t>accidents</a:t>
            </a:r>
            <a:r>
              <a:rPr lang="de-DE" dirty="0"/>
              <a:t> </a:t>
            </a:r>
            <a:r>
              <a:rPr lang="de-DE" dirty="0" err="1"/>
              <a:t>contributed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fire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injuries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186C8-1CFD-4B2A-8575-14B10C9AEFC1}" type="datetime4">
              <a:rPr lang="de-DE" smtClean="0"/>
              <a:t>7. Februar 2019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C7DC-69A7-490A-A22F-3ACE3AFE184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9881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Improved Standards: Modifications to UN R118, UN R107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Fire sensor in engine compartment</a:t>
            </a:r>
          </a:p>
          <a:p>
            <a:pPr lvl="8" indent="0" algn="r">
              <a:buNone/>
            </a:pPr>
            <a:r>
              <a:rPr lang="en-GB" i="1" dirty="0"/>
              <a:t>(eff. 31.12.2012/31.12.2013)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Burning </a:t>
            </a:r>
            <a:r>
              <a:rPr lang="en-GB" dirty="0" err="1"/>
              <a:t>behavior</a:t>
            </a:r>
            <a:r>
              <a:rPr lang="en-GB" dirty="0"/>
              <a:t> internal materials (cables) </a:t>
            </a:r>
          </a:p>
          <a:p>
            <a:pPr algn="r"/>
            <a:r>
              <a:rPr lang="en-GB" dirty="0"/>
              <a:t>				</a:t>
            </a:r>
            <a:r>
              <a:rPr lang="en-GB" i="1" dirty="0"/>
              <a:t>(eff. 9.12.2015/9.12.2015)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Fire extinguisher system in engine compartment </a:t>
            </a:r>
          </a:p>
          <a:p>
            <a:pPr algn="r"/>
            <a:r>
              <a:rPr lang="en-GB" dirty="0"/>
              <a:t>				</a:t>
            </a:r>
            <a:r>
              <a:rPr lang="en-GB" i="1" dirty="0"/>
              <a:t>(eff. 10.6.2018/</a:t>
            </a:r>
            <a:r>
              <a:rPr lang="en-GB" i="1" u="sng" dirty="0"/>
              <a:t>10.6.2019</a:t>
            </a:r>
            <a:r>
              <a:rPr lang="en-GB" i="1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Burning </a:t>
            </a:r>
            <a:r>
              <a:rPr lang="en-GB" dirty="0" err="1"/>
              <a:t>behavior</a:t>
            </a:r>
            <a:r>
              <a:rPr lang="en-GB" dirty="0"/>
              <a:t> internal materials (fire speed, test direction)</a:t>
            </a:r>
          </a:p>
          <a:p>
            <a:pPr algn="r"/>
            <a:r>
              <a:rPr lang="en-GB" dirty="0"/>
              <a:t>				</a:t>
            </a:r>
            <a:r>
              <a:rPr lang="en-GB" i="1" dirty="0"/>
              <a:t>(eff. 26.7.2017/</a:t>
            </a:r>
            <a:r>
              <a:rPr lang="en-GB" i="1" u="sng" dirty="0"/>
              <a:t>26.7.2020</a:t>
            </a:r>
            <a:r>
              <a:rPr lang="en-GB" i="1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Emergency exits </a:t>
            </a:r>
          </a:p>
          <a:p>
            <a:pPr algn="r"/>
            <a:r>
              <a:rPr lang="en-GB" dirty="0"/>
              <a:t>				</a:t>
            </a:r>
            <a:r>
              <a:rPr lang="en-GB" i="1" dirty="0"/>
              <a:t>(eff. 10.6.2018/</a:t>
            </a:r>
            <a:r>
              <a:rPr lang="en-GB" i="1" u="sng" dirty="0"/>
              <a:t>10.6.2020</a:t>
            </a:r>
            <a:r>
              <a:rPr lang="en-GB" i="1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186C8-1CFD-4B2A-8575-14B10C9AEFC1}" type="datetime4">
              <a:rPr lang="de-DE" smtClean="0"/>
              <a:t>7. Februar 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C7DC-69A7-490A-A22F-3ACE3AFE184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356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feil nach unten 9"/>
          <p:cNvSpPr/>
          <p:nvPr/>
        </p:nvSpPr>
        <p:spPr>
          <a:xfrm>
            <a:off x="3635896" y="3716717"/>
            <a:ext cx="1843936" cy="432048"/>
          </a:xfrm>
          <a:prstGeom prst="downArrow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90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83768" y="620688"/>
            <a:ext cx="7380288" cy="748464"/>
          </a:xfrm>
        </p:spPr>
        <p:txBody>
          <a:bodyPr/>
          <a:lstStyle/>
          <a:p>
            <a:r>
              <a:rPr lang="en-GB" noProof="0" dirty="0"/>
              <a:t>Smoke Gas Toxicity – Rail Standards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186C8-1CFD-4B2A-8575-14B10C9AEFC1}" type="datetime4">
              <a:rPr lang="de-DE" smtClean="0"/>
              <a:t>7. Februar 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C7DC-69A7-490A-A22F-3ACE3AFE1842}" type="slidenum">
              <a:rPr lang="de-DE" smtClean="0"/>
              <a:t>6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73" t="30769" r="19921" b="47399"/>
          <a:stretch/>
        </p:blipFill>
        <p:spPr bwMode="auto">
          <a:xfrm>
            <a:off x="884128" y="4167954"/>
            <a:ext cx="6928232" cy="1853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2083048320"/>
              </p:ext>
            </p:extLst>
          </p:nvPr>
        </p:nvGraphicFramePr>
        <p:xfrm>
          <a:off x="234538" y="1484784"/>
          <a:ext cx="8225894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4716016" y="6033662"/>
            <a:ext cx="391119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900" b="1" u="sng" dirty="0" err="1">
                <a:solidFill>
                  <a:srgbClr val="FF0000"/>
                </a:solidFill>
              </a:rPr>
              <a:t>C</a:t>
            </a:r>
            <a:r>
              <a:rPr lang="de-DE" sz="1900" b="1" dirty="0" err="1">
                <a:solidFill>
                  <a:srgbClr val="FF0000"/>
                </a:solidFill>
              </a:rPr>
              <a:t>onventional</a:t>
            </a:r>
            <a:r>
              <a:rPr lang="de-DE" sz="1900" b="1" dirty="0">
                <a:solidFill>
                  <a:srgbClr val="FF0000"/>
                </a:solidFill>
              </a:rPr>
              <a:t> </a:t>
            </a:r>
            <a:r>
              <a:rPr lang="de-DE" sz="1900" b="1" u="sng" dirty="0">
                <a:solidFill>
                  <a:srgbClr val="FF0000"/>
                </a:solidFill>
              </a:rPr>
              <a:t>I</a:t>
            </a:r>
            <a:r>
              <a:rPr lang="de-DE" sz="1900" b="1" dirty="0">
                <a:solidFill>
                  <a:srgbClr val="FF0000"/>
                </a:solidFill>
              </a:rPr>
              <a:t>ndex </a:t>
            </a:r>
            <a:r>
              <a:rPr lang="de-DE" sz="1900" b="1" dirty="0" err="1">
                <a:solidFill>
                  <a:srgbClr val="FF0000"/>
                </a:solidFill>
              </a:rPr>
              <a:t>of</a:t>
            </a:r>
            <a:r>
              <a:rPr lang="de-DE" sz="1900" b="1" dirty="0">
                <a:solidFill>
                  <a:srgbClr val="FF0000"/>
                </a:solidFill>
              </a:rPr>
              <a:t> </a:t>
            </a:r>
            <a:r>
              <a:rPr lang="de-DE" sz="1900" b="1" u="sng" dirty="0" err="1">
                <a:solidFill>
                  <a:srgbClr val="FF0000"/>
                </a:solidFill>
              </a:rPr>
              <a:t>T</a:t>
            </a:r>
            <a:r>
              <a:rPr lang="de-DE" sz="1900" b="1" dirty="0" err="1">
                <a:solidFill>
                  <a:srgbClr val="FF0000"/>
                </a:solidFill>
              </a:rPr>
              <a:t>oxicity</a:t>
            </a:r>
            <a:r>
              <a:rPr lang="de-DE" sz="1900" b="1" dirty="0">
                <a:solidFill>
                  <a:srgbClr val="FF0000"/>
                </a:solidFill>
              </a:rPr>
              <a:t> –</a:t>
            </a:r>
            <a:br>
              <a:rPr lang="de-DE" sz="1900" b="1" dirty="0">
                <a:solidFill>
                  <a:srgbClr val="FF0000"/>
                </a:solidFill>
              </a:rPr>
            </a:br>
            <a:r>
              <a:rPr lang="de-DE" sz="1900" b="1" dirty="0">
                <a:solidFill>
                  <a:srgbClr val="FF0000"/>
                </a:solidFill>
              </a:rPr>
              <a:t>„</a:t>
            </a:r>
            <a:r>
              <a:rPr lang="de-DE" sz="1900" b="1" i="1" dirty="0">
                <a:solidFill>
                  <a:srgbClr val="FF0000"/>
                </a:solidFill>
              </a:rPr>
              <a:t>Average </a:t>
            </a:r>
            <a:r>
              <a:rPr lang="de-DE" sz="1900" b="1" i="1" dirty="0" err="1">
                <a:solidFill>
                  <a:srgbClr val="FF0000"/>
                </a:solidFill>
              </a:rPr>
              <a:t>Toxicity</a:t>
            </a:r>
            <a:r>
              <a:rPr lang="de-DE" sz="1900" b="1" i="1" dirty="0">
                <a:solidFill>
                  <a:srgbClr val="FF0000"/>
                </a:solidFill>
              </a:rPr>
              <a:t>?“</a:t>
            </a:r>
          </a:p>
        </p:txBody>
      </p:sp>
    </p:spTree>
    <p:extLst>
      <p:ext uri="{BB962C8B-B14F-4D97-AF65-F5344CB8AC3E}">
        <p14:creationId xmlns:p14="http://schemas.microsoft.com/office/powerpoint/2010/main" val="2944648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Threshold Values For CIT Calculation And Their Meaning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63600" y="3140967"/>
            <a:ext cx="7380288" cy="266452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CO</a:t>
            </a:r>
            <a:r>
              <a:rPr lang="en-GB" baseline="-25000" noProof="0" dirty="0"/>
              <a:t>2</a:t>
            </a:r>
            <a:r>
              <a:rPr lang="en-GB" noProof="0" dirty="0"/>
              <a:t>: 80000 ppm </a:t>
            </a:r>
            <a:r>
              <a:rPr lang="en-GB" noProof="0" dirty="0">
                <a:sym typeface="Wingdings" panose="05000000000000000000" pitchFamily="2" charset="2"/>
              </a:rPr>
              <a:t> Unconsciousness, </a:t>
            </a:r>
            <a:r>
              <a:rPr lang="en-GB" b="1" noProof="0" dirty="0">
                <a:sym typeface="Wingdings" panose="05000000000000000000" pitchFamily="2" charset="2"/>
              </a:rPr>
              <a:t>short-termed death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>
                <a:sym typeface="Wingdings" panose="05000000000000000000" pitchFamily="2" charset="2"/>
              </a:rPr>
              <a:t>CO: 1380 ppm  Headaches in 20 min, </a:t>
            </a:r>
            <a:r>
              <a:rPr lang="en-GB" b="1" noProof="0" dirty="0">
                <a:sym typeface="Wingdings" panose="05000000000000000000" pitchFamily="2" charset="2"/>
              </a:rPr>
              <a:t>fatal within 1-2 hours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 err="1">
                <a:sym typeface="Wingdings" panose="05000000000000000000" pitchFamily="2" charset="2"/>
              </a:rPr>
              <a:t>HBr</a:t>
            </a:r>
            <a:r>
              <a:rPr lang="en-GB" noProof="0" dirty="0">
                <a:sym typeface="Wingdings" panose="05000000000000000000" pitchFamily="2" charset="2"/>
              </a:rPr>
              <a:t>: 99 ppm  Hard incapacitating impact on escape after 10 min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 err="1">
                <a:sym typeface="Wingdings" panose="05000000000000000000" pitchFamily="2" charset="2"/>
              </a:rPr>
              <a:t>HCl</a:t>
            </a:r>
            <a:r>
              <a:rPr lang="en-GB" noProof="0" dirty="0">
                <a:sym typeface="Wingdings" panose="05000000000000000000" pitchFamily="2" charset="2"/>
              </a:rPr>
              <a:t>: 50 ppm  breathes stopped by lung irritation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>
                <a:sym typeface="Wingdings" panose="05000000000000000000" pitchFamily="2" charset="2"/>
              </a:rPr>
              <a:t>HCN: 100 ppm  </a:t>
            </a:r>
            <a:r>
              <a:rPr lang="en-GB" b="1" noProof="0" dirty="0">
                <a:sym typeface="Wingdings" panose="05000000000000000000" pitchFamily="2" charset="2"/>
              </a:rPr>
              <a:t>Fatal after almost 1 hour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>
                <a:sym typeface="Wingdings" panose="05000000000000000000" pitchFamily="2" charset="2"/>
              </a:rPr>
              <a:t>HF: 24 ppm  Hard incapacitating </a:t>
            </a:r>
            <a:r>
              <a:rPr lang="en-GB" noProof="0" dirty="0" err="1">
                <a:sym typeface="Wingdings" panose="05000000000000000000" pitchFamily="2" charset="2"/>
              </a:rPr>
              <a:t>imacpt</a:t>
            </a:r>
            <a:r>
              <a:rPr lang="en-GB" noProof="0" dirty="0">
                <a:sym typeface="Wingdings" panose="05000000000000000000" pitchFamily="2" charset="2"/>
              </a:rPr>
              <a:t> on escape after 1 hour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>
                <a:sym typeface="Wingdings" panose="05000000000000000000" pitchFamily="2" charset="2"/>
              </a:rPr>
              <a:t>NOX: 50 ppm  Strong irritation on respiratory tract and eyes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>
                <a:sym typeface="Wingdings" panose="05000000000000000000" pitchFamily="2" charset="2"/>
              </a:rPr>
              <a:t>SO</a:t>
            </a:r>
            <a:r>
              <a:rPr lang="en-GB" baseline="-25000" noProof="0" dirty="0">
                <a:sym typeface="Wingdings" panose="05000000000000000000" pitchFamily="2" charset="2"/>
              </a:rPr>
              <a:t>2</a:t>
            </a:r>
            <a:r>
              <a:rPr lang="en-GB" noProof="0" dirty="0">
                <a:sym typeface="Wingdings" panose="05000000000000000000" pitchFamily="2" charset="2"/>
              </a:rPr>
              <a:t>: 100 ppm  </a:t>
            </a:r>
            <a:r>
              <a:rPr lang="en-GB" b="1" noProof="0" dirty="0">
                <a:sym typeface="Wingdings" panose="05000000000000000000" pitchFamily="2" charset="2"/>
              </a:rPr>
              <a:t>Life-threatening</a:t>
            </a:r>
          </a:p>
          <a:p>
            <a:r>
              <a:rPr lang="en-GB" b="1" i="1" noProof="0" dirty="0">
                <a:sym typeface="Wingdings" panose="05000000000000000000" pitchFamily="2" charset="2"/>
              </a:rPr>
              <a:t>CIT = 0.64: all values at threshold</a:t>
            </a:r>
            <a:endParaRPr lang="en-GB" b="1" i="1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186C8-1CFD-4B2A-8575-14B10C9AEFC1}" type="datetime4">
              <a:rPr lang="de-DE" smtClean="0"/>
              <a:t>7. Februar 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C7DC-69A7-490A-A22F-3ACE3AFE1842}" type="slidenum">
              <a:rPr lang="de-DE" smtClean="0"/>
              <a:t>7</a:t>
            </a:fld>
            <a:endParaRPr lang="de-DE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73" t="44740" r="19921" b="47399"/>
          <a:stretch/>
        </p:blipFill>
        <p:spPr bwMode="auto">
          <a:xfrm>
            <a:off x="755576" y="2204864"/>
            <a:ext cx="7939348" cy="764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8603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Experiments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Body insulation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Floor covering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Side panel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Ceiling (seats, gangways)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Foam of seats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186C8-1CFD-4B2A-8575-14B10C9AEFC1}" type="datetime4">
              <a:rPr lang="de-DE" smtClean="0"/>
              <a:t>7. Februar 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C7DC-69A7-490A-A22F-3ACE3AFE1842}" type="slidenum">
              <a:rPr lang="de-DE" smtClean="0"/>
              <a:t>8</a:t>
            </a:fld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1" t="39704" r="19088" b="20316"/>
          <a:stretch/>
        </p:blipFill>
        <p:spPr bwMode="auto">
          <a:xfrm>
            <a:off x="144016" y="3729177"/>
            <a:ext cx="8892480" cy="2508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8533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83768" y="764704"/>
            <a:ext cx="7380288" cy="748464"/>
          </a:xfrm>
        </p:spPr>
        <p:txBody>
          <a:bodyPr/>
          <a:lstStyle/>
          <a:p>
            <a:r>
              <a:rPr lang="en-GB" noProof="0" dirty="0"/>
              <a:t>Results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63600" y="1700808"/>
            <a:ext cx="7380288" cy="410468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CIT: „Conventional Index for Toxicity“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CIT = 0.64 if all components approach the specified reference concentration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186C8-1CFD-4B2A-8575-14B10C9AEFC1}" type="datetime4">
              <a:rPr lang="de-DE" smtClean="0"/>
              <a:t>7. Februar 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C7DC-69A7-490A-A22F-3ACE3AFE1842}" type="slidenum">
              <a:rPr lang="de-DE" smtClean="0"/>
              <a:t>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83546"/>
              </p:ext>
            </p:extLst>
          </p:nvPr>
        </p:nvGraphicFramePr>
        <p:xfrm>
          <a:off x="395536" y="2636912"/>
          <a:ext cx="8424936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6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62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62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62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 min – CIT</a:t>
                      </a:r>
                      <a:r>
                        <a:rPr lang="de-DE" baseline="0" dirty="0"/>
                        <a:t> OK?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 min – CIT OK?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Individual </a:t>
                      </a:r>
                      <a:r>
                        <a:rPr lang="de-DE" dirty="0" err="1"/>
                        <a:t>concentrations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Body</a:t>
                      </a:r>
                      <a:r>
                        <a:rPr lang="de-DE" baseline="0" dirty="0"/>
                        <a:t> </a:t>
                      </a:r>
                      <a:r>
                        <a:rPr lang="de-DE" baseline="0" dirty="0" err="1"/>
                        <a:t>insulation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Floor</a:t>
                      </a:r>
                      <a:r>
                        <a:rPr lang="de-DE" baseline="0" dirty="0"/>
                        <a:t> </a:t>
                      </a:r>
                      <a:r>
                        <a:rPr lang="de-DE" baseline="0" dirty="0" err="1"/>
                        <a:t>covering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Not 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Not</a:t>
                      </a:r>
                      <a:r>
                        <a:rPr lang="de-DE" baseline="0" dirty="0"/>
                        <a:t> Ok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Toxic</a:t>
                      </a:r>
                      <a:r>
                        <a:rPr lang="de-DE" baseline="0" dirty="0"/>
                        <a:t> HCl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Side</a:t>
                      </a:r>
                      <a:r>
                        <a:rPr lang="de-DE" baseline="0" dirty="0"/>
                        <a:t> </a:t>
                      </a:r>
                      <a:r>
                        <a:rPr lang="de-DE" baseline="0" dirty="0" err="1"/>
                        <a:t>panel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4</a:t>
                      </a:r>
                      <a:r>
                        <a:rPr lang="de-DE" sz="1400" baseline="0" dirty="0"/>
                        <a:t> min: Fatal ~ 10 min</a:t>
                      </a:r>
                    </a:p>
                    <a:p>
                      <a:r>
                        <a:rPr lang="de-DE" sz="1400" baseline="0" dirty="0"/>
                        <a:t>8 min: Fatal &lt;&lt; 10 min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GRP </a:t>
                      </a:r>
                      <a:r>
                        <a:rPr lang="de-DE" dirty="0" err="1"/>
                        <a:t>part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8 min: Fatal 30-60</a:t>
                      </a:r>
                      <a:r>
                        <a:rPr lang="de-DE" sz="1400" baseline="0" dirty="0"/>
                        <a:t> min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Ceiling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seat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Not 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Not 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Toxic</a:t>
                      </a:r>
                      <a:r>
                        <a:rPr lang="de-DE" baseline="0" dirty="0"/>
                        <a:t> HCl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Ceiling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gangway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Not 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Not 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Toxic</a:t>
                      </a:r>
                      <a:r>
                        <a:rPr lang="de-DE" dirty="0"/>
                        <a:t> HCl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Foam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of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seats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Rechteck 6"/>
          <p:cNvSpPr/>
          <p:nvPr/>
        </p:nvSpPr>
        <p:spPr>
          <a:xfrm>
            <a:off x="6732240" y="4005064"/>
            <a:ext cx="2088232" cy="9361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de-DE" sz="1400" dirty="0">
                <a:solidFill>
                  <a:srgbClr val="FF0000"/>
                </a:solidFill>
              </a:rPr>
              <a:t>HCN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372200" y="4077072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72485782"/>
      </p:ext>
    </p:extLst>
  </p:cSld>
  <p:clrMapOvr>
    <a:masterClrMapping/>
  </p:clrMapOvr>
</p:sld>
</file>

<file path=ppt/theme/theme1.xml><?xml version="1.0" encoding="utf-8"?>
<a:theme xmlns:a="http://schemas.openxmlformats.org/drawingml/2006/main" name="BMVI_PowerPoint_Systemschrift_englisch">
  <a:themeElements>
    <a:clrScheme name="BMVBS">
      <a:dk1>
        <a:sysClr val="windowText" lastClr="000000"/>
      </a:dk1>
      <a:lt1>
        <a:sysClr val="window" lastClr="FFFFFF"/>
      </a:lt1>
      <a:dk2>
        <a:srgbClr val="004F80"/>
      </a:dk2>
      <a:lt2>
        <a:srgbClr val="D8D8D8"/>
      </a:lt2>
      <a:accent1>
        <a:srgbClr val="004F80"/>
      </a:accent1>
      <a:accent2>
        <a:srgbClr val="595959"/>
      </a:accent2>
      <a:accent3>
        <a:srgbClr val="7F7F7F"/>
      </a:accent3>
      <a:accent4>
        <a:srgbClr val="BFBFBF"/>
      </a:accent4>
      <a:accent5>
        <a:srgbClr val="F2F2F2"/>
      </a:accent5>
      <a:accent6>
        <a:srgbClr val="000000"/>
      </a:accent6>
      <a:hlink>
        <a:srgbClr val="000000"/>
      </a:hlink>
      <a:folHlink>
        <a:srgbClr val="000000"/>
      </a:folHlink>
    </a:clrScheme>
    <a:fontScheme name="TimesAria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9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90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BMVBS">
      <a:dk1>
        <a:sysClr val="windowText" lastClr="000000"/>
      </a:dk1>
      <a:lt1>
        <a:sysClr val="window" lastClr="FFFFFF"/>
      </a:lt1>
      <a:dk2>
        <a:srgbClr val="004F80"/>
      </a:dk2>
      <a:lt2>
        <a:srgbClr val="D8D8D8"/>
      </a:lt2>
      <a:accent1>
        <a:srgbClr val="004F80"/>
      </a:accent1>
      <a:accent2>
        <a:srgbClr val="595959"/>
      </a:accent2>
      <a:accent3>
        <a:srgbClr val="7F7F7F"/>
      </a:accent3>
      <a:accent4>
        <a:srgbClr val="BFBFBF"/>
      </a:accent4>
      <a:accent5>
        <a:srgbClr val="F2F2F2"/>
      </a:accent5>
      <a:accent6>
        <a:srgbClr val="000000"/>
      </a:accent6>
      <a:hlink>
        <a:srgbClr val="000000"/>
      </a:hlink>
      <a:folHlink>
        <a:srgbClr val="000000"/>
      </a:folHlink>
    </a:clrScheme>
    <a:fontScheme name="TimesAria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BMVBS">
      <a:dk1>
        <a:sysClr val="windowText" lastClr="000000"/>
      </a:dk1>
      <a:lt1>
        <a:sysClr val="window" lastClr="FFFFFF"/>
      </a:lt1>
      <a:dk2>
        <a:srgbClr val="004F80"/>
      </a:dk2>
      <a:lt2>
        <a:srgbClr val="D8D8D8"/>
      </a:lt2>
      <a:accent1>
        <a:srgbClr val="004F80"/>
      </a:accent1>
      <a:accent2>
        <a:srgbClr val="595959"/>
      </a:accent2>
      <a:accent3>
        <a:srgbClr val="7F7F7F"/>
      </a:accent3>
      <a:accent4>
        <a:srgbClr val="BFBFBF"/>
      </a:accent4>
      <a:accent5>
        <a:srgbClr val="F2F2F2"/>
      </a:accent5>
      <a:accent6>
        <a:srgbClr val="000000"/>
      </a:accent6>
      <a:hlink>
        <a:srgbClr val="000000"/>
      </a:hlink>
      <a:folHlink>
        <a:srgbClr val="000000"/>
      </a:folHlink>
    </a:clrScheme>
    <a:fontScheme name="TimesAria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BMVI_PowerPoint_Systemschrift_englisch</Template>
  <TotalTime>2</TotalTime>
  <Words>757</Words>
  <Application>Microsoft Office PowerPoint</Application>
  <PresentationFormat>Affichage à l'écran (4:3)</PresentationFormat>
  <Paragraphs>185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BMVI_PowerPoint_Systemschrift_englisch</vt:lpstr>
      <vt:lpstr>Smoke Gas Toxicity</vt:lpstr>
      <vt:lpstr>Structure</vt:lpstr>
      <vt:lpstr>Previous Research</vt:lpstr>
      <vt:lpstr>Accidentology</vt:lpstr>
      <vt:lpstr>Improved Standards: Modifications to UN R118, UN R107</vt:lpstr>
      <vt:lpstr>Smoke Gas Toxicity – Rail Standards</vt:lpstr>
      <vt:lpstr>Threshold Values For CIT Calculation And Their Meaning</vt:lpstr>
      <vt:lpstr>Experiments</vt:lpstr>
      <vt:lpstr>Results</vt:lpstr>
      <vt:lpstr>Results (2)</vt:lpstr>
      <vt:lpstr>Conclusion – Smoke Gas Toxicity</vt:lpstr>
      <vt:lpstr>Upcoming Research</vt:lpstr>
      <vt:lpstr>Recent Severe Fire (July 2017)</vt:lpstr>
      <vt:lpstr>Summary</vt:lpstr>
      <vt:lpstr>Thank you for your attention!</vt:lpstr>
    </vt:vector>
  </TitlesOfParts>
  <Company>MyCompany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Smoke Gas Toxicity</dc:title>
  <dc:creator>Seiniger, Patrick</dc:creator>
  <cp:lastModifiedBy>Olivier FONTAINE</cp:lastModifiedBy>
  <cp:revision>28</cp:revision>
  <cp:lastPrinted>2012-07-07T19:48:29Z</cp:lastPrinted>
  <dcterms:created xsi:type="dcterms:W3CDTF">2018-11-19T13:41:13Z</dcterms:created>
  <dcterms:modified xsi:type="dcterms:W3CDTF">2019-02-07T13:38:20Z</dcterms:modified>
</cp:coreProperties>
</file>