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65" r:id="rId2"/>
    <p:sldId id="256" r:id="rId3"/>
    <p:sldId id="270" r:id="rId4"/>
    <p:sldId id="271" r:id="rId5"/>
    <p:sldId id="276" r:id="rId6"/>
    <p:sldId id="272" r:id="rId7"/>
    <p:sldId id="258" r:id="rId8"/>
    <p:sldId id="277" r:id="rId9"/>
    <p:sldId id="259" r:id="rId10"/>
    <p:sldId id="261" r:id="rId11"/>
    <p:sldId id="262" r:id="rId12"/>
    <p:sldId id="263" r:id="rId13"/>
    <p:sldId id="278" r:id="rId14"/>
    <p:sldId id="268" r:id="rId15"/>
    <p:sldId id="266" r:id="rId16"/>
    <p:sldId id="269"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0" d="100"/>
          <a:sy n="70" d="100"/>
        </p:scale>
        <p:origin x="-61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9C3E04-BCEA-4BB8-AF5A-C224C339617B}" type="datetimeFigureOut">
              <a:rPr lang="de-DE" smtClean="0"/>
              <a:t>05.02.2019</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805441-C16F-4A99-B75B-50CBC6B00187}" type="slidenum">
              <a:rPr lang="de-DE" smtClean="0"/>
              <a:t>‹nr.›</a:t>
            </a:fld>
            <a:endParaRPr lang="de-DE"/>
          </a:p>
        </p:txBody>
      </p:sp>
    </p:spTree>
    <p:extLst>
      <p:ext uri="{BB962C8B-B14F-4D97-AF65-F5344CB8AC3E}">
        <p14:creationId xmlns:p14="http://schemas.microsoft.com/office/powerpoint/2010/main" val="4221293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spTree>
    <p:extLst>
      <p:ext uri="{BB962C8B-B14F-4D97-AF65-F5344CB8AC3E}">
        <p14:creationId xmlns:p14="http://schemas.microsoft.com/office/powerpoint/2010/main" val="232777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extLst>
      <p:ext uri="{BB962C8B-B14F-4D97-AF65-F5344CB8AC3E}">
        <p14:creationId xmlns:p14="http://schemas.microsoft.com/office/powerpoint/2010/main" val="420044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extLst>
      <p:ext uri="{BB962C8B-B14F-4D97-AF65-F5344CB8AC3E}">
        <p14:creationId xmlns:p14="http://schemas.microsoft.com/office/powerpoint/2010/main" val="7741439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el und Inhalt">
    <p:bg>
      <p:bgRef idx="1001">
        <a:schemeClr val="bg1"/>
      </p:bgRef>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609600" y="1600203"/>
            <a:ext cx="10972800" cy="4525963"/>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Rectangle 6"/>
          <p:cNvSpPr>
            <a:spLocks noGrp="1" noChangeArrowheads="1"/>
          </p:cNvSpPr>
          <p:nvPr>
            <p:ph type="sldNum" sz="quarter" idx="12"/>
          </p:nvPr>
        </p:nvSpPr>
        <p:spPr>
          <a:xfrm>
            <a:off x="8577910" y="6172200"/>
            <a:ext cx="2820135" cy="457200"/>
          </a:xfrm>
          <a:prstGeom prst="rect">
            <a:avLst/>
          </a:prstGeom>
          <a:ln/>
        </p:spPr>
        <p:txBody>
          <a:bodyPr/>
          <a:lstStyle>
            <a:lvl1pPr>
              <a:defRPr>
                <a:solidFill>
                  <a:schemeClr val="tx1"/>
                </a:solidFill>
              </a:defRPr>
            </a:lvl1pPr>
          </a:lstStyle>
          <a:p>
            <a:pPr>
              <a:defRPr/>
            </a:pPr>
            <a:fld id="{D4A5D947-5FC1-47C1-AAD8-F911C10458FC}" type="slidenum">
              <a:rPr lang="de-DE" smtClean="0"/>
              <a:pPr>
                <a:defRPr/>
              </a:pPr>
              <a:t>‹nr.›</a:t>
            </a:fld>
            <a:endParaRPr lang="de-DE" dirty="0"/>
          </a:p>
        </p:txBody>
      </p:sp>
    </p:spTree>
    <p:extLst>
      <p:ext uri="{BB962C8B-B14F-4D97-AF65-F5344CB8AC3E}">
        <p14:creationId xmlns:p14="http://schemas.microsoft.com/office/powerpoint/2010/main" val="3528604504"/>
      </p:ext>
    </p:extLst>
  </p:cSld>
  <p:clrMapOvr>
    <a:overrideClrMapping bg1="lt1" tx1="dk1" bg2="lt2" tx2="dk2" accent1="accent1" accent2="accent2" accent3="accent3" accent4="accent4" accent5="accent5" accent6="accent6" hlink="hlink" folHlink="folHlink"/>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cxnSp>
        <p:nvCxnSpPr>
          <p:cNvPr id="7" name="Connecteur droit 6"/>
          <p:cNvCxnSpPr/>
          <p:nvPr userDrawn="1"/>
        </p:nvCxnSpPr>
        <p:spPr>
          <a:xfrm>
            <a:off x="395818" y="740701"/>
            <a:ext cx="11460823" cy="0"/>
          </a:xfrm>
          <a:prstGeom prst="line">
            <a:avLst/>
          </a:prstGeom>
          <a:ln w="9525">
            <a:solidFill>
              <a:srgbClr val="83786F"/>
            </a:solidFill>
          </a:ln>
        </p:spPr>
        <p:style>
          <a:lnRef idx="1">
            <a:schemeClr val="accent5"/>
          </a:lnRef>
          <a:fillRef idx="0">
            <a:schemeClr val="accent5"/>
          </a:fillRef>
          <a:effectRef idx="0">
            <a:schemeClr val="accent5"/>
          </a:effectRef>
          <a:fontRef idx="minor">
            <a:schemeClr val="tx1"/>
          </a:fontRef>
        </p:style>
      </p:cxnSp>
      <p:sp>
        <p:nvSpPr>
          <p:cNvPr id="4" name="Titre 3"/>
          <p:cNvSpPr>
            <a:spLocks noGrp="1"/>
          </p:cNvSpPr>
          <p:nvPr>
            <p:ph type="title" hasCustomPrompt="1"/>
          </p:nvPr>
        </p:nvSpPr>
        <p:spPr>
          <a:xfrm>
            <a:off x="239349" y="274639"/>
            <a:ext cx="11617291" cy="466063"/>
          </a:xfrm>
          <a:prstGeom prst="rect">
            <a:avLst/>
          </a:prstGeom>
        </p:spPr>
        <p:txBody>
          <a:bodyPr/>
          <a:lstStyle>
            <a:lvl1pPr>
              <a:defRPr sz="1867" baseline="0">
                <a:solidFill>
                  <a:srgbClr val="83786F"/>
                </a:solidFill>
              </a:defRPr>
            </a:lvl1pPr>
          </a:lstStyle>
          <a:p>
            <a:r>
              <a:rPr lang="fr-FR" dirty="0" smtClean="0"/>
              <a:t>MODIFIEZ LE TITRE DE LA PAGE</a:t>
            </a:r>
            <a:endParaRPr lang="fr-FR" dirty="0"/>
          </a:p>
        </p:txBody>
      </p:sp>
      <p:sp>
        <p:nvSpPr>
          <p:cNvPr id="10" name="Espace réservé du numéro de diapositive 1"/>
          <p:cNvSpPr>
            <a:spLocks noGrp="1"/>
          </p:cNvSpPr>
          <p:nvPr>
            <p:ph type="sldNum" sz="quarter" idx="14"/>
          </p:nvPr>
        </p:nvSpPr>
        <p:spPr>
          <a:xfrm>
            <a:off x="9393662" y="6309320"/>
            <a:ext cx="2558989" cy="384043"/>
          </a:xfrm>
        </p:spPr>
        <p:txBody>
          <a:bodyPr/>
          <a:lstStyle/>
          <a:p>
            <a:fld id="{0F93E2AF-52FA-49AE-99E6-1B1ECCFCFE2D}" type="slidenum">
              <a:rPr lang="fr-FR" smtClean="0"/>
              <a:t>‹nr.›</a:t>
            </a:fld>
            <a:endParaRPr lang="fr-FR" dirty="0"/>
          </a:p>
        </p:txBody>
      </p:sp>
      <p:sp>
        <p:nvSpPr>
          <p:cNvPr id="11" name="Espace réservé du texte 3"/>
          <p:cNvSpPr>
            <a:spLocks noGrp="1"/>
          </p:cNvSpPr>
          <p:nvPr>
            <p:ph type="body" sz="half" idx="13" hasCustomPrompt="1"/>
          </p:nvPr>
        </p:nvSpPr>
        <p:spPr>
          <a:xfrm>
            <a:off x="6864085" y="6405331"/>
            <a:ext cx="4676840" cy="298307"/>
          </a:xfrm>
        </p:spPr>
        <p:txBody>
          <a:bodyPr>
            <a:noAutofit/>
          </a:bodyPr>
          <a:lstStyle>
            <a:lvl1pPr marL="0" indent="0" algn="r">
              <a:buNone/>
              <a:defRPr sz="800" baseline="0">
                <a:solidFill>
                  <a:schemeClr val="bg1"/>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dirty="0" smtClean="0"/>
              <a:t>Titre du document</a:t>
            </a:r>
          </a:p>
        </p:txBody>
      </p:sp>
      <p:sp>
        <p:nvSpPr>
          <p:cNvPr id="13" name="Espace réservé du texte 3"/>
          <p:cNvSpPr>
            <a:spLocks noGrp="1"/>
          </p:cNvSpPr>
          <p:nvPr>
            <p:ph type="body" sz="half" idx="15" hasCustomPrompt="1"/>
          </p:nvPr>
        </p:nvSpPr>
        <p:spPr>
          <a:xfrm>
            <a:off x="1103445" y="6368402"/>
            <a:ext cx="2880320" cy="221564"/>
          </a:xfrm>
        </p:spPr>
        <p:txBody>
          <a:bodyPr>
            <a:noAutofit/>
          </a:bodyPr>
          <a:lstStyle>
            <a:lvl1pPr marL="0" indent="0" algn="l">
              <a:buNone/>
              <a:defRPr sz="1200" baseline="0">
                <a:solidFill>
                  <a:srgbClr val="D6D2C4"/>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dirty="0" smtClean="0"/>
              <a:t>Nom du Site </a:t>
            </a:r>
          </a:p>
        </p:txBody>
      </p:sp>
      <p:sp>
        <p:nvSpPr>
          <p:cNvPr id="14" name="Espace réservé du texte 3"/>
          <p:cNvSpPr>
            <a:spLocks noGrp="1"/>
          </p:cNvSpPr>
          <p:nvPr>
            <p:ph type="body" sz="half" idx="16" hasCustomPrompt="1"/>
          </p:nvPr>
        </p:nvSpPr>
        <p:spPr>
          <a:xfrm>
            <a:off x="7632171" y="394993"/>
            <a:ext cx="4320480" cy="249697"/>
          </a:xfrm>
        </p:spPr>
        <p:txBody>
          <a:bodyPr>
            <a:noAutofit/>
          </a:bodyPr>
          <a:lstStyle>
            <a:lvl1pPr marL="0" indent="0" algn="r">
              <a:buNone/>
              <a:defRPr sz="1200" baseline="0">
                <a:solidFill>
                  <a:srgbClr val="29385E"/>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dirty="0" smtClean="0"/>
              <a:t>NOM DU SERVICE</a:t>
            </a:r>
          </a:p>
        </p:txBody>
      </p:sp>
    </p:spTree>
    <p:extLst>
      <p:ext uri="{BB962C8B-B14F-4D97-AF65-F5344CB8AC3E}">
        <p14:creationId xmlns:p14="http://schemas.microsoft.com/office/powerpoint/2010/main" val="4835905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extLst>
      <p:ext uri="{BB962C8B-B14F-4D97-AF65-F5344CB8AC3E}">
        <p14:creationId xmlns:p14="http://schemas.microsoft.com/office/powerpoint/2010/main" val="2532676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extLst>
      <p:ext uri="{BB962C8B-B14F-4D97-AF65-F5344CB8AC3E}">
        <p14:creationId xmlns:p14="http://schemas.microsoft.com/office/powerpoint/2010/main" val="2446669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extLst>
      <p:ext uri="{BB962C8B-B14F-4D97-AF65-F5344CB8AC3E}">
        <p14:creationId xmlns:p14="http://schemas.microsoft.com/office/powerpoint/2010/main" val="21686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extLst>
      <p:ext uri="{BB962C8B-B14F-4D97-AF65-F5344CB8AC3E}">
        <p14:creationId xmlns:p14="http://schemas.microsoft.com/office/powerpoint/2010/main" val="822441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extLst>
      <p:ext uri="{BB962C8B-B14F-4D97-AF65-F5344CB8AC3E}">
        <p14:creationId xmlns:p14="http://schemas.microsoft.com/office/powerpoint/2010/main" val="2059390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extLst>
      <p:ext uri="{BB962C8B-B14F-4D97-AF65-F5344CB8AC3E}">
        <p14:creationId xmlns:p14="http://schemas.microsoft.com/office/powerpoint/2010/main" val="2826923239"/>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extLst>
      <p:ext uri="{BB962C8B-B14F-4D97-AF65-F5344CB8AC3E}">
        <p14:creationId xmlns:p14="http://schemas.microsoft.com/office/powerpoint/2010/main" val="648926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extLst>
      <p:ext uri="{BB962C8B-B14F-4D97-AF65-F5344CB8AC3E}">
        <p14:creationId xmlns:p14="http://schemas.microsoft.com/office/powerpoint/2010/main" val="3927420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r>
              <a:rPr lang="ja-JP" altLang="fr-FR"/>
              <a:t>YvdS - 28 May 06</a:t>
            </a:r>
            <a:endParaRPr lang="fr-FR" altLang="ja-JP"/>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7" name="Image 6">
            <a:extLst>
              <a:ext uri="{FF2B5EF4-FFF2-40B4-BE49-F238E27FC236}">
                <a16:creationId xmlns:a16="http://schemas.microsoft.com/office/drawing/2014/main" xmlns="" id="{55F9AB65-48AB-4ADF-A9A1-A51ECD7198C2}"/>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60660" y="197221"/>
            <a:ext cx="2674289" cy="1080000"/>
          </a:xfrm>
          <a:prstGeom prst="rect">
            <a:avLst/>
          </a:prstGeom>
        </p:spPr>
      </p:pic>
    </p:spTree>
    <p:extLst>
      <p:ext uri="{BB962C8B-B14F-4D97-AF65-F5344CB8AC3E}">
        <p14:creationId xmlns:p14="http://schemas.microsoft.com/office/powerpoint/2010/main" val="3419018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6"/>
        </a:buBlip>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v"/>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jpe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jp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mtClean="0"/>
              <a:t>Questions/Comments on </a:t>
            </a:r>
            <a:r>
              <a:rPr lang="en-GB"/>
              <a:t>ECE/TRANS/WP.29/GRSG/2019/10</a:t>
            </a:r>
            <a:endParaRPr lang="de-DE"/>
          </a:p>
        </p:txBody>
      </p:sp>
      <p:sp>
        <p:nvSpPr>
          <p:cNvPr id="3" name="Untertitel 2"/>
          <p:cNvSpPr>
            <a:spLocks noGrp="1"/>
          </p:cNvSpPr>
          <p:nvPr>
            <p:ph type="subTitle" idx="1"/>
          </p:nvPr>
        </p:nvSpPr>
        <p:spPr/>
        <p:txBody>
          <a:bodyPr/>
          <a:lstStyle/>
          <a:p>
            <a:r>
              <a:rPr lang="de-DE" smtClean="0"/>
              <a:t>IG VRU-Proxi, 8th Meeting</a:t>
            </a:r>
            <a:endParaRPr lang="de-DE"/>
          </a:p>
        </p:txBody>
      </p:sp>
      <p:sp>
        <p:nvSpPr>
          <p:cNvPr id="4" name="Tekstvak 3"/>
          <p:cNvSpPr txBox="1"/>
          <p:nvPr/>
        </p:nvSpPr>
        <p:spPr>
          <a:xfrm>
            <a:off x="10112991" y="6304423"/>
            <a:ext cx="1941557" cy="369332"/>
          </a:xfrm>
          <a:prstGeom prst="rect">
            <a:avLst/>
          </a:prstGeom>
          <a:noFill/>
        </p:spPr>
        <p:txBody>
          <a:bodyPr wrap="none" rtlCol="0">
            <a:spAutoFit/>
          </a:bodyPr>
          <a:lstStyle/>
          <a:p>
            <a:r>
              <a:rPr lang="nl-NL" dirty="0" smtClean="0"/>
              <a:t>VRU-Proxi-08-08</a:t>
            </a:r>
            <a:endParaRPr lang="nl-NL" dirty="0"/>
          </a:p>
        </p:txBody>
      </p:sp>
    </p:spTree>
    <p:extLst>
      <p:ext uri="{BB962C8B-B14F-4D97-AF65-F5344CB8AC3E}">
        <p14:creationId xmlns:p14="http://schemas.microsoft.com/office/powerpoint/2010/main" val="1203152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0F93E2AF-52FA-49AE-99E6-1B1ECCFCFE2D}" type="slidenum">
              <a:rPr lang="fr-FR" smtClean="0"/>
              <a:t>10</a:t>
            </a:fld>
            <a:endParaRPr lang="fr-FR" dirty="0"/>
          </a:p>
        </p:txBody>
      </p:sp>
      <p:sp>
        <p:nvSpPr>
          <p:cNvPr id="2" name="Titre 1"/>
          <p:cNvSpPr>
            <a:spLocks noGrp="1"/>
          </p:cNvSpPr>
          <p:nvPr>
            <p:ph type="title" idx="4294967295"/>
          </p:nvPr>
        </p:nvSpPr>
        <p:spPr>
          <a:xfrm>
            <a:off x="175952" y="1180649"/>
            <a:ext cx="11617325" cy="1630179"/>
          </a:xfrm>
          <a:prstGeom prst="rect">
            <a:avLst/>
          </a:prstGeom>
        </p:spPr>
        <p:txBody>
          <a:bodyPr/>
          <a:lstStyle/>
          <a:p>
            <a:r>
              <a:rPr lang="fr-FR" sz="4000" smtClean="0"/>
              <a:t>Does the test have to be repeated for each grid square in the monitoring area or only once ?</a:t>
            </a:r>
            <a:endParaRPr lang="fr-FR" sz="4000"/>
          </a:p>
        </p:txBody>
      </p:sp>
      <p:sp>
        <p:nvSpPr>
          <p:cNvPr id="7" name="Textfeld 6"/>
          <p:cNvSpPr txBox="1"/>
          <p:nvPr/>
        </p:nvSpPr>
        <p:spPr>
          <a:xfrm>
            <a:off x="271981" y="2047057"/>
            <a:ext cx="11425269" cy="4893647"/>
          </a:xfrm>
          <a:prstGeom prst="rect">
            <a:avLst/>
          </a:prstGeom>
          <a:noFill/>
        </p:spPr>
        <p:txBody>
          <a:bodyPr wrap="square" rtlCol="0">
            <a:spAutoFit/>
          </a:bodyPr>
          <a:lstStyle/>
          <a:p>
            <a:endParaRPr lang="de-DE" sz="2400"/>
          </a:p>
          <a:p>
            <a:pPr marL="380990" indent="-380990">
              <a:buFont typeface="Arial" panose="020B0604020202020204" pitchFamily="34" charset="0"/>
              <a:buChar char="•"/>
            </a:pPr>
            <a:endParaRPr lang="de-DE" sz="2400"/>
          </a:p>
          <a:p>
            <a:pPr marL="380990" indent="-380990">
              <a:buFont typeface="Arial" panose="020B0604020202020204" pitchFamily="34" charset="0"/>
              <a:buChar char="•"/>
            </a:pPr>
            <a:r>
              <a:rPr lang="de-DE" sz="2400"/>
              <a:t>§ 4: detection latency 0.6 </a:t>
            </a:r>
            <a:r>
              <a:rPr lang="de-DE" sz="2400" smtClean="0"/>
              <a:t>s: </a:t>
            </a:r>
            <a:r>
              <a:rPr lang="de-DE" sz="2400"/>
              <a:t>in deviation of ISO 17386 the poles are placed on the grid prior selection of rear </a:t>
            </a:r>
            <a:r>
              <a:rPr lang="de-DE" sz="2400" smtClean="0"/>
              <a:t>gear „</a:t>
            </a:r>
            <a:r>
              <a:rPr lang="en-GB" sz="2400" b="1"/>
              <a:t>locate the test object behind the </a:t>
            </a:r>
            <a:r>
              <a:rPr lang="en-GB" sz="2400" b="1" smtClean="0"/>
              <a:t>vehicle”</a:t>
            </a:r>
            <a:r>
              <a:rPr lang="de-DE" sz="2400" smtClean="0"/>
              <a:t> </a:t>
            </a:r>
            <a:r>
              <a:rPr lang="de-DE" sz="2400">
                <a:sym typeface="Wingdings" panose="05000000000000000000" pitchFamily="2" charset="2"/>
              </a:rPr>
              <a:t> </a:t>
            </a:r>
            <a:r>
              <a:rPr lang="de-DE" sz="2400" b="1" smtClean="0"/>
              <a:t> 1 test spot ? Which ? Center of Area, Border ?</a:t>
            </a:r>
            <a:endParaRPr lang="de-DE" sz="2400" b="1"/>
          </a:p>
          <a:p>
            <a:pPr marL="380990" indent="-380990">
              <a:buFont typeface="Arial" panose="020B0604020202020204" pitchFamily="34" charset="0"/>
              <a:buChar char="•"/>
            </a:pPr>
            <a:endParaRPr lang="de-DE" sz="2400" b="1"/>
          </a:p>
          <a:p>
            <a:pPr marL="380990" indent="-380990">
              <a:buFont typeface="Arial" panose="020B0604020202020204" pitchFamily="34" charset="0"/>
              <a:buChar char="•"/>
            </a:pPr>
            <a:r>
              <a:rPr lang="de-DE" sz="2400" smtClean="0"/>
              <a:t>§ 5.2 (minimum detection rate) „</a:t>
            </a:r>
            <a:r>
              <a:rPr lang="en-GB" sz="2400" b="1"/>
              <a:t>There shall be no undetected hole larger than a square consisting of two-by-two grids. </a:t>
            </a:r>
            <a:r>
              <a:rPr lang="de-DE" sz="2400" smtClean="0"/>
              <a:t>“  </a:t>
            </a:r>
          </a:p>
          <a:p>
            <a:pPr lvl="1"/>
            <a:r>
              <a:rPr lang="de-DE" sz="2400" smtClean="0">
                <a:sym typeface="Wingdings" panose="05000000000000000000" pitchFamily="2" charset="2"/>
              </a:rPr>
              <a:t> every second grid of the defined 0,1x0,1 grids. Example: vehicle with 2 m width the monitoring area is 0.8 m times 2 m, which gives 160 grids, which results in </a:t>
            </a:r>
            <a:r>
              <a:rPr lang="de-DE" sz="2400" b="1" u="sng" smtClean="0">
                <a:sym typeface="Wingdings" panose="05000000000000000000" pitchFamily="2" charset="2"/>
              </a:rPr>
              <a:t>minimum 40 tests</a:t>
            </a:r>
            <a:r>
              <a:rPr lang="de-DE" sz="2400" smtClean="0">
                <a:sym typeface="Wingdings" panose="05000000000000000000" pitchFamily="2" charset="2"/>
              </a:rPr>
              <a:t> !  </a:t>
            </a:r>
            <a:endParaRPr lang="de-DE" sz="2400"/>
          </a:p>
          <a:p>
            <a:endParaRPr lang="de-DE" sz="2400"/>
          </a:p>
          <a:p>
            <a:endParaRPr lang="de-DE" sz="2400"/>
          </a:p>
        </p:txBody>
      </p:sp>
    </p:spTree>
    <p:extLst>
      <p:ext uri="{BB962C8B-B14F-4D97-AF65-F5344CB8AC3E}">
        <p14:creationId xmlns:p14="http://schemas.microsoft.com/office/powerpoint/2010/main" val="3988978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0F93E2AF-52FA-49AE-99E6-1B1ECCFCFE2D}" type="slidenum">
              <a:rPr lang="fr-FR" smtClean="0"/>
              <a:t>11</a:t>
            </a:fld>
            <a:endParaRPr lang="fr-FR" dirty="0"/>
          </a:p>
        </p:txBody>
      </p:sp>
      <p:sp>
        <p:nvSpPr>
          <p:cNvPr id="2" name="Titre 1"/>
          <p:cNvSpPr>
            <a:spLocks noGrp="1"/>
          </p:cNvSpPr>
          <p:nvPr>
            <p:ph type="title" idx="4294967295"/>
          </p:nvPr>
        </p:nvSpPr>
        <p:spPr>
          <a:xfrm>
            <a:off x="749772" y="196804"/>
            <a:ext cx="11617325" cy="466725"/>
          </a:xfrm>
          <a:prstGeom prst="rect">
            <a:avLst/>
          </a:prstGeom>
        </p:spPr>
        <p:txBody>
          <a:bodyPr/>
          <a:lstStyle/>
          <a:p>
            <a:r>
              <a:rPr lang="fr-FR" smtClean="0"/>
              <a:t>Audible Warning Device: </a:t>
            </a:r>
            <a:br>
              <a:rPr lang="fr-FR" smtClean="0"/>
            </a:br>
            <a:r>
              <a:rPr lang="fr-FR" smtClean="0"/>
              <a:t>Pause function – Default Mode?</a:t>
            </a:r>
            <a:endParaRPr lang="fr-FR"/>
          </a:p>
        </p:txBody>
      </p:sp>
      <p:sp>
        <p:nvSpPr>
          <p:cNvPr id="7" name="Textfeld 6"/>
          <p:cNvSpPr txBox="1"/>
          <p:nvPr/>
        </p:nvSpPr>
        <p:spPr>
          <a:xfrm>
            <a:off x="303816" y="1412558"/>
            <a:ext cx="11425269" cy="5262979"/>
          </a:xfrm>
          <a:prstGeom prst="rect">
            <a:avLst/>
          </a:prstGeom>
          <a:noFill/>
        </p:spPr>
        <p:txBody>
          <a:bodyPr wrap="square" rtlCol="0">
            <a:spAutoFit/>
          </a:bodyPr>
          <a:lstStyle/>
          <a:p>
            <a:endParaRPr lang="de-DE" sz="2400">
              <a:sym typeface="Wingdings" panose="05000000000000000000" pitchFamily="2" charset="2"/>
            </a:endParaRPr>
          </a:p>
          <a:p>
            <a:pPr marL="380990" indent="-380990">
              <a:buFont typeface="Arial" panose="020B0604020202020204" pitchFamily="34" charset="0"/>
              <a:buChar char="•"/>
            </a:pPr>
            <a:r>
              <a:rPr lang="de-DE" sz="2400" smtClean="0"/>
              <a:t>ISO 17386 </a:t>
            </a:r>
            <a:r>
              <a:rPr lang="de-DE" sz="2400"/>
              <a:t>clearly defines the possibility of pause </a:t>
            </a:r>
            <a:r>
              <a:rPr lang="de-DE" sz="2400" smtClean="0"/>
              <a:t>functions in §5.1. This section is not referenced from regulation.</a:t>
            </a:r>
            <a:endParaRPr lang="de-DE" sz="2400"/>
          </a:p>
          <a:p>
            <a:endParaRPr lang="de-DE" sz="2400"/>
          </a:p>
          <a:p>
            <a:pPr marL="380990" indent="-380990">
              <a:buFont typeface="Arial" panose="020B0604020202020204" pitchFamily="34" charset="0"/>
              <a:buChar char="•"/>
            </a:pPr>
            <a:r>
              <a:rPr lang="de-DE" sz="2400"/>
              <a:t>Draft </a:t>
            </a:r>
            <a:r>
              <a:rPr lang="de-DE" sz="2400" smtClean="0"/>
              <a:t>notes </a:t>
            </a:r>
            <a:r>
              <a:rPr lang="de-DE" sz="2400"/>
              <a:t>that the system must be activated prior test 4.2.1 „</a:t>
            </a:r>
            <a:r>
              <a:rPr lang="en-GB" sz="2400"/>
              <a:t>The test vehicle in the initial state shall be with </a:t>
            </a:r>
            <a:r>
              <a:rPr lang="en-GB" sz="2400" i="1" u="sng"/>
              <a:t>the detection system being activated </a:t>
            </a:r>
            <a:r>
              <a:rPr lang="de-DE" sz="2400" smtClean="0"/>
              <a:t>“ and notes </a:t>
            </a:r>
            <a:r>
              <a:rPr lang="de-DE" sz="2400"/>
              <a:t>clearly </a:t>
            </a:r>
            <a:r>
              <a:rPr lang="de-DE" sz="2400" smtClean="0"/>
              <a:t>defines switch off when operation with trailers in </a:t>
            </a:r>
            <a:r>
              <a:rPr lang="de-DE" sz="2400"/>
              <a:t>§</a:t>
            </a:r>
            <a:r>
              <a:rPr lang="de-DE" sz="2400" smtClean="0"/>
              <a:t>7.</a:t>
            </a:r>
          </a:p>
          <a:p>
            <a:pPr marL="380990" indent="-380990">
              <a:buFont typeface="Arial" panose="020B0604020202020204" pitchFamily="34" charset="0"/>
              <a:buChar char="•"/>
            </a:pPr>
            <a:endParaRPr lang="de-DE" sz="2400"/>
          </a:p>
          <a:p>
            <a:pPr marL="380990" indent="-380990">
              <a:buFont typeface="Wingdings" panose="05000000000000000000" pitchFamily="2" charset="2"/>
              <a:buChar char="Ø"/>
            </a:pPr>
            <a:r>
              <a:rPr lang="de-DE" sz="2400" smtClean="0"/>
              <a:t>It needs to be clarified if switch off button is generaly allowed. </a:t>
            </a:r>
          </a:p>
          <a:p>
            <a:pPr marL="380990" indent="-380990">
              <a:buFont typeface="Wingdings" panose="05000000000000000000" pitchFamily="2" charset="2"/>
              <a:buChar char="Ø"/>
            </a:pPr>
            <a:r>
              <a:rPr lang="de-DE" sz="2400" smtClean="0"/>
              <a:t>It needs to be clarifed if there is a default mode at vehicle start when system was switched off</a:t>
            </a:r>
          </a:p>
          <a:p>
            <a:pPr marL="380990" indent="-380990">
              <a:buFont typeface="Wingdings" panose="05000000000000000000" pitchFamily="2" charset="2"/>
              <a:buChar char="Ø"/>
            </a:pPr>
            <a:r>
              <a:rPr lang="de-DE" sz="2400" smtClean="0"/>
              <a:t>If a switch off button is generaly not allowed, it must be clarified with in which situation the system is allowed to be automatically deactivated or which vehicle types are exempted.</a:t>
            </a:r>
          </a:p>
        </p:txBody>
      </p:sp>
    </p:spTree>
    <p:extLst>
      <p:ext uri="{BB962C8B-B14F-4D97-AF65-F5344CB8AC3E}">
        <p14:creationId xmlns:p14="http://schemas.microsoft.com/office/powerpoint/2010/main" val="3941933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0F93E2AF-52FA-49AE-99E6-1B1ECCFCFE2D}" type="slidenum">
              <a:rPr lang="fr-FR" smtClean="0"/>
              <a:t>12</a:t>
            </a:fld>
            <a:endParaRPr lang="fr-FR" dirty="0"/>
          </a:p>
        </p:txBody>
      </p:sp>
      <p:sp>
        <p:nvSpPr>
          <p:cNvPr id="2" name="Titre 1"/>
          <p:cNvSpPr>
            <a:spLocks noGrp="1"/>
          </p:cNvSpPr>
          <p:nvPr>
            <p:ph type="title" idx="4294967295"/>
          </p:nvPr>
        </p:nvSpPr>
        <p:spPr>
          <a:xfrm>
            <a:off x="1696517" y="419037"/>
            <a:ext cx="11617325" cy="466725"/>
          </a:xfrm>
          <a:prstGeom prst="rect">
            <a:avLst/>
          </a:prstGeom>
        </p:spPr>
        <p:txBody>
          <a:bodyPr/>
          <a:lstStyle/>
          <a:p>
            <a:r>
              <a:rPr lang="fr-FR" sz="3600"/>
              <a:t>Audible Warning Device: </a:t>
            </a:r>
            <a:r>
              <a:rPr lang="fr-FR" sz="3600" smtClean="0"/>
              <a:t>Pause Function</a:t>
            </a:r>
            <a:endParaRPr lang="fr-FR" sz="3600"/>
          </a:p>
        </p:txBody>
      </p:sp>
      <p:pic>
        <p:nvPicPr>
          <p:cNvPr id="1026" name="Picture 2" descr="https://upload.wikimedia.org/wikipedia/commons/thumb/4/4a/Zusatzschild_743_b_-_Personenkraftwagen_mit_Anh%C3%A4nger%2C_StVO_1970.svg/1920px-Zusatzschild_743_b_-_Personenkraftwagen_mit_Anh%C3%A4nger%2C_StVO_1970.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3255" y="3530710"/>
            <a:ext cx="2557145" cy="12812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thumb/8/80/Sinnbild_LKW_mit_Anh%C3%A4nger.svg/1920px-Sinnbild_LKW_mit_Anh%C3%A4nger.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6767" y="2860559"/>
            <a:ext cx="2110120" cy="586877"/>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p:nvSpPr>
        <p:spPr>
          <a:xfrm>
            <a:off x="1546480" y="1100483"/>
            <a:ext cx="1071127" cy="1446550"/>
          </a:xfrm>
          <a:prstGeom prst="rect">
            <a:avLst/>
          </a:prstGeom>
          <a:noFill/>
        </p:spPr>
        <p:txBody>
          <a:bodyPr wrap="none" rtlCol="0">
            <a:spAutoFit/>
          </a:bodyPr>
          <a:lstStyle/>
          <a:p>
            <a:r>
              <a:rPr lang="de-DE" sz="8800" smtClean="0">
                <a:solidFill>
                  <a:srgbClr val="00B050"/>
                </a:solidFill>
                <a:sym typeface="Wingdings" panose="05000000000000000000" pitchFamily="2" charset="2"/>
              </a:rPr>
              <a:t></a:t>
            </a:r>
            <a:endParaRPr lang="de-DE" sz="8800">
              <a:solidFill>
                <a:srgbClr val="00B050"/>
              </a:solidFill>
            </a:endParaRPr>
          </a:p>
        </p:txBody>
      </p:sp>
      <p:cxnSp>
        <p:nvCxnSpPr>
          <p:cNvPr id="6" name="Gerader Verbinder 5"/>
          <p:cNvCxnSpPr/>
          <p:nvPr/>
        </p:nvCxnSpPr>
        <p:spPr>
          <a:xfrm>
            <a:off x="3446832" y="1229360"/>
            <a:ext cx="20320" cy="50158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Textfeld 7"/>
          <p:cNvSpPr txBox="1"/>
          <p:nvPr/>
        </p:nvSpPr>
        <p:spPr>
          <a:xfrm>
            <a:off x="3705019" y="1736195"/>
            <a:ext cx="697627" cy="1200329"/>
          </a:xfrm>
          <a:prstGeom prst="rect">
            <a:avLst/>
          </a:prstGeom>
          <a:noFill/>
        </p:spPr>
        <p:txBody>
          <a:bodyPr wrap="none" rtlCol="0">
            <a:spAutoFit/>
          </a:bodyPr>
          <a:lstStyle/>
          <a:p>
            <a:r>
              <a:rPr lang="de-DE" sz="7200" smtClean="0">
                <a:solidFill>
                  <a:srgbClr val="FF0000"/>
                </a:solidFill>
              </a:rPr>
              <a:t>?</a:t>
            </a:r>
            <a:endParaRPr lang="de-DE" sz="7200">
              <a:solidFill>
                <a:srgbClr val="FF0000"/>
              </a:solidFill>
            </a:endParaRPr>
          </a:p>
        </p:txBody>
      </p:sp>
      <p:pic>
        <p:nvPicPr>
          <p:cNvPr id="1032" name="Picture 8" descr="https://upload.wikimedia.org/wikipedia/commons/thumb/7/79/Fahrradtr%C3%A4ger_SVG.JPG/1024px-Fahrradtr%C3%A4ger_SV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53280" y="2208293"/>
            <a:ext cx="1591434" cy="119357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upload.wikimedia.org/wikipedia/commons/f/ff/Atera_Strada_DL2_Fahrradtr%C3%A4ger.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5348" y="1895563"/>
            <a:ext cx="1560954" cy="2081922"/>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p:cNvSpPr txBox="1"/>
          <p:nvPr/>
        </p:nvSpPr>
        <p:spPr>
          <a:xfrm>
            <a:off x="8489943" y="1836072"/>
            <a:ext cx="3318122" cy="1477328"/>
          </a:xfrm>
          <a:prstGeom prst="rect">
            <a:avLst/>
          </a:prstGeom>
          <a:noFill/>
        </p:spPr>
        <p:txBody>
          <a:bodyPr wrap="square" rtlCol="0">
            <a:spAutoFit/>
          </a:bodyPr>
          <a:lstStyle/>
          <a:p>
            <a:r>
              <a:rPr lang="de-DE" smtClean="0"/>
              <a:t>Does this cover any equipment to trailer hitch ?</a:t>
            </a:r>
          </a:p>
          <a:p>
            <a:endParaRPr lang="de-DE"/>
          </a:p>
          <a:p>
            <a:r>
              <a:rPr lang="de-DE" smtClean="0"/>
              <a:t>This could be manual or automatic deactivation.</a:t>
            </a:r>
            <a:endParaRPr lang="de-DE"/>
          </a:p>
        </p:txBody>
      </p:sp>
      <p:sp>
        <p:nvSpPr>
          <p:cNvPr id="15" name="Textfeld 14"/>
          <p:cNvSpPr txBox="1"/>
          <p:nvPr/>
        </p:nvSpPr>
        <p:spPr>
          <a:xfrm>
            <a:off x="1002882" y="2184173"/>
            <a:ext cx="1947008" cy="461665"/>
          </a:xfrm>
          <a:prstGeom prst="rect">
            <a:avLst/>
          </a:prstGeom>
          <a:noFill/>
        </p:spPr>
        <p:txBody>
          <a:bodyPr wrap="none" rtlCol="0">
            <a:spAutoFit/>
          </a:bodyPr>
          <a:lstStyle/>
          <a:p>
            <a:r>
              <a:rPr lang="de-DE" sz="2400" b="1" smtClean="0"/>
              <a:t>Any Trailers</a:t>
            </a:r>
            <a:endParaRPr lang="de-DE" sz="2400" b="1"/>
          </a:p>
        </p:txBody>
      </p:sp>
      <p:sp>
        <p:nvSpPr>
          <p:cNvPr id="5" name="Textfeld 4"/>
          <p:cNvSpPr txBox="1"/>
          <p:nvPr/>
        </p:nvSpPr>
        <p:spPr>
          <a:xfrm>
            <a:off x="0" y="6632556"/>
            <a:ext cx="2520242" cy="261610"/>
          </a:xfrm>
          <a:prstGeom prst="rect">
            <a:avLst/>
          </a:prstGeom>
          <a:noFill/>
        </p:spPr>
        <p:txBody>
          <a:bodyPr wrap="none" rtlCol="0">
            <a:spAutoFit/>
          </a:bodyPr>
          <a:lstStyle/>
          <a:p>
            <a:r>
              <a:rPr lang="de-DE" sz="1100" smtClean="0"/>
              <a:t>Picture Source: Wikimedia Commons</a:t>
            </a:r>
            <a:endParaRPr lang="de-DE" sz="1100"/>
          </a:p>
        </p:txBody>
      </p:sp>
      <p:sp>
        <p:nvSpPr>
          <p:cNvPr id="7" name="Textfeld 6"/>
          <p:cNvSpPr txBox="1"/>
          <p:nvPr/>
        </p:nvSpPr>
        <p:spPr>
          <a:xfrm>
            <a:off x="485558" y="5006436"/>
            <a:ext cx="2816935" cy="738664"/>
          </a:xfrm>
          <a:prstGeom prst="rect">
            <a:avLst/>
          </a:prstGeom>
          <a:noFill/>
        </p:spPr>
        <p:txBody>
          <a:bodyPr wrap="square" rtlCol="0">
            <a:spAutoFit/>
          </a:bodyPr>
          <a:lstStyle/>
          <a:p>
            <a:r>
              <a:rPr lang="en-US" sz="1400" b="1" smtClean="0"/>
              <a:t>7. </a:t>
            </a:r>
            <a:r>
              <a:rPr lang="en-GB" sz="1400" b="1" smtClean="0"/>
              <a:t>Operation </a:t>
            </a:r>
            <a:r>
              <a:rPr lang="en-GB" sz="1400" b="1"/>
              <a:t>with </a:t>
            </a:r>
            <a:r>
              <a:rPr lang="en-GB" sz="1400" b="1" smtClean="0"/>
              <a:t>trailers</a:t>
            </a:r>
            <a:endParaRPr lang="de-DE" sz="1400" b="1"/>
          </a:p>
          <a:p>
            <a:r>
              <a:rPr lang="en-GB" sz="1400" b="1"/>
              <a:t>As per Clause 5.6 of ISO 17386 :2010. </a:t>
            </a:r>
            <a:endParaRPr lang="de-DE" sz="1400" b="1"/>
          </a:p>
        </p:txBody>
      </p:sp>
      <p:cxnSp>
        <p:nvCxnSpPr>
          <p:cNvPr id="16" name="Gerader Verbinder 15"/>
          <p:cNvCxnSpPr/>
          <p:nvPr/>
        </p:nvCxnSpPr>
        <p:spPr>
          <a:xfrm flipH="1">
            <a:off x="3667287" y="4100306"/>
            <a:ext cx="7809962"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pic>
        <p:nvPicPr>
          <p:cNvPr id="2050" name="Picture 2" descr="https://upload.wikimedia.org/wikipedia/commons/thumb/6/60/811427_VW_Golf_VII_Variant_-_J.JPG/1280px-811427_VW_Golf_VII_Variant_-_J.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25526"/>
          <a:stretch/>
        </p:blipFill>
        <p:spPr bwMode="auto">
          <a:xfrm>
            <a:off x="6649600" y="4473985"/>
            <a:ext cx="2088000" cy="183768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c/cb/811201_VW_Bus_T2_-_A.JPG/1280px-811201_VW_Bus_T2_-_A.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 r="25333"/>
          <a:stretch/>
        </p:blipFill>
        <p:spPr bwMode="auto">
          <a:xfrm>
            <a:off x="4653280" y="4473985"/>
            <a:ext cx="1800000" cy="1580208"/>
          </a:xfrm>
          <a:prstGeom prst="rect">
            <a:avLst/>
          </a:prstGeom>
          <a:noFill/>
          <a:extLst>
            <a:ext uri="{909E8E84-426E-40DD-AFC4-6F175D3DCCD1}">
              <a14:hiddenFill xmlns:a14="http://schemas.microsoft.com/office/drawing/2010/main">
                <a:solidFill>
                  <a:srgbClr val="FFFFFF"/>
                </a:solidFill>
              </a14:hiddenFill>
            </a:ext>
          </a:extLst>
        </p:spPr>
      </p:pic>
      <p:sp>
        <p:nvSpPr>
          <p:cNvPr id="22" name="Textfeld 21"/>
          <p:cNvSpPr txBox="1"/>
          <p:nvPr/>
        </p:nvSpPr>
        <p:spPr>
          <a:xfrm>
            <a:off x="3705019" y="4287048"/>
            <a:ext cx="697627" cy="1200329"/>
          </a:xfrm>
          <a:prstGeom prst="rect">
            <a:avLst/>
          </a:prstGeom>
          <a:noFill/>
        </p:spPr>
        <p:txBody>
          <a:bodyPr wrap="none" rtlCol="0">
            <a:spAutoFit/>
          </a:bodyPr>
          <a:lstStyle/>
          <a:p>
            <a:r>
              <a:rPr lang="de-DE" sz="7200" smtClean="0">
                <a:solidFill>
                  <a:srgbClr val="FF0000"/>
                </a:solidFill>
              </a:rPr>
              <a:t>?</a:t>
            </a:r>
            <a:endParaRPr lang="de-DE" sz="7200">
              <a:solidFill>
                <a:srgbClr val="FF0000"/>
              </a:solidFill>
            </a:endParaRPr>
          </a:p>
        </p:txBody>
      </p:sp>
      <p:sp>
        <p:nvSpPr>
          <p:cNvPr id="24" name="Textfeld 23"/>
          <p:cNvSpPr txBox="1"/>
          <p:nvPr/>
        </p:nvSpPr>
        <p:spPr>
          <a:xfrm>
            <a:off x="8903440" y="4434102"/>
            <a:ext cx="3318122" cy="1477328"/>
          </a:xfrm>
          <a:prstGeom prst="rect">
            <a:avLst/>
          </a:prstGeom>
          <a:noFill/>
        </p:spPr>
        <p:txBody>
          <a:bodyPr wrap="square" rtlCol="0">
            <a:spAutoFit/>
          </a:bodyPr>
          <a:lstStyle/>
          <a:p>
            <a:r>
              <a:rPr lang="de-DE" smtClean="0"/>
              <a:t>What about equipment not using the trailer hitch ?</a:t>
            </a:r>
          </a:p>
          <a:p>
            <a:endParaRPr lang="de-DE"/>
          </a:p>
          <a:p>
            <a:r>
              <a:rPr lang="de-DE" smtClean="0"/>
              <a:t>This could be only manual deactivation.</a:t>
            </a:r>
            <a:endParaRPr lang="de-DE"/>
          </a:p>
        </p:txBody>
      </p:sp>
    </p:spTree>
    <p:extLst>
      <p:ext uri="{BB962C8B-B14F-4D97-AF65-F5344CB8AC3E}">
        <p14:creationId xmlns:p14="http://schemas.microsoft.com/office/powerpoint/2010/main" val="1581945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D09A974D-1DC4-4C29-960C-4F23E42A2DA2}" type="slidenum">
              <a:rPr lang="ja-JP" altLang="fr-FR" smtClean="0"/>
              <a:pPr/>
              <a:t>13</a:t>
            </a:fld>
            <a:endParaRPr lang="fr-FR" altLang="ja-JP"/>
          </a:p>
        </p:txBody>
      </p:sp>
      <p:sp>
        <p:nvSpPr>
          <p:cNvPr id="4" name="Textfeld 3"/>
          <p:cNvSpPr txBox="1"/>
          <p:nvPr/>
        </p:nvSpPr>
        <p:spPr>
          <a:xfrm>
            <a:off x="701340" y="1778000"/>
            <a:ext cx="10190180" cy="4031873"/>
          </a:xfrm>
          <a:prstGeom prst="rect">
            <a:avLst/>
          </a:prstGeom>
          <a:noFill/>
        </p:spPr>
        <p:txBody>
          <a:bodyPr wrap="square" rtlCol="0">
            <a:spAutoFit/>
          </a:bodyPr>
          <a:lstStyle/>
          <a:p>
            <a:r>
              <a:rPr lang="de-DE" sz="3200" b="1" smtClean="0"/>
              <a:t>Next pages:</a:t>
            </a:r>
          </a:p>
          <a:p>
            <a:r>
              <a:rPr lang="de-DE" sz="3200" b="1" smtClean="0"/>
              <a:t>Examples of N2, N3, M2 and M3 with special equipment for discussion</a:t>
            </a:r>
          </a:p>
          <a:p>
            <a:endParaRPr lang="de-DE" sz="3200" b="1"/>
          </a:p>
          <a:p>
            <a:pPr marL="285750" indent="-285750">
              <a:buFont typeface="Arial" panose="020B0604020202020204" pitchFamily="34" charset="0"/>
              <a:buChar char="•"/>
            </a:pPr>
            <a:r>
              <a:rPr lang="de-DE" sz="3200" b="1" smtClean="0"/>
              <a:t>some only CMS might be possible</a:t>
            </a:r>
          </a:p>
          <a:p>
            <a:pPr marL="285750" indent="-285750">
              <a:buFont typeface="Arial" panose="020B0604020202020204" pitchFamily="34" charset="0"/>
              <a:buChar char="•"/>
            </a:pPr>
            <a:r>
              <a:rPr lang="de-DE" sz="3200" b="1" smtClean="0"/>
              <a:t>some only obstacle detection might be possible</a:t>
            </a:r>
          </a:p>
          <a:p>
            <a:pPr marL="285750" indent="-285750">
              <a:buFont typeface="Arial" panose="020B0604020202020204" pitchFamily="34" charset="0"/>
              <a:buChar char="•"/>
            </a:pPr>
            <a:r>
              <a:rPr lang="de-DE" sz="3200" b="1" smtClean="0"/>
              <a:t>some might not have an easy solution</a:t>
            </a:r>
          </a:p>
          <a:p>
            <a:pPr marL="285750" indent="-285750">
              <a:buFont typeface="Arial" panose="020B0604020202020204" pitchFamily="34" charset="0"/>
              <a:buChar char="•"/>
            </a:pPr>
            <a:endParaRPr lang="de-DE" sz="3200" b="1"/>
          </a:p>
        </p:txBody>
      </p:sp>
    </p:spTree>
    <p:extLst>
      <p:ext uri="{BB962C8B-B14F-4D97-AF65-F5344CB8AC3E}">
        <p14:creationId xmlns:p14="http://schemas.microsoft.com/office/powerpoint/2010/main" val="571721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6693" y="1573406"/>
            <a:ext cx="3085714" cy="2160000"/>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4105" y="1573406"/>
            <a:ext cx="2880000" cy="2160000"/>
          </a:xfrm>
          <a:prstGeom prst="rect">
            <a:avLst/>
          </a:prstGeom>
        </p:spPr>
      </p:pic>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4995" y="1573406"/>
            <a:ext cx="3840000" cy="2160000"/>
          </a:xfrm>
          <a:prstGeom prst="rect">
            <a:avLst/>
          </a:prstGeom>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1867" y="4387726"/>
            <a:ext cx="3358343" cy="2237496"/>
          </a:xfrm>
          <a:prstGeom prst="rect">
            <a:avLst/>
          </a:prstGeom>
        </p:spPr>
      </p:pic>
      <p:pic>
        <p:nvPicPr>
          <p:cNvPr id="11" name="Grafik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4279" y="4384036"/>
            <a:ext cx="3982448" cy="2241186"/>
          </a:xfrm>
          <a:prstGeom prst="rect">
            <a:avLst/>
          </a:prstGeom>
        </p:spPr>
      </p:pic>
      <p:pic>
        <p:nvPicPr>
          <p:cNvPr id="13" name="Grafik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38425" y="4384036"/>
            <a:ext cx="3363881" cy="2241186"/>
          </a:xfrm>
          <a:prstGeom prst="rect">
            <a:avLst/>
          </a:prstGeom>
        </p:spPr>
      </p:pic>
      <p:sp>
        <p:nvSpPr>
          <p:cNvPr id="14" name="Titel 1"/>
          <p:cNvSpPr txBox="1">
            <a:spLocks/>
          </p:cNvSpPr>
          <p:nvPr/>
        </p:nvSpPr>
        <p:spPr>
          <a:xfrm>
            <a:off x="243296" y="978871"/>
            <a:ext cx="10618395" cy="23876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smtClean="0"/>
              <a:t>N2/N3 </a:t>
            </a:r>
            <a:r>
              <a:rPr lang="de-DE" dirty="0" err="1" smtClean="0"/>
              <a:t>vehicles</a:t>
            </a:r>
            <a:r>
              <a:rPr lang="de-DE" dirty="0" smtClean="0"/>
              <a:t> </a:t>
            </a:r>
            <a:r>
              <a:rPr lang="de-DE" dirty="0" err="1" smtClean="0"/>
              <a:t>with</a:t>
            </a:r>
            <a:r>
              <a:rPr lang="de-DE" dirty="0" smtClean="0"/>
              <a:t> </a:t>
            </a:r>
            <a:r>
              <a:rPr lang="de-DE" dirty="0" err="1" smtClean="0"/>
              <a:t>special</a:t>
            </a:r>
            <a:r>
              <a:rPr lang="de-DE" dirty="0" smtClean="0"/>
              <a:t> </a:t>
            </a:r>
            <a:r>
              <a:rPr lang="en-AU" dirty="0" smtClean="0"/>
              <a:t>equipment</a:t>
            </a:r>
            <a:endParaRPr lang="en-AU" dirty="0"/>
          </a:p>
        </p:txBody>
      </p:sp>
      <p:sp>
        <p:nvSpPr>
          <p:cNvPr id="2" name="Foliennummernplatzhalter 1"/>
          <p:cNvSpPr>
            <a:spLocks noGrp="1"/>
          </p:cNvSpPr>
          <p:nvPr>
            <p:ph type="sldNum" sz="quarter" idx="12"/>
          </p:nvPr>
        </p:nvSpPr>
        <p:spPr/>
        <p:txBody>
          <a:bodyPr/>
          <a:lstStyle/>
          <a:p>
            <a:fld id="{D09A974D-1DC4-4C29-960C-4F23E42A2DA2}" type="slidenum">
              <a:rPr lang="ja-JP" altLang="fr-FR" smtClean="0"/>
              <a:pPr/>
              <a:t>14</a:t>
            </a:fld>
            <a:endParaRPr lang="fr-FR" altLang="ja-JP"/>
          </a:p>
        </p:txBody>
      </p:sp>
      <p:sp>
        <p:nvSpPr>
          <p:cNvPr id="3" name="Textfeld 2"/>
          <p:cNvSpPr txBox="1"/>
          <p:nvPr/>
        </p:nvSpPr>
        <p:spPr>
          <a:xfrm>
            <a:off x="10650476" y="2384245"/>
            <a:ext cx="1184940" cy="369332"/>
          </a:xfrm>
          <a:prstGeom prst="rect">
            <a:avLst/>
          </a:prstGeom>
          <a:noFill/>
        </p:spPr>
        <p:txBody>
          <a:bodyPr wrap="none" rtlCol="0">
            <a:spAutoFit/>
          </a:bodyPr>
          <a:lstStyle/>
          <a:p>
            <a:r>
              <a:rPr lang="de-DE" smtClean="0"/>
              <a:t>CMS only</a:t>
            </a:r>
            <a:endParaRPr lang="de-DE"/>
          </a:p>
        </p:txBody>
      </p:sp>
      <p:sp>
        <p:nvSpPr>
          <p:cNvPr id="12" name="Textfeld 11"/>
          <p:cNvSpPr txBox="1"/>
          <p:nvPr/>
        </p:nvSpPr>
        <p:spPr>
          <a:xfrm>
            <a:off x="11334004" y="4714466"/>
            <a:ext cx="697627" cy="1200329"/>
          </a:xfrm>
          <a:prstGeom prst="rect">
            <a:avLst/>
          </a:prstGeom>
          <a:noFill/>
        </p:spPr>
        <p:txBody>
          <a:bodyPr wrap="none" rtlCol="0">
            <a:spAutoFit/>
          </a:bodyPr>
          <a:lstStyle/>
          <a:p>
            <a:r>
              <a:rPr lang="de-DE" sz="7200" smtClean="0">
                <a:solidFill>
                  <a:srgbClr val="FF0000"/>
                </a:solidFill>
              </a:rPr>
              <a:t>?</a:t>
            </a:r>
            <a:endParaRPr lang="de-DE" sz="7200">
              <a:solidFill>
                <a:srgbClr val="FF0000"/>
              </a:solidFill>
            </a:endParaRPr>
          </a:p>
        </p:txBody>
      </p:sp>
    </p:spTree>
    <p:extLst>
      <p:ext uri="{BB962C8B-B14F-4D97-AF65-F5344CB8AC3E}">
        <p14:creationId xmlns:p14="http://schemas.microsoft.com/office/powerpoint/2010/main" val="2511260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337" y="4517722"/>
            <a:ext cx="2700000" cy="1800000"/>
          </a:xfrm>
          <a:prstGeom prst="rect">
            <a:avLst/>
          </a:prstGeom>
        </p:spPr>
      </p:pic>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2915" y="4517722"/>
            <a:ext cx="2710844" cy="1800000"/>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36642" y="4517722"/>
            <a:ext cx="2660728" cy="1800000"/>
          </a:xfrm>
          <a:prstGeom prst="rect">
            <a:avLst/>
          </a:prstGeom>
        </p:spPr>
      </p:pic>
      <p:sp>
        <p:nvSpPr>
          <p:cNvPr id="12" name="Titel 1"/>
          <p:cNvSpPr txBox="1">
            <a:spLocks/>
          </p:cNvSpPr>
          <p:nvPr/>
        </p:nvSpPr>
        <p:spPr>
          <a:xfrm>
            <a:off x="832576" y="1405591"/>
            <a:ext cx="10618395" cy="23876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smtClean="0"/>
              <a:t>N2/N3 </a:t>
            </a:r>
            <a:r>
              <a:rPr lang="de-DE" dirty="0" err="1" smtClean="0"/>
              <a:t>vehicles</a:t>
            </a:r>
            <a:r>
              <a:rPr lang="de-DE" dirty="0" smtClean="0"/>
              <a:t> </a:t>
            </a:r>
            <a:r>
              <a:rPr lang="de-DE" dirty="0" err="1" smtClean="0"/>
              <a:t>with</a:t>
            </a:r>
            <a:r>
              <a:rPr lang="de-DE" dirty="0" smtClean="0"/>
              <a:t> </a:t>
            </a:r>
            <a:r>
              <a:rPr lang="de-DE" dirty="0" err="1" smtClean="0"/>
              <a:t>special</a:t>
            </a:r>
            <a:r>
              <a:rPr lang="de-DE" dirty="0" smtClean="0"/>
              <a:t> </a:t>
            </a:r>
            <a:r>
              <a:rPr lang="en-AU" dirty="0" smtClean="0"/>
              <a:t>equipment</a:t>
            </a:r>
            <a:endParaRPr lang="en-AU" dirty="0"/>
          </a:p>
        </p:txBody>
      </p:sp>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5232" y="2180126"/>
            <a:ext cx="2678049" cy="1800000"/>
          </a:xfrm>
          <a:prstGeom prst="rect">
            <a:avLst/>
          </a:prstGeom>
        </p:spPr>
      </p:pic>
      <p:pic>
        <p:nvPicPr>
          <p:cNvPr id="14" name="Grafik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7115" y="2180126"/>
            <a:ext cx="3200000" cy="1800000"/>
          </a:xfrm>
          <a:prstGeom prst="rect">
            <a:avLst/>
          </a:prstGeom>
        </p:spPr>
      </p:pic>
      <p:sp>
        <p:nvSpPr>
          <p:cNvPr id="2" name="Foliennummernplatzhalter 1"/>
          <p:cNvSpPr>
            <a:spLocks noGrp="1"/>
          </p:cNvSpPr>
          <p:nvPr>
            <p:ph type="sldNum" sz="quarter" idx="12"/>
          </p:nvPr>
        </p:nvSpPr>
        <p:spPr/>
        <p:txBody>
          <a:bodyPr/>
          <a:lstStyle/>
          <a:p>
            <a:fld id="{D09A974D-1DC4-4C29-960C-4F23E42A2DA2}" type="slidenum">
              <a:rPr lang="ja-JP" altLang="fr-FR" smtClean="0"/>
              <a:pPr/>
              <a:t>15</a:t>
            </a:fld>
            <a:endParaRPr lang="fr-FR" altLang="ja-JP"/>
          </a:p>
        </p:txBody>
      </p:sp>
      <p:pic>
        <p:nvPicPr>
          <p:cNvPr id="15" name="Grafik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00949" y="2075251"/>
            <a:ext cx="3075598" cy="2052000"/>
          </a:xfrm>
          <a:prstGeom prst="rect">
            <a:avLst/>
          </a:prstGeom>
        </p:spPr>
      </p:pic>
      <p:sp>
        <p:nvSpPr>
          <p:cNvPr id="3" name="Textfeld 2"/>
          <p:cNvSpPr txBox="1"/>
          <p:nvPr/>
        </p:nvSpPr>
        <p:spPr>
          <a:xfrm>
            <a:off x="10287690" y="2454920"/>
            <a:ext cx="1900493" cy="646331"/>
          </a:xfrm>
          <a:prstGeom prst="rect">
            <a:avLst/>
          </a:prstGeom>
          <a:noFill/>
        </p:spPr>
        <p:txBody>
          <a:bodyPr wrap="square" rtlCol="0">
            <a:spAutoFit/>
          </a:bodyPr>
          <a:lstStyle/>
          <a:p>
            <a:r>
              <a:rPr lang="de-DE" smtClean="0"/>
              <a:t>Trailers, not in scope</a:t>
            </a:r>
            <a:endParaRPr lang="de-DE"/>
          </a:p>
        </p:txBody>
      </p:sp>
      <p:sp>
        <p:nvSpPr>
          <p:cNvPr id="18" name="Textfeld 17"/>
          <p:cNvSpPr txBox="1"/>
          <p:nvPr/>
        </p:nvSpPr>
        <p:spPr>
          <a:xfrm>
            <a:off x="10287690" y="4710836"/>
            <a:ext cx="697627" cy="1200329"/>
          </a:xfrm>
          <a:prstGeom prst="rect">
            <a:avLst/>
          </a:prstGeom>
          <a:noFill/>
        </p:spPr>
        <p:txBody>
          <a:bodyPr wrap="none" rtlCol="0">
            <a:spAutoFit/>
          </a:bodyPr>
          <a:lstStyle/>
          <a:p>
            <a:r>
              <a:rPr lang="de-DE" sz="7200" smtClean="0">
                <a:solidFill>
                  <a:srgbClr val="FF0000"/>
                </a:solidFill>
              </a:rPr>
              <a:t>?</a:t>
            </a:r>
            <a:endParaRPr lang="de-DE" sz="7200">
              <a:solidFill>
                <a:srgbClr val="FF0000"/>
              </a:solidFill>
            </a:endParaRPr>
          </a:p>
        </p:txBody>
      </p:sp>
    </p:spTree>
    <p:extLst>
      <p:ext uri="{BB962C8B-B14F-4D97-AF65-F5344CB8AC3E}">
        <p14:creationId xmlns:p14="http://schemas.microsoft.com/office/powerpoint/2010/main" val="2290929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8423" y="1916354"/>
            <a:ext cx="2597938" cy="1800000"/>
          </a:xfrm>
          <a:prstGeom prst="rect">
            <a:avLst/>
          </a:prstGeom>
        </p:spPr>
      </p:pic>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577" y="1916354"/>
            <a:ext cx="2700000" cy="1800000"/>
          </a:xfrm>
          <a:prstGeom prst="rect">
            <a:avLst/>
          </a:prstGeom>
        </p:spPr>
      </p:pic>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60749" y="1916354"/>
            <a:ext cx="2689501" cy="1800000"/>
          </a:xfrm>
          <a:prstGeom prst="rect">
            <a:avLst/>
          </a:prstGeom>
        </p:spPr>
      </p:pic>
      <p:pic>
        <p:nvPicPr>
          <p:cNvPr id="5" name="Grafik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2577" y="4442509"/>
            <a:ext cx="4271643" cy="1800000"/>
          </a:xfrm>
          <a:prstGeom prst="rect">
            <a:avLst/>
          </a:prstGeom>
        </p:spPr>
      </p:pic>
      <p:sp>
        <p:nvSpPr>
          <p:cNvPr id="15" name="Titel 1"/>
          <p:cNvSpPr txBox="1">
            <a:spLocks/>
          </p:cNvSpPr>
          <p:nvPr/>
        </p:nvSpPr>
        <p:spPr>
          <a:xfrm>
            <a:off x="832576" y="1120365"/>
            <a:ext cx="11359423" cy="23876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smtClean="0"/>
              <a:t>M2/M3 </a:t>
            </a:r>
            <a:r>
              <a:rPr lang="de-DE" dirty="0" err="1" smtClean="0"/>
              <a:t>vehicles</a:t>
            </a:r>
            <a:r>
              <a:rPr lang="de-DE" dirty="0" smtClean="0"/>
              <a:t> </a:t>
            </a:r>
            <a:r>
              <a:rPr lang="de-DE" dirty="0" err="1" smtClean="0"/>
              <a:t>with</a:t>
            </a:r>
            <a:r>
              <a:rPr lang="de-DE" dirty="0" smtClean="0"/>
              <a:t> </a:t>
            </a:r>
            <a:r>
              <a:rPr lang="de-DE" dirty="0" err="1" smtClean="0"/>
              <a:t>special</a:t>
            </a:r>
            <a:r>
              <a:rPr lang="de-DE" dirty="0" smtClean="0"/>
              <a:t> </a:t>
            </a:r>
            <a:r>
              <a:rPr lang="de-DE" dirty="0" err="1" smtClean="0"/>
              <a:t>equipment</a:t>
            </a:r>
            <a:endParaRPr lang="de-DE" dirty="0"/>
          </a:p>
        </p:txBody>
      </p:sp>
      <p:sp>
        <p:nvSpPr>
          <p:cNvPr id="6" name="Foliennummernplatzhalter 5"/>
          <p:cNvSpPr>
            <a:spLocks noGrp="1"/>
          </p:cNvSpPr>
          <p:nvPr>
            <p:ph type="sldNum" sz="quarter" idx="12"/>
          </p:nvPr>
        </p:nvSpPr>
        <p:spPr/>
        <p:txBody>
          <a:bodyPr/>
          <a:lstStyle/>
          <a:p>
            <a:fld id="{D09A974D-1DC4-4C29-960C-4F23E42A2DA2}" type="slidenum">
              <a:rPr lang="ja-JP" altLang="fr-FR" smtClean="0"/>
              <a:pPr/>
              <a:t>16</a:t>
            </a:fld>
            <a:endParaRPr lang="fr-FR" altLang="ja-JP"/>
          </a:p>
        </p:txBody>
      </p:sp>
      <p:sp>
        <p:nvSpPr>
          <p:cNvPr id="8" name="Textfeld 7"/>
          <p:cNvSpPr txBox="1"/>
          <p:nvPr/>
        </p:nvSpPr>
        <p:spPr>
          <a:xfrm>
            <a:off x="6988605" y="4512343"/>
            <a:ext cx="3018775" cy="923330"/>
          </a:xfrm>
          <a:prstGeom prst="rect">
            <a:avLst/>
          </a:prstGeom>
          <a:noFill/>
        </p:spPr>
        <p:txBody>
          <a:bodyPr wrap="none" rtlCol="0">
            <a:spAutoFit/>
          </a:bodyPr>
          <a:lstStyle/>
          <a:p>
            <a:r>
              <a:rPr lang="de-DE" smtClean="0"/>
              <a:t>Aftermarket fittments </a:t>
            </a:r>
          </a:p>
          <a:p>
            <a:r>
              <a:rPr lang="de-DE" smtClean="0"/>
              <a:t>In scope ? </a:t>
            </a:r>
          </a:p>
          <a:p>
            <a:r>
              <a:rPr lang="de-DE" smtClean="0"/>
              <a:t>Or as trailers out of scope ?</a:t>
            </a:r>
            <a:endParaRPr lang="de-DE"/>
          </a:p>
        </p:txBody>
      </p:sp>
    </p:spTree>
    <p:extLst>
      <p:ext uri="{BB962C8B-B14F-4D97-AF65-F5344CB8AC3E}">
        <p14:creationId xmlns:p14="http://schemas.microsoft.com/office/powerpoint/2010/main" val="2180486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Gerader Verbinder 27"/>
          <p:cNvCxnSpPr/>
          <p:nvPr/>
        </p:nvCxnSpPr>
        <p:spPr>
          <a:xfrm flipV="1">
            <a:off x="719644" y="4198828"/>
            <a:ext cx="10581136" cy="6992"/>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32" name="Gerader Verbinder 31"/>
          <p:cNvCxnSpPr/>
          <p:nvPr/>
        </p:nvCxnSpPr>
        <p:spPr>
          <a:xfrm>
            <a:off x="795154" y="5584411"/>
            <a:ext cx="10497788" cy="6990"/>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4" name="Rechteck 3"/>
          <p:cNvSpPr/>
          <p:nvPr/>
        </p:nvSpPr>
        <p:spPr>
          <a:xfrm>
            <a:off x="1065401" y="2130805"/>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5" name="Rechteck 4"/>
          <p:cNvSpPr/>
          <p:nvPr/>
        </p:nvSpPr>
        <p:spPr>
          <a:xfrm>
            <a:off x="1065401" y="3803148"/>
            <a:ext cx="922789" cy="1786855"/>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Class VIII Field</a:t>
            </a:r>
            <a:endParaRPr lang="de-DE">
              <a:solidFill>
                <a:schemeClr val="tx1"/>
              </a:solidFill>
            </a:endParaRPr>
          </a:p>
        </p:txBody>
      </p:sp>
      <p:sp>
        <p:nvSpPr>
          <p:cNvPr id="6" name="Rechteck 5"/>
          <p:cNvSpPr/>
          <p:nvPr/>
        </p:nvSpPr>
        <p:spPr>
          <a:xfrm>
            <a:off x="2462261" y="2130805"/>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7" name="Rechteck 6"/>
          <p:cNvSpPr/>
          <p:nvPr/>
        </p:nvSpPr>
        <p:spPr>
          <a:xfrm>
            <a:off x="2462261" y="3803148"/>
            <a:ext cx="922789" cy="178685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CMS and/orMirror and/or direct view</a:t>
            </a:r>
            <a:endParaRPr lang="de-DE">
              <a:solidFill>
                <a:schemeClr val="tx1"/>
              </a:solidFill>
            </a:endParaRPr>
          </a:p>
        </p:txBody>
      </p:sp>
      <p:sp>
        <p:nvSpPr>
          <p:cNvPr id="9" name="Rechteck 8"/>
          <p:cNvSpPr/>
          <p:nvPr/>
        </p:nvSpPr>
        <p:spPr>
          <a:xfrm>
            <a:off x="3606587" y="2132203"/>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11" name="Rechteck 10"/>
          <p:cNvSpPr/>
          <p:nvPr/>
        </p:nvSpPr>
        <p:spPr>
          <a:xfrm>
            <a:off x="3606587" y="3804547"/>
            <a:ext cx="922789" cy="401274"/>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smtClean="0">
                <a:solidFill>
                  <a:schemeClr val="tx1"/>
                </a:solidFill>
              </a:rPr>
              <a:t>Audible Device</a:t>
            </a:r>
            <a:endParaRPr lang="de-DE" sz="1200">
              <a:solidFill>
                <a:schemeClr val="tx1"/>
              </a:solidFill>
            </a:endParaRPr>
          </a:p>
        </p:txBody>
      </p:sp>
      <p:sp>
        <p:nvSpPr>
          <p:cNvPr id="12" name="Rechteck 11"/>
          <p:cNvSpPr/>
          <p:nvPr/>
        </p:nvSpPr>
        <p:spPr>
          <a:xfrm>
            <a:off x="8485469" y="2125212"/>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14" name="Rechteck 13"/>
          <p:cNvSpPr/>
          <p:nvPr/>
        </p:nvSpPr>
        <p:spPr>
          <a:xfrm>
            <a:off x="8485469" y="3797555"/>
            <a:ext cx="922789" cy="179244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smtClean="0">
                <a:solidFill>
                  <a:schemeClr val="tx1"/>
                </a:solidFill>
              </a:rPr>
              <a:t>Audible Device</a:t>
            </a:r>
            <a:endParaRPr lang="de-DE" sz="1600">
              <a:solidFill>
                <a:schemeClr val="tx1"/>
              </a:solidFill>
            </a:endParaRPr>
          </a:p>
        </p:txBody>
      </p:sp>
      <p:sp>
        <p:nvSpPr>
          <p:cNvPr id="17" name="Rechteck 16"/>
          <p:cNvSpPr/>
          <p:nvPr/>
        </p:nvSpPr>
        <p:spPr>
          <a:xfrm>
            <a:off x="9812329" y="2132203"/>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18" name="Rechteck 17"/>
          <p:cNvSpPr/>
          <p:nvPr/>
        </p:nvSpPr>
        <p:spPr>
          <a:xfrm>
            <a:off x="9812329" y="3804546"/>
            <a:ext cx="922789" cy="123318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CMS ...</a:t>
            </a:r>
            <a:endParaRPr lang="de-DE">
              <a:solidFill>
                <a:schemeClr val="tx1"/>
              </a:solidFill>
            </a:endParaRPr>
          </a:p>
        </p:txBody>
      </p:sp>
      <p:sp>
        <p:nvSpPr>
          <p:cNvPr id="19" name="Rechteck 18"/>
          <p:cNvSpPr/>
          <p:nvPr/>
        </p:nvSpPr>
        <p:spPr>
          <a:xfrm>
            <a:off x="9812329" y="5039126"/>
            <a:ext cx="922789" cy="553673"/>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smtClean="0">
                <a:solidFill>
                  <a:schemeClr val="tx1"/>
                </a:solidFill>
              </a:rPr>
              <a:t>Audible Device</a:t>
            </a:r>
            <a:endParaRPr lang="de-DE" sz="1600">
              <a:solidFill>
                <a:schemeClr val="tx1"/>
              </a:solidFill>
            </a:endParaRPr>
          </a:p>
        </p:txBody>
      </p:sp>
      <p:sp>
        <p:nvSpPr>
          <p:cNvPr id="20" name="Textfeld 19"/>
          <p:cNvSpPr txBox="1"/>
          <p:nvPr/>
        </p:nvSpPr>
        <p:spPr>
          <a:xfrm>
            <a:off x="8485469" y="1465761"/>
            <a:ext cx="2025791" cy="646331"/>
          </a:xfrm>
          <a:prstGeom prst="rect">
            <a:avLst/>
          </a:prstGeom>
          <a:noFill/>
        </p:spPr>
        <p:txBody>
          <a:bodyPr wrap="square" rtlCol="0">
            <a:spAutoFit/>
          </a:bodyPr>
          <a:lstStyle/>
          <a:p>
            <a:r>
              <a:rPr lang="de-DE" smtClean="0"/>
              <a:t>Possible Designs, Not Realistic</a:t>
            </a:r>
            <a:endParaRPr lang="de-DE"/>
          </a:p>
        </p:txBody>
      </p:sp>
      <p:sp>
        <p:nvSpPr>
          <p:cNvPr id="22" name="Textfeld 21"/>
          <p:cNvSpPr txBox="1"/>
          <p:nvPr/>
        </p:nvSpPr>
        <p:spPr>
          <a:xfrm>
            <a:off x="144022" y="4012673"/>
            <a:ext cx="567784" cy="307777"/>
          </a:xfrm>
          <a:prstGeom prst="rect">
            <a:avLst/>
          </a:prstGeom>
          <a:noFill/>
        </p:spPr>
        <p:txBody>
          <a:bodyPr wrap="none" rtlCol="0">
            <a:spAutoFit/>
          </a:bodyPr>
          <a:lstStyle/>
          <a:p>
            <a:r>
              <a:rPr lang="de-DE" sz="1400" smtClean="0"/>
              <a:t>[1 m]</a:t>
            </a:r>
            <a:endParaRPr lang="de-DE" sz="1400"/>
          </a:p>
        </p:txBody>
      </p:sp>
      <p:sp>
        <p:nvSpPr>
          <p:cNvPr id="23" name="Rechteck 22"/>
          <p:cNvSpPr/>
          <p:nvPr/>
        </p:nvSpPr>
        <p:spPr>
          <a:xfrm>
            <a:off x="5844720" y="2125212"/>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25" name="Rechteck 24"/>
          <p:cNvSpPr/>
          <p:nvPr/>
        </p:nvSpPr>
        <p:spPr>
          <a:xfrm>
            <a:off x="5852648" y="3797555"/>
            <a:ext cx="922789" cy="80254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smtClean="0">
                <a:solidFill>
                  <a:schemeClr val="tx1"/>
                </a:solidFill>
              </a:rPr>
              <a:t>Audible Device</a:t>
            </a:r>
            <a:endParaRPr lang="de-DE" sz="1600">
              <a:solidFill>
                <a:schemeClr val="tx1"/>
              </a:solidFill>
            </a:endParaRPr>
          </a:p>
        </p:txBody>
      </p:sp>
      <p:sp>
        <p:nvSpPr>
          <p:cNvPr id="30" name="Textfeld 29"/>
          <p:cNvSpPr txBox="1"/>
          <p:nvPr/>
        </p:nvSpPr>
        <p:spPr>
          <a:xfrm>
            <a:off x="4798925" y="1490785"/>
            <a:ext cx="1717330" cy="369332"/>
          </a:xfrm>
          <a:prstGeom prst="rect">
            <a:avLst/>
          </a:prstGeom>
          <a:noFill/>
        </p:spPr>
        <p:txBody>
          <a:bodyPr wrap="none" rtlCol="0">
            <a:spAutoFit/>
          </a:bodyPr>
          <a:lstStyle/>
          <a:p>
            <a:r>
              <a:rPr lang="de-DE" smtClean="0"/>
              <a:t>Possible Designs</a:t>
            </a:r>
          </a:p>
        </p:txBody>
      </p:sp>
      <p:sp>
        <p:nvSpPr>
          <p:cNvPr id="31" name="Textfeld 30"/>
          <p:cNvSpPr txBox="1"/>
          <p:nvPr/>
        </p:nvSpPr>
        <p:spPr>
          <a:xfrm>
            <a:off x="2390556" y="1245496"/>
            <a:ext cx="2067114" cy="646331"/>
          </a:xfrm>
          <a:prstGeom prst="rect">
            <a:avLst/>
          </a:prstGeom>
          <a:noFill/>
        </p:spPr>
        <p:txBody>
          <a:bodyPr wrap="square" rtlCol="0">
            <a:spAutoFit/>
          </a:bodyPr>
          <a:lstStyle/>
          <a:p>
            <a:r>
              <a:rPr lang="de-DE" smtClean="0"/>
              <a:t>Design Intention of Regulation</a:t>
            </a:r>
          </a:p>
        </p:txBody>
      </p:sp>
      <p:sp>
        <p:nvSpPr>
          <p:cNvPr id="33" name="Textfeld 32"/>
          <p:cNvSpPr txBox="1"/>
          <p:nvPr/>
        </p:nvSpPr>
        <p:spPr>
          <a:xfrm>
            <a:off x="171211" y="5423530"/>
            <a:ext cx="704039" cy="307777"/>
          </a:xfrm>
          <a:prstGeom prst="rect">
            <a:avLst/>
          </a:prstGeom>
          <a:noFill/>
        </p:spPr>
        <p:txBody>
          <a:bodyPr wrap="none" rtlCol="0">
            <a:spAutoFit/>
          </a:bodyPr>
          <a:lstStyle/>
          <a:p>
            <a:r>
              <a:rPr lang="de-DE" sz="1400" smtClean="0"/>
              <a:t>[3.5 m]</a:t>
            </a:r>
            <a:endParaRPr lang="de-DE" sz="1400"/>
          </a:p>
        </p:txBody>
      </p:sp>
      <p:cxnSp>
        <p:nvCxnSpPr>
          <p:cNvPr id="38" name="Gerader Verbinder 37"/>
          <p:cNvCxnSpPr/>
          <p:nvPr/>
        </p:nvCxnSpPr>
        <p:spPr>
          <a:xfrm>
            <a:off x="4640144" y="1142784"/>
            <a:ext cx="0" cy="540757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9" name="Gerader Verbinder 38"/>
          <p:cNvCxnSpPr/>
          <p:nvPr/>
        </p:nvCxnSpPr>
        <p:spPr>
          <a:xfrm>
            <a:off x="8380055" y="1142784"/>
            <a:ext cx="0" cy="540757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40" name="Rechteck 39"/>
          <p:cNvSpPr/>
          <p:nvPr/>
        </p:nvSpPr>
        <p:spPr>
          <a:xfrm>
            <a:off x="4814691" y="2135718"/>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41" name="Rechteck 40"/>
          <p:cNvSpPr/>
          <p:nvPr/>
        </p:nvSpPr>
        <p:spPr>
          <a:xfrm>
            <a:off x="4822619" y="4136020"/>
            <a:ext cx="922789" cy="145889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CMS ...</a:t>
            </a:r>
            <a:endParaRPr lang="de-DE">
              <a:solidFill>
                <a:schemeClr val="tx1"/>
              </a:solidFill>
            </a:endParaRPr>
          </a:p>
        </p:txBody>
      </p:sp>
      <p:sp>
        <p:nvSpPr>
          <p:cNvPr id="42" name="Rechteck 41"/>
          <p:cNvSpPr/>
          <p:nvPr/>
        </p:nvSpPr>
        <p:spPr>
          <a:xfrm>
            <a:off x="4822619" y="3808062"/>
            <a:ext cx="914861" cy="32795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smtClean="0">
                <a:solidFill>
                  <a:schemeClr val="tx1"/>
                </a:solidFill>
              </a:rPr>
              <a:t>Audible Device</a:t>
            </a:r>
            <a:endParaRPr lang="de-DE" sz="1000">
              <a:solidFill>
                <a:schemeClr val="tx1"/>
              </a:solidFill>
            </a:endParaRPr>
          </a:p>
        </p:txBody>
      </p:sp>
      <p:sp>
        <p:nvSpPr>
          <p:cNvPr id="43" name="Rechteck 42"/>
          <p:cNvSpPr/>
          <p:nvPr/>
        </p:nvSpPr>
        <p:spPr>
          <a:xfrm>
            <a:off x="7316165" y="2130458"/>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44" name="Rechteck 43"/>
          <p:cNvSpPr/>
          <p:nvPr/>
        </p:nvSpPr>
        <p:spPr>
          <a:xfrm>
            <a:off x="7324093" y="4345968"/>
            <a:ext cx="922789" cy="98061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de-DE" smtClean="0">
                <a:solidFill>
                  <a:schemeClr val="tx1"/>
                </a:solidFill>
              </a:rPr>
              <a:t>CMS ...</a:t>
            </a:r>
            <a:endParaRPr lang="de-DE">
              <a:solidFill>
                <a:schemeClr val="tx1"/>
              </a:solidFill>
            </a:endParaRPr>
          </a:p>
        </p:txBody>
      </p:sp>
      <p:sp>
        <p:nvSpPr>
          <p:cNvPr id="45" name="Rechteck 44"/>
          <p:cNvSpPr/>
          <p:nvPr/>
        </p:nvSpPr>
        <p:spPr>
          <a:xfrm>
            <a:off x="7324093" y="3802801"/>
            <a:ext cx="914861" cy="80254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smtClean="0">
                <a:solidFill>
                  <a:schemeClr val="tx1"/>
                </a:solidFill>
              </a:rPr>
              <a:t>Audible Device</a:t>
            </a:r>
            <a:endParaRPr lang="de-DE" sz="1600">
              <a:solidFill>
                <a:schemeClr val="tx1"/>
              </a:solidFill>
            </a:endParaRPr>
          </a:p>
        </p:txBody>
      </p:sp>
      <p:sp>
        <p:nvSpPr>
          <p:cNvPr id="46" name="Textfeld 45"/>
          <p:cNvSpPr txBox="1"/>
          <p:nvPr/>
        </p:nvSpPr>
        <p:spPr>
          <a:xfrm>
            <a:off x="5177350" y="5860351"/>
            <a:ext cx="317716" cy="369332"/>
          </a:xfrm>
          <a:prstGeom prst="rect">
            <a:avLst/>
          </a:prstGeom>
          <a:noFill/>
        </p:spPr>
        <p:txBody>
          <a:bodyPr wrap="none" rtlCol="0">
            <a:spAutoFit/>
          </a:bodyPr>
          <a:lstStyle/>
          <a:p>
            <a:r>
              <a:rPr lang="de-DE" smtClean="0"/>
              <a:t>A</a:t>
            </a:r>
            <a:endParaRPr lang="de-DE"/>
          </a:p>
        </p:txBody>
      </p:sp>
      <p:sp>
        <p:nvSpPr>
          <p:cNvPr id="47" name="Textfeld 46"/>
          <p:cNvSpPr txBox="1"/>
          <p:nvPr/>
        </p:nvSpPr>
        <p:spPr>
          <a:xfrm>
            <a:off x="6357843" y="5849234"/>
            <a:ext cx="317716" cy="369332"/>
          </a:xfrm>
          <a:prstGeom prst="rect">
            <a:avLst/>
          </a:prstGeom>
          <a:noFill/>
        </p:spPr>
        <p:txBody>
          <a:bodyPr wrap="none" rtlCol="0">
            <a:spAutoFit/>
          </a:bodyPr>
          <a:lstStyle/>
          <a:p>
            <a:r>
              <a:rPr lang="de-DE" smtClean="0"/>
              <a:t>B</a:t>
            </a:r>
            <a:endParaRPr lang="de-DE"/>
          </a:p>
        </p:txBody>
      </p:sp>
      <p:sp>
        <p:nvSpPr>
          <p:cNvPr id="48" name="Textfeld 47"/>
          <p:cNvSpPr txBox="1"/>
          <p:nvPr/>
        </p:nvSpPr>
        <p:spPr>
          <a:xfrm>
            <a:off x="7744692" y="5849234"/>
            <a:ext cx="317716" cy="369332"/>
          </a:xfrm>
          <a:prstGeom prst="rect">
            <a:avLst/>
          </a:prstGeom>
          <a:noFill/>
        </p:spPr>
        <p:txBody>
          <a:bodyPr wrap="none" rtlCol="0">
            <a:spAutoFit/>
          </a:bodyPr>
          <a:lstStyle/>
          <a:p>
            <a:r>
              <a:rPr lang="de-DE" smtClean="0"/>
              <a:t>C</a:t>
            </a:r>
            <a:endParaRPr lang="de-DE"/>
          </a:p>
        </p:txBody>
      </p:sp>
      <p:sp>
        <p:nvSpPr>
          <p:cNvPr id="49" name="Textfeld 48"/>
          <p:cNvSpPr txBox="1"/>
          <p:nvPr/>
        </p:nvSpPr>
        <p:spPr>
          <a:xfrm>
            <a:off x="8748224" y="5830379"/>
            <a:ext cx="327334" cy="369332"/>
          </a:xfrm>
          <a:prstGeom prst="rect">
            <a:avLst/>
          </a:prstGeom>
          <a:noFill/>
        </p:spPr>
        <p:txBody>
          <a:bodyPr wrap="none" rtlCol="0">
            <a:spAutoFit/>
          </a:bodyPr>
          <a:lstStyle/>
          <a:p>
            <a:r>
              <a:rPr lang="de-DE" smtClean="0"/>
              <a:t>D</a:t>
            </a:r>
            <a:endParaRPr lang="de-DE"/>
          </a:p>
        </p:txBody>
      </p:sp>
      <p:sp>
        <p:nvSpPr>
          <p:cNvPr id="50" name="Textfeld 49"/>
          <p:cNvSpPr txBox="1"/>
          <p:nvPr/>
        </p:nvSpPr>
        <p:spPr>
          <a:xfrm>
            <a:off x="2763588" y="5806610"/>
            <a:ext cx="301686" cy="369332"/>
          </a:xfrm>
          <a:prstGeom prst="rect">
            <a:avLst/>
          </a:prstGeom>
          <a:noFill/>
        </p:spPr>
        <p:txBody>
          <a:bodyPr wrap="none" rtlCol="0">
            <a:spAutoFit/>
          </a:bodyPr>
          <a:lstStyle/>
          <a:p>
            <a:r>
              <a:rPr lang="de-DE" smtClean="0"/>
              <a:t>1</a:t>
            </a:r>
            <a:endParaRPr lang="de-DE"/>
          </a:p>
        </p:txBody>
      </p:sp>
      <p:sp>
        <p:nvSpPr>
          <p:cNvPr id="51" name="Textfeld 50"/>
          <p:cNvSpPr txBox="1"/>
          <p:nvPr/>
        </p:nvSpPr>
        <p:spPr>
          <a:xfrm>
            <a:off x="3844707" y="5804971"/>
            <a:ext cx="301686" cy="369332"/>
          </a:xfrm>
          <a:prstGeom prst="rect">
            <a:avLst/>
          </a:prstGeom>
          <a:noFill/>
        </p:spPr>
        <p:txBody>
          <a:bodyPr wrap="none" rtlCol="0">
            <a:spAutoFit/>
          </a:bodyPr>
          <a:lstStyle/>
          <a:p>
            <a:r>
              <a:rPr lang="de-DE" smtClean="0"/>
              <a:t>2</a:t>
            </a:r>
            <a:endParaRPr lang="de-DE"/>
          </a:p>
        </p:txBody>
      </p:sp>
      <p:sp>
        <p:nvSpPr>
          <p:cNvPr id="52" name="Textfeld 51"/>
          <p:cNvSpPr txBox="1"/>
          <p:nvPr/>
        </p:nvSpPr>
        <p:spPr>
          <a:xfrm>
            <a:off x="10114523" y="5826865"/>
            <a:ext cx="296876" cy="369332"/>
          </a:xfrm>
          <a:prstGeom prst="rect">
            <a:avLst/>
          </a:prstGeom>
          <a:noFill/>
        </p:spPr>
        <p:txBody>
          <a:bodyPr wrap="none" rtlCol="0">
            <a:spAutoFit/>
          </a:bodyPr>
          <a:lstStyle/>
          <a:p>
            <a:r>
              <a:rPr lang="de-DE" smtClean="0"/>
              <a:t>E</a:t>
            </a:r>
            <a:endParaRPr lang="de-DE"/>
          </a:p>
        </p:txBody>
      </p:sp>
      <p:sp>
        <p:nvSpPr>
          <p:cNvPr id="2" name="Textfeld 1"/>
          <p:cNvSpPr txBox="1"/>
          <p:nvPr/>
        </p:nvSpPr>
        <p:spPr>
          <a:xfrm>
            <a:off x="3522157" y="385120"/>
            <a:ext cx="1757212" cy="584775"/>
          </a:xfrm>
          <a:prstGeom prst="rect">
            <a:avLst/>
          </a:prstGeom>
          <a:noFill/>
        </p:spPr>
        <p:txBody>
          <a:bodyPr wrap="none" rtlCol="0">
            <a:spAutoFit/>
          </a:bodyPr>
          <a:lstStyle/>
          <a:p>
            <a:r>
              <a:rPr lang="de-DE" sz="3200" smtClean="0"/>
              <a:t>Principle</a:t>
            </a:r>
            <a:endParaRPr lang="de-DE" sz="3200"/>
          </a:p>
        </p:txBody>
      </p:sp>
      <p:sp>
        <p:nvSpPr>
          <p:cNvPr id="3" name="Foliennummernplatzhalter 2"/>
          <p:cNvSpPr>
            <a:spLocks noGrp="1"/>
          </p:cNvSpPr>
          <p:nvPr>
            <p:ph type="sldNum" sz="quarter" idx="12"/>
          </p:nvPr>
        </p:nvSpPr>
        <p:spPr/>
        <p:txBody>
          <a:bodyPr/>
          <a:lstStyle/>
          <a:p>
            <a:fld id="{D09A974D-1DC4-4C29-960C-4F23E42A2DA2}" type="slidenum">
              <a:rPr lang="ja-JP" altLang="fr-FR" smtClean="0"/>
              <a:pPr/>
              <a:t>2</a:t>
            </a:fld>
            <a:endParaRPr lang="fr-FR" altLang="ja-JP"/>
          </a:p>
        </p:txBody>
      </p:sp>
    </p:spTree>
    <p:extLst>
      <p:ext uri="{BB962C8B-B14F-4D97-AF65-F5344CB8AC3E}">
        <p14:creationId xmlns:p14="http://schemas.microsoft.com/office/powerpoint/2010/main" val="3112668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0F93E2AF-52FA-49AE-99E6-1B1ECCFCFE2D}" type="slidenum">
              <a:rPr lang="fr-FR" smtClean="0"/>
              <a:t>3</a:t>
            </a:fld>
            <a:endParaRPr lang="fr-FR" dirty="0"/>
          </a:p>
        </p:txBody>
      </p:sp>
      <p:sp>
        <p:nvSpPr>
          <p:cNvPr id="2" name="Titre 1"/>
          <p:cNvSpPr>
            <a:spLocks noGrp="1"/>
          </p:cNvSpPr>
          <p:nvPr>
            <p:ph type="title" idx="4294967295"/>
          </p:nvPr>
        </p:nvSpPr>
        <p:spPr>
          <a:xfrm>
            <a:off x="3267456" y="356553"/>
            <a:ext cx="8576884" cy="466725"/>
          </a:xfrm>
          <a:prstGeom prst="rect">
            <a:avLst/>
          </a:prstGeom>
        </p:spPr>
        <p:txBody>
          <a:bodyPr/>
          <a:lstStyle/>
          <a:p>
            <a:r>
              <a:rPr lang="fr-FR" dirty="0" err="1" smtClean="0">
                <a:latin typeface="+mn-lt"/>
              </a:rPr>
              <a:t>FoV</a:t>
            </a:r>
            <a:r>
              <a:rPr lang="fr-FR" dirty="0" smtClean="0">
                <a:latin typeface="+mn-lt"/>
              </a:rPr>
              <a:t> </a:t>
            </a:r>
            <a:r>
              <a:rPr lang="fr-FR" dirty="0" err="1" smtClean="0">
                <a:latin typeface="+mn-lt"/>
              </a:rPr>
              <a:t>rear</a:t>
            </a:r>
            <a:r>
              <a:rPr lang="fr-FR" dirty="0" smtClean="0">
                <a:latin typeface="+mn-lt"/>
              </a:rPr>
              <a:t>-end pole location</a:t>
            </a:r>
            <a:endParaRPr lang="fr-FR" dirty="0">
              <a:latin typeface="+mn-lt"/>
            </a:endParaRPr>
          </a:p>
        </p:txBody>
      </p:sp>
      <p:sp>
        <p:nvSpPr>
          <p:cNvPr id="5" name="Textfeld 4"/>
          <p:cNvSpPr txBox="1"/>
          <p:nvPr/>
        </p:nvSpPr>
        <p:spPr>
          <a:xfrm>
            <a:off x="0" y="6632556"/>
            <a:ext cx="2520242" cy="261610"/>
          </a:xfrm>
          <a:prstGeom prst="rect">
            <a:avLst/>
          </a:prstGeom>
          <a:noFill/>
        </p:spPr>
        <p:txBody>
          <a:bodyPr wrap="none" rtlCol="0">
            <a:spAutoFit/>
          </a:bodyPr>
          <a:lstStyle/>
          <a:p>
            <a:r>
              <a:rPr lang="de-DE" sz="1100" smtClean="0"/>
              <a:t>Picture Source: Wikimedia Commons</a:t>
            </a:r>
            <a:endParaRPr lang="de-DE" sz="1100"/>
          </a:p>
        </p:txBody>
      </p:sp>
      <p:sp>
        <p:nvSpPr>
          <p:cNvPr id="14" name="正方形/長方形 13"/>
          <p:cNvSpPr/>
          <p:nvPr/>
        </p:nvSpPr>
        <p:spPr>
          <a:xfrm>
            <a:off x="481295" y="1149377"/>
            <a:ext cx="11101105" cy="1477328"/>
          </a:xfrm>
          <a:prstGeom prst="rect">
            <a:avLst/>
          </a:prstGeom>
        </p:spPr>
        <p:txBody>
          <a:bodyPr wrap="square">
            <a:spAutoFit/>
          </a:bodyPr>
          <a:lstStyle/>
          <a:p>
            <a:r>
              <a:rPr lang="en-US" altLang="ja-JP" b="1" dirty="0" smtClean="0"/>
              <a:t>15.2.4.8.1.</a:t>
            </a:r>
          </a:p>
          <a:p>
            <a:r>
              <a:rPr lang="en-US" altLang="ja-JP" b="1" dirty="0"/>
              <a:t>(a)	A transverse vertical plane </a:t>
            </a:r>
            <a:r>
              <a:rPr lang="en-US" altLang="ja-JP" b="1" dirty="0" smtClean="0"/>
              <a:t>through </a:t>
            </a:r>
            <a:r>
              <a:rPr lang="en-US" altLang="ja-JP" b="1" dirty="0"/>
              <a:t>the outermost point of the rear of the vehicle;</a:t>
            </a:r>
          </a:p>
          <a:p>
            <a:endParaRPr lang="en-US" altLang="ja-JP" b="1" dirty="0" smtClean="0"/>
          </a:p>
          <a:p>
            <a:r>
              <a:rPr lang="en-US" altLang="ja-JP" b="1" dirty="0" smtClean="0"/>
              <a:t>to be</a:t>
            </a:r>
          </a:p>
          <a:p>
            <a:r>
              <a:rPr lang="en-US" altLang="ja-JP" b="1" dirty="0" smtClean="0"/>
              <a:t>(a)	A transverse vertical plane </a:t>
            </a:r>
            <a:r>
              <a:rPr lang="en-US" altLang="ja-JP" b="1" dirty="0" smtClean="0">
                <a:solidFill>
                  <a:srgbClr val="FF0000"/>
                </a:solidFill>
              </a:rPr>
              <a:t>300 mm</a:t>
            </a:r>
            <a:r>
              <a:rPr lang="en-US" altLang="ja-JP" b="1" dirty="0" smtClean="0"/>
              <a:t> behind of the outermost point of the rear of the vehicle;</a:t>
            </a:r>
            <a:endParaRPr lang="ja-JP" altLang="en-US" b="1" dirty="0"/>
          </a:p>
        </p:txBody>
      </p:sp>
      <p:pic>
        <p:nvPicPr>
          <p:cNvPr id="16" name="図 15"/>
          <p:cNvPicPr>
            <a:picLocks noChangeAspect="1"/>
          </p:cNvPicPr>
          <p:nvPr/>
        </p:nvPicPr>
        <p:blipFill>
          <a:blip r:embed="rId2"/>
          <a:stretch>
            <a:fillRect/>
          </a:stretch>
        </p:blipFill>
        <p:spPr>
          <a:xfrm>
            <a:off x="960490" y="2787138"/>
            <a:ext cx="3310417" cy="3599421"/>
          </a:xfrm>
          <a:prstGeom prst="rect">
            <a:avLst/>
          </a:prstGeom>
        </p:spPr>
      </p:pic>
      <p:pic>
        <p:nvPicPr>
          <p:cNvPr id="18" name="図 17"/>
          <p:cNvPicPr>
            <a:picLocks noChangeAspect="1"/>
          </p:cNvPicPr>
          <p:nvPr/>
        </p:nvPicPr>
        <p:blipFill rotWithShape="1">
          <a:blip r:embed="rId3"/>
          <a:srcRect r="6091"/>
          <a:stretch/>
        </p:blipFill>
        <p:spPr>
          <a:xfrm>
            <a:off x="8315172" y="3882610"/>
            <a:ext cx="3106850" cy="1680918"/>
          </a:xfrm>
          <a:prstGeom prst="rect">
            <a:avLst/>
          </a:prstGeom>
        </p:spPr>
      </p:pic>
      <p:grpSp>
        <p:nvGrpSpPr>
          <p:cNvPr id="19" name="グループ化 18"/>
          <p:cNvGrpSpPr/>
          <p:nvPr/>
        </p:nvGrpSpPr>
        <p:grpSpPr>
          <a:xfrm>
            <a:off x="5206943" y="2806410"/>
            <a:ext cx="2622787" cy="3386561"/>
            <a:chOff x="4847485" y="60960"/>
            <a:chExt cx="4579683" cy="5913318"/>
          </a:xfrm>
        </p:grpSpPr>
        <p:pic>
          <p:nvPicPr>
            <p:cNvPr id="20" name="図 19"/>
            <p:cNvPicPr>
              <a:picLocks noChangeAspect="1"/>
            </p:cNvPicPr>
            <p:nvPr/>
          </p:nvPicPr>
          <p:blipFill rotWithShape="1">
            <a:blip r:embed="rId2"/>
            <a:srcRect l="28832" t="631" r="43081" b="47900"/>
            <a:stretch/>
          </p:blipFill>
          <p:spPr>
            <a:xfrm>
              <a:off x="6352032" y="60960"/>
              <a:ext cx="1621536" cy="3230879"/>
            </a:xfrm>
            <a:prstGeom prst="rect">
              <a:avLst/>
            </a:prstGeom>
          </p:spPr>
        </p:pic>
        <p:sp>
          <p:nvSpPr>
            <p:cNvPr id="21" name="正方形/長方形 20"/>
            <p:cNvSpPr/>
            <p:nvPr/>
          </p:nvSpPr>
          <p:spPr>
            <a:xfrm>
              <a:off x="6534912" y="3505200"/>
              <a:ext cx="1267968" cy="2468880"/>
            </a:xfrm>
            <a:prstGeom prst="rect">
              <a:avLst/>
            </a:prstGeom>
            <a:pattFill prst="ltUpDiag">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5582194" y="3291840"/>
              <a:ext cx="3147278"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6110963" y="4531540"/>
              <a:ext cx="1795549"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534912" y="3505200"/>
              <a:ext cx="219456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5" name="グループ化 24"/>
            <p:cNvGrpSpPr/>
            <p:nvPr/>
          </p:nvGrpSpPr>
          <p:grpSpPr>
            <a:xfrm>
              <a:off x="6534912" y="3407663"/>
              <a:ext cx="1261872" cy="207264"/>
              <a:chOff x="6534912" y="3407663"/>
              <a:chExt cx="1261872" cy="207264"/>
            </a:xfrm>
          </p:grpSpPr>
          <p:sp>
            <p:nvSpPr>
              <p:cNvPr id="42" name="円/楕円 41"/>
              <p:cNvSpPr/>
              <p:nvPr/>
            </p:nvSpPr>
            <p:spPr>
              <a:xfrm>
                <a:off x="6534912" y="3407663"/>
                <a:ext cx="207264" cy="2072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円/楕円 42"/>
              <p:cNvSpPr/>
              <p:nvPr/>
            </p:nvSpPr>
            <p:spPr>
              <a:xfrm>
                <a:off x="7589520" y="3407663"/>
                <a:ext cx="207264" cy="2072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p:cNvSpPr/>
              <p:nvPr/>
            </p:nvSpPr>
            <p:spPr>
              <a:xfrm>
                <a:off x="7062216" y="3407663"/>
                <a:ext cx="207264" cy="2072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26" name="直線矢印コネクタ 25"/>
            <p:cNvCxnSpPr/>
            <p:nvPr/>
          </p:nvCxnSpPr>
          <p:spPr>
            <a:xfrm flipV="1">
              <a:off x="8253984" y="2548128"/>
              <a:ext cx="0" cy="74371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8253984" y="3523487"/>
              <a:ext cx="0" cy="74371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8785646" y="3094435"/>
              <a:ext cx="641522" cy="338554"/>
            </a:xfrm>
            <a:prstGeom prst="rect">
              <a:avLst/>
            </a:prstGeom>
            <a:noFill/>
          </p:spPr>
          <p:txBody>
            <a:bodyPr wrap="none" rtlCol="0">
              <a:spAutoFit/>
            </a:bodyPr>
            <a:lstStyle/>
            <a:p>
              <a:r>
                <a:rPr kumimoji="1" lang="en-US" altLang="ja-JP" sz="1600" dirty="0" smtClean="0"/>
                <a:t>0.3m</a:t>
              </a:r>
              <a:endParaRPr kumimoji="1" lang="ja-JP" altLang="en-US" sz="1600" dirty="0"/>
            </a:p>
          </p:txBody>
        </p:sp>
        <p:cxnSp>
          <p:nvCxnSpPr>
            <p:cNvPr id="29" name="直線コネクタ 28"/>
            <p:cNvCxnSpPr/>
            <p:nvPr/>
          </p:nvCxnSpPr>
          <p:spPr>
            <a:xfrm>
              <a:off x="5582194" y="5961888"/>
              <a:ext cx="22145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0" name="グループ化 29"/>
            <p:cNvGrpSpPr/>
            <p:nvPr/>
          </p:nvGrpSpPr>
          <p:grpSpPr>
            <a:xfrm>
              <a:off x="6537525" y="4413221"/>
              <a:ext cx="1261872" cy="207264"/>
              <a:chOff x="6534912" y="3288508"/>
              <a:chExt cx="1261872" cy="207264"/>
            </a:xfrm>
            <a:solidFill>
              <a:schemeClr val="tx1"/>
            </a:solidFill>
          </p:grpSpPr>
          <p:sp>
            <p:nvSpPr>
              <p:cNvPr id="39" name="円/楕円 38"/>
              <p:cNvSpPr/>
              <p:nvPr/>
            </p:nvSpPr>
            <p:spPr>
              <a:xfrm>
                <a:off x="6534912" y="3288508"/>
                <a:ext cx="207264" cy="207264"/>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p:nvSpPr>
            <p:spPr>
              <a:xfrm>
                <a:off x="7589520" y="3288508"/>
                <a:ext cx="207264" cy="207264"/>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p:nvSpPr>
            <p:spPr>
              <a:xfrm>
                <a:off x="7062215" y="3288508"/>
                <a:ext cx="207264" cy="207264"/>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 name="グループ化 30"/>
            <p:cNvGrpSpPr/>
            <p:nvPr/>
          </p:nvGrpSpPr>
          <p:grpSpPr>
            <a:xfrm>
              <a:off x="6534912" y="5767014"/>
              <a:ext cx="1261872" cy="207264"/>
              <a:chOff x="6534912" y="3316421"/>
              <a:chExt cx="1261872" cy="207264"/>
            </a:xfrm>
            <a:solidFill>
              <a:schemeClr val="tx1"/>
            </a:solidFill>
          </p:grpSpPr>
          <p:sp>
            <p:nvSpPr>
              <p:cNvPr id="36" name="円/楕円 35"/>
              <p:cNvSpPr/>
              <p:nvPr/>
            </p:nvSpPr>
            <p:spPr>
              <a:xfrm>
                <a:off x="6534912" y="3316421"/>
                <a:ext cx="207264" cy="207264"/>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p:nvSpPr>
            <p:spPr>
              <a:xfrm>
                <a:off x="7589520" y="3316421"/>
                <a:ext cx="207264" cy="207264"/>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p:nvSpPr>
            <p:spPr>
              <a:xfrm>
                <a:off x="7062215" y="3316421"/>
                <a:ext cx="207264" cy="207264"/>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32" name="直線矢印コネクタ 31"/>
            <p:cNvCxnSpPr/>
            <p:nvPr/>
          </p:nvCxnSpPr>
          <p:spPr>
            <a:xfrm flipV="1">
              <a:off x="6307623" y="3288360"/>
              <a:ext cx="0" cy="124318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flipV="1">
              <a:off x="5675375" y="3299243"/>
              <a:ext cx="0" cy="267353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5513335" y="3622437"/>
              <a:ext cx="918641" cy="483672"/>
            </a:xfrm>
            <a:prstGeom prst="rect">
              <a:avLst/>
            </a:prstGeom>
            <a:noFill/>
          </p:spPr>
          <p:txBody>
            <a:bodyPr wrap="none" rtlCol="0">
              <a:spAutoFit/>
            </a:bodyPr>
            <a:lstStyle/>
            <a:p>
              <a:r>
                <a:rPr kumimoji="1" lang="en-US" altLang="ja-JP" sz="1200" dirty="0" smtClean="0"/>
                <a:t>1.5m</a:t>
              </a:r>
              <a:endParaRPr kumimoji="1" lang="ja-JP" altLang="en-US" sz="1200" dirty="0"/>
            </a:p>
          </p:txBody>
        </p:sp>
        <p:sp>
          <p:nvSpPr>
            <p:cNvPr id="35" name="テキスト ボックス 34"/>
            <p:cNvSpPr txBox="1"/>
            <p:nvPr/>
          </p:nvSpPr>
          <p:spPr>
            <a:xfrm>
              <a:off x="4847485" y="5012320"/>
              <a:ext cx="868258" cy="456801"/>
            </a:xfrm>
            <a:prstGeom prst="rect">
              <a:avLst/>
            </a:prstGeom>
            <a:noFill/>
          </p:spPr>
          <p:txBody>
            <a:bodyPr wrap="none" rtlCol="0">
              <a:spAutoFit/>
            </a:bodyPr>
            <a:lstStyle/>
            <a:p>
              <a:r>
                <a:rPr kumimoji="1" lang="en-US" altLang="ja-JP" sz="1050" dirty="0" smtClean="0"/>
                <a:t>3.5m</a:t>
              </a:r>
              <a:endParaRPr kumimoji="1" lang="ja-JP" altLang="en-US" sz="1050" dirty="0"/>
            </a:p>
          </p:txBody>
        </p:sp>
      </p:grpSp>
      <p:sp>
        <p:nvSpPr>
          <p:cNvPr id="12" name="右矢印 11"/>
          <p:cNvSpPr/>
          <p:nvPr/>
        </p:nvSpPr>
        <p:spPr>
          <a:xfrm>
            <a:off x="4842125" y="4430633"/>
            <a:ext cx="304800" cy="397994"/>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8863584" y="3499104"/>
            <a:ext cx="1753429" cy="369332"/>
          </a:xfrm>
          <a:prstGeom prst="rect">
            <a:avLst/>
          </a:prstGeom>
          <a:noFill/>
        </p:spPr>
        <p:txBody>
          <a:bodyPr wrap="none" rtlCol="0">
            <a:spAutoFit/>
          </a:bodyPr>
          <a:lstStyle/>
          <a:p>
            <a:r>
              <a:rPr kumimoji="1" lang="en-US" altLang="ja-JP" dirty="0" smtClean="0"/>
              <a:t>Cf. FMVSS 111</a:t>
            </a:r>
            <a:endParaRPr kumimoji="1" lang="ja-JP" altLang="en-US" dirty="0"/>
          </a:p>
        </p:txBody>
      </p:sp>
    </p:spTree>
    <p:extLst>
      <p:ext uri="{BB962C8B-B14F-4D97-AF65-F5344CB8AC3E}">
        <p14:creationId xmlns:p14="http://schemas.microsoft.com/office/powerpoint/2010/main" val="1091024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グループ化 40"/>
          <p:cNvGrpSpPr/>
          <p:nvPr/>
        </p:nvGrpSpPr>
        <p:grpSpPr>
          <a:xfrm>
            <a:off x="11083664" y="2053401"/>
            <a:ext cx="751516" cy="1961671"/>
            <a:chOff x="757105" y="2782341"/>
            <a:chExt cx="1421040" cy="3709318"/>
          </a:xfrm>
        </p:grpSpPr>
        <p:sp>
          <p:nvSpPr>
            <p:cNvPr id="42" name="テキスト ボックス 41"/>
            <p:cNvSpPr txBox="1"/>
            <p:nvPr/>
          </p:nvSpPr>
          <p:spPr>
            <a:xfrm>
              <a:off x="1034806" y="5735092"/>
              <a:ext cx="1143339" cy="756567"/>
            </a:xfrm>
            <a:prstGeom prst="rect">
              <a:avLst/>
            </a:prstGeom>
            <a:noFill/>
          </p:spPr>
          <p:txBody>
            <a:bodyPr wrap="none">
              <a:spAutoFit/>
            </a:bodyPr>
            <a:lstStyle/>
            <a:p>
              <a:pPr algn="ctr" fontAlgn="auto">
                <a:spcBef>
                  <a:spcPts val="0"/>
                </a:spcBef>
                <a:spcAft>
                  <a:spcPts val="0"/>
                </a:spcAft>
                <a:defRPr/>
              </a:pPr>
              <a:r>
                <a:rPr lang="en-US" altLang="ja-JP" sz="1000" dirty="0" smtClean="0">
                  <a:latin typeface="+mn-ea"/>
                  <a:ea typeface="+mn-ea"/>
                </a:rPr>
                <a:t>JNCAP</a:t>
              </a:r>
            </a:p>
            <a:p>
              <a:pPr algn="ctr" fontAlgn="auto">
                <a:spcBef>
                  <a:spcPts val="0"/>
                </a:spcBef>
                <a:spcAft>
                  <a:spcPts val="0"/>
                </a:spcAft>
                <a:defRPr/>
              </a:pPr>
              <a:r>
                <a:rPr lang="en-US" altLang="ja-JP" sz="1000" dirty="0" smtClean="0">
                  <a:latin typeface="+mn-ea"/>
                  <a:ea typeface="+mn-ea"/>
                </a:rPr>
                <a:t>Pole</a:t>
              </a:r>
              <a:endParaRPr lang="en-US" altLang="ja-JP" sz="1000" dirty="0">
                <a:latin typeface="+mn-ea"/>
                <a:ea typeface="+mn-ea"/>
              </a:endParaRPr>
            </a:p>
          </p:txBody>
        </p:sp>
        <p:pic>
          <p:nvPicPr>
            <p:cNvPr id="43" name="Picture 36"/>
            <p:cNvPicPr>
              <a:picLocks noChangeAspect="1" noChangeArrowheads="1"/>
            </p:cNvPicPr>
            <p:nvPr/>
          </p:nvPicPr>
          <p:blipFill>
            <a:blip r:embed="rId2" cstate="print"/>
            <a:srcRect/>
            <a:stretch>
              <a:fillRect/>
            </a:stretch>
          </p:blipFill>
          <p:spPr bwMode="auto">
            <a:xfrm>
              <a:off x="757105" y="2782341"/>
              <a:ext cx="1416050" cy="2933700"/>
            </a:xfrm>
            <a:prstGeom prst="rect">
              <a:avLst/>
            </a:prstGeom>
            <a:noFill/>
            <a:ln w="9525">
              <a:noFill/>
              <a:miter lim="800000"/>
              <a:headEnd/>
              <a:tailEnd/>
            </a:ln>
          </p:spPr>
        </p:pic>
      </p:grpSp>
      <p:grpSp>
        <p:nvGrpSpPr>
          <p:cNvPr id="72" name="グループ化 71"/>
          <p:cNvGrpSpPr/>
          <p:nvPr/>
        </p:nvGrpSpPr>
        <p:grpSpPr>
          <a:xfrm>
            <a:off x="4043510" y="1880988"/>
            <a:ext cx="3294149" cy="2667106"/>
            <a:chOff x="2846649" y="1519596"/>
            <a:chExt cx="5869688" cy="4752388"/>
          </a:xfrm>
        </p:grpSpPr>
        <p:sp>
          <p:nvSpPr>
            <p:cNvPr id="73" name="円/楕円 72"/>
            <p:cNvSpPr/>
            <p:nvPr/>
          </p:nvSpPr>
          <p:spPr>
            <a:xfrm>
              <a:off x="4019929" y="4955751"/>
              <a:ext cx="611187" cy="612775"/>
            </a:xfrm>
            <a:prstGeom prst="ellipse">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a:solidFill>
                  <a:schemeClr val="tx1"/>
                </a:solidFill>
              </a:endParaRPr>
            </a:p>
          </p:txBody>
        </p:sp>
        <p:cxnSp>
          <p:nvCxnSpPr>
            <p:cNvPr id="74" name="直線コネクタ 73"/>
            <p:cNvCxnSpPr/>
            <p:nvPr/>
          </p:nvCxnSpPr>
          <p:spPr>
            <a:xfrm>
              <a:off x="4000451" y="1860126"/>
              <a:ext cx="0" cy="4103688"/>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75" name="直線矢印コネクタ 74"/>
            <p:cNvCxnSpPr/>
            <p:nvPr/>
          </p:nvCxnSpPr>
          <p:spPr>
            <a:xfrm>
              <a:off x="3995688" y="2023639"/>
              <a:ext cx="1944688" cy="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76" name="テキスト ボックス 75"/>
            <p:cNvSpPr txBox="1"/>
            <p:nvPr/>
          </p:nvSpPr>
          <p:spPr>
            <a:xfrm>
              <a:off x="4651332" y="1519596"/>
              <a:ext cx="622285" cy="307778"/>
            </a:xfrm>
            <a:prstGeom prst="rect">
              <a:avLst/>
            </a:prstGeom>
            <a:noFill/>
          </p:spPr>
          <p:txBody>
            <a:bodyPr wrap="none">
              <a:spAutoFit/>
            </a:bodyPr>
            <a:lstStyle/>
            <a:p>
              <a:pPr algn="ctr" fontAlgn="auto">
                <a:spcBef>
                  <a:spcPts val="0"/>
                </a:spcBef>
                <a:spcAft>
                  <a:spcPts val="0"/>
                </a:spcAft>
                <a:defRPr/>
              </a:pPr>
              <a:r>
                <a:rPr lang="en-US" altLang="ja-JP" sz="1400" dirty="0" smtClean="0">
                  <a:latin typeface="+mn-ea"/>
                  <a:ea typeface="+mn-ea"/>
                </a:rPr>
                <a:t>0.90m</a:t>
              </a:r>
              <a:endParaRPr lang="ja-JP" altLang="en-US" sz="1400" dirty="0">
                <a:latin typeface="+mn-ea"/>
                <a:ea typeface="+mn-ea"/>
              </a:endParaRPr>
            </a:p>
          </p:txBody>
        </p:sp>
        <p:pic>
          <p:nvPicPr>
            <p:cNvPr id="77" name="Picture 2"/>
            <p:cNvPicPr>
              <a:picLocks noChangeAspect="1" noChangeArrowheads="1"/>
            </p:cNvPicPr>
            <p:nvPr/>
          </p:nvPicPr>
          <p:blipFill>
            <a:blip r:embed="rId3" cstate="print"/>
            <a:srcRect t="76401"/>
            <a:stretch>
              <a:fillRect/>
            </a:stretch>
          </p:blipFill>
          <p:spPr bwMode="auto">
            <a:xfrm>
              <a:off x="3824238" y="2244301"/>
              <a:ext cx="4259263" cy="2398713"/>
            </a:xfrm>
            <a:prstGeom prst="rect">
              <a:avLst/>
            </a:prstGeom>
            <a:noFill/>
            <a:ln w="9525">
              <a:noFill/>
              <a:miter lim="800000"/>
              <a:headEnd/>
              <a:tailEnd/>
            </a:ln>
          </p:spPr>
        </p:pic>
        <p:cxnSp>
          <p:nvCxnSpPr>
            <p:cNvPr id="78" name="直線コネクタ 77"/>
            <p:cNvCxnSpPr/>
            <p:nvPr/>
          </p:nvCxnSpPr>
          <p:spPr>
            <a:xfrm>
              <a:off x="5953076" y="1552309"/>
              <a:ext cx="0" cy="4340631"/>
            </a:xfrm>
            <a:prstGeom prst="line">
              <a:avLst/>
            </a:prstGeom>
            <a:ln w="19050">
              <a:prstDash val="lgDashDot"/>
            </a:ln>
          </p:spPr>
          <p:style>
            <a:lnRef idx="1">
              <a:schemeClr val="dk1"/>
            </a:lnRef>
            <a:fillRef idx="0">
              <a:schemeClr val="dk1"/>
            </a:fillRef>
            <a:effectRef idx="0">
              <a:schemeClr val="dk1"/>
            </a:effectRef>
            <a:fontRef idx="minor">
              <a:schemeClr val="tx1"/>
            </a:fontRef>
          </p:style>
        </p:cxnSp>
        <p:cxnSp>
          <p:nvCxnSpPr>
            <p:cNvPr id="79" name="直線コネクタ 78"/>
            <p:cNvCxnSpPr/>
            <p:nvPr/>
          </p:nvCxnSpPr>
          <p:spPr>
            <a:xfrm flipH="1">
              <a:off x="3330576" y="4616821"/>
              <a:ext cx="5345880" cy="0"/>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80" name="直線コネクタ 79"/>
            <p:cNvCxnSpPr/>
            <p:nvPr/>
          </p:nvCxnSpPr>
          <p:spPr>
            <a:xfrm flipH="1">
              <a:off x="3824238" y="4618061"/>
              <a:ext cx="2138625" cy="1314450"/>
            </a:xfrm>
            <a:prstGeom prst="line">
              <a:avLst/>
            </a:prstGeom>
            <a:ln w="6350">
              <a:prstDash val="sysDash"/>
            </a:ln>
          </p:spPr>
          <p:style>
            <a:lnRef idx="1">
              <a:schemeClr val="dk1"/>
            </a:lnRef>
            <a:fillRef idx="0">
              <a:schemeClr val="dk1"/>
            </a:fillRef>
            <a:effectRef idx="0">
              <a:schemeClr val="dk1"/>
            </a:effectRef>
            <a:fontRef idx="minor">
              <a:schemeClr val="tx1"/>
            </a:fontRef>
          </p:style>
        </p:cxnSp>
        <p:sp>
          <p:nvSpPr>
            <p:cNvPr id="81" name="円弧 80"/>
            <p:cNvSpPr/>
            <p:nvPr/>
          </p:nvSpPr>
          <p:spPr>
            <a:xfrm>
              <a:off x="4029454" y="4947813"/>
              <a:ext cx="612775" cy="612775"/>
            </a:xfrm>
            <a:prstGeom prst="arc">
              <a:avLst>
                <a:gd name="adj1" fmla="val 20783940"/>
                <a:gd name="adj2" fmla="val 4061562"/>
              </a:avLst>
            </a:prstGeom>
            <a:ln w="38100"/>
          </p:spPr>
          <p:style>
            <a:lnRef idx="1">
              <a:schemeClr val="dk1"/>
            </a:lnRef>
            <a:fillRef idx="0">
              <a:schemeClr val="dk1"/>
            </a:fillRef>
            <a:effectRef idx="0">
              <a:schemeClr val="dk1"/>
            </a:effectRef>
            <a:fontRef idx="minor">
              <a:schemeClr val="tx1"/>
            </a:fontRef>
          </p:style>
          <p:txBody>
            <a:bodyPr anchor="ctr"/>
            <a:lstStyle/>
            <a:p>
              <a:pPr algn="ctr">
                <a:defRPr/>
              </a:pPr>
              <a:endParaRPr lang="ja-JP" altLang="en-US"/>
            </a:p>
          </p:txBody>
        </p:sp>
        <p:sp>
          <p:nvSpPr>
            <p:cNvPr id="82" name="円弧 81"/>
            <p:cNvSpPr/>
            <p:nvPr/>
          </p:nvSpPr>
          <p:spPr>
            <a:xfrm>
              <a:off x="5080040" y="4180982"/>
              <a:ext cx="863600" cy="863600"/>
            </a:xfrm>
            <a:prstGeom prst="arc">
              <a:avLst>
                <a:gd name="adj1" fmla="val 7823602"/>
                <a:gd name="adj2" fmla="val 10866953"/>
              </a:avLst>
            </a:prstGeom>
            <a:ln>
              <a:headEnd type="arrow" w="med" len="med"/>
              <a:tailEnd type="arrow" w="med" len="med"/>
            </a:ln>
          </p:spPr>
          <p:style>
            <a:lnRef idx="1">
              <a:schemeClr val="dk1"/>
            </a:lnRef>
            <a:fillRef idx="0">
              <a:schemeClr val="dk1"/>
            </a:fillRef>
            <a:effectRef idx="0">
              <a:schemeClr val="dk1"/>
            </a:effectRef>
            <a:fontRef idx="minor">
              <a:schemeClr val="tx1"/>
            </a:fontRef>
          </p:style>
          <p:txBody>
            <a:bodyPr anchor="ctr"/>
            <a:lstStyle/>
            <a:p>
              <a:pPr algn="ctr">
                <a:defRPr/>
              </a:pPr>
              <a:endParaRPr lang="ja-JP" altLang="en-US"/>
            </a:p>
          </p:txBody>
        </p:sp>
        <p:sp>
          <p:nvSpPr>
            <p:cNvPr id="83" name="テキスト ボックス 82"/>
            <p:cNvSpPr txBox="1"/>
            <p:nvPr/>
          </p:nvSpPr>
          <p:spPr>
            <a:xfrm>
              <a:off x="4241038" y="5805834"/>
              <a:ext cx="1980378" cy="466150"/>
            </a:xfrm>
            <a:prstGeom prst="rect">
              <a:avLst/>
            </a:prstGeom>
            <a:noFill/>
          </p:spPr>
          <p:txBody>
            <a:bodyPr wrap="square">
              <a:spAutoFit/>
            </a:bodyPr>
            <a:lstStyle/>
            <a:p>
              <a:pPr algn="ctr" fontAlgn="auto">
                <a:spcBef>
                  <a:spcPts val="0"/>
                </a:spcBef>
                <a:spcAft>
                  <a:spcPts val="0"/>
                </a:spcAft>
                <a:defRPr/>
              </a:pPr>
              <a:r>
                <a:rPr lang="en-US" altLang="ja-JP" sz="1100" dirty="0" smtClean="0">
                  <a:latin typeface="+mn-ea"/>
                  <a:ea typeface="+mn-ea"/>
                </a:rPr>
                <a:t>Marking zone</a:t>
              </a:r>
              <a:endParaRPr lang="ja-JP" altLang="en-US" sz="1100" dirty="0">
                <a:latin typeface="+mn-ea"/>
                <a:ea typeface="+mn-ea"/>
              </a:endParaRPr>
            </a:p>
          </p:txBody>
        </p:sp>
        <p:cxnSp>
          <p:nvCxnSpPr>
            <p:cNvPr id="84" name="直線コネクタ 83"/>
            <p:cNvCxnSpPr/>
            <p:nvPr/>
          </p:nvCxnSpPr>
          <p:spPr>
            <a:xfrm flipH="1">
              <a:off x="3330577" y="5268646"/>
              <a:ext cx="1749464" cy="0"/>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85" name="直線コネクタ 84"/>
            <p:cNvCxnSpPr>
              <a:stCxn id="77" idx="2"/>
            </p:cNvCxnSpPr>
            <p:nvPr/>
          </p:nvCxnSpPr>
          <p:spPr>
            <a:xfrm flipH="1">
              <a:off x="4029454" y="4643014"/>
              <a:ext cx="1924416" cy="791694"/>
            </a:xfrm>
            <a:prstGeom prst="line">
              <a:avLst/>
            </a:prstGeom>
            <a:ln w="6350"/>
          </p:spPr>
          <p:style>
            <a:lnRef idx="1">
              <a:schemeClr val="dk1"/>
            </a:lnRef>
            <a:fillRef idx="0">
              <a:schemeClr val="dk1"/>
            </a:fillRef>
            <a:effectRef idx="0">
              <a:schemeClr val="dk1"/>
            </a:effectRef>
            <a:fontRef idx="minor">
              <a:schemeClr val="tx1"/>
            </a:fontRef>
          </p:style>
        </p:cxnSp>
        <p:sp>
          <p:nvSpPr>
            <p:cNvPr id="86" name="円/楕円 97"/>
            <p:cNvSpPr/>
            <p:nvPr/>
          </p:nvSpPr>
          <p:spPr>
            <a:xfrm>
              <a:off x="7258876" y="4635234"/>
              <a:ext cx="611187" cy="612775"/>
            </a:xfrm>
            <a:prstGeom prst="ellipse">
              <a:avLst/>
            </a:prstGeom>
            <a:solidFill>
              <a:schemeClr val="bg1">
                <a:lumMod val="65000"/>
              </a:schemeClr>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a:solidFill>
                  <a:schemeClr val="tx1"/>
                </a:solidFill>
              </a:endParaRPr>
            </a:p>
          </p:txBody>
        </p:sp>
        <p:cxnSp>
          <p:nvCxnSpPr>
            <p:cNvPr id="87" name="直線コネクタ 86"/>
            <p:cNvCxnSpPr/>
            <p:nvPr/>
          </p:nvCxnSpPr>
          <p:spPr>
            <a:xfrm>
              <a:off x="7867892" y="1860126"/>
              <a:ext cx="0" cy="4103688"/>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88" name="直線矢印コネクタ 87"/>
            <p:cNvCxnSpPr/>
            <p:nvPr/>
          </p:nvCxnSpPr>
          <p:spPr>
            <a:xfrm>
              <a:off x="5969033" y="2023639"/>
              <a:ext cx="1898859" cy="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89" name="テキスト ボックス 88"/>
            <p:cNvSpPr txBox="1"/>
            <p:nvPr/>
          </p:nvSpPr>
          <p:spPr>
            <a:xfrm>
              <a:off x="6624677" y="1519596"/>
              <a:ext cx="622285" cy="307777"/>
            </a:xfrm>
            <a:prstGeom prst="rect">
              <a:avLst/>
            </a:prstGeom>
            <a:noFill/>
          </p:spPr>
          <p:txBody>
            <a:bodyPr wrap="none">
              <a:spAutoFit/>
            </a:bodyPr>
            <a:lstStyle/>
            <a:p>
              <a:pPr algn="ctr" fontAlgn="auto">
                <a:spcBef>
                  <a:spcPts val="0"/>
                </a:spcBef>
                <a:spcAft>
                  <a:spcPts val="0"/>
                </a:spcAft>
                <a:defRPr/>
              </a:pPr>
              <a:r>
                <a:rPr lang="en-US" altLang="ja-JP" sz="1400" dirty="0" smtClean="0">
                  <a:latin typeface="+mn-ea"/>
                  <a:ea typeface="+mn-ea"/>
                </a:rPr>
                <a:t>0.90m</a:t>
              </a:r>
              <a:endParaRPr lang="ja-JP" altLang="en-US" sz="1400" dirty="0">
                <a:latin typeface="+mn-ea"/>
                <a:ea typeface="+mn-ea"/>
              </a:endParaRPr>
            </a:p>
          </p:txBody>
        </p:sp>
        <p:sp>
          <p:nvSpPr>
            <p:cNvPr id="90" name="テキスト ボックス 89"/>
            <p:cNvSpPr txBox="1"/>
            <p:nvPr/>
          </p:nvSpPr>
          <p:spPr>
            <a:xfrm>
              <a:off x="8094052" y="4143149"/>
              <a:ext cx="622285" cy="307778"/>
            </a:xfrm>
            <a:prstGeom prst="rect">
              <a:avLst/>
            </a:prstGeom>
            <a:noFill/>
          </p:spPr>
          <p:txBody>
            <a:bodyPr wrap="none">
              <a:spAutoFit/>
            </a:bodyPr>
            <a:lstStyle/>
            <a:p>
              <a:pPr algn="ctr" fontAlgn="auto">
                <a:spcBef>
                  <a:spcPts val="0"/>
                </a:spcBef>
                <a:spcAft>
                  <a:spcPts val="0"/>
                </a:spcAft>
                <a:defRPr/>
              </a:pPr>
              <a:r>
                <a:rPr lang="en-US" altLang="ja-JP" sz="1400" dirty="0" smtClean="0">
                  <a:latin typeface="+mn-ea"/>
                  <a:ea typeface="+mn-ea"/>
                </a:rPr>
                <a:t>0.15m</a:t>
              </a:r>
              <a:endParaRPr lang="ja-JP" altLang="en-US" sz="1400" dirty="0">
                <a:latin typeface="+mn-ea"/>
                <a:ea typeface="+mn-ea"/>
              </a:endParaRPr>
            </a:p>
          </p:txBody>
        </p:sp>
        <p:cxnSp>
          <p:nvCxnSpPr>
            <p:cNvPr id="91" name="直線コネクタ 90"/>
            <p:cNvCxnSpPr>
              <a:endCxn id="77" idx="2"/>
            </p:cNvCxnSpPr>
            <p:nvPr/>
          </p:nvCxnSpPr>
          <p:spPr>
            <a:xfrm flipH="1" flipV="1">
              <a:off x="5953870" y="4643014"/>
              <a:ext cx="1961617" cy="791694"/>
            </a:xfrm>
            <a:prstGeom prst="line">
              <a:avLst/>
            </a:prstGeom>
            <a:ln w="6350"/>
          </p:spPr>
          <p:style>
            <a:lnRef idx="1">
              <a:schemeClr val="dk1"/>
            </a:lnRef>
            <a:fillRef idx="0">
              <a:schemeClr val="dk1"/>
            </a:fillRef>
            <a:effectRef idx="0">
              <a:schemeClr val="dk1"/>
            </a:effectRef>
            <a:fontRef idx="minor">
              <a:schemeClr val="tx1"/>
            </a:fontRef>
          </p:style>
        </p:cxnSp>
        <p:sp>
          <p:nvSpPr>
            <p:cNvPr id="92" name="円弧 91"/>
            <p:cNvSpPr/>
            <p:nvPr/>
          </p:nvSpPr>
          <p:spPr>
            <a:xfrm>
              <a:off x="5962631" y="4180982"/>
              <a:ext cx="863600" cy="863600"/>
            </a:xfrm>
            <a:prstGeom prst="arc">
              <a:avLst>
                <a:gd name="adj1" fmla="val 21558564"/>
                <a:gd name="adj2" fmla="val 3039380"/>
              </a:avLst>
            </a:prstGeom>
            <a:ln>
              <a:headEnd type="arrow" w="med" len="med"/>
              <a:tailEnd type="arrow" w="med" len="med"/>
            </a:ln>
          </p:spPr>
          <p:style>
            <a:lnRef idx="1">
              <a:schemeClr val="dk1"/>
            </a:lnRef>
            <a:fillRef idx="0">
              <a:schemeClr val="dk1"/>
            </a:fillRef>
            <a:effectRef idx="0">
              <a:schemeClr val="dk1"/>
            </a:effectRef>
            <a:fontRef idx="minor">
              <a:schemeClr val="tx1"/>
            </a:fontRef>
          </p:style>
          <p:txBody>
            <a:bodyPr anchor="ctr"/>
            <a:lstStyle/>
            <a:p>
              <a:pPr algn="ctr">
                <a:defRPr/>
              </a:pPr>
              <a:endParaRPr lang="ja-JP" altLang="en-US"/>
            </a:p>
          </p:txBody>
        </p:sp>
        <p:sp>
          <p:nvSpPr>
            <p:cNvPr id="93" name="テキスト ボックス 92"/>
            <p:cNvSpPr txBox="1"/>
            <p:nvPr/>
          </p:nvSpPr>
          <p:spPr>
            <a:xfrm>
              <a:off x="2846649" y="4670045"/>
              <a:ext cx="622285" cy="307778"/>
            </a:xfrm>
            <a:prstGeom prst="rect">
              <a:avLst/>
            </a:prstGeom>
            <a:noFill/>
          </p:spPr>
          <p:txBody>
            <a:bodyPr wrap="none">
              <a:spAutoFit/>
            </a:bodyPr>
            <a:lstStyle/>
            <a:p>
              <a:pPr algn="ctr" fontAlgn="auto">
                <a:spcBef>
                  <a:spcPts val="0"/>
                </a:spcBef>
                <a:spcAft>
                  <a:spcPts val="0"/>
                </a:spcAft>
                <a:defRPr/>
              </a:pPr>
              <a:r>
                <a:rPr lang="en-US" altLang="ja-JP" sz="1400" dirty="0" smtClean="0">
                  <a:latin typeface="+mn-ea"/>
                  <a:ea typeface="+mn-ea"/>
                </a:rPr>
                <a:t>0.30m</a:t>
              </a:r>
              <a:endParaRPr lang="ja-JP" altLang="en-US" sz="1400" dirty="0">
                <a:latin typeface="+mn-ea"/>
                <a:ea typeface="+mn-ea"/>
              </a:endParaRPr>
            </a:p>
          </p:txBody>
        </p:sp>
        <p:cxnSp>
          <p:nvCxnSpPr>
            <p:cNvPr id="94" name="直線矢印コネクタ 93"/>
            <p:cNvCxnSpPr/>
            <p:nvPr/>
          </p:nvCxnSpPr>
          <p:spPr>
            <a:xfrm rot="5400000">
              <a:off x="3382724" y="4945436"/>
              <a:ext cx="649287" cy="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cxnSp>
          <p:nvCxnSpPr>
            <p:cNvPr id="95" name="直線コネクタ 94"/>
            <p:cNvCxnSpPr/>
            <p:nvPr/>
          </p:nvCxnSpPr>
          <p:spPr>
            <a:xfrm flipH="1">
              <a:off x="5993043" y="4948610"/>
              <a:ext cx="2683413" cy="0"/>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96" name="直線矢印コネクタ 95"/>
            <p:cNvCxnSpPr/>
            <p:nvPr/>
          </p:nvCxnSpPr>
          <p:spPr>
            <a:xfrm>
              <a:off x="8139061" y="4620793"/>
              <a:ext cx="0" cy="33496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cxnSp>
          <p:nvCxnSpPr>
            <p:cNvPr id="97" name="直線矢印コネクタ 96"/>
            <p:cNvCxnSpPr/>
            <p:nvPr/>
          </p:nvCxnSpPr>
          <p:spPr>
            <a:xfrm flipH="1" flipV="1">
              <a:off x="4559862" y="5519732"/>
              <a:ext cx="253817" cy="2850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8" name="テキスト ボックス 97"/>
            <p:cNvSpPr txBox="1"/>
            <p:nvPr/>
          </p:nvSpPr>
          <p:spPr>
            <a:xfrm>
              <a:off x="4974425" y="5038861"/>
              <a:ext cx="1072235" cy="548413"/>
            </a:xfrm>
            <a:prstGeom prst="rect">
              <a:avLst/>
            </a:prstGeom>
            <a:noFill/>
          </p:spPr>
          <p:txBody>
            <a:bodyPr wrap="square">
              <a:spAutoFit/>
            </a:bodyPr>
            <a:lstStyle/>
            <a:p>
              <a:pPr algn="ctr" fontAlgn="auto">
                <a:spcBef>
                  <a:spcPts val="0"/>
                </a:spcBef>
                <a:spcAft>
                  <a:spcPts val="0"/>
                </a:spcAft>
                <a:defRPr/>
              </a:pPr>
              <a:r>
                <a:rPr lang="en-US" altLang="ja-JP" sz="1400" dirty="0" smtClean="0">
                  <a:latin typeface="+mn-ea"/>
                  <a:ea typeface="+mn-ea"/>
                </a:rPr>
                <a:t>22.5°</a:t>
              </a:r>
              <a:endParaRPr lang="ja-JP" altLang="en-US" sz="1400" dirty="0">
                <a:latin typeface="+mn-ea"/>
                <a:ea typeface="+mn-ea"/>
              </a:endParaRPr>
            </a:p>
          </p:txBody>
        </p:sp>
        <p:sp>
          <p:nvSpPr>
            <p:cNvPr id="99" name="テキスト ボックス 98"/>
            <p:cNvSpPr txBox="1"/>
            <p:nvPr/>
          </p:nvSpPr>
          <p:spPr>
            <a:xfrm>
              <a:off x="6029414" y="5052362"/>
              <a:ext cx="1145665" cy="548413"/>
            </a:xfrm>
            <a:prstGeom prst="rect">
              <a:avLst/>
            </a:prstGeom>
            <a:noFill/>
          </p:spPr>
          <p:txBody>
            <a:bodyPr wrap="square">
              <a:spAutoFit/>
            </a:bodyPr>
            <a:lstStyle/>
            <a:p>
              <a:pPr algn="ctr" fontAlgn="auto">
                <a:spcBef>
                  <a:spcPts val="0"/>
                </a:spcBef>
                <a:spcAft>
                  <a:spcPts val="0"/>
                </a:spcAft>
                <a:defRPr/>
              </a:pPr>
              <a:r>
                <a:rPr lang="en-US" altLang="ja-JP" sz="1400" dirty="0" smtClean="0">
                  <a:latin typeface="+mn-ea"/>
                  <a:ea typeface="+mn-ea"/>
                </a:rPr>
                <a:t>22.6°</a:t>
              </a:r>
              <a:endParaRPr lang="ja-JP" altLang="en-US" sz="1400" dirty="0">
                <a:latin typeface="+mn-ea"/>
                <a:ea typeface="+mn-ea"/>
              </a:endParaRPr>
            </a:p>
          </p:txBody>
        </p:sp>
      </p:grpSp>
      <p:grpSp>
        <p:nvGrpSpPr>
          <p:cNvPr id="100" name="グループ化 99"/>
          <p:cNvGrpSpPr/>
          <p:nvPr/>
        </p:nvGrpSpPr>
        <p:grpSpPr>
          <a:xfrm>
            <a:off x="7501710" y="1765476"/>
            <a:ext cx="3424812" cy="2768035"/>
            <a:chOff x="2970350" y="1559710"/>
            <a:chExt cx="5706106" cy="4611844"/>
          </a:xfrm>
        </p:grpSpPr>
        <p:sp>
          <p:nvSpPr>
            <p:cNvPr id="101" name="円/楕円 100"/>
            <p:cNvSpPr/>
            <p:nvPr/>
          </p:nvSpPr>
          <p:spPr>
            <a:xfrm>
              <a:off x="4309740" y="4955751"/>
              <a:ext cx="611187" cy="612775"/>
            </a:xfrm>
            <a:prstGeom prst="ellipse">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a:solidFill>
                  <a:schemeClr val="tx1"/>
                </a:solidFill>
              </a:endParaRPr>
            </a:p>
          </p:txBody>
        </p:sp>
        <p:cxnSp>
          <p:nvCxnSpPr>
            <p:cNvPr id="102" name="直線コネクタ 101"/>
            <p:cNvCxnSpPr/>
            <p:nvPr/>
          </p:nvCxnSpPr>
          <p:spPr>
            <a:xfrm>
              <a:off x="4305177" y="1860126"/>
              <a:ext cx="0" cy="4103688"/>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103" name="直線矢印コネクタ 102"/>
            <p:cNvCxnSpPr/>
            <p:nvPr/>
          </p:nvCxnSpPr>
          <p:spPr>
            <a:xfrm>
              <a:off x="4305177" y="2023639"/>
              <a:ext cx="1635199" cy="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04" name="テキスト ボックス 103"/>
            <p:cNvSpPr txBox="1"/>
            <p:nvPr/>
          </p:nvSpPr>
          <p:spPr>
            <a:xfrm>
              <a:off x="4799028" y="1559710"/>
              <a:ext cx="622286" cy="307777"/>
            </a:xfrm>
            <a:prstGeom prst="rect">
              <a:avLst/>
            </a:prstGeom>
            <a:noFill/>
          </p:spPr>
          <p:txBody>
            <a:bodyPr wrap="none">
              <a:spAutoFit/>
            </a:bodyPr>
            <a:lstStyle/>
            <a:p>
              <a:pPr algn="ctr" fontAlgn="auto">
                <a:spcBef>
                  <a:spcPts val="0"/>
                </a:spcBef>
                <a:spcAft>
                  <a:spcPts val="0"/>
                </a:spcAft>
                <a:defRPr/>
              </a:pPr>
              <a:r>
                <a:rPr lang="en-US" altLang="ja-JP" sz="1400" dirty="0" smtClean="0">
                  <a:latin typeface="+mn-ea"/>
                  <a:ea typeface="+mn-ea"/>
                </a:rPr>
                <a:t>0.74m</a:t>
              </a:r>
              <a:endParaRPr lang="ja-JP" altLang="en-US" sz="1400" dirty="0">
                <a:latin typeface="+mn-ea"/>
                <a:ea typeface="+mn-ea"/>
              </a:endParaRPr>
            </a:p>
          </p:txBody>
        </p:sp>
        <p:pic>
          <p:nvPicPr>
            <p:cNvPr id="105" name="Picture 2"/>
            <p:cNvPicPr>
              <a:picLocks noChangeAspect="1" noChangeArrowheads="1"/>
            </p:cNvPicPr>
            <p:nvPr/>
          </p:nvPicPr>
          <p:blipFill>
            <a:blip r:embed="rId3" cstate="print"/>
            <a:srcRect t="76401"/>
            <a:stretch>
              <a:fillRect/>
            </a:stretch>
          </p:blipFill>
          <p:spPr bwMode="auto">
            <a:xfrm>
              <a:off x="4167388" y="2766362"/>
              <a:ext cx="3572964" cy="1876652"/>
            </a:xfrm>
            <a:prstGeom prst="rect">
              <a:avLst/>
            </a:prstGeom>
            <a:noFill/>
            <a:ln w="9525">
              <a:noFill/>
              <a:miter lim="800000"/>
              <a:headEnd/>
              <a:tailEnd/>
            </a:ln>
          </p:spPr>
        </p:pic>
        <p:cxnSp>
          <p:nvCxnSpPr>
            <p:cNvPr id="106" name="直線コネクタ 105"/>
            <p:cNvCxnSpPr/>
            <p:nvPr/>
          </p:nvCxnSpPr>
          <p:spPr>
            <a:xfrm>
              <a:off x="5953076" y="1760651"/>
              <a:ext cx="0" cy="3975033"/>
            </a:xfrm>
            <a:prstGeom prst="line">
              <a:avLst/>
            </a:prstGeom>
            <a:ln w="19050">
              <a:prstDash val="lgDashDot"/>
            </a:ln>
          </p:spPr>
          <p:style>
            <a:lnRef idx="1">
              <a:schemeClr val="dk1"/>
            </a:lnRef>
            <a:fillRef idx="0">
              <a:schemeClr val="dk1"/>
            </a:fillRef>
            <a:effectRef idx="0">
              <a:schemeClr val="dk1"/>
            </a:effectRef>
            <a:fontRef idx="minor">
              <a:schemeClr val="tx1"/>
            </a:fontRef>
          </p:style>
        </p:cxnSp>
        <p:cxnSp>
          <p:nvCxnSpPr>
            <p:cNvPr id="107" name="直線コネクタ 106"/>
            <p:cNvCxnSpPr/>
            <p:nvPr/>
          </p:nvCxnSpPr>
          <p:spPr>
            <a:xfrm flipH="1">
              <a:off x="3330576" y="4616821"/>
              <a:ext cx="5345880" cy="0"/>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108" name="直線コネクタ 107"/>
            <p:cNvCxnSpPr/>
            <p:nvPr/>
          </p:nvCxnSpPr>
          <p:spPr>
            <a:xfrm flipH="1">
              <a:off x="3977802" y="4618061"/>
              <a:ext cx="1985062" cy="1547917"/>
            </a:xfrm>
            <a:prstGeom prst="line">
              <a:avLst/>
            </a:prstGeom>
            <a:ln w="6350">
              <a:prstDash val="sysDash"/>
            </a:ln>
          </p:spPr>
          <p:style>
            <a:lnRef idx="1">
              <a:schemeClr val="dk1"/>
            </a:lnRef>
            <a:fillRef idx="0">
              <a:schemeClr val="dk1"/>
            </a:fillRef>
            <a:effectRef idx="0">
              <a:schemeClr val="dk1"/>
            </a:effectRef>
            <a:fontRef idx="minor">
              <a:schemeClr val="tx1"/>
            </a:fontRef>
          </p:style>
        </p:cxnSp>
        <p:sp>
          <p:nvSpPr>
            <p:cNvPr id="109" name="円弧 108"/>
            <p:cNvSpPr/>
            <p:nvPr/>
          </p:nvSpPr>
          <p:spPr>
            <a:xfrm>
              <a:off x="4319265" y="4947813"/>
              <a:ext cx="612775" cy="612775"/>
            </a:xfrm>
            <a:prstGeom prst="arc">
              <a:avLst>
                <a:gd name="adj1" fmla="val 20090234"/>
                <a:gd name="adj2" fmla="val 3142403"/>
              </a:avLst>
            </a:prstGeom>
            <a:ln w="38100"/>
          </p:spPr>
          <p:style>
            <a:lnRef idx="1">
              <a:schemeClr val="dk1"/>
            </a:lnRef>
            <a:fillRef idx="0">
              <a:schemeClr val="dk1"/>
            </a:fillRef>
            <a:effectRef idx="0">
              <a:schemeClr val="dk1"/>
            </a:effectRef>
            <a:fontRef idx="minor">
              <a:schemeClr val="tx1"/>
            </a:fontRef>
          </p:style>
          <p:txBody>
            <a:bodyPr anchor="ctr"/>
            <a:lstStyle/>
            <a:p>
              <a:pPr algn="ctr">
                <a:defRPr/>
              </a:pPr>
              <a:endParaRPr lang="ja-JP" altLang="en-US"/>
            </a:p>
          </p:txBody>
        </p:sp>
        <p:sp>
          <p:nvSpPr>
            <p:cNvPr id="110" name="円弧 109"/>
            <p:cNvSpPr/>
            <p:nvPr/>
          </p:nvSpPr>
          <p:spPr>
            <a:xfrm>
              <a:off x="5080040" y="4180982"/>
              <a:ext cx="863600" cy="863600"/>
            </a:xfrm>
            <a:prstGeom prst="arc">
              <a:avLst>
                <a:gd name="adj1" fmla="val 7539750"/>
                <a:gd name="adj2" fmla="val 10866953"/>
              </a:avLst>
            </a:prstGeom>
            <a:ln>
              <a:headEnd type="arrow" w="med" len="med"/>
              <a:tailEnd type="arrow" w="med" len="med"/>
            </a:ln>
          </p:spPr>
          <p:style>
            <a:lnRef idx="1">
              <a:schemeClr val="dk1"/>
            </a:lnRef>
            <a:fillRef idx="0">
              <a:schemeClr val="dk1"/>
            </a:fillRef>
            <a:effectRef idx="0">
              <a:schemeClr val="dk1"/>
            </a:effectRef>
            <a:fontRef idx="minor">
              <a:schemeClr val="tx1"/>
            </a:fontRef>
          </p:style>
          <p:txBody>
            <a:bodyPr anchor="ctr"/>
            <a:lstStyle/>
            <a:p>
              <a:pPr algn="ctr">
                <a:defRPr/>
              </a:pPr>
              <a:endParaRPr lang="ja-JP" altLang="en-US"/>
            </a:p>
          </p:txBody>
        </p:sp>
        <p:sp>
          <p:nvSpPr>
            <p:cNvPr id="111" name="テキスト ボックス 110"/>
            <p:cNvSpPr txBox="1"/>
            <p:nvPr/>
          </p:nvSpPr>
          <p:spPr>
            <a:xfrm>
              <a:off x="4545517" y="5735684"/>
              <a:ext cx="1717842" cy="435870"/>
            </a:xfrm>
            <a:prstGeom prst="rect">
              <a:avLst/>
            </a:prstGeom>
            <a:noFill/>
          </p:spPr>
          <p:txBody>
            <a:bodyPr wrap="none">
              <a:spAutoFit/>
            </a:bodyPr>
            <a:lstStyle/>
            <a:p>
              <a:pPr algn="ctr" fontAlgn="auto">
                <a:spcBef>
                  <a:spcPts val="0"/>
                </a:spcBef>
                <a:spcAft>
                  <a:spcPts val="0"/>
                </a:spcAft>
                <a:defRPr/>
              </a:pPr>
              <a:r>
                <a:rPr lang="en-US" altLang="ja-JP" sz="1100" dirty="0" smtClean="0">
                  <a:latin typeface="+mn-ea"/>
                  <a:ea typeface="+mn-ea"/>
                </a:rPr>
                <a:t>Marking zone</a:t>
              </a:r>
              <a:endParaRPr lang="ja-JP" altLang="en-US" sz="1100" dirty="0">
                <a:latin typeface="+mn-ea"/>
                <a:ea typeface="+mn-ea"/>
              </a:endParaRPr>
            </a:p>
          </p:txBody>
        </p:sp>
        <p:cxnSp>
          <p:nvCxnSpPr>
            <p:cNvPr id="112" name="直線コネクタ 111"/>
            <p:cNvCxnSpPr/>
            <p:nvPr/>
          </p:nvCxnSpPr>
          <p:spPr>
            <a:xfrm flipH="1">
              <a:off x="3330577" y="5268646"/>
              <a:ext cx="1829408" cy="0"/>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113" name="直線コネクタ 112"/>
            <p:cNvCxnSpPr>
              <a:stCxn id="105" idx="2"/>
            </p:cNvCxnSpPr>
            <p:nvPr/>
          </p:nvCxnSpPr>
          <p:spPr>
            <a:xfrm flipH="1">
              <a:off x="4150223" y="4643014"/>
              <a:ext cx="1803647" cy="870022"/>
            </a:xfrm>
            <a:prstGeom prst="line">
              <a:avLst/>
            </a:prstGeom>
            <a:ln w="6350"/>
          </p:spPr>
          <p:style>
            <a:lnRef idx="1">
              <a:schemeClr val="dk1"/>
            </a:lnRef>
            <a:fillRef idx="0">
              <a:schemeClr val="dk1"/>
            </a:fillRef>
            <a:effectRef idx="0">
              <a:schemeClr val="dk1"/>
            </a:effectRef>
            <a:fontRef idx="minor">
              <a:schemeClr val="tx1"/>
            </a:fontRef>
          </p:style>
        </p:cxnSp>
        <p:sp>
          <p:nvSpPr>
            <p:cNvPr id="114" name="円/楕円 97"/>
            <p:cNvSpPr/>
            <p:nvPr/>
          </p:nvSpPr>
          <p:spPr>
            <a:xfrm>
              <a:off x="6948264" y="4635234"/>
              <a:ext cx="611187" cy="612775"/>
            </a:xfrm>
            <a:prstGeom prst="ellipse">
              <a:avLst/>
            </a:prstGeom>
            <a:solidFill>
              <a:schemeClr val="bg1">
                <a:lumMod val="65000"/>
              </a:schemeClr>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a:solidFill>
                  <a:schemeClr val="tx1"/>
                </a:solidFill>
              </a:endParaRPr>
            </a:p>
          </p:txBody>
        </p:sp>
        <p:cxnSp>
          <p:nvCxnSpPr>
            <p:cNvPr id="115" name="直線コネクタ 114"/>
            <p:cNvCxnSpPr/>
            <p:nvPr/>
          </p:nvCxnSpPr>
          <p:spPr>
            <a:xfrm>
              <a:off x="7548577" y="1860126"/>
              <a:ext cx="0" cy="4103688"/>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116" name="直線矢印コネクタ 115"/>
            <p:cNvCxnSpPr/>
            <p:nvPr/>
          </p:nvCxnSpPr>
          <p:spPr>
            <a:xfrm>
              <a:off x="5969033" y="2023639"/>
              <a:ext cx="1579544" cy="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17" name="テキスト ボックス 116"/>
            <p:cNvSpPr txBox="1"/>
            <p:nvPr/>
          </p:nvSpPr>
          <p:spPr>
            <a:xfrm>
              <a:off x="6472137" y="1559710"/>
              <a:ext cx="622286" cy="307777"/>
            </a:xfrm>
            <a:prstGeom prst="rect">
              <a:avLst/>
            </a:prstGeom>
            <a:noFill/>
          </p:spPr>
          <p:txBody>
            <a:bodyPr wrap="none">
              <a:spAutoFit/>
            </a:bodyPr>
            <a:lstStyle/>
            <a:p>
              <a:pPr algn="ctr" fontAlgn="auto">
                <a:spcBef>
                  <a:spcPts val="0"/>
                </a:spcBef>
                <a:spcAft>
                  <a:spcPts val="0"/>
                </a:spcAft>
                <a:defRPr/>
              </a:pPr>
              <a:r>
                <a:rPr lang="en-US" altLang="ja-JP" sz="1400" dirty="0" smtClean="0">
                  <a:latin typeface="+mn-ea"/>
                  <a:ea typeface="+mn-ea"/>
                </a:rPr>
                <a:t>0.74m</a:t>
              </a:r>
              <a:endParaRPr lang="ja-JP" altLang="en-US" sz="1400" dirty="0">
                <a:latin typeface="+mn-ea"/>
                <a:ea typeface="+mn-ea"/>
              </a:endParaRPr>
            </a:p>
          </p:txBody>
        </p:sp>
        <p:sp>
          <p:nvSpPr>
            <p:cNvPr id="118" name="テキスト ボックス 117"/>
            <p:cNvSpPr txBox="1"/>
            <p:nvPr/>
          </p:nvSpPr>
          <p:spPr>
            <a:xfrm>
              <a:off x="7996255" y="4153172"/>
              <a:ext cx="622285" cy="307777"/>
            </a:xfrm>
            <a:prstGeom prst="rect">
              <a:avLst/>
            </a:prstGeom>
            <a:noFill/>
          </p:spPr>
          <p:txBody>
            <a:bodyPr wrap="none">
              <a:spAutoFit/>
            </a:bodyPr>
            <a:lstStyle/>
            <a:p>
              <a:pPr algn="ctr" fontAlgn="auto">
                <a:spcBef>
                  <a:spcPts val="0"/>
                </a:spcBef>
                <a:spcAft>
                  <a:spcPts val="0"/>
                </a:spcAft>
                <a:defRPr/>
              </a:pPr>
              <a:r>
                <a:rPr lang="en-US" altLang="ja-JP" sz="1400" dirty="0" smtClean="0">
                  <a:latin typeface="+mn-ea"/>
                  <a:ea typeface="+mn-ea"/>
                </a:rPr>
                <a:t>0.15m</a:t>
              </a:r>
              <a:endParaRPr lang="ja-JP" altLang="en-US" sz="1400" dirty="0">
                <a:latin typeface="+mn-ea"/>
                <a:ea typeface="+mn-ea"/>
              </a:endParaRPr>
            </a:p>
          </p:txBody>
        </p:sp>
        <p:cxnSp>
          <p:nvCxnSpPr>
            <p:cNvPr id="119" name="直線コネクタ 118"/>
            <p:cNvCxnSpPr>
              <a:endCxn id="105" idx="2"/>
            </p:cNvCxnSpPr>
            <p:nvPr/>
          </p:nvCxnSpPr>
          <p:spPr>
            <a:xfrm flipH="1" flipV="1">
              <a:off x="5953870" y="4643014"/>
              <a:ext cx="1786482" cy="876718"/>
            </a:xfrm>
            <a:prstGeom prst="line">
              <a:avLst/>
            </a:prstGeom>
            <a:ln w="6350"/>
          </p:spPr>
          <p:style>
            <a:lnRef idx="1">
              <a:schemeClr val="dk1"/>
            </a:lnRef>
            <a:fillRef idx="0">
              <a:schemeClr val="dk1"/>
            </a:fillRef>
            <a:effectRef idx="0">
              <a:schemeClr val="dk1"/>
            </a:effectRef>
            <a:fontRef idx="minor">
              <a:schemeClr val="tx1"/>
            </a:fontRef>
          </p:style>
        </p:cxnSp>
        <p:sp>
          <p:nvSpPr>
            <p:cNvPr id="120" name="円弧 119"/>
            <p:cNvSpPr/>
            <p:nvPr/>
          </p:nvSpPr>
          <p:spPr>
            <a:xfrm>
              <a:off x="5962631" y="4180982"/>
              <a:ext cx="863600" cy="863600"/>
            </a:xfrm>
            <a:prstGeom prst="arc">
              <a:avLst>
                <a:gd name="adj1" fmla="val 21558564"/>
                <a:gd name="adj2" fmla="val 3392938"/>
              </a:avLst>
            </a:prstGeom>
            <a:ln>
              <a:headEnd type="arrow" w="med" len="med"/>
              <a:tailEnd type="arrow" w="med" len="med"/>
            </a:ln>
          </p:spPr>
          <p:style>
            <a:lnRef idx="1">
              <a:schemeClr val="dk1"/>
            </a:lnRef>
            <a:fillRef idx="0">
              <a:schemeClr val="dk1"/>
            </a:fillRef>
            <a:effectRef idx="0">
              <a:schemeClr val="dk1"/>
            </a:effectRef>
            <a:fontRef idx="minor">
              <a:schemeClr val="tx1"/>
            </a:fontRef>
          </p:style>
          <p:txBody>
            <a:bodyPr anchor="ctr"/>
            <a:lstStyle/>
            <a:p>
              <a:pPr algn="ctr">
                <a:defRPr/>
              </a:pPr>
              <a:endParaRPr lang="ja-JP" altLang="en-US"/>
            </a:p>
          </p:txBody>
        </p:sp>
        <p:sp>
          <p:nvSpPr>
            <p:cNvPr id="121" name="テキスト ボックス 120"/>
            <p:cNvSpPr txBox="1"/>
            <p:nvPr/>
          </p:nvSpPr>
          <p:spPr>
            <a:xfrm>
              <a:off x="2970350" y="4743169"/>
              <a:ext cx="622286" cy="307777"/>
            </a:xfrm>
            <a:prstGeom prst="rect">
              <a:avLst/>
            </a:prstGeom>
            <a:noFill/>
          </p:spPr>
          <p:txBody>
            <a:bodyPr wrap="none">
              <a:spAutoFit/>
            </a:bodyPr>
            <a:lstStyle/>
            <a:p>
              <a:pPr algn="ctr" fontAlgn="auto">
                <a:spcBef>
                  <a:spcPts val="0"/>
                </a:spcBef>
                <a:spcAft>
                  <a:spcPts val="0"/>
                </a:spcAft>
                <a:defRPr/>
              </a:pPr>
              <a:r>
                <a:rPr lang="en-US" altLang="ja-JP" sz="1400" dirty="0" smtClean="0">
                  <a:latin typeface="+mn-ea"/>
                  <a:ea typeface="+mn-ea"/>
                </a:rPr>
                <a:t>0.30m</a:t>
              </a:r>
              <a:endParaRPr lang="ja-JP" altLang="en-US" sz="1400" dirty="0">
                <a:latin typeface="+mn-ea"/>
                <a:ea typeface="+mn-ea"/>
              </a:endParaRPr>
            </a:p>
          </p:txBody>
        </p:sp>
        <p:cxnSp>
          <p:nvCxnSpPr>
            <p:cNvPr id="122" name="直線矢印コネクタ 121"/>
            <p:cNvCxnSpPr/>
            <p:nvPr/>
          </p:nvCxnSpPr>
          <p:spPr>
            <a:xfrm rot="5400000">
              <a:off x="3382724" y="4945436"/>
              <a:ext cx="649287" cy="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cxnSp>
          <p:nvCxnSpPr>
            <p:cNvPr id="123" name="直線コネクタ 122"/>
            <p:cNvCxnSpPr/>
            <p:nvPr/>
          </p:nvCxnSpPr>
          <p:spPr>
            <a:xfrm flipH="1">
              <a:off x="5993043" y="4948610"/>
              <a:ext cx="2683413" cy="0"/>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124" name="直線矢印コネクタ 123"/>
            <p:cNvCxnSpPr/>
            <p:nvPr/>
          </p:nvCxnSpPr>
          <p:spPr>
            <a:xfrm>
              <a:off x="8139061" y="4620793"/>
              <a:ext cx="0" cy="33496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cxnSp>
          <p:nvCxnSpPr>
            <p:cNvPr id="125" name="直線矢印コネクタ 124"/>
            <p:cNvCxnSpPr/>
            <p:nvPr/>
          </p:nvCxnSpPr>
          <p:spPr>
            <a:xfrm flipH="1" flipV="1">
              <a:off x="4906169" y="5475152"/>
              <a:ext cx="253817" cy="2850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6" name="テキスト ボックス 125"/>
            <p:cNvSpPr txBox="1"/>
            <p:nvPr/>
          </p:nvSpPr>
          <p:spPr>
            <a:xfrm>
              <a:off x="4974281" y="4970831"/>
              <a:ext cx="1086795" cy="512790"/>
            </a:xfrm>
            <a:prstGeom prst="rect">
              <a:avLst/>
            </a:prstGeom>
            <a:noFill/>
          </p:spPr>
          <p:txBody>
            <a:bodyPr wrap="square">
              <a:spAutoFit/>
            </a:bodyPr>
            <a:lstStyle/>
            <a:p>
              <a:pPr algn="ctr" fontAlgn="auto">
                <a:spcBef>
                  <a:spcPts val="0"/>
                </a:spcBef>
                <a:spcAft>
                  <a:spcPts val="0"/>
                </a:spcAft>
                <a:defRPr/>
              </a:pPr>
              <a:r>
                <a:rPr lang="en-US" altLang="ja-JP" sz="1400" dirty="0" smtClean="0">
                  <a:latin typeface="+mn-ea"/>
                  <a:ea typeface="+mn-ea"/>
                </a:rPr>
                <a:t>27.1°</a:t>
              </a:r>
              <a:endParaRPr lang="ja-JP" altLang="en-US" sz="1400" dirty="0">
                <a:latin typeface="+mn-ea"/>
                <a:ea typeface="+mn-ea"/>
              </a:endParaRPr>
            </a:p>
          </p:txBody>
        </p:sp>
        <p:sp>
          <p:nvSpPr>
            <p:cNvPr id="127" name="テキスト ボックス 126"/>
            <p:cNvSpPr txBox="1"/>
            <p:nvPr/>
          </p:nvSpPr>
          <p:spPr>
            <a:xfrm>
              <a:off x="5944820" y="4950256"/>
              <a:ext cx="1003443" cy="512790"/>
            </a:xfrm>
            <a:prstGeom prst="rect">
              <a:avLst/>
            </a:prstGeom>
            <a:noFill/>
          </p:spPr>
          <p:txBody>
            <a:bodyPr wrap="square">
              <a:spAutoFit/>
            </a:bodyPr>
            <a:lstStyle/>
            <a:p>
              <a:pPr algn="ctr" fontAlgn="auto">
                <a:spcBef>
                  <a:spcPts val="0"/>
                </a:spcBef>
                <a:spcAft>
                  <a:spcPts val="0"/>
                </a:spcAft>
                <a:defRPr/>
              </a:pPr>
              <a:r>
                <a:rPr lang="en-US" altLang="ja-JP" sz="1400" dirty="0" smtClean="0">
                  <a:latin typeface="+mn-ea"/>
                  <a:ea typeface="+mn-ea"/>
                </a:rPr>
                <a:t>28.5°</a:t>
              </a:r>
              <a:endParaRPr lang="ja-JP" altLang="en-US" sz="1400" dirty="0">
                <a:latin typeface="+mn-ea"/>
                <a:ea typeface="+mn-ea"/>
              </a:endParaRPr>
            </a:p>
          </p:txBody>
        </p:sp>
      </p:grpSp>
      <p:sp>
        <p:nvSpPr>
          <p:cNvPr id="128" name="Titre 1"/>
          <p:cNvSpPr txBox="1">
            <a:spLocks/>
          </p:cNvSpPr>
          <p:nvPr/>
        </p:nvSpPr>
        <p:spPr>
          <a:xfrm>
            <a:off x="3267456" y="356553"/>
            <a:ext cx="8576884" cy="466725"/>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fr-FR" kern="0" smtClean="0">
                <a:latin typeface="+mn-lt"/>
              </a:rPr>
              <a:t>FoV rear-end pole location</a:t>
            </a:r>
            <a:endParaRPr lang="fr-FR" kern="0" dirty="0">
              <a:latin typeface="+mn-lt"/>
            </a:endParaRPr>
          </a:p>
        </p:txBody>
      </p:sp>
      <p:sp>
        <p:nvSpPr>
          <p:cNvPr id="129" name="テキスト ボックス 128"/>
          <p:cNvSpPr txBox="1"/>
          <p:nvPr/>
        </p:nvSpPr>
        <p:spPr>
          <a:xfrm>
            <a:off x="88515" y="1076821"/>
            <a:ext cx="2706891" cy="369332"/>
          </a:xfrm>
          <a:prstGeom prst="rect">
            <a:avLst/>
          </a:prstGeom>
          <a:noFill/>
        </p:spPr>
        <p:txBody>
          <a:bodyPr wrap="square" rtlCol="0">
            <a:spAutoFit/>
          </a:bodyPr>
          <a:lstStyle/>
          <a:p>
            <a:r>
              <a:rPr kumimoji="1" lang="en-US" altLang="ja-JP" b="1" dirty="0" smtClean="0"/>
              <a:t>Justification</a:t>
            </a:r>
            <a:endParaRPr kumimoji="1" lang="ja-JP" altLang="en-US" b="1" dirty="0"/>
          </a:p>
        </p:txBody>
      </p:sp>
      <p:sp>
        <p:nvSpPr>
          <p:cNvPr id="141" name="テキスト ボックス 140"/>
          <p:cNvSpPr txBox="1"/>
          <p:nvPr/>
        </p:nvSpPr>
        <p:spPr>
          <a:xfrm>
            <a:off x="4209726" y="4551288"/>
            <a:ext cx="3239990" cy="338554"/>
          </a:xfrm>
          <a:prstGeom prst="rect">
            <a:avLst/>
          </a:prstGeom>
          <a:noFill/>
        </p:spPr>
        <p:txBody>
          <a:bodyPr wrap="none" rtlCol="0">
            <a:spAutoFit/>
          </a:bodyPr>
          <a:lstStyle/>
          <a:p>
            <a:r>
              <a:rPr kumimoji="1" lang="en-US" altLang="ja-JP" sz="1600" dirty="0" smtClean="0"/>
              <a:t>Normal size vehicle: almost same</a:t>
            </a:r>
            <a:endParaRPr kumimoji="1" lang="ja-JP" altLang="en-US" sz="1600" dirty="0"/>
          </a:p>
        </p:txBody>
      </p:sp>
      <p:sp>
        <p:nvSpPr>
          <p:cNvPr id="142" name="テキスト ボックス 141"/>
          <p:cNvSpPr txBox="1"/>
          <p:nvPr/>
        </p:nvSpPr>
        <p:spPr>
          <a:xfrm>
            <a:off x="8065964" y="4551288"/>
            <a:ext cx="3730508" cy="338554"/>
          </a:xfrm>
          <a:prstGeom prst="rect">
            <a:avLst/>
          </a:prstGeom>
          <a:noFill/>
        </p:spPr>
        <p:txBody>
          <a:bodyPr wrap="none" rtlCol="0">
            <a:spAutoFit/>
          </a:bodyPr>
          <a:lstStyle/>
          <a:p>
            <a:r>
              <a:rPr kumimoji="1" lang="en-US" altLang="ja-JP" sz="1600" dirty="0" smtClean="0"/>
              <a:t>Small size vehicle: More strict proposal</a:t>
            </a:r>
            <a:endParaRPr kumimoji="1" lang="ja-JP" altLang="en-US" sz="1600" dirty="0"/>
          </a:p>
        </p:txBody>
      </p:sp>
      <p:sp>
        <p:nvSpPr>
          <p:cNvPr id="143" name="正方形/長方形 142"/>
          <p:cNvSpPr/>
          <p:nvPr/>
        </p:nvSpPr>
        <p:spPr>
          <a:xfrm>
            <a:off x="307882" y="1415474"/>
            <a:ext cx="5735815" cy="5078313"/>
          </a:xfrm>
          <a:prstGeom prst="rect">
            <a:avLst/>
          </a:prstGeom>
        </p:spPr>
        <p:txBody>
          <a:bodyPr wrap="square">
            <a:spAutoFit/>
          </a:bodyPr>
          <a:lstStyle/>
          <a:p>
            <a:pPr marL="342900" indent="-342900">
              <a:buAutoNum type="arabicParenR"/>
            </a:pPr>
            <a:r>
              <a:rPr lang="en-US" altLang="ja-JP" smtClean="0"/>
              <a:t>Proposal </a:t>
            </a:r>
            <a:r>
              <a:rPr lang="en-US" altLang="ja-JP" dirty="0" smtClean="0"/>
              <a:t>is actually 0.15m gap </a:t>
            </a:r>
            <a:r>
              <a:rPr lang="en-US" altLang="ja-JP"/>
              <a:t>range </a:t>
            </a:r>
            <a:br>
              <a:rPr lang="en-US" altLang="ja-JP"/>
            </a:br>
            <a:r>
              <a:rPr lang="en-US" altLang="ja-JP" smtClean="0"/>
              <a:t>of </a:t>
            </a:r>
            <a:r>
              <a:rPr lang="en-US" altLang="ja-JP" dirty="0"/>
              <a:t>pole existence</a:t>
            </a:r>
            <a:r>
              <a:rPr lang="en-US" altLang="ja-JP" dirty="0" smtClean="0"/>
              <a:t>. VRU can not </a:t>
            </a:r>
            <a:r>
              <a:rPr lang="en-US" altLang="ja-JP" smtClean="0"/>
              <a:t>exist </a:t>
            </a:r>
            <a:br>
              <a:rPr lang="en-US" altLang="ja-JP" smtClean="0"/>
            </a:br>
            <a:r>
              <a:rPr lang="en-US" altLang="ja-JP" smtClean="0"/>
              <a:t>in </a:t>
            </a:r>
            <a:r>
              <a:rPr lang="en-US" altLang="ja-JP" dirty="0" smtClean="0"/>
              <a:t>this space due to body dimensions.</a:t>
            </a:r>
            <a:endParaRPr lang="en-US" altLang="ja-JP" dirty="0"/>
          </a:p>
          <a:p>
            <a:endParaRPr lang="en-US" altLang="ja-JP" dirty="0" smtClean="0"/>
          </a:p>
          <a:p>
            <a:r>
              <a:rPr lang="en-US" altLang="ja-JP" dirty="0" smtClean="0"/>
              <a:t>2) Comparison of visibility of pole </a:t>
            </a:r>
            <a:r>
              <a:rPr lang="en-US" altLang="ja-JP" smtClean="0"/>
              <a:t>shows </a:t>
            </a:r>
            <a:br>
              <a:rPr lang="en-US" altLang="ja-JP" smtClean="0"/>
            </a:br>
            <a:r>
              <a:rPr lang="en-US" altLang="ja-JP" smtClean="0"/>
              <a:t>almost </a:t>
            </a:r>
            <a:r>
              <a:rPr lang="en-US" altLang="ja-JP" dirty="0" smtClean="0"/>
              <a:t>the same of JNCAP 20cm </a:t>
            </a:r>
            <a:r>
              <a:rPr lang="en-US" altLang="ja-JP" smtClean="0"/>
              <a:t>width </a:t>
            </a:r>
            <a:br>
              <a:rPr lang="en-US" altLang="ja-JP" smtClean="0"/>
            </a:br>
            <a:r>
              <a:rPr lang="en-US" altLang="ja-JP" smtClean="0"/>
              <a:t>markings. “</a:t>
            </a:r>
            <a:r>
              <a:rPr lang="en-US" altLang="ja-JP" dirty="0" smtClean="0"/>
              <a:t>To see 20 cm markings</a:t>
            </a:r>
            <a:r>
              <a:rPr lang="en-US" altLang="ja-JP" smtClean="0"/>
              <a:t>” </a:t>
            </a:r>
            <a:br>
              <a:rPr lang="en-US" altLang="ja-JP" smtClean="0"/>
            </a:br>
            <a:r>
              <a:rPr lang="en-US" altLang="ja-JP" smtClean="0"/>
              <a:t>seems the </a:t>
            </a:r>
            <a:r>
              <a:rPr lang="en-US" altLang="ja-JP" dirty="0" smtClean="0"/>
              <a:t>same as “at least </a:t>
            </a:r>
            <a:r>
              <a:rPr lang="en-US" altLang="ja-JP" smtClean="0"/>
              <a:t>part </a:t>
            </a:r>
            <a:br>
              <a:rPr lang="en-US" altLang="ja-JP" smtClean="0"/>
            </a:br>
            <a:r>
              <a:rPr lang="en-US" altLang="ja-JP" smtClean="0"/>
              <a:t>of </a:t>
            </a:r>
            <a:r>
              <a:rPr lang="en-US" altLang="ja-JP" dirty="0" smtClean="0"/>
              <a:t>each cylindrical objects” at </a:t>
            </a:r>
            <a:r>
              <a:rPr lang="en-US" altLang="ja-JP" smtClean="0"/>
              <a:t>this </a:t>
            </a:r>
            <a:br>
              <a:rPr lang="en-US" altLang="ja-JP" smtClean="0"/>
            </a:br>
            <a:r>
              <a:rPr lang="en-US" altLang="ja-JP" smtClean="0"/>
              <a:t>position(very </a:t>
            </a:r>
            <a:r>
              <a:rPr lang="en-US" altLang="ja-JP" dirty="0" smtClean="0"/>
              <a:t>small viewing angle). </a:t>
            </a:r>
            <a:endParaRPr lang="en-US" altLang="ja-JP" dirty="0"/>
          </a:p>
          <a:p>
            <a:endParaRPr lang="en-US" altLang="ja-JP" dirty="0" smtClean="0"/>
          </a:p>
          <a:p>
            <a:r>
              <a:rPr lang="en-US" altLang="ja-JP" dirty="0" smtClean="0"/>
              <a:t>3) This condition is almost the </a:t>
            </a:r>
            <a:r>
              <a:rPr lang="en-US" altLang="ja-JP" smtClean="0"/>
              <a:t>same </a:t>
            </a:r>
            <a:br>
              <a:rPr lang="en-US" altLang="ja-JP" smtClean="0"/>
            </a:br>
            <a:r>
              <a:rPr lang="en-US" altLang="ja-JP" smtClean="0"/>
              <a:t>as </a:t>
            </a:r>
            <a:r>
              <a:rPr lang="en-US" altLang="ja-JP" dirty="0" smtClean="0"/>
              <a:t>Audible </a:t>
            </a:r>
            <a:r>
              <a:rPr lang="en-US" altLang="ja-JP" dirty="0"/>
              <a:t>warning system (sonar</a:t>
            </a:r>
            <a:r>
              <a:rPr lang="en-US" altLang="ja-JP"/>
              <a:t>) </a:t>
            </a:r>
            <a:r>
              <a:rPr lang="en-US" altLang="ja-JP" smtClean="0"/>
              <a:t/>
            </a:r>
            <a:br>
              <a:rPr lang="en-US" altLang="ja-JP" smtClean="0"/>
            </a:br>
            <a:r>
              <a:rPr lang="en-US" altLang="ja-JP" smtClean="0"/>
              <a:t>test </a:t>
            </a:r>
            <a:r>
              <a:rPr lang="en-US" altLang="ja-JP" dirty="0"/>
              <a:t>procedure in Annex </a:t>
            </a:r>
            <a:r>
              <a:rPr lang="en-US" altLang="ja-JP" dirty="0" smtClean="0"/>
              <a:t>13 (Evaluation start </a:t>
            </a:r>
            <a:r>
              <a:rPr lang="en-US" altLang="ja-JP" smtClean="0"/>
              <a:t>from </a:t>
            </a:r>
            <a:br>
              <a:rPr lang="en-US" altLang="ja-JP" smtClean="0"/>
            </a:br>
            <a:r>
              <a:rPr lang="en-US" altLang="ja-JP" smtClean="0"/>
              <a:t>0.2 m as per ISO</a:t>
            </a:r>
            <a:r>
              <a:rPr lang="en-GB" smtClean="0"/>
              <a:t>17386 also used in India</a:t>
            </a:r>
            <a:r>
              <a:rPr lang="en-US" altLang="ja-JP" smtClean="0"/>
              <a:t>.)</a:t>
            </a:r>
          </a:p>
          <a:p>
            <a:endParaRPr lang="en-US" altLang="ja-JP"/>
          </a:p>
          <a:p>
            <a:r>
              <a:rPr lang="en-US" altLang="ja-JP" smtClean="0"/>
              <a:t>4) Korea &amp; US both identified space between monitoring area and rear end of vehicle</a:t>
            </a:r>
            <a:endParaRPr lang="en-US" altLang="ja-JP" dirty="0"/>
          </a:p>
        </p:txBody>
      </p:sp>
      <p:sp>
        <p:nvSpPr>
          <p:cNvPr id="144" name="テキスト ボックス 143"/>
          <p:cNvSpPr txBox="1"/>
          <p:nvPr/>
        </p:nvSpPr>
        <p:spPr>
          <a:xfrm>
            <a:off x="5954843" y="4985894"/>
            <a:ext cx="3685624" cy="369332"/>
          </a:xfrm>
          <a:prstGeom prst="rect">
            <a:avLst/>
          </a:prstGeom>
          <a:noFill/>
        </p:spPr>
        <p:txBody>
          <a:bodyPr wrap="none" rtlCol="0">
            <a:spAutoFit/>
          </a:bodyPr>
          <a:lstStyle/>
          <a:p>
            <a:r>
              <a:rPr lang="en-US" altLang="ja-JP" b="1" dirty="0"/>
              <a:t>Comparison of visibility of </a:t>
            </a:r>
            <a:r>
              <a:rPr lang="en-US" altLang="ja-JP" b="1" dirty="0" smtClean="0"/>
              <a:t>pole </a:t>
            </a:r>
            <a:endParaRPr kumimoji="1" lang="ja-JP" altLang="en-US" b="1" dirty="0"/>
          </a:p>
        </p:txBody>
      </p:sp>
      <p:sp>
        <p:nvSpPr>
          <p:cNvPr id="3" name="Foliennummernplatzhalter 2"/>
          <p:cNvSpPr>
            <a:spLocks noGrp="1"/>
          </p:cNvSpPr>
          <p:nvPr>
            <p:ph type="sldNum" sz="quarter" idx="12"/>
          </p:nvPr>
        </p:nvSpPr>
        <p:spPr/>
        <p:txBody>
          <a:bodyPr/>
          <a:lstStyle/>
          <a:p>
            <a:fld id="{D09A974D-1DC4-4C29-960C-4F23E42A2DA2}" type="slidenum">
              <a:rPr lang="ja-JP" altLang="fr-FR" smtClean="0"/>
              <a:pPr/>
              <a:t>4</a:t>
            </a:fld>
            <a:endParaRPr lang="fr-FR" altLang="ja-JP"/>
          </a:p>
        </p:txBody>
      </p:sp>
    </p:spTree>
    <p:extLst>
      <p:ext uri="{BB962C8B-B14F-4D97-AF65-F5344CB8AC3E}">
        <p14:creationId xmlns:p14="http://schemas.microsoft.com/office/powerpoint/2010/main" val="2478677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27846" y="3010793"/>
            <a:ext cx="11324948" cy="3847207"/>
          </a:xfrm>
          <a:prstGeom prst="rect">
            <a:avLst/>
          </a:prstGeom>
        </p:spPr>
        <p:txBody>
          <a:bodyPr wrap="square">
            <a:spAutoFit/>
          </a:bodyPr>
          <a:lstStyle/>
          <a:p>
            <a:pPr indent="-89535">
              <a:spcAft>
                <a:spcPts val="600"/>
              </a:spcAft>
              <a:tabLst>
                <a:tab pos="990600" algn="l"/>
              </a:tabLst>
            </a:pPr>
            <a:r>
              <a:rPr lang="en-GB" i="1" spc="-10">
                <a:ea typeface="MS Mincho" panose="02020609040205080304" pitchFamily="49" charset="-128"/>
              </a:rPr>
              <a:t>Paragraph 15.2.1.1.2., </a:t>
            </a:r>
            <a:r>
              <a:rPr lang="en-GB" spc="-10">
                <a:ea typeface="MS Mincho" panose="02020609040205080304" pitchFamily="49" charset="-128"/>
              </a:rPr>
              <a:t>amend</a:t>
            </a:r>
            <a:r>
              <a:rPr lang="en-GB" i="1" spc="-10">
                <a:ea typeface="MS Mincho" panose="02020609040205080304" pitchFamily="49" charset="-128"/>
              </a:rPr>
              <a:t> </a:t>
            </a:r>
            <a:r>
              <a:rPr lang="en-GB" spc="-10">
                <a:ea typeface="MS Mincho" panose="02020609040205080304" pitchFamily="49" charset="-128"/>
              </a:rPr>
              <a:t>to read:</a:t>
            </a:r>
            <a:endParaRPr lang="de-DE">
              <a:ea typeface="MS Mincho" panose="02020609040205080304" pitchFamily="49" charset="-128"/>
            </a:endParaRPr>
          </a:p>
          <a:p>
            <a:pPr marL="990600" algn="just">
              <a:spcAft>
                <a:spcPts val="600"/>
              </a:spcAft>
              <a:tabLst>
                <a:tab pos="990600" algn="l"/>
              </a:tabLst>
            </a:pPr>
            <a:r>
              <a:rPr lang="en-GB" spc="-10">
                <a:ea typeface="MS Mincho" panose="02020609040205080304" pitchFamily="49" charset="-128"/>
              </a:rPr>
              <a:t>"15.2.1.1.2.</a:t>
            </a:r>
            <a:r>
              <a:rPr lang="en-GB" b="1" spc="-10">
                <a:ea typeface="MS Mincho" panose="02020609040205080304" pitchFamily="49" charset="-128"/>
              </a:rPr>
              <a:t>	</a:t>
            </a:r>
            <a:r>
              <a:rPr lang="en-GB">
                <a:ea typeface="MS Mincho" panose="02020609040205080304" pitchFamily="49" charset="-128"/>
              </a:rPr>
              <a:t>In the case a camera-monitor </a:t>
            </a:r>
            <a:r>
              <a:rPr lang="en-GB" spc="35">
                <a:ea typeface="MS Mincho" panose="02020609040205080304" pitchFamily="49" charset="-128"/>
                <a:cs typeface="Arial" panose="020B0604020202020204" pitchFamily="34" charset="0"/>
              </a:rPr>
              <a:t>system</a:t>
            </a:r>
            <a:r>
              <a:rPr lang="en-GB">
                <a:ea typeface="MS Mincho" panose="02020609040205080304" pitchFamily="49" charset="-128"/>
              </a:rPr>
              <a:t> is used for rendering (the) field(s) of vision, the relevant field(s) of vision shall be permanently visible to the driver when the ignition is on</a:t>
            </a:r>
            <a:r>
              <a:rPr lang="en-GB" i="1">
                <a:ea typeface="MS Mincho" panose="02020609040205080304" pitchFamily="49" charset="-128"/>
              </a:rPr>
              <a:t> </a:t>
            </a:r>
            <a:r>
              <a:rPr lang="en-GB">
                <a:ea typeface="MS Mincho" panose="02020609040205080304" pitchFamily="49" charset="-128"/>
              </a:rPr>
              <a:t>or the vehicle master control switch is activated (whichever is applicable). However, when the vehicle is moving forward at a speed above 10 km/h or backwards, the monitor or the part of the monitor intended for rendering the Class VI field of vision may be used for other information</a:t>
            </a:r>
            <a:r>
              <a:rPr lang="en-GB">
                <a:solidFill>
                  <a:srgbClr val="FF0000"/>
                </a:solidFill>
                <a:ea typeface="MS Mincho" panose="02020609040205080304" pitchFamily="49" charset="-128"/>
              </a:rPr>
              <a:t> </a:t>
            </a:r>
            <a:r>
              <a:rPr lang="en-GB" b="1" strike="sngStrike">
                <a:solidFill>
                  <a:srgbClr val="FF0000"/>
                </a:solidFill>
                <a:ea typeface="MS Mincho" panose="02020609040205080304" pitchFamily="49" charset="-128"/>
              </a:rPr>
              <a:t>(excluding Class VIII</a:t>
            </a:r>
            <a:r>
              <a:rPr lang="en-GB" b="1">
                <a:solidFill>
                  <a:srgbClr val="FF0000"/>
                </a:solidFill>
                <a:ea typeface="MS Mincho" panose="02020609040205080304" pitchFamily="49" charset="-128"/>
              </a:rPr>
              <a:t>)</a:t>
            </a:r>
            <a:r>
              <a:rPr lang="en-GB">
                <a:solidFill>
                  <a:srgbClr val="FF0000"/>
                </a:solidFill>
                <a:ea typeface="MS Mincho" panose="02020609040205080304" pitchFamily="49" charset="-128"/>
              </a:rPr>
              <a:t>.</a:t>
            </a:r>
            <a:r>
              <a:rPr lang="en-GB">
                <a:ea typeface="MS Mincho" panose="02020609040205080304" pitchFamily="49" charset="-128"/>
              </a:rPr>
              <a:t> </a:t>
            </a:r>
            <a:r>
              <a:rPr lang="en-GB" b="1">
                <a:solidFill>
                  <a:srgbClr val="0000FF"/>
                </a:solidFill>
                <a:ea typeface="Times New Roman" panose="02020603050405020304" pitchFamily="18" charset="0"/>
              </a:rPr>
              <a:t>However, when the vehicle is moving forward, the monitor or the part of the monitor intended for rendering the class VIII field of vision may be used for other information</a:t>
            </a:r>
            <a:r>
              <a:rPr lang="en-GB">
                <a:ea typeface="MS Mincho" panose="02020609040205080304" pitchFamily="49" charset="-128"/>
              </a:rPr>
              <a:t>  </a:t>
            </a:r>
            <a:r>
              <a:rPr lang="en-GB" b="1">
                <a:solidFill>
                  <a:srgbClr val="0000FF"/>
                </a:solidFill>
                <a:ea typeface="Times New Roman" panose="02020603050405020304" pitchFamily="18" charset="0"/>
              </a:rPr>
              <a:t>. </a:t>
            </a:r>
            <a:r>
              <a:rPr lang="en-GB">
                <a:ea typeface="MS Mincho" panose="02020609040205080304" pitchFamily="49" charset="-128"/>
              </a:rPr>
              <a:t>Multiple images may be used or displayed provided that the monitor has been approved in this mode.</a:t>
            </a:r>
            <a:endParaRPr lang="de-DE">
              <a:ea typeface="MS Mincho" panose="02020609040205080304" pitchFamily="49" charset="-128"/>
            </a:endParaRPr>
          </a:p>
          <a:p>
            <a:pPr marL="990600" algn="just">
              <a:spcAft>
                <a:spcPts val="600"/>
              </a:spcAft>
            </a:pPr>
            <a:r>
              <a:rPr lang="en-GB" b="1" strike="sngStrike">
                <a:solidFill>
                  <a:srgbClr val="0000FF"/>
                </a:solidFill>
                <a:ea typeface="MS Mincho" panose="02020609040205080304" pitchFamily="49" charset="-128"/>
              </a:rPr>
              <a:t>Furthermore, in the case of a camera-monitor system intended for rendering the Class VIII field of vision, it may be such that the relevant field of vision is permanently visible to the driver only when the vehicle is moving backwards.</a:t>
            </a:r>
            <a:r>
              <a:rPr lang="en-GB" strike="sngStrike" spc="-10">
                <a:solidFill>
                  <a:srgbClr val="0000FF"/>
                </a:solidFill>
                <a:ea typeface="MS Mincho" panose="02020609040205080304" pitchFamily="49" charset="-128"/>
              </a:rPr>
              <a:t>"</a:t>
            </a:r>
            <a:r>
              <a:rPr lang="en-GB" strike="sngStrike">
                <a:solidFill>
                  <a:srgbClr val="0000FF"/>
                </a:solidFill>
                <a:ea typeface="MS Mincho" panose="02020609040205080304" pitchFamily="49" charset="-128"/>
              </a:rPr>
              <a:t> </a:t>
            </a:r>
            <a:endParaRPr lang="de-DE">
              <a:ea typeface="MS Mincho" panose="02020609040205080304" pitchFamily="49" charset="-128"/>
            </a:endParaRPr>
          </a:p>
        </p:txBody>
      </p:sp>
      <p:sp>
        <p:nvSpPr>
          <p:cNvPr id="3" name="Rectangle 3"/>
          <p:cNvSpPr>
            <a:spLocks noChangeArrowheads="1"/>
          </p:cNvSpPr>
          <p:nvPr/>
        </p:nvSpPr>
        <p:spPr bwMode="auto">
          <a:xfrm>
            <a:off x="327846" y="1256467"/>
            <a:ext cx="1109730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de-DE"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Today applications use same screens</a:t>
            </a:r>
            <a:r>
              <a:rPr kumimoji="0" lang="en-GB" altLang="de-DE" b="0" i="0" u="none" strike="noStrike" cap="none" normalizeH="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GB" altLang="de-DE"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for class VI (front view) and rear view (until now unregulated).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de-DE"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There is no overlap situations based on the description of the the application. Class VI is for forward with speed above 10 km/h, Class VIII is vor backward driving.</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de-DE"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If combination is not allowed,</a:t>
            </a:r>
            <a:r>
              <a:rPr kumimoji="0" lang="en-GB" altLang="de-DE" b="0" i="0" u="none" strike="noStrike" cap="none" normalizeH="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 additional screen is needed, which </a:t>
            </a:r>
            <a:r>
              <a:rPr kumimoji="0" lang="en-GB" altLang="de-DE"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even in the instrument panel of trucks </a:t>
            </a:r>
            <a:r>
              <a:rPr lang="en-GB" altLang="de-DE" smtClean="0">
                <a:latin typeface="Arial" panose="020B0604020202020204" pitchFamily="34" charset="0"/>
                <a:ea typeface="Calibri" panose="020F0502020204030204" pitchFamily="34" charset="0"/>
                <a:cs typeface="Times New Roman" panose="02020603050405020304" pitchFamily="18" charset="0"/>
              </a:rPr>
              <a:t>is a </a:t>
            </a:r>
            <a:r>
              <a:rPr kumimoji="0" lang="en-GB" altLang="de-DE"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space issue, since the sreen needs tobe in direct view of the driver. Also an additional screen might cause higher distraction.</a:t>
            </a:r>
            <a:endParaRPr kumimoji="0" lang="en-GB" altLang="de-DE" sz="3200" b="0" i="0" u="none" strike="noStrike" cap="none" normalizeH="0" baseline="0" smtClean="0">
              <a:ln>
                <a:noFill/>
              </a:ln>
              <a:solidFill>
                <a:schemeClr val="tx1"/>
              </a:solidFill>
              <a:effectLst/>
              <a:latin typeface="Arial" panose="020B0604020202020204" pitchFamily="34" charset="0"/>
            </a:endParaRPr>
          </a:p>
        </p:txBody>
      </p:sp>
      <p:sp>
        <p:nvSpPr>
          <p:cNvPr id="4" name="Textfeld 3"/>
          <p:cNvSpPr txBox="1"/>
          <p:nvPr/>
        </p:nvSpPr>
        <p:spPr>
          <a:xfrm>
            <a:off x="3236691" y="471055"/>
            <a:ext cx="8188460" cy="523220"/>
          </a:xfrm>
          <a:prstGeom prst="rect">
            <a:avLst/>
          </a:prstGeom>
          <a:noFill/>
        </p:spPr>
        <p:txBody>
          <a:bodyPr wrap="none" rtlCol="0">
            <a:spAutoFit/>
          </a:bodyPr>
          <a:lstStyle/>
          <a:p>
            <a:r>
              <a:rPr lang="de-DE" sz="2800" b="1" smtClean="0"/>
              <a:t>Combination of CMS of Class VI and Class VIII </a:t>
            </a:r>
            <a:endParaRPr lang="de-DE" sz="2800" b="1"/>
          </a:p>
        </p:txBody>
      </p:sp>
      <p:sp>
        <p:nvSpPr>
          <p:cNvPr id="5" name="Foliennummernplatzhalter 4"/>
          <p:cNvSpPr>
            <a:spLocks noGrp="1"/>
          </p:cNvSpPr>
          <p:nvPr>
            <p:ph type="sldNum" sz="quarter" idx="12"/>
          </p:nvPr>
        </p:nvSpPr>
        <p:spPr/>
        <p:txBody>
          <a:bodyPr/>
          <a:lstStyle/>
          <a:p>
            <a:fld id="{D09A974D-1DC4-4C29-960C-4F23E42A2DA2}" type="slidenum">
              <a:rPr lang="ja-JP" altLang="fr-FR" smtClean="0"/>
              <a:pPr/>
              <a:t>5</a:t>
            </a:fld>
            <a:endParaRPr lang="fr-FR" altLang="ja-JP"/>
          </a:p>
        </p:txBody>
      </p:sp>
    </p:spTree>
    <p:extLst>
      <p:ext uri="{BB962C8B-B14F-4D97-AF65-F5344CB8AC3E}">
        <p14:creationId xmlns:p14="http://schemas.microsoft.com/office/powerpoint/2010/main" val="2483965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608087" y="1282563"/>
            <a:ext cx="1499459" cy="22444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5" name="Rechteck 4"/>
          <p:cNvSpPr/>
          <p:nvPr/>
        </p:nvSpPr>
        <p:spPr>
          <a:xfrm>
            <a:off x="1607376" y="3633943"/>
            <a:ext cx="1499459" cy="2838162"/>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Class VIII Field of Vision (Mirrors or CMS or direct vision)</a:t>
            </a:r>
            <a:endParaRPr lang="de-DE">
              <a:solidFill>
                <a:schemeClr val="tx1"/>
              </a:solidFill>
            </a:endParaRPr>
          </a:p>
        </p:txBody>
      </p:sp>
      <p:sp>
        <p:nvSpPr>
          <p:cNvPr id="6" name="Rechteck 5"/>
          <p:cNvSpPr/>
          <p:nvPr/>
        </p:nvSpPr>
        <p:spPr>
          <a:xfrm>
            <a:off x="3421507" y="1276970"/>
            <a:ext cx="1499459" cy="22444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11" name="Rechteck 10"/>
          <p:cNvSpPr/>
          <p:nvPr/>
        </p:nvSpPr>
        <p:spPr>
          <a:xfrm>
            <a:off x="3427974" y="3618884"/>
            <a:ext cx="1499459" cy="1040186"/>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smtClean="0">
                <a:solidFill>
                  <a:schemeClr val="tx1"/>
                </a:solidFill>
              </a:rPr>
              <a:t>Monitoring Area (Audible Device) alternative to Class VIII Field</a:t>
            </a:r>
            <a:endParaRPr lang="de-DE" sz="1400">
              <a:solidFill>
                <a:schemeClr val="tx1"/>
              </a:solidFill>
            </a:endParaRPr>
          </a:p>
        </p:txBody>
      </p:sp>
      <p:sp>
        <p:nvSpPr>
          <p:cNvPr id="2" name="Textfeld 1"/>
          <p:cNvSpPr txBox="1"/>
          <p:nvPr/>
        </p:nvSpPr>
        <p:spPr>
          <a:xfrm>
            <a:off x="6285028" y="1054802"/>
            <a:ext cx="5712890" cy="3416320"/>
          </a:xfrm>
          <a:prstGeom prst="rect">
            <a:avLst/>
          </a:prstGeom>
          <a:noFill/>
        </p:spPr>
        <p:txBody>
          <a:bodyPr wrap="square" rtlCol="0">
            <a:spAutoFit/>
          </a:bodyPr>
          <a:lstStyle/>
          <a:p>
            <a:endParaRPr lang="de-DE" dirty="0"/>
          </a:p>
          <a:p>
            <a:r>
              <a:rPr lang="de-DE" b="1" dirty="0" smtClean="0"/>
              <a:t>Regulation </a:t>
            </a:r>
            <a:r>
              <a:rPr lang="de-DE" b="1" dirty="0" err="1" smtClean="0"/>
              <a:t>needs</a:t>
            </a:r>
            <a:r>
              <a:rPr lang="de-DE" b="1" dirty="0" smtClean="0"/>
              <a:t> a </a:t>
            </a:r>
            <a:r>
              <a:rPr lang="de-DE" b="1" dirty="0" err="1" smtClean="0"/>
              <a:t>clear</a:t>
            </a:r>
            <a:r>
              <a:rPr lang="de-DE" b="1" dirty="0" smtClean="0"/>
              <a:t> </a:t>
            </a:r>
            <a:r>
              <a:rPr lang="de-DE" b="1" dirty="0" err="1" smtClean="0"/>
              <a:t>statement</a:t>
            </a:r>
            <a:r>
              <a:rPr lang="de-DE" b="1" dirty="0" smtClean="0"/>
              <a:t> </a:t>
            </a:r>
            <a:r>
              <a:rPr lang="de-DE" b="1" dirty="0" err="1" smtClean="0"/>
              <a:t>that</a:t>
            </a:r>
            <a:r>
              <a:rPr lang="de-DE" b="1" dirty="0" smtClean="0"/>
              <a:t> </a:t>
            </a:r>
            <a:r>
              <a:rPr lang="de-DE" b="1" dirty="0" err="1" smtClean="0"/>
              <a:t>monitoring</a:t>
            </a:r>
            <a:r>
              <a:rPr lang="de-DE" b="1" dirty="0" smtClean="0"/>
              <a:t> </a:t>
            </a:r>
            <a:r>
              <a:rPr lang="de-DE" b="1" dirty="0" err="1" smtClean="0"/>
              <a:t>is</a:t>
            </a:r>
            <a:r>
              <a:rPr lang="de-DE" b="1" dirty="0" smtClean="0"/>
              <a:t> </a:t>
            </a:r>
            <a:r>
              <a:rPr lang="de-DE" b="1" dirty="0" err="1" smtClean="0"/>
              <a:t>equivalant</a:t>
            </a:r>
            <a:r>
              <a:rPr lang="de-DE" b="1" dirty="0" smtClean="0"/>
              <a:t> </a:t>
            </a:r>
            <a:r>
              <a:rPr lang="de-DE" b="1" dirty="0" err="1" smtClean="0"/>
              <a:t>to</a:t>
            </a:r>
            <a:r>
              <a:rPr lang="de-DE" b="1" dirty="0" smtClean="0"/>
              <a:t> a </a:t>
            </a:r>
            <a:r>
              <a:rPr lang="de-DE" b="1" dirty="0" err="1" smtClean="0"/>
              <a:t>vision</a:t>
            </a:r>
            <a:r>
              <a:rPr lang="de-DE" b="1" dirty="0" smtClean="0"/>
              <a:t> </a:t>
            </a:r>
            <a:r>
              <a:rPr lang="de-DE" b="1" dirty="0" err="1" smtClean="0"/>
              <a:t>device</a:t>
            </a:r>
            <a:r>
              <a:rPr lang="de-DE" b="1" dirty="0" smtClean="0"/>
              <a:t> </a:t>
            </a:r>
            <a:r>
              <a:rPr lang="de-DE" b="1" dirty="0" err="1" smtClean="0"/>
              <a:t>field</a:t>
            </a:r>
            <a:r>
              <a:rPr lang="de-DE" b="1" dirty="0" smtClean="0"/>
              <a:t> of </a:t>
            </a:r>
            <a:r>
              <a:rPr lang="de-DE" b="1" dirty="0" err="1" smtClean="0"/>
              <a:t>vision</a:t>
            </a:r>
            <a:r>
              <a:rPr lang="de-DE" b="1" dirty="0" smtClean="0"/>
              <a:t> </a:t>
            </a:r>
            <a:r>
              <a:rPr lang="de-DE" b="1" dirty="0" err="1" smtClean="0"/>
              <a:t>and</a:t>
            </a:r>
            <a:r>
              <a:rPr lang="de-DE" b="1" dirty="0" smtClean="0"/>
              <a:t> </a:t>
            </a:r>
            <a:r>
              <a:rPr lang="de-DE" b="1" dirty="0" err="1" smtClean="0"/>
              <a:t>that</a:t>
            </a:r>
            <a:r>
              <a:rPr lang="de-DE" b="1" dirty="0" smtClean="0"/>
              <a:t> </a:t>
            </a:r>
            <a:r>
              <a:rPr lang="de-DE" b="1" dirty="0" err="1" smtClean="0"/>
              <a:t>this</a:t>
            </a:r>
            <a:r>
              <a:rPr lang="de-DE" b="1" dirty="0" smtClean="0"/>
              <a:t> </a:t>
            </a:r>
            <a:r>
              <a:rPr lang="de-DE" b="1" dirty="0" err="1" smtClean="0"/>
              <a:t>physical</a:t>
            </a:r>
            <a:r>
              <a:rPr lang="de-DE" b="1" dirty="0" smtClean="0"/>
              <a:t> </a:t>
            </a:r>
            <a:r>
              <a:rPr lang="de-DE" b="1" dirty="0" err="1" smtClean="0"/>
              <a:t>area</a:t>
            </a:r>
            <a:r>
              <a:rPr lang="de-DE" b="1" dirty="0" smtClean="0"/>
              <a:t> </a:t>
            </a:r>
            <a:r>
              <a:rPr lang="de-DE" b="1" dirty="0" err="1" smtClean="0"/>
              <a:t>is</a:t>
            </a:r>
            <a:r>
              <a:rPr lang="de-DE" b="1" dirty="0" smtClean="0"/>
              <a:t> not </a:t>
            </a:r>
            <a:r>
              <a:rPr lang="de-DE" b="1" dirty="0" err="1" smtClean="0"/>
              <a:t>the</a:t>
            </a:r>
            <a:r>
              <a:rPr lang="de-DE" b="1" dirty="0" smtClean="0"/>
              <a:t> same.  </a:t>
            </a:r>
          </a:p>
          <a:p>
            <a:endParaRPr lang="de-DE" dirty="0" smtClean="0"/>
          </a:p>
          <a:p>
            <a:r>
              <a:rPr lang="de-DE" dirty="0" err="1" smtClean="0"/>
              <a:t>Current</a:t>
            </a:r>
            <a:r>
              <a:rPr lang="de-DE" dirty="0" smtClean="0"/>
              <a:t> </a:t>
            </a:r>
            <a:r>
              <a:rPr lang="de-DE" dirty="0" err="1" smtClean="0"/>
              <a:t>draft</a:t>
            </a:r>
            <a:r>
              <a:rPr lang="de-DE" dirty="0" smtClean="0"/>
              <a:t> </a:t>
            </a:r>
            <a:r>
              <a:rPr lang="de-DE" dirty="0" err="1" smtClean="0"/>
              <a:t>text</a:t>
            </a:r>
            <a:r>
              <a:rPr lang="de-DE" dirty="0" smtClean="0"/>
              <a:t>: „</a:t>
            </a:r>
            <a:r>
              <a:rPr lang="en-GB" dirty="0" smtClean="0"/>
              <a:t>15.2.4.8.2</a:t>
            </a:r>
            <a:r>
              <a:rPr lang="en-GB" smtClean="0"/>
              <a:t>. ... </a:t>
            </a:r>
            <a:r>
              <a:rPr lang="en-GB" dirty="0"/>
              <a:t>In addition, the </a:t>
            </a:r>
            <a:r>
              <a:rPr lang="en-GB" dirty="0" smtClean="0"/>
              <a:t>requirement may be met using a combination of mirrors of Class VIII and other </a:t>
            </a:r>
            <a:r>
              <a:rPr lang="en-GB" dirty="0"/>
              <a:t>Class(</a:t>
            </a:r>
            <a:r>
              <a:rPr lang="en-GB" dirty="0" err="1"/>
              <a:t>es</a:t>
            </a:r>
            <a:r>
              <a:rPr lang="en-GB" dirty="0"/>
              <a:t>) </a:t>
            </a:r>
            <a:r>
              <a:rPr lang="en-GB" dirty="0" smtClean="0">
                <a:solidFill>
                  <a:srgbClr val="FF0000"/>
                </a:solidFill>
              </a:rPr>
              <a:t>or </a:t>
            </a:r>
            <a:r>
              <a:rPr lang="en-GB" dirty="0">
                <a:solidFill>
                  <a:srgbClr val="FF0000"/>
                </a:solidFill>
              </a:rPr>
              <a:t>using an </a:t>
            </a:r>
            <a:r>
              <a:rPr lang="en-GB" dirty="0" smtClean="0">
                <a:solidFill>
                  <a:srgbClr val="FF0000"/>
                </a:solidFill>
              </a:rPr>
              <a:t>obstacle </a:t>
            </a:r>
            <a:r>
              <a:rPr lang="en-GB" dirty="0">
                <a:solidFill>
                  <a:srgbClr val="FF0000"/>
                </a:solidFill>
              </a:rPr>
              <a:t>detection system</a:t>
            </a:r>
            <a:r>
              <a:rPr lang="en-GB"/>
              <a:t>. </a:t>
            </a:r>
            <a:r>
              <a:rPr lang="de-DE" smtClean="0"/>
              <a:t>“</a:t>
            </a:r>
          </a:p>
          <a:p>
            <a:endParaRPr lang="de-DE"/>
          </a:p>
          <a:p>
            <a:r>
              <a:rPr lang="de-DE" smtClean="0"/>
              <a:t>This statement mixes combination and replacement with obstacle detection system.</a:t>
            </a:r>
            <a:endParaRPr lang="de-DE" dirty="0"/>
          </a:p>
        </p:txBody>
      </p:sp>
      <p:cxnSp>
        <p:nvCxnSpPr>
          <p:cNvPr id="7" name="Gerade Verbindung mit Pfeil 6"/>
          <p:cNvCxnSpPr/>
          <p:nvPr/>
        </p:nvCxnSpPr>
        <p:spPr>
          <a:xfrm flipH="1">
            <a:off x="1149292" y="3521459"/>
            <a:ext cx="16778" cy="2888018"/>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feld 7"/>
          <p:cNvSpPr txBox="1"/>
          <p:nvPr/>
        </p:nvSpPr>
        <p:spPr>
          <a:xfrm>
            <a:off x="452413" y="4586412"/>
            <a:ext cx="713657" cy="369332"/>
          </a:xfrm>
          <a:prstGeom prst="rect">
            <a:avLst/>
          </a:prstGeom>
          <a:noFill/>
        </p:spPr>
        <p:txBody>
          <a:bodyPr wrap="none" rtlCol="0">
            <a:spAutoFit/>
          </a:bodyPr>
          <a:lstStyle/>
          <a:p>
            <a:r>
              <a:rPr lang="de-DE" smtClean="0"/>
              <a:t>3.5 m</a:t>
            </a:r>
            <a:endParaRPr lang="de-DE"/>
          </a:p>
        </p:txBody>
      </p:sp>
      <p:cxnSp>
        <p:nvCxnSpPr>
          <p:cNvPr id="10" name="Gerade Verbindung mit Pfeil 9"/>
          <p:cNvCxnSpPr/>
          <p:nvPr/>
        </p:nvCxnSpPr>
        <p:spPr>
          <a:xfrm>
            <a:off x="5243209" y="3521459"/>
            <a:ext cx="4652" cy="113761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5368739" y="3857031"/>
            <a:ext cx="795411" cy="369332"/>
          </a:xfrm>
          <a:prstGeom prst="rect">
            <a:avLst/>
          </a:prstGeom>
          <a:noFill/>
        </p:spPr>
        <p:txBody>
          <a:bodyPr wrap="none" rtlCol="0">
            <a:spAutoFit/>
          </a:bodyPr>
          <a:lstStyle/>
          <a:p>
            <a:r>
              <a:rPr lang="de-DE" smtClean="0"/>
              <a:t>[1 m]*</a:t>
            </a:r>
            <a:endParaRPr lang="de-DE"/>
          </a:p>
        </p:txBody>
      </p:sp>
      <p:sp>
        <p:nvSpPr>
          <p:cNvPr id="3" name="Textfeld 2"/>
          <p:cNvSpPr txBox="1"/>
          <p:nvPr/>
        </p:nvSpPr>
        <p:spPr>
          <a:xfrm>
            <a:off x="3628091" y="5877444"/>
            <a:ext cx="7055561" cy="646331"/>
          </a:xfrm>
          <a:prstGeom prst="rect">
            <a:avLst/>
          </a:prstGeom>
          <a:noFill/>
        </p:spPr>
        <p:txBody>
          <a:bodyPr wrap="square" rtlCol="0">
            <a:spAutoFit/>
          </a:bodyPr>
          <a:lstStyle/>
          <a:p>
            <a:r>
              <a:rPr lang="de-DE" dirty="0" smtClean="0"/>
              <a:t>* </a:t>
            </a:r>
            <a:r>
              <a:rPr lang="de-DE" dirty="0" err="1" smtClean="0"/>
              <a:t>If</a:t>
            </a:r>
            <a:r>
              <a:rPr lang="de-DE" dirty="0" smtClean="0"/>
              <a:t> larger </a:t>
            </a:r>
            <a:r>
              <a:rPr lang="de-DE" dirty="0" err="1" smtClean="0"/>
              <a:t>than</a:t>
            </a:r>
            <a:r>
              <a:rPr lang="de-DE" dirty="0" smtClean="0"/>
              <a:t> 1 m </a:t>
            </a:r>
            <a:r>
              <a:rPr lang="de-DE" dirty="0" err="1" smtClean="0"/>
              <a:t>possibility</a:t>
            </a:r>
            <a:r>
              <a:rPr lang="de-DE" dirty="0" smtClean="0"/>
              <a:t> </a:t>
            </a:r>
            <a:r>
              <a:rPr lang="de-DE" dirty="0" err="1" smtClean="0"/>
              <a:t>for</a:t>
            </a:r>
            <a:r>
              <a:rPr lang="de-DE" dirty="0" smtClean="0"/>
              <a:t> pure </a:t>
            </a:r>
            <a:r>
              <a:rPr lang="de-DE" dirty="0" err="1" smtClean="0"/>
              <a:t>visual</a:t>
            </a:r>
            <a:r>
              <a:rPr lang="de-DE" dirty="0" smtClean="0"/>
              <a:t> </a:t>
            </a:r>
            <a:r>
              <a:rPr lang="de-DE" dirty="0" err="1" smtClean="0"/>
              <a:t>warning</a:t>
            </a:r>
            <a:r>
              <a:rPr lang="de-DE" dirty="0" smtClean="0"/>
              <a:t> </a:t>
            </a:r>
            <a:r>
              <a:rPr lang="de-DE" dirty="0" err="1" smtClean="0"/>
              <a:t>should</a:t>
            </a:r>
            <a:r>
              <a:rPr lang="de-DE" dirty="0" smtClean="0"/>
              <a:t> </a:t>
            </a:r>
            <a:r>
              <a:rPr lang="de-DE" dirty="0" err="1" smtClean="0"/>
              <a:t>be</a:t>
            </a:r>
            <a:r>
              <a:rPr lang="de-DE" dirty="0" smtClean="0"/>
              <a:t> </a:t>
            </a:r>
            <a:r>
              <a:rPr lang="de-DE" dirty="0" err="1" smtClean="0"/>
              <a:t>allowed</a:t>
            </a:r>
            <a:r>
              <a:rPr lang="de-DE" dirty="0" smtClean="0"/>
              <a:t> </a:t>
            </a:r>
            <a:r>
              <a:rPr lang="de-DE" dirty="0" err="1" smtClean="0"/>
              <a:t>for</a:t>
            </a:r>
            <a:r>
              <a:rPr lang="de-DE" dirty="0" smtClean="0"/>
              <a:t> </a:t>
            </a:r>
            <a:r>
              <a:rPr lang="de-DE" dirty="0" err="1" smtClean="0"/>
              <a:t>monitoring</a:t>
            </a:r>
            <a:r>
              <a:rPr lang="de-DE" dirty="0" smtClean="0"/>
              <a:t> </a:t>
            </a:r>
            <a:r>
              <a:rPr lang="de-DE" dirty="0" err="1" smtClean="0"/>
              <a:t>areas</a:t>
            </a:r>
            <a:r>
              <a:rPr lang="de-DE" dirty="0" smtClean="0"/>
              <a:t> </a:t>
            </a:r>
            <a:r>
              <a:rPr lang="de-DE" dirty="0" err="1" smtClean="0"/>
              <a:t>beyond</a:t>
            </a:r>
            <a:r>
              <a:rPr lang="de-DE" dirty="0" smtClean="0"/>
              <a:t> 1 m -&gt; </a:t>
            </a:r>
            <a:r>
              <a:rPr lang="de-DE" dirty="0" err="1" smtClean="0"/>
              <a:t>Reduce</a:t>
            </a:r>
            <a:r>
              <a:rPr lang="de-DE" dirty="0" smtClean="0"/>
              <a:t> </a:t>
            </a:r>
            <a:r>
              <a:rPr lang="de-DE" dirty="0" err="1" smtClean="0"/>
              <a:t>Annoyance</a:t>
            </a:r>
            <a:r>
              <a:rPr lang="de-DE" dirty="0" smtClean="0"/>
              <a:t>.</a:t>
            </a:r>
            <a:endParaRPr lang="de-DE" dirty="0"/>
          </a:p>
        </p:txBody>
      </p:sp>
      <p:sp>
        <p:nvSpPr>
          <p:cNvPr id="13" name="Rechthoek 12"/>
          <p:cNvSpPr/>
          <p:nvPr/>
        </p:nvSpPr>
        <p:spPr>
          <a:xfrm>
            <a:off x="6285028" y="1253885"/>
            <a:ext cx="5712890" cy="101325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Textfeld 14"/>
          <p:cNvSpPr txBox="1"/>
          <p:nvPr/>
        </p:nvSpPr>
        <p:spPr>
          <a:xfrm>
            <a:off x="3499261" y="340746"/>
            <a:ext cx="7313220" cy="461665"/>
          </a:xfrm>
          <a:prstGeom prst="rect">
            <a:avLst/>
          </a:prstGeom>
          <a:noFill/>
        </p:spPr>
        <p:txBody>
          <a:bodyPr wrap="none" rtlCol="0">
            <a:spAutoFit/>
          </a:bodyPr>
          <a:lstStyle/>
          <a:p>
            <a:r>
              <a:rPr lang="de-DE" sz="2400" b="1" smtClean="0"/>
              <a:t>Alternative: Class VIII field </a:t>
            </a:r>
            <a:r>
              <a:rPr lang="de-DE" sz="2400" b="1" u="sng" smtClean="0"/>
              <a:t>or</a:t>
            </a:r>
            <a:r>
              <a:rPr lang="de-DE" sz="2400" b="1" smtClean="0"/>
              <a:t> Obstacle Detection</a:t>
            </a:r>
            <a:endParaRPr lang="de-DE" sz="2400" b="1"/>
          </a:p>
        </p:txBody>
      </p:sp>
      <p:sp>
        <p:nvSpPr>
          <p:cNvPr id="17" name="Foliennummernplatzhalter 16"/>
          <p:cNvSpPr>
            <a:spLocks noGrp="1"/>
          </p:cNvSpPr>
          <p:nvPr>
            <p:ph type="sldNum" sz="quarter" idx="12"/>
          </p:nvPr>
        </p:nvSpPr>
        <p:spPr/>
        <p:txBody>
          <a:bodyPr/>
          <a:lstStyle/>
          <a:p>
            <a:fld id="{D09A974D-1DC4-4C29-960C-4F23E42A2DA2}" type="slidenum">
              <a:rPr lang="ja-JP" altLang="fr-FR" smtClean="0"/>
              <a:pPr/>
              <a:t>6</a:t>
            </a:fld>
            <a:endParaRPr lang="fr-FR" altLang="ja-JP"/>
          </a:p>
        </p:txBody>
      </p:sp>
      <p:sp>
        <p:nvSpPr>
          <p:cNvPr id="18" name="Textfeld 17"/>
          <p:cNvSpPr txBox="1"/>
          <p:nvPr/>
        </p:nvSpPr>
        <p:spPr>
          <a:xfrm>
            <a:off x="8407405" y="5053024"/>
            <a:ext cx="3505190" cy="369332"/>
          </a:xfrm>
          <a:prstGeom prst="rect">
            <a:avLst/>
          </a:prstGeom>
          <a:noFill/>
        </p:spPr>
        <p:txBody>
          <a:bodyPr wrap="none" rtlCol="0">
            <a:spAutoFit/>
          </a:bodyPr>
          <a:lstStyle/>
          <a:p>
            <a:r>
              <a:rPr lang="de-DE" smtClean="0">
                <a:sym typeface="Wingdings" panose="05000000000000000000" pitchFamily="2" charset="2"/>
              </a:rPr>
              <a:t> </a:t>
            </a:r>
            <a:r>
              <a:rPr lang="de-DE" smtClean="0"/>
              <a:t>New Text Proposal on Slide 8</a:t>
            </a:r>
            <a:endParaRPr lang="de-DE"/>
          </a:p>
        </p:txBody>
      </p:sp>
    </p:spTree>
    <p:extLst>
      <p:ext uri="{BB962C8B-B14F-4D97-AF65-F5344CB8AC3E}">
        <p14:creationId xmlns:p14="http://schemas.microsoft.com/office/powerpoint/2010/main" val="395585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608087" y="1343523"/>
            <a:ext cx="1499459" cy="22444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5" name="Rechteck 4"/>
          <p:cNvSpPr/>
          <p:nvPr/>
        </p:nvSpPr>
        <p:spPr>
          <a:xfrm>
            <a:off x="1607376" y="3597623"/>
            <a:ext cx="1499459" cy="2838162"/>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de-DE" smtClean="0">
                <a:solidFill>
                  <a:schemeClr val="tx1"/>
                </a:solidFill>
              </a:rPr>
              <a:t>Class VIII Field of Vision (Mirrors or CMS or direct vision)</a:t>
            </a:r>
            <a:endParaRPr lang="de-DE">
              <a:solidFill>
                <a:schemeClr val="tx1"/>
              </a:solidFill>
            </a:endParaRPr>
          </a:p>
        </p:txBody>
      </p:sp>
      <p:sp>
        <p:nvSpPr>
          <p:cNvPr id="11" name="Rechteck 10"/>
          <p:cNvSpPr/>
          <p:nvPr/>
        </p:nvSpPr>
        <p:spPr>
          <a:xfrm>
            <a:off x="1607375" y="3665719"/>
            <a:ext cx="1499459" cy="787343"/>
          </a:xfrm>
          <a:prstGeom prst="rect">
            <a:avLst/>
          </a:prstGeom>
          <a:pattFill prst="wdDnDiag">
            <a:fgClr>
              <a:schemeClr val="bg1"/>
            </a:fgClr>
            <a:bgClr>
              <a:schemeClr val="bg1">
                <a:lumMod val="95000"/>
              </a:schemeClr>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smtClean="0">
                <a:solidFill>
                  <a:schemeClr val="tx1"/>
                </a:solidFill>
              </a:rPr>
              <a:t>Monitoring Area (Audible Device)</a:t>
            </a:r>
            <a:endParaRPr lang="de-DE" sz="1600">
              <a:solidFill>
                <a:schemeClr val="tx1"/>
              </a:solidFill>
            </a:endParaRPr>
          </a:p>
        </p:txBody>
      </p:sp>
      <p:sp>
        <p:nvSpPr>
          <p:cNvPr id="2" name="Textfeld 1"/>
          <p:cNvSpPr txBox="1"/>
          <p:nvPr/>
        </p:nvSpPr>
        <p:spPr>
          <a:xfrm>
            <a:off x="3314769" y="1053700"/>
            <a:ext cx="8212222" cy="1200329"/>
          </a:xfrm>
          <a:prstGeom prst="rect">
            <a:avLst/>
          </a:prstGeom>
          <a:noFill/>
        </p:spPr>
        <p:txBody>
          <a:bodyPr wrap="square" rtlCol="0">
            <a:spAutoFit/>
          </a:bodyPr>
          <a:lstStyle/>
          <a:p>
            <a:r>
              <a:rPr lang="de-DE" b="1" smtClean="0"/>
              <a:t>Need to make sure that combination of devices is allowed. </a:t>
            </a:r>
            <a:r>
              <a:rPr lang="de-DE">
                <a:sym typeface="Wingdings" panose="05000000000000000000" pitchFamily="2" charset="2"/>
              </a:rPr>
              <a:t>Current text does not allow for smaller monitoring area or R1 device to be used in combination with </a:t>
            </a:r>
            <a:r>
              <a:rPr lang="de-DE" smtClean="0">
                <a:sym typeface="Wingdings" panose="05000000000000000000" pitchFamily="2" charset="2"/>
              </a:rPr>
              <a:t>other devices </a:t>
            </a:r>
            <a:r>
              <a:rPr lang="de-DE">
                <a:sym typeface="Wingdings" panose="05000000000000000000" pitchFamily="2" charset="2"/>
              </a:rPr>
              <a:t>for Class </a:t>
            </a:r>
            <a:r>
              <a:rPr lang="de-DE" smtClean="0">
                <a:sym typeface="Wingdings" panose="05000000000000000000" pitchFamily="2" charset="2"/>
              </a:rPr>
              <a:t>VIII or direct vision. Unfortunately same text (as slide before) used for multimodal approach.</a:t>
            </a:r>
            <a:endParaRPr lang="de-DE" b="1"/>
          </a:p>
        </p:txBody>
      </p:sp>
      <p:cxnSp>
        <p:nvCxnSpPr>
          <p:cNvPr id="6" name="Gerade Verbindung mit Pfeil 5"/>
          <p:cNvCxnSpPr/>
          <p:nvPr/>
        </p:nvCxnSpPr>
        <p:spPr>
          <a:xfrm flipH="1">
            <a:off x="1149292" y="3597623"/>
            <a:ext cx="16778" cy="2775534"/>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feld 6"/>
          <p:cNvSpPr txBox="1"/>
          <p:nvPr/>
        </p:nvSpPr>
        <p:spPr>
          <a:xfrm>
            <a:off x="452413" y="4647372"/>
            <a:ext cx="713657" cy="369332"/>
          </a:xfrm>
          <a:prstGeom prst="rect">
            <a:avLst/>
          </a:prstGeom>
          <a:noFill/>
        </p:spPr>
        <p:txBody>
          <a:bodyPr wrap="none" rtlCol="0">
            <a:spAutoFit/>
          </a:bodyPr>
          <a:lstStyle/>
          <a:p>
            <a:r>
              <a:rPr lang="de-DE" smtClean="0"/>
              <a:t>3.5 m</a:t>
            </a:r>
            <a:endParaRPr lang="de-DE"/>
          </a:p>
        </p:txBody>
      </p:sp>
      <p:cxnSp>
        <p:nvCxnSpPr>
          <p:cNvPr id="8" name="Gerade Verbindung mit Pfeil 7"/>
          <p:cNvCxnSpPr/>
          <p:nvPr/>
        </p:nvCxnSpPr>
        <p:spPr>
          <a:xfrm flipH="1">
            <a:off x="3314769" y="3588012"/>
            <a:ext cx="1" cy="796954"/>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3314769" y="3665719"/>
            <a:ext cx="1023406" cy="646331"/>
          </a:xfrm>
          <a:prstGeom prst="rect">
            <a:avLst/>
          </a:prstGeom>
          <a:noFill/>
        </p:spPr>
        <p:txBody>
          <a:bodyPr wrap="square" rtlCol="0">
            <a:spAutoFit/>
          </a:bodyPr>
          <a:lstStyle/>
          <a:p>
            <a:r>
              <a:rPr lang="de-DE" smtClean="0"/>
              <a:t>smaller 1 m</a:t>
            </a:r>
            <a:endParaRPr lang="de-DE"/>
          </a:p>
        </p:txBody>
      </p:sp>
      <p:sp>
        <p:nvSpPr>
          <p:cNvPr id="12" name="Textfeld 11"/>
          <p:cNvSpPr txBox="1"/>
          <p:nvPr/>
        </p:nvSpPr>
        <p:spPr>
          <a:xfrm>
            <a:off x="4337463" y="2419153"/>
            <a:ext cx="7650190" cy="3970318"/>
          </a:xfrm>
          <a:prstGeom prst="rect">
            <a:avLst/>
          </a:prstGeom>
          <a:noFill/>
        </p:spPr>
        <p:txBody>
          <a:bodyPr wrap="square" rtlCol="0">
            <a:spAutoFit/>
          </a:bodyPr>
          <a:lstStyle/>
          <a:p>
            <a:r>
              <a:rPr lang="de-DE" smtClean="0"/>
              <a:t>Current text in table in paragraph 15.2.1.1.3:</a:t>
            </a:r>
          </a:p>
          <a:p>
            <a:r>
              <a:rPr lang="de-DE" smtClean="0"/>
              <a:t>„</a:t>
            </a:r>
            <a:r>
              <a:rPr lang="en-GB"/>
              <a:t>May be viewed using a combination of </a:t>
            </a:r>
            <a:r>
              <a:rPr lang="en-GB" i="1"/>
              <a:t>direct view and indirect vision devices</a:t>
            </a:r>
            <a:r>
              <a:rPr lang="en-GB"/>
              <a:t> (of Classes I through VI). </a:t>
            </a:r>
            <a:r>
              <a:rPr lang="de-DE" smtClean="0"/>
              <a:t>“</a:t>
            </a:r>
          </a:p>
          <a:p>
            <a:r>
              <a:rPr lang="de-DE" smtClean="0"/>
              <a:t>and</a:t>
            </a:r>
          </a:p>
          <a:p>
            <a:r>
              <a:rPr lang="en-GB" smtClean="0"/>
              <a:t>“15.2.4.8.2. If </a:t>
            </a:r>
            <a:r>
              <a:rPr lang="en-GB"/>
              <a:t>the field of vision defined in paragraph 15.2.4.8.1. can be perceived via a </a:t>
            </a:r>
            <a:r>
              <a:rPr lang="en-GB" i="1"/>
              <a:t>combination of devices </a:t>
            </a:r>
            <a:r>
              <a:rPr lang="en-GB"/>
              <a:t>for indirect vision of other Classes or directly from the driver's looking back ocular points described in paragraph 15.2.4.8.3., it is not mandatory to equip the vehicle with a Class VIII close-proximity rear-view device. In addition, the requirement may be met using a </a:t>
            </a:r>
            <a:r>
              <a:rPr lang="en-GB" i="1"/>
              <a:t>combination of mirrors of Class VIII </a:t>
            </a:r>
            <a:r>
              <a:rPr lang="en-GB"/>
              <a:t>and other Class(es) or using an obstacle detection system</a:t>
            </a:r>
            <a:r>
              <a:rPr lang="en-GB" smtClean="0"/>
              <a:t>.”</a:t>
            </a:r>
            <a:endParaRPr lang="de-DE"/>
          </a:p>
          <a:p>
            <a:endParaRPr lang="de-DE" smtClean="0"/>
          </a:p>
          <a:p>
            <a:r>
              <a:rPr lang="de-DE" b="1" smtClean="0"/>
              <a:t>Does current text really allow for any combination ? </a:t>
            </a:r>
          </a:p>
          <a:p>
            <a:endParaRPr lang="de-DE"/>
          </a:p>
        </p:txBody>
      </p:sp>
      <p:sp>
        <p:nvSpPr>
          <p:cNvPr id="3" name="Textfeld 2"/>
          <p:cNvSpPr txBox="1"/>
          <p:nvPr/>
        </p:nvSpPr>
        <p:spPr>
          <a:xfrm>
            <a:off x="3314769" y="396827"/>
            <a:ext cx="3845412" cy="523220"/>
          </a:xfrm>
          <a:prstGeom prst="rect">
            <a:avLst/>
          </a:prstGeom>
          <a:noFill/>
        </p:spPr>
        <p:txBody>
          <a:bodyPr wrap="none" rtlCol="0">
            <a:spAutoFit/>
          </a:bodyPr>
          <a:lstStyle/>
          <a:p>
            <a:r>
              <a:rPr lang="de-DE" sz="2800" b="1" smtClean="0"/>
              <a:t>Multimodal Approach</a:t>
            </a:r>
            <a:endParaRPr lang="de-DE" sz="2800" b="1"/>
          </a:p>
        </p:txBody>
      </p:sp>
      <p:sp>
        <p:nvSpPr>
          <p:cNvPr id="10" name="Foliennummernplatzhalter 9"/>
          <p:cNvSpPr>
            <a:spLocks noGrp="1"/>
          </p:cNvSpPr>
          <p:nvPr>
            <p:ph type="sldNum" sz="quarter" idx="12"/>
          </p:nvPr>
        </p:nvSpPr>
        <p:spPr/>
        <p:txBody>
          <a:bodyPr/>
          <a:lstStyle/>
          <a:p>
            <a:fld id="{D09A974D-1DC4-4C29-960C-4F23E42A2DA2}" type="slidenum">
              <a:rPr lang="ja-JP" altLang="fr-FR" smtClean="0"/>
              <a:pPr/>
              <a:t>7</a:t>
            </a:fld>
            <a:endParaRPr lang="fr-FR" altLang="ja-JP"/>
          </a:p>
        </p:txBody>
      </p:sp>
      <p:sp>
        <p:nvSpPr>
          <p:cNvPr id="13" name="Textfeld 12"/>
          <p:cNvSpPr txBox="1"/>
          <p:nvPr/>
        </p:nvSpPr>
        <p:spPr>
          <a:xfrm>
            <a:off x="4337464" y="6348773"/>
            <a:ext cx="3505190" cy="369332"/>
          </a:xfrm>
          <a:prstGeom prst="rect">
            <a:avLst/>
          </a:prstGeom>
          <a:noFill/>
        </p:spPr>
        <p:txBody>
          <a:bodyPr wrap="none" rtlCol="0">
            <a:spAutoFit/>
          </a:bodyPr>
          <a:lstStyle/>
          <a:p>
            <a:r>
              <a:rPr lang="de-DE" smtClean="0">
                <a:sym typeface="Wingdings" panose="05000000000000000000" pitchFamily="2" charset="2"/>
              </a:rPr>
              <a:t> </a:t>
            </a:r>
            <a:r>
              <a:rPr lang="de-DE" smtClean="0"/>
              <a:t>New Text Proposal on Slide 8</a:t>
            </a:r>
            <a:endParaRPr lang="de-DE"/>
          </a:p>
        </p:txBody>
      </p:sp>
    </p:spTree>
    <p:extLst>
      <p:ext uri="{BB962C8B-B14F-4D97-AF65-F5344CB8AC3E}">
        <p14:creationId xmlns:p14="http://schemas.microsoft.com/office/powerpoint/2010/main" val="2942780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314769" y="396827"/>
            <a:ext cx="8705204" cy="523220"/>
          </a:xfrm>
          <a:prstGeom prst="rect">
            <a:avLst/>
          </a:prstGeom>
          <a:noFill/>
        </p:spPr>
        <p:txBody>
          <a:bodyPr wrap="none" rtlCol="0">
            <a:spAutoFit/>
          </a:bodyPr>
          <a:lstStyle/>
          <a:p>
            <a:r>
              <a:rPr lang="de-DE" sz="2800" b="1" smtClean="0"/>
              <a:t>Proposal on Alternative and Multimodal Approach</a:t>
            </a:r>
            <a:endParaRPr lang="de-DE" sz="2800" b="1"/>
          </a:p>
        </p:txBody>
      </p:sp>
      <p:sp>
        <p:nvSpPr>
          <p:cNvPr id="3" name="Foliennummernplatzhalter 2"/>
          <p:cNvSpPr>
            <a:spLocks noGrp="1"/>
          </p:cNvSpPr>
          <p:nvPr>
            <p:ph type="sldNum" sz="quarter" idx="12"/>
          </p:nvPr>
        </p:nvSpPr>
        <p:spPr/>
        <p:txBody>
          <a:bodyPr/>
          <a:lstStyle/>
          <a:p>
            <a:fld id="{D09A974D-1DC4-4C29-960C-4F23E42A2DA2}" type="slidenum">
              <a:rPr lang="ja-JP" altLang="fr-FR" smtClean="0"/>
              <a:pPr/>
              <a:t>8</a:t>
            </a:fld>
            <a:endParaRPr lang="fr-FR" altLang="ja-JP"/>
          </a:p>
        </p:txBody>
      </p:sp>
      <p:sp>
        <p:nvSpPr>
          <p:cNvPr id="4" name="Rechteck 3"/>
          <p:cNvSpPr/>
          <p:nvPr/>
        </p:nvSpPr>
        <p:spPr>
          <a:xfrm>
            <a:off x="4752120" y="1239695"/>
            <a:ext cx="7161321" cy="4801314"/>
          </a:xfrm>
          <a:prstGeom prst="rect">
            <a:avLst/>
          </a:prstGeom>
        </p:spPr>
        <p:txBody>
          <a:bodyPr wrap="square">
            <a:spAutoFit/>
          </a:bodyPr>
          <a:lstStyle/>
          <a:p>
            <a:r>
              <a:rPr lang="en-GB" b="1" smtClean="0"/>
              <a:t>Proposal: Cover it with three separate sentences, do not mix:</a:t>
            </a:r>
          </a:p>
          <a:p>
            <a:r>
              <a:rPr lang="en-GB" smtClean="0"/>
              <a:t/>
            </a:r>
            <a:br>
              <a:rPr lang="en-GB" smtClean="0"/>
            </a:br>
            <a:r>
              <a:rPr lang="en-GB" smtClean="0"/>
              <a:t>“15.2.4.8.2</a:t>
            </a:r>
            <a:r>
              <a:rPr lang="en-GB"/>
              <a:t>. If the field of vision defined in paragraph 15.2.4.8.1. can be perceived via a </a:t>
            </a:r>
            <a:r>
              <a:rPr lang="en-GB" i="1"/>
              <a:t>combination of devices </a:t>
            </a:r>
            <a:r>
              <a:rPr lang="en-GB"/>
              <a:t>for indirect vision of other Classes or directly from the driver's looking back ocular points described in paragraph 15.2.4.8.3., it is not mandatory to equip the vehicle with a Class VIII close-proximity rear-view device. </a:t>
            </a:r>
            <a:endParaRPr lang="en-GB" smtClean="0"/>
          </a:p>
          <a:p>
            <a:endParaRPr lang="en-GB"/>
          </a:p>
          <a:p>
            <a:r>
              <a:rPr lang="en-GB" smtClean="0"/>
              <a:t>If above combination only covers a portion of the Class VIII field of vision, only the remaining portion must be covered by a Class VIII device or an obstacle detection system or an combination of both.</a:t>
            </a:r>
          </a:p>
          <a:p>
            <a:endParaRPr lang="en-GB" smtClean="0"/>
          </a:p>
          <a:p>
            <a:r>
              <a:rPr lang="en-GB" smtClean="0"/>
              <a:t>In </a:t>
            </a:r>
            <a:r>
              <a:rPr lang="en-GB"/>
              <a:t>addition, </a:t>
            </a:r>
            <a:r>
              <a:rPr lang="en-GB" smtClean="0"/>
              <a:t>if an obstacle detection system complying to the requirements of Anney 13 is installed, it is not mandatory to equip the vehicle with a Class VIII close-proximity rear-view device.”</a:t>
            </a:r>
          </a:p>
          <a:p>
            <a:endParaRPr lang="en-GB"/>
          </a:p>
          <a:p>
            <a:endParaRPr lang="en-GB" smtClean="0"/>
          </a:p>
        </p:txBody>
      </p:sp>
      <p:sp>
        <p:nvSpPr>
          <p:cNvPr id="5" name="Textfeld 4"/>
          <p:cNvSpPr txBox="1"/>
          <p:nvPr/>
        </p:nvSpPr>
        <p:spPr>
          <a:xfrm>
            <a:off x="221940" y="1239695"/>
            <a:ext cx="4154358" cy="5078313"/>
          </a:xfrm>
          <a:prstGeom prst="rect">
            <a:avLst/>
          </a:prstGeom>
          <a:noFill/>
        </p:spPr>
        <p:txBody>
          <a:bodyPr wrap="square" rtlCol="0">
            <a:spAutoFit/>
          </a:bodyPr>
          <a:lstStyle/>
          <a:p>
            <a:r>
              <a:rPr lang="de-DE" b="1" i="1" smtClean="0"/>
              <a:t>Three Intentions:</a:t>
            </a:r>
            <a:br>
              <a:rPr lang="de-DE" b="1" i="1" smtClean="0"/>
            </a:br>
            <a:endParaRPr lang="de-DE" b="1" i="1" smtClean="0"/>
          </a:p>
          <a:p>
            <a:pPr marL="342900" indent="-342900">
              <a:buAutoNum type="arabicPeriod"/>
            </a:pPr>
            <a:r>
              <a:rPr lang="de-DE" i="1" smtClean="0"/>
              <a:t>If exiting device cover the Class VIII field, then no Class VIII field device must be installed.</a:t>
            </a:r>
          </a:p>
          <a:p>
            <a:pPr marL="342900" indent="-342900">
              <a:buAutoNum type="arabicPeriod"/>
            </a:pPr>
            <a:endParaRPr lang="de-DE" i="1"/>
          </a:p>
          <a:p>
            <a:pPr marL="342900" indent="-342900">
              <a:buAutoNum type="arabicPeriod"/>
            </a:pPr>
            <a:endParaRPr lang="de-DE" i="1" smtClean="0"/>
          </a:p>
          <a:p>
            <a:pPr marL="342900" indent="-342900">
              <a:buAutoNum type="arabicPeriod"/>
            </a:pPr>
            <a:endParaRPr lang="de-DE" i="1"/>
          </a:p>
          <a:p>
            <a:pPr marL="342900" indent="-342900">
              <a:buFontTx/>
              <a:buAutoNum type="arabicPeriod"/>
            </a:pPr>
            <a:r>
              <a:rPr lang="de-DE" i="1"/>
              <a:t>Class VIII field can be combined from existing devices, new devices and direct view (Multimodal</a:t>
            </a:r>
            <a:r>
              <a:rPr lang="de-DE" i="1" smtClean="0"/>
              <a:t>)</a:t>
            </a:r>
          </a:p>
          <a:p>
            <a:pPr marL="342900" indent="-342900">
              <a:buFontTx/>
              <a:buAutoNum type="arabicPeriod"/>
            </a:pPr>
            <a:endParaRPr lang="de-DE" i="1"/>
          </a:p>
          <a:p>
            <a:pPr marL="342900" indent="-342900">
              <a:buAutoNum type="arabicPeriod"/>
            </a:pPr>
            <a:r>
              <a:rPr lang="de-DE" i="1" smtClean="0"/>
              <a:t>If Obstacle Detection System meeting monitoring area requirements of Annex 13 is installed, then no Class VIII field device is required.</a:t>
            </a:r>
          </a:p>
          <a:p>
            <a:endParaRPr lang="de-DE" i="1"/>
          </a:p>
        </p:txBody>
      </p:sp>
    </p:spTree>
    <p:extLst>
      <p:ext uri="{BB962C8B-B14F-4D97-AF65-F5344CB8AC3E}">
        <p14:creationId xmlns:p14="http://schemas.microsoft.com/office/powerpoint/2010/main" val="4092892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132516" y="607864"/>
            <a:ext cx="9059484" cy="400110"/>
          </a:xfrm>
          <a:prstGeom prst="rect">
            <a:avLst/>
          </a:prstGeom>
          <a:noFill/>
        </p:spPr>
        <p:txBody>
          <a:bodyPr wrap="square" rtlCol="0">
            <a:spAutoFit/>
          </a:bodyPr>
          <a:lstStyle/>
          <a:p>
            <a:r>
              <a:rPr lang="de-DE" sz="2000" b="1" smtClean="0"/>
              <a:t>Can the audible device cover more than the regulatory Monitoring Area ?</a:t>
            </a:r>
            <a:endParaRPr lang="de-DE" sz="2000" b="1"/>
          </a:p>
        </p:txBody>
      </p:sp>
      <p:sp>
        <p:nvSpPr>
          <p:cNvPr id="6" name="Rechteck 5"/>
          <p:cNvSpPr/>
          <p:nvPr/>
        </p:nvSpPr>
        <p:spPr>
          <a:xfrm>
            <a:off x="1065401" y="2356468"/>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7" name="Rechteck 6"/>
          <p:cNvSpPr/>
          <p:nvPr/>
        </p:nvSpPr>
        <p:spPr>
          <a:xfrm>
            <a:off x="1065401" y="4043639"/>
            <a:ext cx="922789" cy="1786855"/>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solidFill>
                  <a:schemeClr val="tx1"/>
                </a:solidFill>
              </a:rPr>
              <a:t>Class VIII Field</a:t>
            </a:r>
            <a:endParaRPr lang="de-DE">
              <a:solidFill>
                <a:schemeClr val="tx1"/>
              </a:solidFill>
            </a:endParaRPr>
          </a:p>
        </p:txBody>
      </p:sp>
      <p:sp>
        <p:nvSpPr>
          <p:cNvPr id="10" name="Rechteck 9"/>
          <p:cNvSpPr/>
          <p:nvPr/>
        </p:nvSpPr>
        <p:spPr>
          <a:xfrm>
            <a:off x="2092744" y="2357866"/>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12" name="Rechteck 11"/>
          <p:cNvSpPr/>
          <p:nvPr/>
        </p:nvSpPr>
        <p:spPr>
          <a:xfrm>
            <a:off x="2092744" y="4045038"/>
            <a:ext cx="922789" cy="401274"/>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smtClean="0">
                <a:solidFill>
                  <a:schemeClr val="tx1"/>
                </a:solidFill>
              </a:rPr>
              <a:t>Monitoring Area (Audible Device)</a:t>
            </a:r>
            <a:endParaRPr lang="de-DE" sz="900">
              <a:solidFill>
                <a:schemeClr val="tx1"/>
              </a:solidFill>
            </a:endParaRPr>
          </a:p>
        </p:txBody>
      </p:sp>
      <p:sp>
        <p:nvSpPr>
          <p:cNvPr id="19" name="Textfeld 18"/>
          <p:cNvSpPr txBox="1"/>
          <p:nvPr/>
        </p:nvSpPr>
        <p:spPr>
          <a:xfrm>
            <a:off x="144022" y="4185068"/>
            <a:ext cx="567784" cy="307777"/>
          </a:xfrm>
          <a:prstGeom prst="rect">
            <a:avLst/>
          </a:prstGeom>
          <a:noFill/>
        </p:spPr>
        <p:txBody>
          <a:bodyPr wrap="none" rtlCol="0">
            <a:spAutoFit/>
          </a:bodyPr>
          <a:lstStyle/>
          <a:p>
            <a:r>
              <a:rPr lang="de-DE" sz="1400" smtClean="0"/>
              <a:t>[1 m]</a:t>
            </a:r>
            <a:endParaRPr lang="de-DE" sz="1400"/>
          </a:p>
        </p:txBody>
      </p:sp>
      <p:cxnSp>
        <p:nvCxnSpPr>
          <p:cNvPr id="22" name="Gerader Verbinder 21"/>
          <p:cNvCxnSpPr/>
          <p:nvPr/>
        </p:nvCxnSpPr>
        <p:spPr>
          <a:xfrm>
            <a:off x="719644" y="4446311"/>
            <a:ext cx="4153913" cy="1"/>
          </a:xfrm>
          <a:prstGeom prst="line">
            <a:avLst/>
          </a:prstGeom>
          <a:ln>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23" name="Textfeld 22"/>
          <p:cNvSpPr txBox="1"/>
          <p:nvPr/>
        </p:nvSpPr>
        <p:spPr>
          <a:xfrm>
            <a:off x="3422968" y="1716448"/>
            <a:ext cx="1103379" cy="369332"/>
          </a:xfrm>
          <a:prstGeom prst="rect">
            <a:avLst/>
          </a:prstGeom>
          <a:noFill/>
        </p:spPr>
        <p:txBody>
          <a:bodyPr wrap="none" rtlCol="0">
            <a:spAutoFit/>
          </a:bodyPr>
          <a:lstStyle/>
          <a:p>
            <a:r>
              <a:rPr lang="de-DE" smtClean="0"/>
              <a:t>Possible ?</a:t>
            </a:r>
          </a:p>
        </p:txBody>
      </p:sp>
      <p:sp>
        <p:nvSpPr>
          <p:cNvPr id="24" name="Textfeld 23"/>
          <p:cNvSpPr txBox="1"/>
          <p:nvPr/>
        </p:nvSpPr>
        <p:spPr>
          <a:xfrm>
            <a:off x="1065401" y="1276044"/>
            <a:ext cx="2067114" cy="369332"/>
          </a:xfrm>
          <a:prstGeom prst="rect">
            <a:avLst/>
          </a:prstGeom>
          <a:noFill/>
        </p:spPr>
        <p:txBody>
          <a:bodyPr wrap="square" rtlCol="0">
            <a:spAutoFit/>
          </a:bodyPr>
          <a:lstStyle/>
          <a:p>
            <a:r>
              <a:rPr lang="de-DE" smtClean="0"/>
              <a:t>Current Intention</a:t>
            </a:r>
          </a:p>
        </p:txBody>
      </p:sp>
      <p:cxnSp>
        <p:nvCxnSpPr>
          <p:cNvPr id="25" name="Gerader Verbinder 24"/>
          <p:cNvCxnSpPr/>
          <p:nvPr/>
        </p:nvCxnSpPr>
        <p:spPr>
          <a:xfrm>
            <a:off x="795154" y="5824902"/>
            <a:ext cx="3913033" cy="5592"/>
          </a:xfrm>
          <a:prstGeom prst="line">
            <a:avLst/>
          </a:prstGeom>
          <a:ln>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171211" y="5595925"/>
            <a:ext cx="704039" cy="307777"/>
          </a:xfrm>
          <a:prstGeom prst="rect">
            <a:avLst/>
          </a:prstGeom>
          <a:noFill/>
        </p:spPr>
        <p:txBody>
          <a:bodyPr wrap="none" rtlCol="0">
            <a:spAutoFit/>
          </a:bodyPr>
          <a:lstStyle/>
          <a:p>
            <a:r>
              <a:rPr lang="de-DE" sz="1400" smtClean="0"/>
              <a:t>[3.5 m]</a:t>
            </a:r>
            <a:endParaRPr lang="de-DE" sz="1400"/>
          </a:p>
        </p:txBody>
      </p:sp>
      <p:cxnSp>
        <p:nvCxnSpPr>
          <p:cNvPr id="27" name="Gerader Verbinder 26"/>
          <p:cNvCxnSpPr/>
          <p:nvPr/>
        </p:nvCxnSpPr>
        <p:spPr>
          <a:xfrm>
            <a:off x="3087115" y="1368447"/>
            <a:ext cx="0" cy="540757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30" name="Rechteck 29"/>
          <p:cNvSpPr/>
          <p:nvPr/>
        </p:nvSpPr>
        <p:spPr>
          <a:xfrm>
            <a:off x="3216364" y="3783794"/>
            <a:ext cx="1309983" cy="1062526"/>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de-DE" sz="1400" smtClean="0">
                <a:solidFill>
                  <a:schemeClr val="tx1"/>
                </a:solidFill>
              </a:rPr>
              <a:t>Audible Device </a:t>
            </a:r>
            <a:endParaRPr lang="de-DE" sz="1400">
              <a:solidFill>
                <a:schemeClr val="tx1"/>
              </a:solidFill>
            </a:endParaRPr>
          </a:p>
        </p:txBody>
      </p:sp>
      <p:sp>
        <p:nvSpPr>
          <p:cNvPr id="34" name="Rechteck 33"/>
          <p:cNvSpPr/>
          <p:nvPr/>
        </p:nvSpPr>
        <p:spPr>
          <a:xfrm>
            <a:off x="3438734" y="3976942"/>
            <a:ext cx="922789" cy="40127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endParaRPr>
          </a:p>
        </p:txBody>
      </p:sp>
      <p:sp>
        <p:nvSpPr>
          <p:cNvPr id="28" name="Rechteck 27"/>
          <p:cNvSpPr/>
          <p:nvPr/>
        </p:nvSpPr>
        <p:spPr>
          <a:xfrm>
            <a:off x="3438734" y="2361381"/>
            <a:ext cx="922789" cy="16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Vehicle</a:t>
            </a:r>
            <a:endParaRPr lang="de-DE"/>
          </a:p>
        </p:txBody>
      </p:sp>
      <p:sp>
        <p:nvSpPr>
          <p:cNvPr id="35" name="Textfeld 34"/>
          <p:cNvSpPr txBox="1"/>
          <p:nvPr/>
        </p:nvSpPr>
        <p:spPr>
          <a:xfrm>
            <a:off x="4962641" y="964810"/>
            <a:ext cx="4798503" cy="4801314"/>
          </a:xfrm>
          <a:prstGeom prst="rect">
            <a:avLst/>
          </a:prstGeom>
          <a:noFill/>
        </p:spPr>
        <p:txBody>
          <a:bodyPr wrap="square" rtlCol="0">
            <a:spAutoFit/>
          </a:bodyPr>
          <a:lstStyle/>
          <a:p>
            <a:r>
              <a:rPr lang="de-DE" smtClean="0"/>
              <a:t>Current Text in Regulation Draft Annex 13:</a:t>
            </a:r>
          </a:p>
          <a:p>
            <a:endParaRPr lang="en-US" smtClean="0"/>
          </a:p>
          <a:p>
            <a:r>
              <a:rPr lang="en-US" smtClean="0"/>
              <a:t>2.1</a:t>
            </a:r>
            <a:r>
              <a:rPr lang="en-US"/>
              <a:t>.	Audible information</a:t>
            </a:r>
            <a:endParaRPr lang="de-DE"/>
          </a:p>
          <a:p>
            <a:r>
              <a:rPr lang="en-US"/>
              <a:t> </a:t>
            </a:r>
            <a:endParaRPr lang="de-DE"/>
          </a:p>
          <a:p>
            <a:r>
              <a:rPr lang="en-US"/>
              <a:t>When an object is detected in the rear horizontal area as described in paragraph 5.1. below, audible information in accordance with ISO 15006:2010 shall be given.</a:t>
            </a:r>
            <a:endParaRPr lang="de-DE"/>
          </a:p>
          <a:p>
            <a:r>
              <a:rPr lang="en-US"/>
              <a:t> </a:t>
            </a:r>
            <a:endParaRPr lang="de-DE"/>
          </a:p>
          <a:p>
            <a:r>
              <a:rPr lang="de-DE" smtClean="0"/>
              <a:t>...</a:t>
            </a:r>
          </a:p>
          <a:p>
            <a:endParaRPr lang="de-DE"/>
          </a:p>
          <a:p>
            <a:r>
              <a:rPr lang="en-US"/>
              <a:t>5.1.	Monitoring area</a:t>
            </a:r>
            <a:endParaRPr lang="de-DE"/>
          </a:p>
          <a:p>
            <a:r>
              <a:rPr lang="en-US"/>
              <a:t> </a:t>
            </a:r>
            <a:endParaRPr lang="de-DE"/>
          </a:p>
          <a:p>
            <a:r>
              <a:rPr lang="en-GB"/>
              <a:t>The </a:t>
            </a:r>
            <a:r>
              <a:rPr lang="en-GB" u="sng"/>
              <a:t>maximum detection distance </a:t>
            </a:r>
            <a:r>
              <a:rPr lang="en-GB"/>
              <a:t>in Clauses 5.4.2 and 5.4.3 of ISO 17386 :2010 </a:t>
            </a:r>
            <a:r>
              <a:rPr lang="en-GB" u="sng"/>
              <a:t>shall be [1.0] m</a:t>
            </a:r>
            <a:r>
              <a:rPr lang="en-GB"/>
              <a:t> (Class R2).</a:t>
            </a:r>
            <a:endParaRPr lang="de-DE"/>
          </a:p>
          <a:p>
            <a:endParaRPr lang="de-DE" smtClean="0"/>
          </a:p>
        </p:txBody>
      </p:sp>
      <p:sp>
        <p:nvSpPr>
          <p:cNvPr id="3" name="Textfeld 2"/>
          <p:cNvSpPr txBox="1"/>
          <p:nvPr/>
        </p:nvSpPr>
        <p:spPr>
          <a:xfrm>
            <a:off x="3354224" y="5903702"/>
            <a:ext cx="8015336" cy="830997"/>
          </a:xfrm>
          <a:prstGeom prst="rect">
            <a:avLst/>
          </a:prstGeom>
          <a:solidFill>
            <a:schemeClr val="accent4">
              <a:lumMod val="20000"/>
              <a:lumOff val="80000"/>
            </a:schemeClr>
          </a:solidFill>
        </p:spPr>
        <p:txBody>
          <a:bodyPr wrap="none" rtlCol="0">
            <a:spAutoFit/>
          </a:bodyPr>
          <a:lstStyle/>
          <a:p>
            <a:r>
              <a:rPr lang="de-DE" sz="1600" smtClean="0"/>
              <a:t>Proposal: The </a:t>
            </a:r>
            <a:r>
              <a:rPr lang="de-DE" sz="1600" smtClean="0">
                <a:solidFill>
                  <a:srgbClr val="FF0000"/>
                </a:solidFill>
              </a:rPr>
              <a:t>required</a:t>
            </a:r>
            <a:r>
              <a:rPr lang="de-DE" sz="1600" smtClean="0"/>
              <a:t> detection distance ... shall be [ 1.0 ] m </a:t>
            </a:r>
            <a:r>
              <a:rPr lang="de-DE" sz="1600" smtClean="0">
                <a:solidFill>
                  <a:srgbClr val="FF0000"/>
                </a:solidFill>
              </a:rPr>
              <a:t>maximum </a:t>
            </a:r>
            <a:r>
              <a:rPr lang="de-DE" sz="1600" smtClean="0"/>
              <a:t>(Class R2).</a:t>
            </a:r>
          </a:p>
          <a:p>
            <a:endParaRPr lang="de-DE" sz="1600"/>
          </a:p>
          <a:p>
            <a:r>
              <a:rPr lang="de-DE" sz="1600" i="1" smtClean="0"/>
              <a:t>For clarity recommended to add a picture of the detection zone  (width of vehicle x 1m)</a:t>
            </a:r>
            <a:endParaRPr lang="de-DE" sz="1600" i="1"/>
          </a:p>
        </p:txBody>
      </p:sp>
      <p:sp>
        <p:nvSpPr>
          <p:cNvPr id="4" name="Textfeld 3"/>
          <p:cNvSpPr txBox="1"/>
          <p:nvPr/>
        </p:nvSpPr>
        <p:spPr>
          <a:xfrm>
            <a:off x="10128069" y="2356468"/>
            <a:ext cx="518091" cy="369332"/>
          </a:xfrm>
          <a:prstGeom prst="rect">
            <a:avLst/>
          </a:prstGeom>
          <a:noFill/>
        </p:spPr>
        <p:txBody>
          <a:bodyPr wrap="none" rtlCol="0">
            <a:spAutoFit/>
          </a:bodyPr>
          <a:lstStyle/>
          <a:p>
            <a:r>
              <a:rPr lang="de-DE" smtClean="0"/>
              <a:t>OK</a:t>
            </a:r>
            <a:endParaRPr lang="de-DE"/>
          </a:p>
        </p:txBody>
      </p:sp>
      <p:sp>
        <p:nvSpPr>
          <p:cNvPr id="20" name="Textfeld 19"/>
          <p:cNvSpPr txBox="1"/>
          <p:nvPr/>
        </p:nvSpPr>
        <p:spPr>
          <a:xfrm>
            <a:off x="10103216" y="4617738"/>
            <a:ext cx="684803" cy="369332"/>
          </a:xfrm>
          <a:prstGeom prst="rect">
            <a:avLst/>
          </a:prstGeom>
          <a:noFill/>
        </p:spPr>
        <p:txBody>
          <a:bodyPr wrap="none" rtlCol="0">
            <a:spAutoFit/>
          </a:bodyPr>
          <a:lstStyle/>
          <a:p>
            <a:r>
              <a:rPr lang="de-DE" smtClean="0"/>
              <a:t>NOK</a:t>
            </a:r>
            <a:endParaRPr lang="de-DE"/>
          </a:p>
        </p:txBody>
      </p:sp>
      <p:sp>
        <p:nvSpPr>
          <p:cNvPr id="5" name="Foliennummernplatzhalter 4"/>
          <p:cNvSpPr>
            <a:spLocks noGrp="1"/>
          </p:cNvSpPr>
          <p:nvPr>
            <p:ph type="sldNum" sz="quarter" idx="12"/>
          </p:nvPr>
        </p:nvSpPr>
        <p:spPr/>
        <p:txBody>
          <a:bodyPr/>
          <a:lstStyle/>
          <a:p>
            <a:fld id="{D09A974D-1DC4-4C29-960C-4F23E42A2DA2}" type="slidenum">
              <a:rPr lang="ja-JP" altLang="fr-FR" smtClean="0"/>
              <a:pPr/>
              <a:t>9</a:t>
            </a:fld>
            <a:endParaRPr lang="fr-FR" altLang="ja-JP"/>
          </a:p>
        </p:txBody>
      </p:sp>
    </p:spTree>
    <p:extLst>
      <p:ext uri="{BB962C8B-B14F-4D97-AF65-F5344CB8AC3E}">
        <p14:creationId xmlns:p14="http://schemas.microsoft.com/office/powerpoint/2010/main" val="1544400694"/>
      </p:ext>
    </p:extLst>
  </p:cSld>
  <p:clrMapOvr>
    <a:masterClrMapping/>
  </p:clrMapOvr>
</p:sld>
</file>

<file path=ppt/theme/theme1.xml><?xml version="1.0" encoding="utf-8"?>
<a:theme xmlns:a="http://schemas.openxmlformats.org/drawingml/2006/main" name="1_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1133</Words>
  <Application>Microsoft Office PowerPoint</Application>
  <PresentationFormat>Aangepast</PresentationFormat>
  <Paragraphs>213</Paragraphs>
  <Slides>16</Slides>
  <Notes>0</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1_Masque présentation OICA</vt:lpstr>
      <vt:lpstr>Questions/Comments on ECE/TRANS/WP.29/GRSG/2019/10</vt:lpstr>
      <vt:lpstr>PowerPoint-presentatie</vt:lpstr>
      <vt:lpstr>FoV rear-end pole location</vt:lpstr>
      <vt:lpstr>PowerPoint-presentatie</vt:lpstr>
      <vt:lpstr>PowerPoint-presentatie</vt:lpstr>
      <vt:lpstr>PowerPoint-presentatie</vt:lpstr>
      <vt:lpstr>PowerPoint-presentatie</vt:lpstr>
      <vt:lpstr>PowerPoint-presentatie</vt:lpstr>
      <vt:lpstr>PowerPoint-presentatie</vt:lpstr>
      <vt:lpstr>Does the test have to be repeated for each grid square in the monitoring area or only once ?</vt:lpstr>
      <vt:lpstr>Audible Warning Device:  Pause function – Default Mode?</vt:lpstr>
      <vt:lpstr>Audible Warning Device: Pause Function</vt:lpstr>
      <vt:lpstr>PowerPoint-presentatie</vt:lpstr>
      <vt:lpstr>PowerPoint-presentatie</vt:lpstr>
      <vt:lpstr>PowerPoint-presentatie</vt:lpstr>
      <vt:lpstr>PowerPoint-presentatie</vt:lpstr>
    </vt:vector>
  </TitlesOfParts>
  <Company>GM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Alexandra Scholz</dc:creator>
  <cp:lastModifiedBy>Johan Broeders</cp:lastModifiedBy>
  <cp:revision>44</cp:revision>
  <dcterms:created xsi:type="dcterms:W3CDTF">2019-01-09T08:00:12Z</dcterms:created>
  <dcterms:modified xsi:type="dcterms:W3CDTF">2019-02-05T01:02:31Z</dcterms:modified>
</cp:coreProperties>
</file>