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7" d="100"/>
          <a:sy n="77" d="100"/>
        </p:scale>
        <p:origin x="-37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532F-EB95-4EAE-ABA2-B9433BF71BBF}" type="datetimeFigureOut">
              <a:rPr lang="de-DE" smtClean="0"/>
              <a:t>06.02.2019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CDC01-B740-482C-B5AE-B42A1B2977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8983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532F-EB95-4EAE-ABA2-B9433BF71BBF}" type="datetimeFigureOut">
              <a:rPr lang="de-DE" smtClean="0"/>
              <a:t>06.02.2019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CDC01-B740-482C-B5AE-B42A1B2977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1354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532F-EB95-4EAE-ABA2-B9433BF71BBF}" type="datetimeFigureOut">
              <a:rPr lang="de-DE" smtClean="0"/>
              <a:t>06.02.2019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CDC01-B740-482C-B5AE-B42A1B2977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4879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532F-EB95-4EAE-ABA2-B9433BF71BBF}" type="datetimeFigureOut">
              <a:rPr lang="de-DE" smtClean="0"/>
              <a:t>06.02.2019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CDC01-B740-482C-B5AE-B42A1B2977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8462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532F-EB95-4EAE-ABA2-B9433BF71BBF}" type="datetimeFigureOut">
              <a:rPr lang="de-DE" smtClean="0"/>
              <a:t>06.02.2019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CDC01-B740-482C-B5AE-B42A1B2977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7282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532F-EB95-4EAE-ABA2-B9433BF71BBF}" type="datetimeFigureOut">
              <a:rPr lang="de-DE" smtClean="0"/>
              <a:t>06.02.2019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CDC01-B740-482C-B5AE-B42A1B2977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8141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532F-EB95-4EAE-ABA2-B9433BF71BBF}" type="datetimeFigureOut">
              <a:rPr lang="de-DE" smtClean="0"/>
              <a:t>06.02.2019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CDC01-B740-482C-B5AE-B42A1B2977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7690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532F-EB95-4EAE-ABA2-B9433BF71BBF}" type="datetimeFigureOut">
              <a:rPr lang="de-DE" smtClean="0"/>
              <a:t>06.02.2019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CDC01-B740-482C-B5AE-B42A1B2977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4273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532F-EB95-4EAE-ABA2-B9433BF71BBF}" type="datetimeFigureOut">
              <a:rPr lang="de-DE" smtClean="0"/>
              <a:t>06.02.2019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CDC01-B740-482C-B5AE-B42A1B2977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8841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532F-EB95-4EAE-ABA2-B9433BF71BBF}" type="datetimeFigureOut">
              <a:rPr lang="de-DE" smtClean="0"/>
              <a:t>06.02.2019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CDC01-B740-482C-B5AE-B42A1B2977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8147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532F-EB95-4EAE-ABA2-B9433BF71BBF}" type="datetimeFigureOut">
              <a:rPr lang="de-DE" smtClean="0"/>
              <a:t>06.02.2019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CDC01-B740-482C-B5AE-B42A1B2977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0007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C532F-EB95-4EAE-ABA2-B9433BF71BBF}" type="datetimeFigureOut">
              <a:rPr lang="de-DE" smtClean="0"/>
              <a:t>06.02.2019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CDC01-B740-482C-B5AE-B42A1B2977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4477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kstvak 17"/>
          <p:cNvSpPr txBox="1"/>
          <p:nvPr/>
        </p:nvSpPr>
        <p:spPr>
          <a:xfrm>
            <a:off x="728649" y="260648"/>
            <a:ext cx="538051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VRU-</a:t>
            </a:r>
            <a:r>
              <a:rPr lang="nl-NL" sz="2400" b="1" dirty="0" err="1" smtClean="0"/>
              <a:t>Proxi</a:t>
            </a:r>
            <a:r>
              <a:rPr lang="nl-NL" sz="2400" b="1" dirty="0" smtClean="0"/>
              <a:t>  </a:t>
            </a:r>
            <a:r>
              <a:rPr lang="nl-NL" sz="2400" b="1" dirty="0" err="1" smtClean="0"/>
              <a:t>Reversing</a:t>
            </a:r>
            <a:r>
              <a:rPr lang="nl-NL" sz="2400" b="1" dirty="0" smtClean="0"/>
              <a:t> </a:t>
            </a:r>
            <a:r>
              <a:rPr lang="nl-NL" sz="2400" b="1" dirty="0"/>
              <a:t>M</a:t>
            </a:r>
            <a:r>
              <a:rPr lang="nl-NL" sz="2400" b="1" dirty="0" smtClean="0"/>
              <a:t>otion </a:t>
            </a:r>
            <a:r>
              <a:rPr lang="nl-NL" sz="2400" b="1" dirty="0" err="1"/>
              <a:t>R</a:t>
            </a:r>
            <a:r>
              <a:rPr lang="nl-NL" sz="2400" b="1" dirty="0" err="1" smtClean="0"/>
              <a:t>egulation</a:t>
            </a:r>
            <a:r>
              <a:rPr lang="nl-NL" sz="2400" b="1" dirty="0" smtClean="0"/>
              <a:t> </a:t>
            </a:r>
          </a:p>
          <a:p>
            <a:pPr>
              <a:lnSpc>
                <a:spcPct val="150000"/>
              </a:lnSpc>
            </a:pPr>
            <a:endParaRPr lang="nl-NL" sz="2400" dirty="0"/>
          </a:p>
          <a:p>
            <a:pPr>
              <a:lnSpc>
                <a:spcPct val="150000"/>
              </a:lnSpc>
            </a:pPr>
            <a:endParaRPr lang="nl-NL" sz="24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dirty="0" err="1" smtClean="0"/>
              <a:t>Regulation</a:t>
            </a:r>
            <a:r>
              <a:rPr lang="nl-NL" sz="2400" dirty="0" smtClean="0"/>
              <a:t> </a:t>
            </a:r>
            <a:r>
              <a:rPr lang="nl-NL" sz="2400" dirty="0" err="1" smtClean="0"/>
              <a:t>framework</a:t>
            </a:r>
            <a:r>
              <a:rPr lang="nl-NL" sz="2400" dirty="0" smtClean="0"/>
              <a:t> </a:t>
            </a:r>
            <a:r>
              <a:rPr lang="nl-NL" sz="2400" dirty="0" err="1" smtClean="0"/>
              <a:t>proposal</a:t>
            </a:r>
            <a:endParaRPr lang="nl-NL" sz="24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dirty="0" smtClean="0"/>
              <a:t>Performance </a:t>
            </a:r>
            <a:r>
              <a:rPr lang="nl-NL" sz="2400" dirty="0" err="1" smtClean="0"/>
              <a:t>requirements</a:t>
            </a:r>
            <a:r>
              <a:rPr lang="nl-NL" sz="2400" dirty="0" smtClean="0"/>
              <a:t> (</a:t>
            </a:r>
            <a:r>
              <a:rPr lang="nl-NL" sz="2400" dirty="0" err="1" smtClean="0"/>
              <a:t>discussion</a:t>
            </a:r>
            <a:r>
              <a:rPr lang="nl-NL" sz="2400" dirty="0" smtClean="0"/>
              <a:t>)</a:t>
            </a:r>
            <a:endParaRPr lang="nl-NL" sz="24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dirty="0" err="1" smtClean="0"/>
              <a:t>Main</a:t>
            </a:r>
            <a:r>
              <a:rPr lang="nl-NL" sz="2400" dirty="0" smtClean="0"/>
              <a:t> </a:t>
            </a:r>
            <a:r>
              <a:rPr lang="nl-NL" sz="2400" dirty="0" err="1" smtClean="0"/>
              <a:t>questions</a:t>
            </a:r>
            <a:endParaRPr lang="nl-NL" sz="2400" dirty="0"/>
          </a:p>
        </p:txBody>
      </p:sp>
      <p:sp>
        <p:nvSpPr>
          <p:cNvPr id="2" name="Tekstvak 1"/>
          <p:cNvSpPr txBox="1"/>
          <p:nvPr/>
        </p:nvSpPr>
        <p:spPr>
          <a:xfrm>
            <a:off x="1007436" y="6021288"/>
            <a:ext cx="173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VRU-Proxi-08-10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7815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6244"/>
              </p:ext>
            </p:extLst>
          </p:nvPr>
        </p:nvGraphicFramePr>
        <p:xfrm>
          <a:off x="719405" y="1434116"/>
          <a:ext cx="8136768" cy="4272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4148"/>
                <a:gridCol w="2743225"/>
                <a:gridCol w="4049395"/>
              </a:tblGrid>
              <a:tr h="720080">
                <a:tc>
                  <a:txBody>
                    <a:bodyPr/>
                    <a:lstStyle/>
                    <a:p>
                      <a:r>
                        <a:rPr lang="nl-NL" dirty="0" smtClean="0"/>
                        <a:t>Part</a:t>
                      </a:r>
                      <a:endParaRPr lang="nl-NL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R46</a:t>
                      </a:r>
                      <a:endParaRPr lang="nl-NL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Rxx</a:t>
                      </a:r>
                      <a:r>
                        <a:rPr lang="nl-NL" dirty="0" smtClean="0"/>
                        <a:t> (new </a:t>
                      </a:r>
                      <a:r>
                        <a:rPr lang="nl-NL" dirty="0" err="1" smtClean="0"/>
                        <a:t>regulation</a:t>
                      </a:r>
                      <a:r>
                        <a:rPr lang="nl-NL" dirty="0" smtClean="0"/>
                        <a:t>)</a:t>
                      </a:r>
                      <a:endParaRPr lang="nl-NL" dirty="0"/>
                    </a:p>
                  </a:txBody>
                  <a:tcPr marL="121920" marR="121920"/>
                </a:tc>
              </a:tr>
              <a:tr h="1776197">
                <a:tc>
                  <a:txBody>
                    <a:bodyPr/>
                    <a:lstStyle/>
                    <a:p>
                      <a:r>
                        <a:rPr lang="nl-NL" dirty="0" smtClean="0"/>
                        <a:t>Component</a:t>
                      </a:r>
                      <a:endParaRPr lang="nl-NL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Mirrors</a:t>
                      </a:r>
                      <a:r>
                        <a:rPr lang="nl-NL" dirty="0" smtClean="0"/>
                        <a:t> (Class I </a:t>
                      </a:r>
                      <a:r>
                        <a:rPr lang="nl-NL" dirty="0" err="1" smtClean="0"/>
                        <a:t>to</a:t>
                      </a:r>
                      <a:r>
                        <a:rPr lang="nl-NL" dirty="0" smtClean="0"/>
                        <a:t> VII)</a:t>
                      </a:r>
                    </a:p>
                    <a:p>
                      <a:r>
                        <a:rPr lang="nl-NL" dirty="0" smtClean="0"/>
                        <a:t>CMS (Class</a:t>
                      </a:r>
                      <a:r>
                        <a:rPr lang="nl-NL" baseline="0" dirty="0" smtClean="0"/>
                        <a:t> I </a:t>
                      </a:r>
                      <a:r>
                        <a:rPr lang="nl-NL" baseline="0" dirty="0" err="1" smtClean="0"/>
                        <a:t>to</a:t>
                      </a:r>
                      <a:r>
                        <a:rPr lang="nl-NL" baseline="0" dirty="0" smtClean="0"/>
                        <a:t> VII)</a:t>
                      </a:r>
                      <a:endParaRPr lang="nl-NL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Detection</a:t>
                      </a:r>
                      <a:endParaRPr lang="nl-NL" dirty="0" smtClean="0"/>
                    </a:p>
                    <a:p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CMS</a:t>
                      </a:r>
                      <a:r>
                        <a:rPr lang="nl-NL" baseline="0" dirty="0" smtClean="0">
                          <a:solidFill>
                            <a:srgbClr val="FF0000"/>
                          </a:solidFill>
                        </a:rPr>
                        <a:t> Class VIII </a:t>
                      </a:r>
                    </a:p>
                    <a:p>
                      <a:r>
                        <a:rPr lang="nl-NL" baseline="0" dirty="0" err="1" smtClean="0">
                          <a:solidFill>
                            <a:srgbClr val="FF0000"/>
                          </a:solidFill>
                        </a:rPr>
                        <a:t>Mirror</a:t>
                      </a:r>
                      <a:r>
                        <a:rPr lang="nl-NL" baseline="0" dirty="0" smtClean="0">
                          <a:solidFill>
                            <a:srgbClr val="FF0000"/>
                          </a:solidFill>
                        </a:rPr>
                        <a:t> Class VIII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 marL="121920" marR="121920"/>
                </a:tc>
              </a:tr>
              <a:tr h="1776197">
                <a:tc>
                  <a:txBody>
                    <a:bodyPr/>
                    <a:lstStyle/>
                    <a:p>
                      <a:r>
                        <a:rPr lang="nl-NL" dirty="0" smtClean="0"/>
                        <a:t>Installation</a:t>
                      </a:r>
                      <a:endParaRPr lang="nl-NL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CMS (Class I </a:t>
                      </a:r>
                      <a:r>
                        <a:rPr lang="nl-NL" dirty="0" err="1" smtClean="0"/>
                        <a:t>to</a:t>
                      </a:r>
                      <a:r>
                        <a:rPr lang="nl-NL" dirty="0" smtClean="0"/>
                        <a:t> VII)</a:t>
                      </a:r>
                    </a:p>
                    <a:p>
                      <a:r>
                        <a:rPr lang="nl-NL" dirty="0" err="1" smtClean="0"/>
                        <a:t>Mirrors</a:t>
                      </a:r>
                      <a:r>
                        <a:rPr lang="nl-NL" dirty="0" smtClean="0"/>
                        <a:t> (Class I </a:t>
                      </a:r>
                      <a:r>
                        <a:rPr lang="nl-NL" dirty="0" err="1" smtClean="0"/>
                        <a:t>to</a:t>
                      </a:r>
                      <a:r>
                        <a:rPr lang="nl-NL" dirty="0" smtClean="0"/>
                        <a:t> VII)</a:t>
                      </a:r>
                      <a:endParaRPr lang="nl-NL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CMS (Class I </a:t>
                      </a:r>
                      <a:r>
                        <a:rPr lang="nl-NL" dirty="0" err="1" smtClean="0"/>
                        <a:t>and</a:t>
                      </a:r>
                      <a:r>
                        <a:rPr lang="nl-NL" dirty="0" smtClean="0"/>
                        <a:t> VIII)</a:t>
                      </a:r>
                      <a:r>
                        <a:rPr lang="nl-NL" sz="18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200" baseline="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nl-NL" sz="1200" baseline="0" dirty="0" err="1" smtClean="0">
                          <a:solidFill>
                            <a:srgbClr val="FF0000"/>
                          </a:solidFill>
                        </a:rPr>
                        <a:t>reference</a:t>
                      </a:r>
                      <a:r>
                        <a:rPr lang="nl-NL" sz="12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200" baseline="0" dirty="0" err="1" smtClean="0">
                          <a:solidFill>
                            <a:srgbClr val="FF0000"/>
                          </a:solidFill>
                        </a:rPr>
                        <a:t>to</a:t>
                      </a:r>
                      <a:r>
                        <a:rPr lang="nl-NL" sz="1200" baseline="0" dirty="0" smtClean="0">
                          <a:solidFill>
                            <a:srgbClr val="FF0000"/>
                          </a:solidFill>
                        </a:rPr>
                        <a:t> R46 </a:t>
                      </a:r>
                      <a:r>
                        <a:rPr lang="nl-NL" sz="1200" baseline="0" dirty="0" err="1" smtClean="0">
                          <a:solidFill>
                            <a:srgbClr val="FF0000"/>
                          </a:solidFill>
                        </a:rPr>
                        <a:t>and</a:t>
                      </a:r>
                      <a:r>
                        <a:rPr lang="nl-NL" sz="12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200" baseline="0" dirty="0" err="1" smtClean="0">
                          <a:solidFill>
                            <a:srgbClr val="FF0000"/>
                          </a:solidFill>
                        </a:rPr>
                        <a:t>Rxx</a:t>
                      </a:r>
                      <a:r>
                        <a:rPr lang="nl-NL" sz="1200" baseline="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 smtClean="0"/>
                        <a:t>Mirrors</a:t>
                      </a:r>
                      <a:r>
                        <a:rPr lang="nl-NL" dirty="0" smtClean="0"/>
                        <a:t> (Class I </a:t>
                      </a:r>
                      <a:r>
                        <a:rPr lang="nl-NL" dirty="0" err="1" smtClean="0"/>
                        <a:t>and</a:t>
                      </a:r>
                      <a:r>
                        <a:rPr lang="nl-NL" dirty="0" smtClean="0"/>
                        <a:t> VIII)</a:t>
                      </a:r>
                      <a:r>
                        <a:rPr lang="nl-NL" sz="18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100" baseline="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nl-NL" sz="1100" baseline="0" dirty="0" err="1" smtClean="0">
                          <a:solidFill>
                            <a:srgbClr val="FF0000"/>
                          </a:solidFill>
                        </a:rPr>
                        <a:t>reference</a:t>
                      </a:r>
                      <a:r>
                        <a:rPr lang="nl-NL" sz="11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100" baseline="0" dirty="0" err="1" smtClean="0">
                          <a:solidFill>
                            <a:srgbClr val="FF0000"/>
                          </a:solidFill>
                        </a:rPr>
                        <a:t>to</a:t>
                      </a:r>
                      <a:r>
                        <a:rPr lang="nl-NL" sz="1100" baseline="0" dirty="0" smtClean="0">
                          <a:solidFill>
                            <a:srgbClr val="FF0000"/>
                          </a:solidFill>
                        </a:rPr>
                        <a:t> R46 </a:t>
                      </a:r>
                      <a:r>
                        <a:rPr lang="nl-NL" sz="1100" baseline="0" dirty="0" err="1" smtClean="0">
                          <a:solidFill>
                            <a:srgbClr val="FF0000"/>
                          </a:solidFill>
                        </a:rPr>
                        <a:t>and</a:t>
                      </a:r>
                      <a:r>
                        <a:rPr lang="nl-NL" sz="11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100" baseline="0" dirty="0" err="1" smtClean="0">
                          <a:solidFill>
                            <a:srgbClr val="FF0000"/>
                          </a:solidFill>
                        </a:rPr>
                        <a:t>Rxx</a:t>
                      </a:r>
                      <a:r>
                        <a:rPr lang="nl-NL" sz="1100" baseline="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  <a:p>
                      <a:r>
                        <a:rPr lang="nl-NL" dirty="0" err="1" smtClean="0"/>
                        <a:t>Detection</a:t>
                      </a:r>
                      <a:endParaRPr lang="nl-NL" dirty="0" smtClean="0"/>
                    </a:p>
                    <a:p>
                      <a:r>
                        <a:rPr lang="nl-NL" dirty="0" smtClean="0"/>
                        <a:t>Direct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vision</a:t>
                      </a:r>
                      <a:endParaRPr lang="nl-NL" dirty="0"/>
                    </a:p>
                  </a:txBody>
                  <a:tcPr marL="121920" marR="121920"/>
                </a:tc>
              </a:tr>
            </a:tbl>
          </a:graphicData>
        </a:graphic>
      </p:graphicFrame>
      <p:cxnSp>
        <p:nvCxnSpPr>
          <p:cNvPr id="6" name="Rechte verbindingslijn met pijl 5"/>
          <p:cNvCxnSpPr/>
          <p:nvPr/>
        </p:nvCxnSpPr>
        <p:spPr>
          <a:xfrm>
            <a:off x="3793524" y="2802268"/>
            <a:ext cx="137160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met pijl 6"/>
          <p:cNvCxnSpPr/>
          <p:nvPr/>
        </p:nvCxnSpPr>
        <p:spPr>
          <a:xfrm>
            <a:off x="3503712" y="2802268"/>
            <a:ext cx="136485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>
            <a:off x="5400302" y="3090300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kstvak 17"/>
          <p:cNvSpPr txBox="1"/>
          <p:nvPr/>
        </p:nvSpPr>
        <p:spPr>
          <a:xfrm>
            <a:off x="728648" y="260648"/>
            <a:ext cx="98004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VRU-</a:t>
            </a:r>
            <a:r>
              <a:rPr lang="en-US" sz="2400" b="1" dirty="0" err="1" smtClean="0"/>
              <a:t>Proxi</a:t>
            </a:r>
            <a:r>
              <a:rPr lang="en-US" sz="2400" b="1" dirty="0" smtClean="0"/>
              <a:t>  Reversing motion regulation framework (compromise proposal) </a:t>
            </a:r>
            <a:endParaRPr lang="en-US" sz="2400" b="1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0" t="45327" r="34643" b="5339"/>
          <a:stretch/>
        </p:blipFill>
        <p:spPr bwMode="auto">
          <a:xfrm>
            <a:off x="9279924" y="2163974"/>
            <a:ext cx="2582689" cy="348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520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/>
        </p:nvGrpSpPr>
        <p:grpSpPr>
          <a:xfrm>
            <a:off x="1624614" y="1890711"/>
            <a:ext cx="727969" cy="337351"/>
            <a:chOff x="1624614" y="1544715"/>
            <a:chExt cx="727969" cy="337351"/>
          </a:xfrm>
        </p:grpSpPr>
        <p:sp>
          <p:nvSpPr>
            <p:cNvPr id="6" name="Ellipse 5"/>
            <p:cNvSpPr/>
            <p:nvPr/>
          </p:nvSpPr>
          <p:spPr>
            <a:xfrm>
              <a:off x="1624614" y="1544715"/>
              <a:ext cx="727969" cy="337351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Ellipse 6"/>
            <p:cNvSpPr/>
            <p:nvPr/>
          </p:nvSpPr>
          <p:spPr>
            <a:xfrm>
              <a:off x="1899821" y="1593541"/>
              <a:ext cx="177553" cy="23969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181992" y="1189375"/>
            <a:ext cx="2618913" cy="1060879"/>
            <a:chOff x="181992" y="843379"/>
            <a:chExt cx="2618913" cy="1060879"/>
          </a:xfrm>
        </p:grpSpPr>
        <p:grpSp>
          <p:nvGrpSpPr>
            <p:cNvPr id="12" name="Gruppieren 11"/>
            <p:cNvGrpSpPr/>
            <p:nvPr/>
          </p:nvGrpSpPr>
          <p:grpSpPr>
            <a:xfrm>
              <a:off x="479394" y="843379"/>
              <a:ext cx="1012055" cy="1038687"/>
              <a:chOff x="479394" y="843379"/>
              <a:chExt cx="1012055" cy="1038687"/>
            </a:xfrm>
          </p:grpSpPr>
          <p:sp>
            <p:nvSpPr>
              <p:cNvPr id="4" name="Rechteck 3"/>
              <p:cNvSpPr/>
              <p:nvPr/>
            </p:nvSpPr>
            <p:spPr>
              <a:xfrm>
                <a:off x="479394" y="843379"/>
                <a:ext cx="1012055" cy="7989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" name="Ellipse 4"/>
              <p:cNvSpPr/>
              <p:nvPr/>
            </p:nvSpPr>
            <p:spPr>
              <a:xfrm>
                <a:off x="541538" y="1402672"/>
                <a:ext cx="443883" cy="479394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cxnSp>
          <p:nvCxnSpPr>
            <p:cNvPr id="9" name="Gerader Verbinder 8"/>
            <p:cNvCxnSpPr/>
            <p:nvPr/>
          </p:nvCxnSpPr>
          <p:spPr>
            <a:xfrm flipV="1">
              <a:off x="181992" y="1886502"/>
              <a:ext cx="2618913" cy="177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feld 13"/>
          <p:cNvSpPr txBox="1"/>
          <p:nvPr/>
        </p:nvSpPr>
        <p:spPr>
          <a:xfrm>
            <a:off x="363984" y="202822"/>
            <a:ext cx="52553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Performance </a:t>
            </a:r>
            <a:r>
              <a:rPr lang="en-US" sz="2400" b="1" dirty="0" smtClean="0"/>
              <a:t>Requirements (discussion)</a:t>
            </a:r>
            <a:endParaRPr lang="en-US" sz="2400" b="1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2991776" y="1167183"/>
            <a:ext cx="2618913" cy="1060879"/>
            <a:chOff x="181992" y="843379"/>
            <a:chExt cx="2618913" cy="1060879"/>
          </a:xfrm>
        </p:grpSpPr>
        <p:grpSp>
          <p:nvGrpSpPr>
            <p:cNvPr id="16" name="Gruppieren 15"/>
            <p:cNvGrpSpPr/>
            <p:nvPr/>
          </p:nvGrpSpPr>
          <p:grpSpPr>
            <a:xfrm>
              <a:off x="479394" y="843379"/>
              <a:ext cx="1012055" cy="1038687"/>
              <a:chOff x="479394" y="843379"/>
              <a:chExt cx="1012055" cy="1038687"/>
            </a:xfrm>
          </p:grpSpPr>
          <p:sp>
            <p:nvSpPr>
              <p:cNvPr id="18" name="Rechteck 17"/>
              <p:cNvSpPr/>
              <p:nvPr/>
            </p:nvSpPr>
            <p:spPr>
              <a:xfrm>
                <a:off x="479394" y="843379"/>
                <a:ext cx="1012055" cy="7989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Ellipse 18"/>
              <p:cNvSpPr/>
              <p:nvPr/>
            </p:nvSpPr>
            <p:spPr>
              <a:xfrm>
                <a:off x="541538" y="1402672"/>
                <a:ext cx="443883" cy="479394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cxnSp>
          <p:nvCxnSpPr>
            <p:cNvPr id="17" name="Gerader Verbinder 16"/>
            <p:cNvCxnSpPr/>
            <p:nvPr/>
          </p:nvCxnSpPr>
          <p:spPr>
            <a:xfrm flipV="1">
              <a:off x="181992" y="1886502"/>
              <a:ext cx="2618913" cy="177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hteck 19"/>
          <p:cNvSpPr/>
          <p:nvPr/>
        </p:nvSpPr>
        <p:spPr>
          <a:xfrm>
            <a:off x="4643027" y="1304784"/>
            <a:ext cx="164234" cy="9232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Ellipse 22"/>
          <p:cNvSpPr/>
          <p:nvPr/>
        </p:nvSpPr>
        <p:spPr>
          <a:xfrm>
            <a:off x="4629708" y="1190854"/>
            <a:ext cx="177553" cy="239697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feld 23"/>
          <p:cNvSpPr txBox="1"/>
          <p:nvPr/>
        </p:nvSpPr>
        <p:spPr>
          <a:xfrm>
            <a:off x="370386" y="2418023"/>
            <a:ext cx="1429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Fallen Person</a:t>
            </a:r>
            <a:endParaRPr lang="en-US" dirty="0"/>
          </a:p>
        </p:txBody>
      </p:sp>
      <p:sp>
        <p:nvSpPr>
          <p:cNvPr id="25" name="Textfeld 24"/>
          <p:cNvSpPr txBox="1"/>
          <p:nvPr/>
        </p:nvSpPr>
        <p:spPr>
          <a:xfrm>
            <a:off x="3295329" y="2353829"/>
            <a:ext cx="2087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Standing Small Child</a:t>
            </a:r>
            <a:endParaRPr lang="en-US" dirty="0"/>
          </a:p>
        </p:txBody>
      </p:sp>
      <p:sp>
        <p:nvSpPr>
          <p:cNvPr id="26" name="Textfeld 25"/>
          <p:cNvSpPr txBox="1"/>
          <p:nvPr/>
        </p:nvSpPr>
        <p:spPr>
          <a:xfrm>
            <a:off x="8855483" y="696418"/>
            <a:ext cx="321706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Parking Scenarios</a:t>
            </a:r>
            <a:br>
              <a:rPr lang="en-US" dirty="0" smtClean="0"/>
            </a:br>
            <a:r>
              <a:rPr lang="en-US" dirty="0" smtClean="0"/>
              <a:t>&lt; 6 km/h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Portion of Person is sufficient for recognition</a:t>
            </a:r>
          </a:p>
          <a:p>
            <a:endParaRPr lang="en-US" dirty="0" smtClean="0"/>
          </a:p>
          <a:p>
            <a:r>
              <a:rPr lang="en-US" dirty="0" smtClean="0"/>
              <a:t>Audible Reaction time is shorter than Visual Reaction time</a:t>
            </a:r>
            <a:endParaRPr lang="en-US" dirty="0"/>
          </a:p>
        </p:txBody>
      </p:sp>
      <p:sp>
        <p:nvSpPr>
          <p:cNvPr id="27" name="Textfeld 26"/>
          <p:cNvSpPr txBox="1"/>
          <p:nvPr/>
        </p:nvSpPr>
        <p:spPr>
          <a:xfrm>
            <a:off x="370386" y="900170"/>
            <a:ext cx="2352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Possible Recognition of</a:t>
            </a:r>
          </a:p>
        </p:txBody>
      </p:sp>
      <p:cxnSp>
        <p:nvCxnSpPr>
          <p:cNvPr id="29" name="Gerader Verbinder 28"/>
          <p:cNvCxnSpPr/>
          <p:nvPr/>
        </p:nvCxnSpPr>
        <p:spPr>
          <a:xfrm>
            <a:off x="4629708" y="1189375"/>
            <a:ext cx="12650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V="1">
            <a:off x="1732629" y="1882704"/>
            <a:ext cx="4100000" cy="6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>
            <a:off x="5894773" y="1882704"/>
            <a:ext cx="0" cy="29653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/>
          <p:nvPr/>
        </p:nvCxnSpPr>
        <p:spPr>
          <a:xfrm>
            <a:off x="5383145" y="1189375"/>
            <a:ext cx="0" cy="98985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>
            <a:off x="5395075" y="1391306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m</a:t>
            </a:r>
            <a:endParaRPr lang="en-US" dirty="0"/>
          </a:p>
        </p:txBody>
      </p:sp>
      <p:sp>
        <p:nvSpPr>
          <p:cNvPr id="37" name="Textfeld 36"/>
          <p:cNvSpPr txBox="1"/>
          <p:nvPr/>
        </p:nvSpPr>
        <p:spPr>
          <a:xfrm>
            <a:off x="6054068" y="1872044"/>
            <a:ext cx="1619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Thorax depth</a:t>
            </a:r>
            <a:endParaRPr lang="en-US" dirty="0"/>
          </a:p>
        </p:txBody>
      </p:sp>
      <p:cxnSp>
        <p:nvCxnSpPr>
          <p:cNvPr id="39" name="Gerader Verbinder 38"/>
          <p:cNvCxnSpPr/>
          <p:nvPr/>
        </p:nvCxnSpPr>
        <p:spPr>
          <a:xfrm>
            <a:off x="181992" y="3577701"/>
            <a:ext cx="11607554" cy="266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feld 39"/>
          <p:cNvSpPr txBox="1"/>
          <p:nvPr/>
        </p:nvSpPr>
        <p:spPr>
          <a:xfrm>
            <a:off x="157783" y="3235002"/>
            <a:ext cx="4389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Translates into System Related Requirements</a:t>
            </a:r>
            <a:endParaRPr lang="en-US" dirty="0"/>
          </a:p>
        </p:txBody>
      </p:sp>
      <p:sp>
        <p:nvSpPr>
          <p:cNvPr id="41" name="Textfeld 40"/>
          <p:cNvSpPr txBox="1"/>
          <p:nvPr/>
        </p:nvSpPr>
        <p:spPr>
          <a:xfrm>
            <a:off x="234254" y="3871747"/>
            <a:ext cx="223888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Mirror:</a:t>
            </a:r>
          </a:p>
          <a:p>
            <a:endParaRPr lang="en-US" dirty="0" smtClean="0"/>
          </a:p>
          <a:p>
            <a:r>
              <a:rPr lang="en-US" dirty="0" smtClean="0"/>
              <a:t>Calculate in</a:t>
            </a:r>
            <a:br>
              <a:rPr lang="en-US" dirty="0" smtClean="0"/>
            </a:br>
            <a:r>
              <a:rPr lang="en-US" dirty="0" smtClean="0"/>
              <a:t>Visual Reaction Time </a:t>
            </a:r>
          </a:p>
          <a:p>
            <a:r>
              <a:rPr lang="en-US" dirty="0" smtClean="0"/>
              <a:t>of Driver</a:t>
            </a:r>
          </a:p>
          <a:p>
            <a:endParaRPr lang="en-US" dirty="0" smtClean="0"/>
          </a:p>
          <a:p>
            <a:r>
              <a:rPr lang="en-US" dirty="0" smtClean="0"/>
              <a:t>convert to </a:t>
            </a:r>
          </a:p>
          <a:p>
            <a:endParaRPr lang="en-US" dirty="0"/>
          </a:p>
        </p:txBody>
      </p:sp>
      <p:sp>
        <p:nvSpPr>
          <p:cNvPr id="44" name="Textfeld 43"/>
          <p:cNvSpPr txBox="1"/>
          <p:nvPr/>
        </p:nvSpPr>
        <p:spPr>
          <a:xfrm>
            <a:off x="3029248" y="3882989"/>
            <a:ext cx="305737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CMS:</a:t>
            </a:r>
          </a:p>
          <a:p>
            <a:endParaRPr lang="en-US" dirty="0" smtClean="0"/>
          </a:p>
          <a:p>
            <a:r>
              <a:rPr lang="en-US" dirty="0" smtClean="0"/>
              <a:t>Calculate in</a:t>
            </a:r>
          </a:p>
          <a:p>
            <a:r>
              <a:rPr lang="en-US" dirty="0" smtClean="0"/>
              <a:t>Visual Reaction Time of Driver</a:t>
            </a:r>
          </a:p>
          <a:p>
            <a:r>
              <a:rPr lang="en-US" dirty="0" smtClean="0"/>
              <a:t>CMS Latency 0.2 s</a:t>
            </a:r>
          </a:p>
          <a:p>
            <a:endParaRPr lang="en-US" dirty="0" smtClean="0"/>
          </a:p>
          <a:p>
            <a:r>
              <a:rPr lang="en-US" dirty="0" smtClean="0"/>
              <a:t>convert to</a:t>
            </a:r>
            <a:endParaRPr lang="en-US" dirty="0"/>
          </a:p>
        </p:txBody>
      </p:sp>
      <p:sp>
        <p:nvSpPr>
          <p:cNvPr id="45" name="Textfeld 44"/>
          <p:cNvSpPr txBox="1"/>
          <p:nvPr/>
        </p:nvSpPr>
        <p:spPr>
          <a:xfrm>
            <a:off x="6777105" y="3577701"/>
            <a:ext cx="316477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Detection system:</a:t>
            </a:r>
          </a:p>
          <a:p>
            <a:endParaRPr lang="en-US" dirty="0" smtClean="0"/>
          </a:p>
          <a:p>
            <a:r>
              <a:rPr lang="en-US" dirty="0" smtClean="0"/>
              <a:t>Calculate in</a:t>
            </a:r>
          </a:p>
          <a:p>
            <a:r>
              <a:rPr lang="en-US" dirty="0" smtClean="0"/>
              <a:t>Audible Reaction Time of Driver</a:t>
            </a:r>
          </a:p>
          <a:p>
            <a:r>
              <a:rPr lang="en-US" dirty="0" smtClean="0"/>
              <a:t>Detection System Latency [0.2s]</a:t>
            </a:r>
          </a:p>
          <a:p>
            <a:endParaRPr lang="en-US" dirty="0" smtClean="0"/>
          </a:p>
          <a:p>
            <a:r>
              <a:rPr lang="en-US" dirty="0" smtClean="0"/>
              <a:t>convert to</a:t>
            </a:r>
            <a:endParaRPr lang="en-US" dirty="0"/>
          </a:p>
        </p:txBody>
      </p:sp>
      <p:cxnSp>
        <p:nvCxnSpPr>
          <p:cNvPr id="46" name="Gerader Verbinder 45"/>
          <p:cNvCxnSpPr/>
          <p:nvPr/>
        </p:nvCxnSpPr>
        <p:spPr>
          <a:xfrm>
            <a:off x="6690804" y="3611135"/>
            <a:ext cx="0" cy="32359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feld 46"/>
          <p:cNvSpPr txBox="1"/>
          <p:nvPr/>
        </p:nvSpPr>
        <p:spPr>
          <a:xfrm>
            <a:off x="234254" y="6009046"/>
            <a:ext cx="21865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Floor Area</a:t>
            </a:r>
          </a:p>
          <a:p>
            <a:r>
              <a:rPr lang="en-US" dirty="0" smtClean="0"/>
              <a:t>Vehicle width x 3.5 m</a:t>
            </a:r>
            <a:endParaRPr lang="en-US" dirty="0"/>
          </a:p>
        </p:txBody>
      </p:sp>
      <p:sp>
        <p:nvSpPr>
          <p:cNvPr id="48" name="Textfeld 47"/>
          <p:cNvSpPr txBox="1"/>
          <p:nvPr/>
        </p:nvSpPr>
        <p:spPr>
          <a:xfrm>
            <a:off x="2991776" y="6030843"/>
            <a:ext cx="21865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Floor Area</a:t>
            </a:r>
          </a:p>
          <a:p>
            <a:r>
              <a:rPr lang="en-US" dirty="0" smtClean="0"/>
              <a:t>Vehicle width x 3.5 m</a:t>
            </a:r>
            <a:endParaRPr lang="en-US" dirty="0"/>
          </a:p>
        </p:txBody>
      </p:sp>
      <p:sp>
        <p:nvSpPr>
          <p:cNvPr id="49" name="Textfeld 48"/>
          <p:cNvSpPr txBox="1"/>
          <p:nvPr/>
        </p:nvSpPr>
        <p:spPr>
          <a:xfrm>
            <a:off x="6728786" y="5781579"/>
            <a:ext cx="51185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Horizontal Area above [Thorax depth] m above floor </a:t>
            </a:r>
          </a:p>
          <a:p>
            <a:r>
              <a:rPr lang="en-US" dirty="0" smtClean="0"/>
              <a:t>Vehicle width x [1.5 m]</a:t>
            </a:r>
            <a:endParaRPr lang="en-US" dirty="0"/>
          </a:p>
        </p:txBody>
      </p:sp>
      <p:sp>
        <p:nvSpPr>
          <p:cNvPr id="38" name="Textfeld 44"/>
          <p:cNvSpPr txBox="1"/>
          <p:nvPr/>
        </p:nvSpPr>
        <p:spPr>
          <a:xfrm>
            <a:off x="234254" y="3591017"/>
            <a:ext cx="1552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Vision system: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89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2812549"/>
              </p:ext>
            </p:extLst>
          </p:nvPr>
        </p:nvGraphicFramePr>
        <p:xfrm>
          <a:off x="431371" y="1196752"/>
          <a:ext cx="11521281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2075"/>
                <a:gridCol w="5856651"/>
                <a:gridCol w="499255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err="1" smtClean="0"/>
                        <a:t>Nr</a:t>
                      </a:r>
                      <a:endParaRPr lang="en-US" sz="1600" noProof="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sz="16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Main questions </a:t>
                      </a:r>
                      <a:endParaRPr lang="en-US" sz="1600" b="1" kern="1200" noProof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What /</a:t>
                      </a:r>
                      <a:r>
                        <a:rPr lang="en-US" sz="1600" baseline="0" noProof="0" dirty="0" smtClean="0"/>
                        <a:t> who?</a:t>
                      </a:r>
                      <a:endParaRPr lang="en-US" sz="1600" noProof="0" dirty="0"/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1</a:t>
                      </a:r>
                      <a:endParaRPr lang="en-US" sz="1600" noProof="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sz="16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Fallen person to be taken into account?</a:t>
                      </a:r>
                      <a:endParaRPr lang="en-US" sz="1600" noProof="0" dirty="0" smtClean="0">
                        <a:effectLst/>
                      </a:endParaRPr>
                    </a:p>
                    <a:p>
                      <a:endParaRPr lang="en-US" sz="1600" noProof="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sz="1600" noProof="0" dirty="0" err="1" smtClean="0"/>
                        <a:t>Accidentology</a:t>
                      </a:r>
                      <a:r>
                        <a:rPr lang="en-US" sz="1600" noProof="0" dirty="0" smtClean="0"/>
                        <a:t> (ask CP’s for in-depth data)</a:t>
                      </a:r>
                    </a:p>
                    <a:p>
                      <a:endParaRPr lang="en-US" sz="1600" noProof="0" dirty="0"/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2</a:t>
                      </a:r>
                      <a:endParaRPr lang="en-US" sz="1600" noProof="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Shall</a:t>
                      </a:r>
                      <a:r>
                        <a:rPr lang="en-US" sz="1600" kern="1200" baseline="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detection system</a:t>
                      </a:r>
                      <a:r>
                        <a:rPr lang="en-US" sz="1600" kern="1200" baseline="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give an audible and/or optical </a:t>
                      </a:r>
                      <a:r>
                        <a:rPr lang="en-US" sz="16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warning?</a:t>
                      </a:r>
                      <a:endParaRPr lang="en-US" sz="1600" noProof="0" dirty="0" smtClean="0">
                        <a:effectLst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en-US" sz="1600" noProof="0" dirty="0"/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3</a:t>
                      </a:r>
                      <a:endParaRPr lang="en-US" sz="1600" noProof="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 we allow direct vision (turning</a:t>
                      </a:r>
                      <a:r>
                        <a:rPr lang="en-US" sz="1600" kern="1200" baseline="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head)</a:t>
                      </a:r>
                      <a:r>
                        <a:rPr lang="en-US" sz="16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 </a:t>
                      </a:r>
                      <a:endParaRPr lang="en-US" sz="1600" noProof="0" dirty="0" smtClean="0">
                        <a:effectLst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en-US" sz="1600" noProof="0" dirty="0"/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4</a:t>
                      </a:r>
                      <a:endParaRPr lang="en-US" sz="1600" noProof="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Do</a:t>
                      </a:r>
                      <a:r>
                        <a:rPr lang="en-US" sz="1600" baseline="0" noProof="0" dirty="0" smtClean="0"/>
                        <a:t> we allow a combination of devices with different type of HMI?</a:t>
                      </a:r>
                      <a:endParaRPr lang="en-US" sz="1600" noProof="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en-US" sz="1600" noProof="0" dirty="0"/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5</a:t>
                      </a:r>
                      <a:endParaRPr lang="en-US" sz="1600" noProof="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Shall</a:t>
                      </a:r>
                      <a:r>
                        <a:rPr lang="en-US" sz="1600" baseline="0" noProof="0" dirty="0" smtClean="0"/>
                        <a:t> each row of poles (perpendicular to the longitudinal direction of the vehicle) be seen/detected by one (single) device?</a:t>
                      </a:r>
                      <a:endParaRPr lang="en-US" sz="1600" noProof="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CP’s to answer</a:t>
                      </a:r>
                      <a:endParaRPr lang="en-US" sz="1600" noProof="0" dirty="0"/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6</a:t>
                      </a:r>
                      <a:endParaRPr lang="en-US" sz="1600" noProof="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Do we allow mirror-to-mirror</a:t>
                      </a:r>
                      <a:r>
                        <a:rPr lang="en-US" sz="1600" baseline="0" noProof="0" dirty="0" smtClean="0"/>
                        <a:t> solution (periscope)?</a:t>
                      </a:r>
                      <a:endParaRPr lang="en-US" sz="1600" noProof="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en-US" sz="1600" noProof="0" dirty="0"/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7</a:t>
                      </a:r>
                      <a:endParaRPr lang="en-US" sz="1600" noProof="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How to test, static</a:t>
                      </a:r>
                      <a:r>
                        <a:rPr lang="en-US" sz="1600" baseline="0" noProof="0" dirty="0" smtClean="0"/>
                        <a:t> or random position of poles?</a:t>
                      </a:r>
                      <a:endParaRPr lang="en-US" sz="1600" noProof="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en-US" sz="1600" noProof="0" dirty="0"/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8</a:t>
                      </a:r>
                      <a:endParaRPr lang="en-US" sz="1600" noProof="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Shall</a:t>
                      </a:r>
                      <a:r>
                        <a:rPr lang="en-US" sz="1600" baseline="0" noProof="0" dirty="0" smtClean="0"/>
                        <a:t> exemptions be implemented in the UN Regulation or not? </a:t>
                      </a:r>
                      <a:endParaRPr lang="en-US" sz="1600" noProof="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CP’s to answer</a:t>
                      </a:r>
                      <a:endParaRPr lang="en-US" sz="1600" noProof="0" dirty="0"/>
                    </a:p>
                  </a:txBody>
                  <a:tcPr marL="121920" marR="121920"/>
                </a:tc>
              </a:tr>
            </a:tbl>
          </a:graphicData>
        </a:graphic>
      </p:graphicFrame>
      <p:sp>
        <p:nvSpPr>
          <p:cNvPr id="4" name="Tekstvak 3"/>
          <p:cNvSpPr txBox="1"/>
          <p:nvPr/>
        </p:nvSpPr>
        <p:spPr>
          <a:xfrm>
            <a:off x="431371" y="332656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 err="1" smtClean="0"/>
              <a:t>Main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questions</a:t>
            </a:r>
            <a:r>
              <a:rPr lang="nl-NL" sz="2400" b="1" dirty="0" smtClean="0"/>
              <a:t>		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137376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319</Words>
  <Application>Microsoft Office PowerPoint</Application>
  <PresentationFormat>Aangepast</PresentationFormat>
  <Paragraphs>87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Office Theme</vt:lpstr>
      <vt:lpstr>PowerPoint-presentatie</vt:lpstr>
      <vt:lpstr>PowerPoint-presentatie</vt:lpstr>
      <vt:lpstr>PowerPoint-presentatie</vt:lpstr>
      <vt:lpstr>PowerPoint-presentatie</vt:lpstr>
    </vt:vector>
  </TitlesOfParts>
  <Company>GM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Alexandra Scholz</dc:creator>
  <cp:lastModifiedBy>Johan Broeders</cp:lastModifiedBy>
  <cp:revision>11</cp:revision>
  <dcterms:created xsi:type="dcterms:W3CDTF">2019-02-06T04:46:20Z</dcterms:created>
  <dcterms:modified xsi:type="dcterms:W3CDTF">2019-02-06T13:21:38Z</dcterms:modified>
</cp:coreProperties>
</file>