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65" r:id="rId4"/>
    <p:sldId id="270" r:id="rId5"/>
    <p:sldId id="271" r:id="rId6"/>
    <p:sldId id="263" r:id="rId7"/>
    <p:sldId id="273" r:id="rId8"/>
    <p:sldId id="274" r:id="rId9"/>
    <p:sldId id="275" r:id="rId10"/>
    <p:sldId id="264" r:id="rId11"/>
    <p:sldId id="266" r:id="rId12"/>
    <p:sldId id="267" r:id="rId13"/>
    <p:sldId id="261" r:id="rId14"/>
    <p:sldId id="268" r:id="rId15"/>
    <p:sldId id="262" r:id="rId16"/>
    <p:sldId id="269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CE581B-A94F-49C9-A295-1F0DF8A933AF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6883C-E5E1-440B-9092-C263CE9DF2FD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82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14F546-CEDD-4239-908D-62750070169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99176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5592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16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749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061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96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047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741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994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6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661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917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6EF09-EC25-46DF-A150-6A106277F848}" type="datetimeFigureOut">
              <a:rPr kumimoji="1" lang="ja-JP" altLang="en-US" smtClean="0"/>
              <a:t>2019/2/7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877D1-AD83-4036-A1F2-31FC0BC45977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949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B61E1040-2DE9-4222-9A5C-0824101309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464" y="969227"/>
            <a:ext cx="8482519" cy="2532062"/>
          </a:xfrm>
        </p:spPr>
        <p:txBody>
          <a:bodyPr anchor="ctr">
            <a:normAutofit/>
          </a:bodyPr>
          <a:lstStyle/>
          <a:p>
            <a:r>
              <a:rPr lang="en-US" altLang="ja-JP" sz="3600" dirty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Study </a:t>
            </a:r>
            <a:r>
              <a:rPr lang="en-US" altLang="ja-JP" sz="3600" dirty="0" smtClean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about Audible</a:t>
            </a:r>
            <a:r>
              <a:rPr lang="ja-JP" altLang="en-US" sz="3600" dirty="0" smtClean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 </a:t>
            </a:r>
            <a:r>
              <a:rPr lang="en-US" altLang="ja-JP" sz="3600" dirty="0" smtClean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Warning</a:t>
            </a:r>
            <a:r>
              <a:rPr lang="ja-JP" altLang="en-US" sz="3600" dirty="0" smtClean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 </a:t>
            </a:r>
            <a:r>
              <a:rPr lang="en-US" altLang="ja-JP" sz="3600" dirty="0" smtClean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system effects for VRU safety</a:t>
            </a:r>
            <a:endParaRPr kumimoji="1" lang="ja-JP" altLang="en-US" sz="3600" dirty="0">
              <a:latin typeface="Arial" pitchFamily="34" charset="0"/>
              <a:ea typeface="メイリオ" panose="020B0604030504040204" pitchFamily="50" charset="-128"/>
              <a:cs typeface="Arial" pitchFamily="34" charset="0"/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="" xmlns:a16="http://schemas.microsoft.com/office/drawing/2014/main" id="{8F39B884-9D36-4BBE-946C-C91B105603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455224"/>
            <a:ext cx="6858000" cy="1655762"/>
          </a:xfrm>
        </p:spPr>
        <p:txBody>
          <a:bodyPr anchor="ctr">
            <a:normAutofit/>
          </a:bodyPr>
          <a:lstStyle/>
          <a:p>
            <a:r>
              <a:rPr kumimoji="1" lang="en-US" altLang="ja-JP" sz="3200" dirty="0">
                <a:latin typeface="Arial" pitchFamily="34" charset="0"/>
                <a:ea typeface="メイリオ" panose="020B0604030504040204" pitchFamily="50" charset="-128"/>
                <a:cs typeface="Arial" pitchFamily="34" charset="0"/>
              </a:rPr>
              <a:t>JAPAN</a:t>
            </a:r>
            <a:endParaRPr kumimoji="1" lang="ja-JP" altLang="en-US" sz="3200" dirty="0">
              <a:latin typeface="Arial" pitchFamily="34" charset="0"/>
              <a:ea typeface="メイリオ" panose="020B0604030504040204" pitchFamily="50" charset="-128"/>
              <a:cs typeface="Arial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280219" y="6371303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VRU-Proxi-08-11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837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50" y="1052206"/>
            <a:ext cx="4062151" cy="23322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23" y="1292339"/>
            <a:ext cx="3479045" cy="2166880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562" y="3849414"/>
            <a:ext cx="4062151" cy="23322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9843" y="3874526"/>
            <a:ext cx="4062151" cy="23322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6"/>
          <a:srcRect l="-2" r="26153"/>
          <a:stretch/>
        </p:blipFill>
        <p:spPr>
          <a:xfrm>
            <a:off x="1569088" y="952369"/>
            <a:ext cx="2836567" cy="548161"/>
          </a:xfrm>
          <a:prstGeom prst="rect">
            <a:avLst/>
          </a:prstGeom>
        </p:spPr>
      </p:pic>
      <p:graphicFrame>
        <p:nvGraphicFramePr>
          <p:cNvPr id="41" name="表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43084"/>
              </p:ext>
            </p:extLst>
          </p:nvPr>
        </p:nvGraphicFramePr>
        <p:xfrm>
          <a:off x="3096444" y="2056148"/>
          <a:ext cx="1805649" cy="9174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967">
                  <a:extLst>
                    <a:ext uri="{9D8B030D-6E8A-4147-A177-3AD203B41FA5}">
                      <a16:colId xmlns="" xmlns:a16="http://schemas.microsoft.com/office/drawing/2014/main" val="1727263239"/>
                    </a:ext>
                  </a:extLst>
                </a:gridCol>
                <a:gridCol w="1473682">
                  <a:extLst>
                    <a:ext uri="{9D8B030D-6E8A-4147-A177-3AD203B41FA5}">
                      <a16:colId xmlns="" xmlns:a16="http://schemas.microsoft.com/office/drawing/2014/main" val="4175881854"/>
                    </a:ext>
                  </a:extLst>
                </a:gridCol>
              </a:tblGrid>
              <a:tr h="2293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err="1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kumimoji="1" lang="en-US" altLang="ja-JP" sz="900" baseline="-25000" dirty="0" err="1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w</a:t>
                      </a:r>
                      <a:endParaRPr kumimoji="1" lang="ja-JP" altLang="en-US" sz="900" baseline="-25000" dirty="0" smtClean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smtClean="0"/>
                        <a:t>Speed at warning</a:t>
                      </a:r>
                      <a:endParaRPr kumimoji="1" lang="ja-JP" altLang="en-US" sz="900" dirty="0"/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613750341"/>
                  </a:ext>
                </a:extLst>
              </a:tr>
              <a:tr h="2293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kumimoji="1" lang="en-US" altLang="ja-JP" sz="900" baseline="-25000" dirty="0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</a:t>
                      </a:r>
                      <a:endParaRPr kumimoji="1" lang="ja-JP" altLang="en-US" sz="900" baseline="-25000" dirty="0" smtClean="0"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smtClean="0"/>
                        <a:t>Deceleration</a:t>
                      </a:r>
                      <a:endParaRPr kumimoji="1" lang="ja-JP" altLang="en-US" sz="900" dirty="0"/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261408176"/>
                  </a:ext>
                </a:extLst>
              </a:tr>
              <a:tr h="2293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dirty="0" err="1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kumimoji="1" lang="en-US" altLang="ja-JP" sz="900" baseline="-25000" dirty="0" err="1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r</a:t>
                      </a:r>
                      <a:endParaRPr kumimoji="1" lang="ja-JP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/>
                        <a:t>Reaction time for warning</a:t>
                      </a:r>
                      <a:endParaRPr kumimoji="1" lang="ja-JP" altLang="en-US" sz="900" dirty="0" smtClean="0"/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246612941"/>
                  </a:ext>
                </a:extLst>
              </a:tr>
              <a:tr h="22936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kumimoji="1" lang="en-US" altLang="ja-JP" sz="900" baseline="-25000" smtClean="0"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d</a:t>
                      </a:r>
                      <a:endParaRPr kumimoji="1" lang="ja-JP" altLang="en-US" sz="9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smtClean="0"/>
                        <a:t>Time for deceleration</a:t>
                      </a:r>
                      <a:endParaRPr kumimoji="1" lang="ja-JP" altLang="en-US" sz="900" dirty="0"/>
                    </a:p>
                  </a:txBody>
                  <a:tcPr marL="80954" marR="80954" marT="40477" marB="40477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864852797"/>
                  </a:ext>
                </a:extLst>
              </a:tr>
            </a:tbl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5004733" y="3332261"/>
            <a:ext cx="38339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Case: Estimated using minimum data from subjects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206575" y="1521860"/>
            <a:ext cx="24013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※Deceleration characteristics</a:t>
            </a:r>
            <a:endParaRPr lang="ja-JP" altLang="en-US" sz="105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876115" y="1043430"/>
            <a:ext cx="1173458" cy="399997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69823" y="164892"/>
            <a:ext cx="84017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Modeling of reversing behavior for warning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0206" y="1024577"/>
            <a:ext cx="192168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Estimated stop distance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7243" y="1608527"/>
            <a:ext cx="365806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err="1" smtClean="0"/>
              <a:t>Vw</a:t>
            </a:r>
            <a:endParaRPr kumimoji="1" lang="ja-JP" altLang="en-US" sz="11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96205" y="3249753"/>
            <a:ext cx="27443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14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356569" y="3249753"/>
            <a:ext cx="2936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ja-JP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07950" y="2885221"/>
            <a:ext cx="33855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ja-JP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ja-JP" altLang="en-US" sz="1400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4278862" y="1990670"/>
            <a:ext cx="1274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Stop distance [m]</a:t>
            </a:r>
            <a:endParaRPr kumimoji="1" lang="ja-JP" altLang="en-US" sz="12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076666" y="3054498"/>
            <a:ext cx="19332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Estimated stop distance [m]</a:t>
            </a:r>
            <a:endParaRPr kumimoji="1" lang="ja-JP" altLang="en-US" sz="12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04732" y="6172264"/>
            <a:ext cx="38339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Case: Estimated using maximum data from subjects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4328716" y="4738177"/>
            <a:ext cx="1274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Stop distance [m]</a:t>
            </a:r>
            <a:endParaRPr kumimoji="1" lang="ja-JP" altLang="en-US" sz="12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126520" y="5802005"/>
            <a:ext cx="19332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Estimated stop distance [m]</a:t>
            </a:r>
            <a:endParaRPr kumimoji="1" lang="ja-JP" altLang="en-US" sz="1200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84852" y="6171777"/>
            <a:ext cx="38339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Case: Estimated using mean data from subjects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 rot="16200000">
            <a:off x="-191164" y="4737690"/>
            <a:ext cx="127445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Stop distance [m]</a:t>
            </a:r>
            <a:endParaRPr kumimoji="1" lang="ja-JP" altLang="en-US" sz="1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606640" y="5801518"/>
            <a:ext cx="193328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Estimated stop distance [m]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94988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正方形/長方形 222"/>
          <p:cNvSpPr/>
          <p:nvPr/>
        </p:nvSpPr>
        <p:spPr>
          <a:xfrm>
            <a:off x="420130" y="5726667"/>
            <a:ext cx="3258836" cy="47290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Calculate Stop distance to 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pedestrian (</a:t>
            </a:r>
            <a:r>
              <a:rPr lang="en-US" altLang="ja-JP" sz="1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en-US" altLang="ja-JP" sz="1000" baseline="-25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vp</a:t>
            </a:r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420131" y="5159931"/>
            <a:ext cx="2355116" cy="3535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Estimate Stop distance (</a:t>
            </a:r>
            <a:r>
              <a:rPr lang="en-US" altLang="ja-JP" sz="1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en-US" altLang="ja-JP" sz="1000" baseline="-25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stop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47" name="表 1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759372"/>
              </p:ext>
            </p:extLst>
          </p:nvPr>
        </p:nvGraphicFramePr>
        <p:xfrm>
          <a:off x="5308068" y="2767666"/>
          <a:ext cx="3544265" cy="3977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4132">
                  <a:extLst>
                    <a:ext uri="{9D8B030D-6E8A-4147-A177-3AD203B41FA5}">
                      <a16:colId xmlns="" xmlns:a16="http://schemas.microsoft.com/office/drawing/2014/main" val="1727263239"/>
                    </a:ext>
                  </a:extLst>
                </a:gridCol>
                <a:gridCol w="444500">
                  <a:extLst>
                    <a:ext uri="{9D8B030D-6E8A-4147-A177-3AD203B41FA5}">
                      <a16:colId xmlns="" xmlns:a16="http://schemas.microsoft.com/office/drawing/2014/main" val="1324385471"/>
                    </a:ext>
                  </a:extLst>
                </a:gridCol>
                <a:gridCol w="2235633">
                  <a:extLst>
                    <a:ext uri="{9D8B030D-6E8A-4147-A177-3AD203B41FA5}">
                      <a16:colId xmlns="" xmlns:a16="http://schemas.microsoft.com/office/drawing/2014/main" val="4175881854"/>
                    </a:ext>
                  </a:extLst>
                </a:gridCol>
              </a:tblGrid>
              <a:tr h="171450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Conditions</a:t>
                      </a:r>
                      <a:endParaRPr kumimoji="1" lang="ja-JP" altLang="en-US" sz="9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</a:t>
                      </a:r>
                      <a:endParaRPr kumimoji="1" lang="ja-JP" altLang="en-US" sz="9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Range of audible warning (0.0~3.5m)</a:t>
                      </a:r>
                      <a:endParaRPr kumimoji="1" lang="ja-JP" altLang="en-US" sz="9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613750341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aseline="-25000" smtClean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</a:t>
                      </a:r>
                      <a:endParaRPr kumimoji="1" lang="ja-JP" altLang="en-US" sz="9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Pedestrian distance</a:t>
                      </a:r>
                      <a:r>
                        <a:rPr kumimoji="1" lang="ja-JP" altLang="en-US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（</a:t>
                      </a: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0.0m</a:t>
                      </a:r>
                      <a:r>
                        <a:rPr kumimoji="1" lang="ja-JP" altLang="en-US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～</a:t>
                      </a: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3.5m</a:t>
                      </a:r>
                      <a:r>
                        <a:rPr kumimoji="1" lang="ja-JP" altLang="en-US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）</a:t>
                      </a:r>
                      <a:endParaRPr kumimoji="1" lang="ja-JP" altLang="en-US" sz="9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261408176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aseline="0" dirty="0" err="1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</a:t>
                      </a:r>
                      <a:r>
                        <a:rPr kumimoji="1" lang="en-US" altLang="ja-JP" sz="900" baseline="-25000" dirty="0" err="1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dbsw</a:t>
                      </a:r>
                      <a:endParaRPr kumimoji="1" lang="ja-JP" altLang="en-US" sz="900" baseline="-25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Stop distance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in case of warning indicated before reversing motion</a:t>
                      </a:r>
                      <a:r>
                        <a:rPr kumimoji="1" lang="ja-JP" altLang="en-US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(ID01~ID24)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-&gt; Maximum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for each participants</a:t>
                      </a:r>
                      <a:r>
                        <a:rPr kumimoji="1" lang="ja-JP" altLang="en-US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(condition 1)</a:t>
                      </a:r>
                      <a:endParaRPr kumimoji="1" lang="ja-JP" altLang="en-US" sz="9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419550175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aseline="0" smtClean="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aseline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α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</a:t>
                      </a:r>
                      <a:endParaRPr kumimoji="1" lang="ja-JP" altLang="en-US" sz="9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Reversing acceleration (ID01~ID24)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-&gt; Maximum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for each participants</a:t>
                      </a:r>
                      <a:r>
                        <a:rPr kumimoji="1" lang="ja-JP" altLang="en-US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(condition 5)</a:t>
                      </a:r>
                      <a:endParaRPr kumimoji="1" lang="ja-JP" altLang="en-US" sz="9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246612941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max</a:t>
                      </a:r>
                      <a:endParaRPr kumimoji="1" lang="ja-JP" altLang="en-US" sz="90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Maximum of reversing speed</a:t>
                      </a:r>
                      <a:r>
                        <a:rPr kumimoji="1" lang="ja-JP" altLang="en-US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(ID01~ID24)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-&gt; Maximum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for each participants</a:t>
                      </a:r>
                      <a:r>
                        <a:rPr kumimoji="1" lang="ja-JP" altLang="en-US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(condition 5)</a:t>
                      </a:r>
                      <a:endParaRPr kumimoji="1" lang="ja-JP" altLang="en-US" sz="9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389496017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cv</a:t>
                      </a:r>
                      <a:endParaRPr kumimoji="1" lang="ja-JP" altLang="en-US" sz="9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Deceleration characteristics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(</a:t>
                      </a: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ID01~ID24)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-&gt; Mean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for each participants</a:t>
                      </a:r>
                      <a:r>
                        <a:rPr kumimoji="1" lang="ja-JP" altLang="en-US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(condition 2~4)</a:t>
                      </a:r>
                      <a:endParaRPr kumimoji="1" lang="ja-JP" altLang="en-US" sz="9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213153649"/>
                  </a:ext>
                </a:extLst>
              </a:tr>
              <a:tr h="171450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Calculated data</a:t>
                      </a:r>
                      <a:endParaRPr kumimoji="1" lang="ja-JP" altLang="en-US" sz="9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</a:t>
                      </a:r>
                      <a:endParaRPr kumimoji="1" lang="ja-JP" altLang="en-US" sz="9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Reversing distance for audible waring</a:t>
                      </a:r>
                      <a:endParaRPr kumimoji="1" lang="ja-JP" altLang="en-US" sz="9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891709319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</a:t>
                      </a:r>
                      <a:endParaRPr kumimoji="1" lang="ja-JP" altLang="en-US" sz="90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Speed at audible warning</a:t>
                      </a:r>
                      <a:endParaRPr kumimoji="1" lang="ja-JP" altLang="en-US" sz="9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864852797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stop</a:t>
                      </a:r>
                      <a:endParaRPr kumimoji="1" lang="ja-JP" altLang="en-US" sz="9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Estimated stop distance</a:t>
                      </a:r>
                      <a:endParaRPr kumimoji="1" lang="ja-JP" altLang="en-US" sz="9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521487017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9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</a:t>
                      </a:r>
                      <a:r>
                        <a:rPr kumimoji="1" lang="en-US" altLang="ja-JP" sz="9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vp</a:t>
                      </a:r>
                      <a:endParaRPr kumimoji="1" lang="ja-JP" altLang="en-US" sz="9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9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Stop distance to pedestrian</a:t>
                      </a:r>
                      <a:endParaRPr kumimoji="1" lang="ja-JP" altLang="en-US" sz="9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242404802"/>
                  </a:ext>
                </a:extLst>
              </a:tr>
            </a:tbl>
          </a:graphicData>
        </a:graphic>
      </p:graphicFrame>
      <p:sp>
        <p:nvSpPr>
          <p:cNvPr id="2" name="正方形/長方形 1"/>
          <p:cNvSpPr/>
          <p:nvPr/>
        </p:nvSpPr>
        <p:spPr>
          <a:xfrm>
            <a:off x="420131" y="1641963"/>
            <a:ext cx="3258835" cy="33866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Choice of Range </a:t>
            </a:r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 audible warning 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(R</a:t>
            </a:r>
            <a:r>
              <a:rPr lang="en-US" altLang="ja-JP" sz="1000" baseline="-25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endParaRPr lang="en-US" altLang="ja-JP" sz="1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※0.1m step from 0.0</a:t>
            </a:r>
            <a:r>
              <a:rPr lang="ja-JP" altLang="en-US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3.5m (total 36 cases)</a:t>
            </a:r>
            <a:endParaRPr lang="ja-JP" altLang="en-US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0" name="正方形/長方形 149"/>
          <p:cNvSpPr/>
          <p:nvPr/>
        </p:nvSpPr>
        <p:spPr>
          <a:xfrm>
            <a:off x="420131" y="2208430"/>
            <a:ext cx="3258835" cy="33070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Choice of Pedestrian distance (L</a:t>
            </a:r>
            <a:r>
              <a:rPr lang="en-US" altLang="ja-JP" sz="1000" baseline="-25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endParaRPr lang="en-US" altLang="ja-JP" sz="1000" dirty="0" smtClean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※0.1m step from 0.0</a:t>
            </a:r>
            <a:r>
              <a:rPr lang="ja-JP" altLang="en-US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3.5m (total 36 cases)</a:t>
            </a:r>
            <a:endParaRPr lang="ja-JP" altLang="en-US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1" name="正方形/長方形 150"/>
          <p:cNvSpPr/>
          <p:nvPr/>
        </p:nvSpPr>
        <p:spPr>
          <a:xfrm>
            <a:off x="420131" y="2762254"/>
            <a:ext cx="3258835" cy="34711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Choice of driver</a:t>
            </a:r>
          </a:p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※ID01~ID24 (total 24 cases)</a:t>
            </a:r>
            <a:endParaRPr lang="ja-JP" altLang="en-US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" name="直線矢印コネクタ 3"/>
          <p:cNvCxnSpPr>
            <a:stCxn id="2" idx="2"/>
            <a:endCxn id="150" idx="0"/>
          </p:cNvCxnSpPr>
          <p:nvPr/>
        </p:nvCxnSpPr>
        <p:spPr>
          <a:xfrm>
            <a:off x="2049549" y="1980629"/>
            <a:ext cx="0" cy="227801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線矢印コネクタ 153"/>
          <p:cNvCxnSpPr>
            <a:stCxn id="150" idx="2"/>
            <a:endCxn id="151" idx="0"/>
          </p:cNvCxnSpPr>
          <p:nvPr/>
        </p:nvCxnSpPr>
        <p:spPr>
          <a:xfrm>
            <a:off x="2049549" y="2539136"/>
            <a:ext cx="0" cy="223118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フローチャート: 判断 6"/>
          <p:cNvSpPr/>
          <p:nvPr/>
        </p:nvSpPr>
        <p:spPr>
          <a:xfrm>
            <a:off x="441755" y="3266213"/>
            <a:ext cx="3215587" cy="668697"/>
          </a:xfrm>
          <a:prstGeom prst="flowChartDecis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Indicate waring before reversing motion (L</a:t>
            </a:r>
            <a:r>
              <a:rPr lang="en-US" altLang="ja-JP" sz="1000" baseline="-25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</a:t>
            </a:r>
            <a:r>
              <a:rPr lang="ja-JP" altLang="en-US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≦</a:t>
            </a:r>
            <a:r>
              <a:rPr lang="en-US" altLang="ja-JP" sz="1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</a:t>
            </a:r>
            <a:r>
              <a:rPr lang="en-US" altLang="ja-JP" sz="1000" baseline="-25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158" name="直線矢印コネクタ 157"/>
          <p:cNvCxnSpPr>
            <a:stCxn id="151" idx="2"/>
            <a:endCxn id="7" idx="0"/>
          </p:cNvCxnSpPr>
          <p:nvPr/>
        </p:nvCxnSpPr>
        <p:spPr>
          <a:xfrm>
            <a:off x="2049549" y="3109371"/>
            <a:ext cx="0" cy="15684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矢印コネクタ 161"/>
          <p:cNvCxnSpPr>
            <a:stCxn id="7" idx="2"/>
          </p:cNvCxnSpPr>
          <p:nvPr/>
        </p:nvCxnSpPr>
        <p:spPr>
          <a:xfrm flipH="1">
            <a:off x="2044185" y="3934910"/>
            <a:ext cx="5364" cy="18606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正方形/長方形 205"/>
          <p:cNvSpPr/>
          <p:nvPr/>
        </p:nvSpPr>
        <p:spPr>
          <a:xfrm>
            <a:off x="1707474" y="3905715"/>
            <a:ext cx="315098" cy="19153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75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</a:t>
            </a:r>
            <a:endParaRPr lang="ja-JP" altLang="en-US" sz="675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7" name="テキスト ボックス 206"/>
              <p:cNvSpPr txBox="1"/>
              <p:nvPr/>
            </p:nvSpPr>
            <p:spPr>
              <a:xfrm>
                <a:off x="1306543" y="5354979"/>
                <a:ext cx="575479" cy="1015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stop</m:t>
                      </m:r>
                      <m:r>
                        <a:rPr lang="en-US" altLang="ja-JP" sz="675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ja-JP" sz="675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T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cv</m:t>
                      </m:r>
                      <m:r>
                        <a:rPr lang="en-US" altLang="ja-JP" sz="675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V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ja-JP" altLang="en-US" sz="675" baseline="-2500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07" name="テキスト ボックス 2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6543" y="5354979"/>
                <a:ext cx="575479" cy="101503"/>
              </a:xfrm>
              <a:prstGeom prst="rect">
                <a:avLst/>
              </a:prstGeom>
              <a:blipFill rotWithShape="0">
                <a:blip r:embed="rId2"/>
                <a:stretch>
                  <a:fillRect l="-3158" b="-352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8" name="テキスト ボックス 207"/>
              <p:cNvSpPr txBox="1"/>
              <p:nvPr/>
            </p:nvSpPr>
            <p:spPr>
              <a:xfrm>
                <a:off x="488411" y="4490402"/>
                <a:ext cx="2366417" cy="4247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ja-JP" sz="675">
                        <a:latin typeface="Cambria Math" panose="02040503050406030204" pitchFamily="18" charset="0"/>
                      </a:rPr>
                      <m:t>V</m:t>
                    </m:r>
                    <m:r>
                      <m:rPr>
                        <m:sty m:val="p"/>
                      </m:rPr>
                      <a:rPr lang="en-US" altLang="ja-JP" sz="675" baseline="-2500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altLang="ja-JP" sz="675">
                        <a:latin typeface="Cambria Math" panose="02040503050406030204" pitchFamily="18" charset="0"/>
                      </a:rPr>
                      <m:t>        = </m:t>
                    </m:r>
                    <m:rad>
                      <m:radPr>
                        <m:degHide m:val="on"/>
                        <m:ctrlPr>
                          <a:rPr lang="en-US" altLang="ja-JP" sz="675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675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US" altLang="ja-JP" sz="675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sz="675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ja-JP" sz="675" baseline="-25000"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a:rPr lang="en-US" altLang="ja-JP" sz="675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en-US" altLang="ja-JP" sz="675">
                                <a:latin typeface="Cambria Math" panose="02040503050406030204" pitchFamily="18" charset="0"/>
                              </a:rPr>
                              <m:t>Rw</m:t>
                            </m:r>
                            <m:r>
                              <m:rPr>
                                <m:nor/>
                              </m:rPr>
                              <a:rPr lang="ja-JP" altLang="en-US" sz="675" baseline="-25000">
                                <a:latin typeface="Meiryo UI" panose="020B0604030504040204" pitchFamily="50" charset="-128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 </m:t>
                            </m:r>
                          </m:e>
                        </m:d>
                        <m:r>
                          <a:rPr lang="ja-JP" altLang="en-US" sz="6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675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ja-JP" altLang="en-US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    </a:t>
                </a:r>
                <a:r>
                  <a:rPr lang="ja-JP" altLang="en-US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ja-JP" sz="675">
                        <a:latin typeface="Cambria Math" panose="02040503050406030204" pitchFamily="18" charset="0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en-US" altLang="ja-JP" sz="675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675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US" altLang="ja-JP" sz="675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sz="675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ja-JP" sz="675" baseline="-25000"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a:rPr lang="en-US" altLang="ja-JP" sz="675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en-US" altLang="ja-JP" sz="675">
                                <a:latin typeface="Cambria Math" panose="02040503050406030204" pitchFamily="18" charset="0"/>
                              </a:rPr>
                              <m:t>Rw</m:t>
                            </m:r>
                            <m:r>
                              <m:rPr>
                                <m:nor/>
                              </m:rPr>
                              <a:rPr lang="ja-JP" altLang="en-US" sz="675" baseline="-25000">
                                <a:latin typeface="Meiryo UI" panose="020B0604030504040204" pitchFamily="50" charset="-128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 </m:t>
                            </m:r>
                          </m:e>
                        </m:d>
                        <m:r>
                          <a:rPr lang="ja-JP" altLang="en-US" sz="6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675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rad>
                    <m:r>
                      <a:rPr lang="en-US" altLang="ja-JP" sz="6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ja-JP" altLang="en-US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</a:t>
                </a:r>
                <a:r>
                  <a:rPr lang="en-US" altLang="ja-JP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V</a:t>
                </a:r>
                <a:r>
                  <a:rPr lang="en-US" altLang="ja-JP" sz="675" baseline="-2500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max  </a:t>
                </a:r>
                <a:r>
                  <a:rPr lang="ja-JP" altLang="en-US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）　</a:t>
                </a:r>
                <a:endParaRPr lang="en-US" altLang="ja-JP" sz="675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  <a:p>
                <a:endParaRPr lang="en-US" altLang="ja-JP" sz="675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  <a:p>
                <a:r>
                  <a:rPr lang="en-US" altLang="ja-JP" sz="675" baseline="-2500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 </a:t>
                </a:r>
                <a:r>
                  <a:rPr lang="en-US" altLang="ja-JP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      </a:t>
                </a:r>
                <a14:m>
                  <m:oMath xmlns:m="http://schemas.openxmlformats.org/officeDocument/2006/math">
                    <m:r>
                      <a:rPr lang="en-US" altLang="ja-JP" sz="675">
                        <a:latin typeface="Cambria Math" panose="02040503050406030204" pitchFamily="18" charset="0"/>
                      </a:rPr>
                      <m:t>   =</m:t>
                    </m:r>
                    <m:r>
                      <m:rPr>
                        <m:sty m:val="p"/>
                      </m:rPr>
                      <a:rPr lang="en-US" altLang="ja-JP" sz="675">
                        <a:latin typeface="Cambria Math" panose="02040503050406030204" pitchFamily="18" charset="0"/>
                      </a:rPr>
                      <m:t>Vmax</m:t>
                    </m:r>
                  </m:oMath>
                </a14:m>
                <a:r>
                  <a:rPr lang="en-US" altLang="ja-JP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                       </a:t>
                </a:r>
                <a:r>
                  <a:rPr lang="ja-JP" altLang="en-US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（ </a:t>
                </a:r>
                <a:r>
                  <a:rPr lang="en-US" altLang="ja-JP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V</a:t>
                </a:r>
                <a:r>
                  <a:rPr lang="en-US" altLang="ja-JP" sz="675" baseline="-2500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max</a:t>
                </a:r>
                <a14:m>
                  <m:oMath xmlns:m="http://schemas.openxmlformats.org/officeDocument/2006/math">
                    <m:r>
                      <a:rPr lang="en-US" altLang="ja-JP" sz="675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ja-JP" sz="6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altLang="ja-JP" sz="675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ja-JP" sz="675" i="1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US" altLang="ja-JP" sz="675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altLang="ja-JP" sz="675">
                                <a:latin typeface="Cambria Math" panose="02040503050406030204" pitchFamily="18" charset="0"/>
                              </a:rPr>
                              <m:t>L</m:t>
                            </m:r>
                            <m:r>
                              <m:rPr>
                                <m:sty m:val="p"/>
                              </m:rPr>
                              <a:rPr lang="en-US" altLang="ja-JP" sz="675" baseline="-25000">
                                <a:latin typeface="Cambria Math" panose="02040503050406030204" pitchFamily="18" charset="0"/>
                              </a:rPr>
                              <m:t>p</m:t>
                            </m:r>
                            <m:r>
                              <a:rPr lang="en-US" altLang="ja-JP" sz="675">
                                <a:latin typeface="Cambria Math" panose="02040503050406030204" pitchFamily="18" charset="0"/>
                              </a:rPr>
                              <m:t>− </m:t>
                            </m:r>
                            <m:r>
                              <m:rPr>
                                <m:sty m:val="p"/>
                              </m:rPr>
                              <a:rPr lang="en-US" altLang="ja-JP" sz="675">
                                <a:latin typeface="Cambria Math" panose="02040503050406030204" pitchFamily="18" charset="0"/>
                              </a:rPr>
                              <m:t>Rw</m:t>
                            </m:r>
                            <m:r>
                              <m:rPr>
                                <m:nor/>
                              </m:rPr>
                              <a:rPr lang="ja-JP" altLang="en-US" sz="675" baseline="-25000">
                                <a:latin typeface="Meiryo UI" panose="020B0604030504040204" pitchFamily="50" charset="-128"/>
                                <a:ea typeface="Meiryo UI" panose="020B0604030504040204" pitchFamily="50" charset="-128"/>
                                <a:cs typeface="Meiryo UI" panose="020B0604030504040204" pitchFamily="50" charset="-128"/>
                              </a:rPr>
                              <m:t> </m:t>
                            </m:r>
                          </m:e>
                        </m:d>
                        <m:r>
                          <a:rPr lang="ja-JP" altLang="en-US" sz="6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en-US" altLang="ja-JP" sz="675" i="1" baseline="-250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</m:rad>
                  </m:oMath>
                </a14:m>
                <a:r>
                  <a:rPr lang="ja-JP" altLang="en-US" sz="675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 ）</a:t>
                </a:r>
                <a:endParaRPr lang="en-US" altLang="ja-JP" sz="675" baseline="-2500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  <a:p>
                <a:r>
                  <a:rPr lang="en-US" altLang="ja-JP" sz="675" baseline="-2500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rPr>
                  <a:t>	</a:t>
                </a:r>
                <a:endParaRPr lang="ja-JP" altLang="en-US" sz="675" baseline="-2500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08" name="テキスト ボックス 2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411" y="4490402"/>
                <a:ext cx="2366417" cy="424732"/>
              </a:xfrm>
              <a:prstGeom prst="rect">
                <a:avLst/>
              </a:prstGeom>
              <a:blipFill rotWithShape="0">
                <a:blip r:embed="rId3"/>
                <a:stretch>
                  <a:fillRect l="-1289" t="-2899" r="-128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9" name="左中かっこ 208"/>
          <p:cNvSpPr/>
          <p:nvPr/>
        </p:nvSpPr>
        <p:spPr>
          <a:xfrm>
            <a:off x="651471" y="4490402"/>
            <a:ext cx="104227" cy="393749"/>
          </a:xfrm>
          <a:prstGeom prst="leftBrace">
            <a:avLst>
              <a:gd name="adj1" fmla="val 24310"/>
              <a:gd name="adj2" fmla="val 17866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4" name="正方形/長方形 213"/>
          <p:cNvSpPr/>
          <p:nvPr/>
        </p:nvSpPr>
        <p:spPr>
          <a:xfrm>
            <a:off x="420131" y="4117712"/>
            <a:ext cx="2355116" cy="84108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Calculate Speed </a:t>
            </a:r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at audible 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warning (V</a:t>
            </a:r>
            <a:r>
              <a:rPr lang="en-US" altLang="ja-JP" sz="1000" baseline="-25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</a:t>
            </a:r>
            <a:r>
              <a:rPr lang="en-US" altLang="ja-JP" sz="10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2" name="テキスト ボックス 221"/>
              <p:cNvSpPr txBox="1"/>
              <p:nvPr/>
            </p:nvSpPr>
            <p:spPr>
              <a:xfrm>
                <a:off x="1729194" y="5979811"/>
                <a:ext cx="629981" cy="1015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vp</m:t>
                      </m:r>
                      <m:r>
                        <a:rPr lang="en-US" altLang="ja-JP" sz="675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Rw</m:t>
                      </m:r>
                      <m:r>
                        <a:rPr lang="en-US" altLang="ja-JP" sz="675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altLang="ja-JP" sz="675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stop</m:t>
                      </m:r>
                    </m:oMath>
                  </m:oMathPara>
                </a14:m>
                <a:endParaRPr lang="ja-JP" altLang="en-US" sz="675" baseline="-250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22" name="テキスト ボックス 2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9194" y="5979811"/>
                <a:ext cx="629981" cy="101503"/>
              </a:xfrm>
              <a:prstGeom prst="rect">
                <a:avLst/>
              </a:prstGeom>
              <a:blipFill rotWithShape="0">
                <a:blip r:embed="rId4"/>
                <a:stretch>
                  <a:fillRect l="-3883" r="-1942" b="-2941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9" name="直線矢印コネクタ 238"/>
          <p:cNvCxnSpPr/>
          <p:nvPr/>
        </p:nvCxnSpPr>
        <p:spPr>
          <a:xfrm>
            <a:off x="2049548" y="4958795"/>
            <a:ext cx="0" cy="201136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線矢印コネクタ 239"/>
          <p:cNvCxnSpPr/>
          <p:nvPr/>
        </p:nvCxnSpPr>
        <p:spPr>
          <a:xfrm flipH="1">
            <a:off x="2049548" y="5513486"/>
            <a:ext cx="1" cy="21318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正方形/長方形 241"/>
          <p:cNvSpPr/>
          <p:nvPr/>
        </p:nvSpPr>
        <p:spPr>
          <a:xfrm>
            <a:off x="2862617" y="5159931"/>
            <a:ext cx="2355117" cy="3535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Estimate Stop distance (</a:t>
            </a:r>
            <a:r>
              <a:rPr lang="en-US" altLang="ja-JP" sz="10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en-US" altLang="ja-JP" sz="1000" baseline="-25000" dirty="0" err="1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stop</a:t>
            </a:r>
            <a:r>
              <a:rPr lang="en-US" altLang="ja-JP" sz="10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  <a:p>
            <a:pPr algn="ctr"/>
            <a:endParaRPr lang="en-US" altLang="ja-JP" sz="10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4" name="テキスト ボックス 243"/>
              <p:cNvSpPr txBox="1"/>
              <p:nvPr/>
            </p:nvSpPr>
            <p:spPr>
              <a:xfrm>
                <a:off x="3798522" y="5354978"/>
                <a:ext cx="485709" cy="1015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stop</m:t>
                      </m:r>
                      <m:r>
                        <a:rPr lang="en-US" altLang="ja-JP" sz="675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ja-JP" sz="675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D</m:t>
                      </m:r>
                      <m:r>
                        <m:rPr>
                          <m:sty m:val="p"/>
                        </m:rPr>
                        <a:rPr lang="en-US" altLang="ja-JP" sz="675" baseline="-25000">
                          <a:latin typeface="Cambria Math" panose="02040503050406030204" pitchFamily="18" charset="0"/>
                        </a:rPr>
                        <m:t>dbsw</m:t>
                      </m:r>
                    </m:oMath>
                  </m:oMathPara>
                </a14:m>
                <a:endParaRPr lang="ja-JP" altLang="en-US" sz="675" baseline="-2500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endParaRPr>
              </a:p>
            </p:txBody>
          </p:sp>
        </mc:Choice>
        <mc:Fallback xmlns="">
          <p:sp>
            <p:nvSpPr>
              <p:cNvPr id="244" name="テキスト ボックス 2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8522" y="5354978"/>
                <a:ext cx="485709" cy="101503"/>
              </a:xfrm>
              <a:prstGeom prst="rect">
                <a:avLst/>
              </a:prstGeom>
              <a:blipFill rotWithShape="0">
                <a:blip r:embed="rId5"/>
                <a:stretch>
                  <a:fillRect l="-3750" r="-1250" b="-3529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6" name="カギ線コネクタ 245"/>
          <p:cNvCxnSpPr>
            <a:stCxn id="7" idx="3"/>
            <a:endCxn id="242" idx="0"/>
          </p:cNvCxnSpPr>
          <p:nvPr/>
        </p:nvCxnSpPr>
        <p:spPr>
          <a:xfrm>
            <a:off x="3657342" y="3600562"/>
            <a:ext cx="382834" cy="1559369"/>
          </a:xfrm>
          <a:prstGeom prst="bentConnector2">
            <a:avLst/>
          </a:prstGeom>
          <a:ln w="12700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6" name="正方形/長方形 255"/>
          <p:cNvSpPr/>
          <p:nvPr/>
        </p:nvSpPr>
        <p:spPr>
          <a:xfrm>
            <a:off x="3468382" y="3367675"/>
            <a:ext cx="377920" cy="19153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75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YES</a:t>
            </a:r>
            <a:endParaRPr lang="ja-JP" altLang="en-US" sz="675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57" name="カギ線コネクタ 256"/>
          <p:cNvCxnSpPr>
            <a:stCxn id="242" idx="2"/>
          </p:cNvCxnSpPr>
          <p:nvPr/>
        </p:nvCxnSpPr>
        <p:spPr>
          <a:xfrm rot="5400000">
            <a:off x="3008430" y="4554605"/>
            <a:ext cx="72865" cy="1990628"/>
          </a:xfrm>
          <a:prstGeom prst="bentConnector2">
            <a:avLst/>
          </a:prstGeom>
          <a:ln w="9525"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3929214" y="1214131"/>
            <a:ext cx="4810444" cy="1473503"/>
            <a:chOff x="4265189" y="1949489"/>
            <a:chExt cx="4810444" cy="1473503"/>
          </a:xfrm>
        </p:grpSpPr>
        <p:grpSp>
          <p:nvGrpSpPr>
            <p:cNvPr id="534" name="Group 565"/>
            <p:cNvGrpSpPr>
              <a:grpSpLocks/>
            </p:cNvGrpSpPr>
            <p:nvPr/>
          </p:nvGrpSpPr>
          <p:grpSpPr bwMode="auto">
            <a:xfrm>
              <a:off x="7604279" y="2828926"/>
              <a:ext cx="1442115" cy="594066"/>
              <a:chOff x="1168" y="1446"/>
              <a:chExt cx="3173" cy="1302"/>
            </a:xfrm>
          </p:grpSpPr>
          <p:grpSp>
            <p:nvGrpSpPr>
              <p:cNvPr id="535" name="Group 566"/>
              <p:cNvGrpSpPr>
                <a:grpSpLocks/>
              </p:cNvGrpSpPr>
              <p:nvPr/>
            </p:nvGrpSpPr>
            <p:grpSpPr bwMode="auto">
              <a:xfrm>
                <a:off x="1168" y="1446"/>
                <a:ext cx="3173" cy="1302"/>
                <a:chOff x="1168" y="1446"/>
                <a:chExt cx="3173" cy="1302"/>
              </a:xfrm>
            </p:grpSpPr>
            <p:sp>
              <p:nvSpPr>
                <p:cNvPr id="551" name="Freeform 567"/>
                <p:cNvSpPr>
                  <a:spLocks noChangeAspect="1"/>
                </p:cNvSpPr>
                <p:nvPr/>
              </p:nvSpPr>
              <p:spPr bwMode="auto">
                <a:xfrm>
                  <a:off x="1168" y="1496"/>
                  <a:ext cx="3173" cy="1192"/>
                </a:xfrm>
                <a:custGeom>
                  <a:avLst/>
                  <a:gdLst>
                    <a:gd name="T0" fmla="*/ 91 w 3173"/>
                    <a:gd name="T1" fmla="*/ 104 h 1192"/>
                    <a:gd name="T2" fmla="*/ 928 w 3173"/>
                    <a:gd name="T3" fmla="*/ 16 h 1192"/>
                    <a:gd name="T4" fmla="*/ 1872 w 3173"/>
                    <a:gd name="T5" fmla="*/ 13 h 1192"/>
                    <a:gd name="T6" fmla="*/ 3067 w 3173"/>
                    <a:gd name="T7" fmla="*/ 92 h 1192"/>
                    <a:gd name="T8" fmla="*/ 3168 w 3173"/>
                    <a:gd name="T9" fmla="*/ 572 h 1192"/>
                    <a:gd name="T10" fmla="*/ 3072 w 3173"/>
                    <a:gd name="T11" fmla="*/ 1085 h 1192"/>
                    <a:gd name="T12" fmla="*/ 2208 w 3173"/>
                    <a:gd name="T13" fmla="*/ 1177 h 1192"/>
                    <a:gd name="T14" fmla="*/ 885 w 3173"/>
                    <a:gd name="T15" fmla="*/ 1175 h 1192"/>
                    <a:gd name="T16" fmla="*/ 128 w 3173"/>
                    <a:gd name="T17" fmla="*/ 1117 h 1192"/>
                    <a:gd name="T18" fmla="*/ 91 w 3173"/>
                    <a:gd name="T19" fmla="*/ 104 h 119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73"/>
                    <a:gd name="T31" fmla="*/ 0 h 1192"/>
                    <a:gd name="T32" fmla="*/ 3173 w 3173"/>
                    <a:gd name="T33" fmla="*/ 1192 h 119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73" h="1192">
                      <a:moveTo>
                        <a:pt x="91" y="104"/>
                      </a:moveTo>
                      <a:cubicBezTo>
                        <a:pt x="152" y="12"/>
                        <a:pt x="672" y="16"/>
                        <a:pt x="928" y="16"/>
                      </a:cubicBezTo>
                      <a:cubicBezTo>
                        <a:pt x="1184" y="16"/>
                        <a:pt x="1508" y="12"/>
                        <a:pt x="1872" y="13"/>
                      </a:cubicBezTo>
                      <a:cubicBezTo>
                        <a:pt x="2268" y="14"/>
                        <a:pt x="2971" y="0"/>
                        <a:pt x="3067" y="92"/>
                      </a:cubicBezTo>
                      <a:cubicBezTo>
                        <a:pt x="3163" y="184"/>
                        <a:pt x="3163" y="380"/>
                        <a:pt x="3168" y="572"/>
                      </a:cubicBezTo>
                      <a:cubicBezTo>
                        <a:pt x="3173" y="764"/>
                        <a:pt x="3163" y="1004"/>
                        <a:pt x="3072" y="1085"/>
                      </a:cubicBezTo>
                      <a:cubicBezTo>
                        <a:pt x="2981" y="1166"/>
                        <a:pt x="2702" y="1173"/>
                        <a:pt x="2208" y="1177"/>
                      </a:cubicBezTo>
                      <a:cubicBezTo>
                        <a:pt x="1843" y="1192"/>
                        <a:pt x="1227" y="1171"/>
                        <a:pt x="885" y="1175"/>
                      </a:cubicBezTo>
                      <a:cubicBezTo>
                        <a:pt x="537" y="1175"/>
                        <a:pt x="256" y="1144"/>
                        <a:pt x="128" y="1117"/>
                      </a:cubicBezTo>
                      <a:cubicBezTo>
                        <a:pt x="0" y="1090"/>
                        <a:pt x="30" y="196"/>
                        <a:pt x="91" y="1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2" name="Freeform 568"/>
                <p:cNvSpPr>
                  <a:spLocks/>
                </p:cNvSpPr>
                <p:nvPr/>
              </p:nvSpPr>
              <p:spPr bwMode="auto">
                <a:xfrm>
                  <a:off x="1269" y="1565"/>
                  <a:ext cx="670" cy="1048"/>
                </a:xfrm>
                <a:custGeom>
                  <a:avLst/>
                  <a:gdLst>
                    <a:gd name="T0" fmla="*/ 670 w 670"/>
                    <a:gd name="T1" fmla="*/ 6 h 1048"/>
                    <a:gd name="T2" fmla="*/ 78 w 670"/>
                    <a:gd name="T3" fmla="*/ 78 h 1048"/>
                    <a:gd name="T4" fmla="*/ 11 w 670"/>
                    <a:gd name="T5" fmla="*/ 552 h 1048"/>
                    <a:gd name="T6" fmla="*/ 75 w 670"/>
                    <a:gd name="T7" fmla="*/ 979 h 1048"/>
                    <a:gd name="T8" fmla="*/ 670 w 670"/>
                    <a:gd name="T9" fmla="*/ 1048 h 10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70"/>
                    <a:gd name="T16" fmla="*/ 0 h 1048"/>
                    <a:gd name="T17" fmla="*/ 670 w 670"/>
                    <a:gd name="T18" fmla="*/ 1048 h 10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70" h="1048">
                      <a:moveTo>
                        <a:pt x="670" y="6"/>
                      </a:moveTo>
                      <a:cubicBezTo>
                        <a:pt x="598" y="0"/>
                        <a:pt x="142" y="36"/>
                        <a:pt x="78" y="78"/>
                      </a:cubicBezTo>
                      <a:cubicBezTo>
                        <a:pt x="14" y="120"/>
                        <a:pt x="0" y="394"/>
                        <a:pt x="11" y="552"/>
                      </a:cubicBezTo>
                      <a:cubicBezTo>
                        <a:pt x="22" y="710"/>
                        <a:pt x="11" y="931"/>
                        <a:pt x="75" y="979"/>
                      </a:cubicBezTo>
                      <a:cubicBezTo>
                        <a:pt x="139" y="1027"/>
                        <a:pt x="539" y="1048"/>
                        <a:pt x="670" y="1048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3" name="Freeform 569"/>
                <p:cNvSpPr>
                  <a:spLocks/>
                </p:cNvSpPr>
                <p:nvPr/>
              </p:nvSpPr>
              <p:spPr bwMode="auto">
                <a:xfrm>
                  <a:off x="3237" y="1568"/>
                  <a:ext cx="1062" cy="283"/>
                </a:xfrm>
                <a:custGeom>
                  <a:avLst/>
                  <a:gdLst>
                    <a:gd name="T0" fmla="*/ 0 w 1062"/>
                    <a:gd name="T1" fmla="*/ 0 h 283"/>
                    <a:gd name="T2" fmla="*/ 198 w 1062"/>
                    <a:gd name="T3" fmla="*/ 35 h 283"/>
                    <a:gd name="T4" fmla="*/ 350 w 1062"/>
                    <a:gd name="T5" fmla="*/ 171 h 283"/>
                    <a:gd name="T6" fmla="*/ 1062 w 1062"/>
                    <a:gd name="T7" fmla="*/ 283 h 28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62"/>
                    <a:gd name="T13" fmla="*/ 0 h 283"/>
                    <a:gd name="T14" fmla="*/ 1062 w 1062"/>
                    <a:gd name="T15" fmla="*/ 283 h 28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62" h="283">
                      <a:moveTo>
                        <a:pt x="0" y="0"/>
                      </a:moveTo>
                      <a:cubicBezTo>
                        <a:pt x="43" y="8"/>
                        <a:pt x="139" y="6"/>
                        <a:pt x="198" y="35"/>
                      </a:cubicBezTo>
                      <a:cubicBezTo>
                        <a:pt x="297" y="75"/>
                        <a:pt x="267" y="152"/>
                        <a:pt x="350" y="171"/>
                      </a:cubicBezTo>
                      <a:cubicBezTo>
                        <a:pt x="433" y="190"/>
                        <a:pt x="916" y="260"/>
                        <a:pt x="1062" y="283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4" name="Freeform 570"/>
                <p:cNvSpPr>
                  <a:spLocks/>
                </p:cNvSpPr>
                <p:nvPr/>
              </p:nvSpPr>
              <p:spPr bwMode="auto">
                <a:xfrm>
                  <a:off x="1291" y="1635"/>
                  <a:ext cx="469" cy="40"/>
                </a:xfrm>
                <a:custGeom>
                  <a:avLst/>
                  <a:gdLst>
                    <a:gd name="T0" fmla="*/ 0 w 469"/>
                    <a:gd name="T1" fmla="*/ 40 h 40"/>
                    <a:gd name="T2" fmla="*/ 346 w 469"/>
                    <a:gd name="T3" fmla="*/ 16 h 40"/>
                    <a:gd name="T4" fmla="*/ 469 w 469"/>
                    <a:gd name="T5" fmla="*/ 24 h 40"/>
                    <a:gd name="T6" fmla="*/ 0 60000 65536"/>
                    <a:gd name="T7" fmla="*/ 0 60000 65536"/>
                    <a:gd name="T8" fmla="*/ 0 60000 65536"/>
                    <a:gd name="T9" fmla="*/ 0 w 469"/>
                    <a:gd name="T10" fmla="*/ 0 h 40"/>
                    <a:gd name="T11" fmla="*/ 469 w 469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9" h="40">
                      <a:moveTo>
                        <a:pt x="0" y="40"/>
                      </a:moveTo>
                      <a:cubicBezTo>
                        <a:pt x="57" y="35"/>
                        <a:pt x="268" y="19"/>
                        <a:pt x="346" y="16"/>
                      </a:cubicBezTo>
                      <a:cubicBezTo>
                        <a:pt x="424" y="13"/>
                        <a:pt x="445" y="0"/>
                        <a:pt x="469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5" name="Freeform 571"/>
                <p:cNvSpPr>
                  <a:spLocks/>
                </p:cNvSpPr>
                <p:nvPr/>
              </p:nvSpPr>
              <p:spPr bwMode="auto">
                <a:xfrm flipV="1">
                  <a:off x="1293" y="2511"/>
                  <a:ext cx="469" cy="40"/>
                </a:xfrm>
                <a:custGeom>
                  <a:avLst/>
                  <a:gdLst>
                    <a:gd name="T0" fmla="*/ 0 w 469"/>
                    <a:gd name="T1" fmla="*/ 40 h 40"/>
                    <a:gd name="T2" fmla="*/ 346 w 469"/>
                    <a:gd name="T3" fmla="*/ 16 h 40"/>
                    <a:gd name="T4" fmla="*/ 469 w 469"/>
                    <a:gd name="T5" fmla="*/ 24 h 40"/>
                    <a:gd name="T6" fmla="*/ 0 60000 65536"/>
                    <a:gd name="T7" fmla="*/ 0 60000 65536"/>
                    <a:gd name="T8" fmla="*/ 0 60000 65536"/>
                    <a:gd name="T9" fmla="*/ 0 w 469"/>
                    <a:gd name="T10" fmla="*/ 0 h 40"/>
                    <a:gd name="T11" fmla="*/ 469 w 469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9" h="40">
                      <a:moveTo>
                        <a:pt x="0" y="40"/>
                      </a:moveTo>
                      <a:cubicBezTo>
                        <a:pt x="57" y="35"/>
                        <a:pt x="268" y="19"/>
                        <a:pt x="346" y="16"/>
                      </a:cubicBezTo>
                      <a:cubicBezTo>
                        <a:pt x="424" y="13"/>
                        <a:pt x="445" y="0"/>
                        <a:pt x="469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6" name="Freeform 572"/>
                <p:cNvSpPr>
                  <a:spLocks/>
                </p:cNvSpPr>
                <p:nvPr/>
              </p:nvSpPr>
              <p:spPr bwMode="auto">
                <a:xfrm>
                  <a:off x="1234" y="1562"/>
                  <a:ext cx="178" cy="1056"/>
                </a:xfrm>
                <a:custGeom>
                  <a:avLst/>
                  <a:gdLst>
                    <a:gd name="T0" fmla="*/ 62 w 178"/>
                    <a:gd name="T1" fmla="*/ 84 h 1056"/>
                    <a:gd name="T2" fmla="*/ 22 w 178"/>
                    <a:gd name="T3" fmla="*/ 328 h 1056"/>
                    <a:gd name="T4" fmla="*/ 28 w 178"/>
                    <a:gd name="T5" fmla="*/ 760 h 1056"/>
                    <a:gd name="T6" fmla="*/ 72 w 178"/>
                    <a:gd name="T7" fmla="*/ 988 h 1056"/>
                    <a:gd name="T8" fmla="*/ 162 w 178"/>
                    <a:gd name="T9" fmla="*/ 1036 h 1056"/>
                    <a:gd name="T10" fmla="*/ 160 w 178"/>
                    <a:gd name="T11" fmla="*/ 1054 h 1056"/>
                    <a:gd name="T12" fmla="*/ 66 w 178"/>
                    <a:gd name="T13" fmla="*/ 1004 h 1056"/>
                    <a:gd name="T14" fmla="*/ 12 w 178"/>
                    <a:gd name="T15" fmla="*/ 754 h 1056"/>
                    <a:gd name="T16" fmla="*/ 10 w 178"/>
                    <a:gd name="T17" fmla="*/ 292 h 1056"/>
                    <a:gd name="T18" fmla="*/ 48 w 178"/>
                    <a:gd name="T19" fmla="*/ 76 h 1056"/>
                    <a:gd name="T20" fmla="*/ 142 w 178"/>
                    <a:gd name="T21" fmla="*/ 8 h 1056"/>
                    <a:gd name="T22" fmla="*/ 150 w 178"/>
                    <a:gd name="T23" fmla="*/ 24 h 1056"/>
                    <a:gd name="T24" fmla="*/ 62 w 178"/>
                    <a:gd name="T25" fmla="*/ 84 h 10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8"/>
                    <a:gd name="T40" fmla="*/ 0 h 1056"/>
                    <a:gd name="T41" fmla="*/ 178 w 178"/>
                    <a:gd name="T42" fmla="*/ 1056 h 105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8" h="1056">
                      <a:moveTo>
                        <a:pt x="62" y="84"/>
                      </a:moveTo>
                      <a:cubicBezTo>
                        <a:pt x="38" y="134"/>
                        <a:pt x="30" y="226"/>
                        <a:pt x="22" y="328"/>
                      </a:cubicBezTo>
                      <a:cubicBezTo>
                        <a:pt x="14" y="430"/>
                        <a:pt x="19" y="650"/>
                        <a:pt x="28" y="760"/>
                      </a:cubicBezTo>
                      <a:cubicBezTo>
                        <a:pt x="36" y="870"/>
                        <a:pt x="49" y="942"/>
                        <a:pt x="72" y="988"/>
                      </a:cubicBezTo>
                      <a:cubicBezTo>
                        <a:pt x="102" y="1020"/>
                        <a:pt x="146" y="1030"/>
                        <a:pt x="162" y="1036"/>
                      </a:cubicBezTo>
                      <a:cubicBezTo>
                        <a:pt x="178" y="1042"/>
                        <a:pt x="174" y="1056"/>
                        <a:pt x="160" y="1054"/>
                      </a:cubicBezTo>
                      <a:cubicBezTo>
                        <a:pt x="146" y="1052"/>
                        <a:pt x="87" y="1023"/>
                        <a:pt x="66" y="1004"/>
                      </a:cubicBezTo>
                      <a:cubicBezTo>
                        <a:pt x="45" y="985"/>
                        <a:pt x="22" y="876"/>
                        <a:pt x="12" y="754"/>
                      </a:cubicBezTo>
                      <a:cubicBezTo>
                        <a:pt x="4" y="625"/>
                        <a:pt x="0" y="390"/>
                        <a:pt x="10" y="292"/>
                      </a:cubicBezTo>
                      <a:cubicBezTo>
                        <a:pt x="20" y="194"/>
                        <a:pt x="30" y="114"/>
                        <a:pt x="48" y="76"/>
                      </a:cubicBezTo>
                      <a:cubicBezTo>
                        <a:pt x="70" y="29"/>
                        <a:pt x="118" y="16"/>
                        <a:pt x="142" y="8"/>
                      </a:cubicBezTo>
                      <a:cubicBezTo>
                        <a:pt x="166" y="0"/>
                        <a:pt x="178" y="18"/>
                        <a:pt x="150" y="24"/>
                      </a:cubicBezTo>
                      <a:cubicBezTo>
                        <a:pt x="122" y="30"/>
                        <a:pt x="85" y="33"/>
                        <a:pt x="62" y="8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7" name="Freeform 573"/>
                <p:cNvSpPr>
                  <a:spLocks/>
                </p:cNvSpPr>
                <p:nvPr/>
              </p:nvSpPr>
              <p:spPr bwMode="auto">
                <a:xfrm>
                  <a:off x="3245" y="2320"/>
                  <a:ext cx="1046" cy="294"/>
                </a:xfrm>
                <a:custGeom>
                  <a:avLst/>
                  <a:gdLst>
                    <a:gd name="T0" fmla="*/ 0 w 1046"/>
                    <a:gd name="T1" fmla="*/ 294 h 294"/>
                    <a:gd name="T2" fmla="*/ 198 w 1046"/>
                    <a:gd name="T3" fmla="*/ 259 h 294"/>
                    <a:gd name="T4" fmla="*/ 350 w 1046"/>
                    <a:gd name="T5" fmla="*/ 123 h 294"/>
                    <a:gd name="T6" fmla="*/ 1046 w 1046"/>
                    <a:gd name="T7" fmla="*/ 0 h 2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46"/>
                    <a:gd name="T13" fmla="*/ 0 h 294"/>
                    <a:gd name="T14" fmla="*/ 1046 w 1046"/>
                    <a:gd name="T15" fmla="*/ 294 h 2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46" h="294">
                      <a:moveTo>
                        <a:pt x="0" y="294"/>
                      </a:moveTo>
                      <a:cubicBezTo>
                        <a:pt x="43" y="286"/>
                        <a:pt x="139" y="288"/>
                        <a:pt x="198" y="259"/>
                      </a:cubicBezTo>
                      <a:cubicBezTo>
                        <a:pt x="297" y="219"/>
                        <a:pt x="267" y="142"/>
                        <a:pt x="350" y="123"/>
                      </a:cubicBezTo>
                      <a:cubicBezTo>
                        <a:pt x="433" y="104"/>
                        <a:pt x="901" y="25"/>
                        <a:pt x="1046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8" name="Freeform 574"/>
                <p:cNvSpPr>
                  <a:spLocks/>
                </p:cNvSpPr>
                <p:nvPr/>
              </p:nvSpPr>
              <p:spPr bwMode="auto">
                <a:xfrm>
                  <a:off x="4050" y="1545"/>
                  <a:ext cx="267" cy="1085"/>
                </a:xfrm>
                <a:custGeom>
                  <a:avLst/>
                  <a:gdLst>
                    <a:gd name="T0" fmla="*/ 241 w 267"/>
                    <a:gd name="T1" fmla="*/ 463 h 1085"/>
                    <a:gd name="T2" fmla="*/ 228 w 267"/>
                    <a:gd name="T3" fmla="*/ 761 h 1085"/>
                    <a:gd name="T4" fmla="*/ 164 w 267"/>
                    <a:gd name="T5" fmla="*/ 1001 h 1085"/>
                    <a:gd name="T6" fmla="*/ 38 w 267"/>
                    <a:gd name="T7" fmla="*/ 1059 h 1085"/>
                    <a:gd name="T8" fmla="*/ 42 w 267"/>
                    <a:gd name="T9" fmla="*/ 1077 h 1085"/>
                    <a:gd name="T10" fmla="*/ 176 w 267"/>
                    <a:gd name="T11" fmla="*/ 1015 h 1085"/>
                    <a:gd name="T12" fmla="*/ 246 w 267"/>
                    <a:gd name="T13" fmla="*/ 777 h 1085"/>
                    <a:gd name="T14" fmla="*/ 259 w 267"/>
                    <a:gd name="T15" fmla="*/ 410 h 1085"/>
                    <a:gd name="T16" fmla="*/ 195 w 267"/>
                    <a:gd name="T17" fmla="*/ 92 h 1085"/>
                    <a:gd name="T18" fmla="*/ 30 w 267"/>
                    <a:gd name="T19" fmla="*/ 9 h 1085"/>
                    <a:gd name="T20" fmla="*/ 24 w 267"/>
                    <a:gd name="T21" fmla="*/ 27 h 1085"/>
                    <a:gd name="T22" fmla="*/ 177 w 267"/>
                    <a:gd name="T23" fmla="*/ 108 h 1085"/>
                    <a:gd name="T24" fmla="*/ 241 w 267"/>
                    <a:gd name="T25" fmla="*/ 463 h 108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67"/>
                    <a:gd name="T40" fmla="*/ 0 h 1085"/>
                    <a:gd name="T41" fmla="*/ 267 w 267"/>
                    <a:gd name="T42" fmla="*/ 1085 h 108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67" h="1085">
                      <a:moveTo>
                        <a:pt x="241" y="463"/>
                      </a:moveTo>
                      <a:cubicBezTo>
                        <a:pt x="242" y="579"/>
                        <a:pt x="240" y="671"/>
                        <a:pt x="228" y="761"/>
                      </a:cubicBezTo>
                      <a:cubicBezTo>
                        <a:pt x="215" y="850"/>
                        <a:pt x="195" y="951"/>
                        <a:pt x="164" y="1001"/>
                      </a:cubicBezTo>
                      <a:cubicBezTo>
                        <a:pt x="134" y="1033"/>
                        <a:pt x="74" y="1053"/>
                        <a:pt x="38" y="1059"/>
                      </a:cubicBezTo>
                      <a:cubicBezTo>
                        <a:pt x="2" y="1065"/>
                        <a:pt x="8" y="1085"/>
                        <a:pt x="42" y="1077"/>
                      </a:cubicBezTo>
                      <a:cubicBezTo>
                        <a:pt x="76" y="1069"/>
                        <a:pt x="154" y="1043"/>
                        <a:pt x="176" y="1015"/>
                      </a:cubicBezTo>
                      <a:cubicBezTo>
                        <a:pt x="198" y="987"/>
                        <a:pt x="233" y="896"/>
                        <a:pt x="246" y="777"/>
                      </a:cubicBezTo>
                      <a:cubicBezTo>
                        <a:pt x="259" y="658"/>
                        <a:pt x="267" y="524"/>
                        <a:pt x="259" y="410"/>
                      </a:cubicBezTo>
                      <a:cubicBezTo>
                        <a:pt x="250" y="295"/>
                        <a:pt x="232" y="159"/>
                        <a:pt x="195" y="92"/>
                      </a:cubicBezTo>
                      <a:cubicBezTo>
                        <a:pt x="157" y="24"/>
                        <a:pt x="59" y="18"/>
                        <a:pt x="30" y="9"/>
                      </a:cubicBezTo>
                      <a:cubicBezTo>
                        <a:pt x="1" y="0"/>
                        <a:pt x="0" y="23"/>
                        <a:pt x="24" y="27"/>
                      </a:cubicBezTo>
                      <a:cubicBezTo>
                        <a:pt x="39" y="36"/>
                        <a:pt x="139" y="39"/>
                        <a:pt x="177" y="108"/>
                      </a:cubicBezTo>
                      <a:cubicBezTo>
                        <a:pt x="215" y="177"/>
                        <a:pt x="240" y="347"/>
                        <a:pt x="241" y="4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59" name="Freeform 575"/>
                <p:cNvSpPr>
                  <a:spLocks/>
                </p:cNvSpPr>
                <p:nvPr/>
              </p:nvSpPr>
              <p:spPr bwMode="auto">
                <a:xfrm>
                  <a:off x="1933" y="1520"/>
                  <a:ext cx="1595" cy="1149"/>
                </a:xfrm>
                <a:custGeom>
                  <a:avLst/>
                  <a:gdLst>
                    <a:gd name="T0" fmla="*/ 107 w 1595"/>
                    <a:gd name="T1" fmla="*/ 0 h 1149"/>
                    <a:gd name="T2" fmla="*/ 331 w 1595"/>
                    <a:gd name="T3" fmla="*/ 208 h 1149"/>
                    <a:gd name="T4" fmla="*/ 1001 w 1595"/>
                    <a:gd name="T5" fmla="*/ 210 h 1149"/>
                    <a:gd name="T6" fmla="*/ 1446 w 1595"/>
                    <a:gd name="T7" fmla="*/ 91 h 1149"/>
                    <a:gd name="T8" fmla="*/ 1579 w 1595"/>
                    <a:gd name="T9" fmla="*/ 323 h 1149"/>
                    <a:gd name="T10" fmla="*/ 1571 w 1595"/>
                    <a:gd name="T11" fmla="*/ 832 h 1149"/>
                    <a:gd name="T12" fmla="*/ 1440 w 1595"/>
                    <a:gd name="T13" fmla="*/ 1056 h 1149"/>
                    <a:gd name="T14" fmla="*/ 931 w 1595"/>
                    <a:gd name="T15" fmla="*/ 931 h 1149"/>
                    <a:gd name="T16" fmla="*/ 374 w 1595"/>
                    <a:gd name="T17" fmla="*/ 939 h 1149"/>
                    <a:gd name="T18" fmla="*/ 110 w 1595"/>
                    <a:gd name="T19" fmla="*/ 1075 h 1149"/>
                    <a:gd name="T20" fmla="*/ 107 w 1595"/>
                    <a:gd name="T21" fmla="*/ 1149 h 114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95"/>
                    <a:gd name="T34" fmla="*/ 0 h 1149"/>
                    <a:gd name="T35" fmla="*/ 1595 w 1595"/>
                    <a:gd name="T36" fmla="*/ 1149 h 114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95" h="1149">
                      <a:moveTo>
                        <a:pt x="107" y="0"/>
                      </a:moveTo>
                      <a:cubicBezTo>
                        <a:pt x="0" y="96"/>
                        <a:pt x="318" y="195"/>
                        <a:pt x="331" y="208"/>
                      </a:cubicBezTo>
                      <a:cubicBezTo>
                        <a:pt x="344" y="221"/>
                        <a:pt x="898" y="227"/>
                        <a:pt x="1001" y="210"/>
                      </a:cubicBezTo>
                      <a:cubicBezTo>
                        <a:pt x="1104" y="193"/>
                        <a:pt x="1369" y="73"/>
                        <a:pt x="1446" y="91"/>
                      </a:cubicBezTo>
                      <a:cubicBezTo>
                        <a:pt x="1523" y="109"/>
                        <a:pt x="1563" y="237"/>
                        <a:pt x="1579" y="323"/>
                      </a:cubicBezTo>
                      <a:cubicBezTo>
                        <a:pt x="1595" y="409"/>
                        <a:pt x="1594" y="708"/>
                        <a:pt x="1571" y="832"/>
                      </a:cubicBezTo>
                      <a:cubicBezTo>
                        <a:pt x="1548" y="959"/>
                        <a:pt x="1507" y="1042"/>
                        <a:pt x="1440" y="1056"/>
                      </a:cubicBezTo>
                      <a:cubicBezTo>
                        <a:pt x="1373" y="1070"/>
                        <a:pt x="1118" y="942"/>
                        <a:pt x="931" y="931"/>
                      </a:cubicBezTo>
                      <a:cubicBezTo>
                        <a:pt x="744" y="920"/>
                        <a:pt x="475" y="923"/>
                        <a:pt x="374" y="939"/>
                      </a:cubicBezTo>
                      <a:cubicBezTo>
                        <a:pt x="273" y="955"/>
                        <a:pt x="142" y="1046"/>
                        <a:pt x="110" y="1075"/>
                      </a:cubicBezTo>
                      <a:cubicBezTo>
                        <a:pt x="78" y="1104"/>
                        <a:pt x="94" y="1144"/>
                        <a:pt x="107" y="1149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0" name="Freeform 576"/>
                <p:cNvSpPr>
                  <a:spLocks/>
                </p:cNvSpPr>
                <p:nvPr/>
              </p:nvSpPr>
              <p:spPr bwMode="auto">
                <a:xfrm>
                  <a:off x="3349" y="1517"/>
                  <a:ext cx="54" cy="91"/>
                </a:xfrm>
                <a:custGeom>
                  <a:avLst/>
                  <a:gdLst>
                    <a:gd name="T0" fmla="*/ 0 w 54"/>
                    <a:gd name="T1" fmla="*/ 91 h 91"/>
                    <a:gd name="T2" fmla="*/ 54 w 54"/>
                    <a:gd name="T3" fmla="*/ 0 h 91"/>
                    <a:gd name="T4" fmla="*/ 0 60000 65536"/>
                    <a:gd name="T5" fmla="*/ 0 60000 65536"/>
                    <a:gd name="T6" fmla="*/ 0 w 54"/>
                    <a:gd name="T7" fmla="*/ 0 h 91"/>
                    <a:gd name="T8" fmla="*/ 54 w 54"/>
                    <a:gd name="T9" fmla="*/ 91 h 9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" h="91">
                      <a:moveTo>
                        <a:pt x="0" y="91"/>
                      </a:moveTo>
                      <a:cubicBezTo>
                        <a:pt x="9" y="75"/>
                        <a:pt x="42" y="19"/>
                        <a:pt x="54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1" name="Freeform 577"/>
                <p:cNvSpPr>
                  <a:spLocks/>
                </p:cNvSpPr>
                <p:nvPr/>
              </p:nvSpPr>
              <p:spPr bwMode="auto">
                <a:xfrm>
                  <a:off x="3373" y="1576"/>
                  <a:ext cx="848" cy="69"/>
                </a:xfrm>
                <a:custGeom>
                  <a:avLst/>
                  <a:gdLst>
                    <a:gd name="T0" fmla="*/ 848 w 848"/>
                    <a:gd name="T1" fmla="*/ 69 h 69"/>
                    <a:gd name="T2" fmla="*/ 0 w 848"/>
                    <a:gd name="T3" fmla="*/ 56 h 69"/>
                    <a:gd name="T4" fmla="*/ 0 60000 65536"/>
                    <a:gd name="T5" fmla="*/ 0 60000 65536"/>
                    <a:gd name="T6" fmla="*/ 0 w 848"/>
                    <a:gd name="T7" fmla="*/ 0 h 69"/>
                    <a:gd name="T8" fmla="*/ 848 w 848"/>
                    <a:gd name="T9" fmla="*/ 69 h 69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48" h="69">
                      <a:moveTo>
                        <a:pt x="848" y="69"/>
                      </a:moveTo>
                      <a:cubicBezTo>
                        <a:pt x="706" y="66"/>
                        <a:pt x="110" y="0"/>
                        <a:pt x="0" y="56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2" name="Freeform 578"/>
                <p:cNvSpPr>
                  <a:spLocks/>
                </p:cNvSpPr>
                <p:nvPr/>
              </p:nvSpPr>
              <p:spPr bwMode="auto">
                <a:xfrm>
                  <a:off x="3235" y="1549"/>
                  <a:ext cx="954" cy="67"/>
                </a:xfrm>
                <a:custGeom>
                  <a:avLst/>
                  <a:gdLst>
                    <a:gd name="T0" fmla="*/ 954 w 954"/>
                    <a:gd name="T1" fmla="*/ 67 h 67"/>
                    <a:gd name="T2" fmla="*/ 477 w 954"/>
                    <a:gd name="T3" fmla="*/ 14 h 67"/>
                    <a:gd name="T4" fmla="*/ 0 w 954"/>
                    <a:gd name="T5" fmla="*/ 3 h 67"/>
                    <a:gd name="T6" fmla="*/ 0 60000 65536"/>
                    <a:gd name="T7" fmla="*/ 0 60000 65536"/>
                    <a:gd name="T8" fmla="*/ 0 60000 65536"/>
                    <a:gd name="T9" fmla="*/ 0 w 954"/>
                    <a:gd name="T10" fmla="*/ 0 h 67"/>
                    <a:gd name="T11" fmla="*/ 954 w 954"/>
                    <a:gd name="T12" fmla="*/ 67 h 6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54" h="67">
                      <a:moveTo>
                        <a:pt x="954" y="67"/>
                      </a:moveTo>
                      <a:cubicBezTo>
                        <a:pt x="880" y="35"/>
                        <a:pt x="645" y="16"/>
                        <a:pt x="477" y="14"/>
                      </a:cubicBezTo>
                      <a:cubicBezTo>
                        <a:pt x="309" y="12"/>
                        <a:pt x="169" y="0"/>
                        <a:pt x="0" y="3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3" name="Freeform 579"/>
                <p:cNvSpPr>
                  <a:spLocks/>
                </p:cNvSpPr>
                <p:nvPr/>
              </p:nvSpPr>
              <p:spPr bwMode="auto">
                <a:xfrm flipV="1">
                  <a:off x="3354" y="2576"/>
                  <a:ext cx="54" cy="91"/>
                </a:xfrm>
                <a:custGeom>
                  <a:avLst/>
                  <a:gdLst>
                    <a:gd name="T0" fmla="*/ 0 w 54"/>
                    <a:gd name="T1" fmla="*/ 91 h 91"/>
                    <a:gd name="T2" fmla="*/ 54 w 54"/>
                    <a:gd name="T3" fmla="*/ 0 h 91"/>
                    <a:gd name="T4" fmla="*/ 0 60000 65536"/>
                    <a:gd name="T5" fmla="*/ 0 60000 65536"/>
                    <a:gd name="T6" fmla="*/ 0 w 54"/>
                    <a:gd name="T7" fmla="*/ 0 h 91"/>
                    <a:gd name="T8" fmla="*/ 54 w 54"/>
                    <a:gd name="T9" fmla="*/ 91 h 9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" h="91">
                      <a:moveTo>
                        <a:pt x="0" y="91"/>
                      </a:moveTo>
                      <a:cubicBezTo>
                        <a:pt x="9" y="75"/>
                        <a:pt x="42" y="19"/>
                        <a:pt x="54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4" name="Freeform 580"/>
                <p:cNvSpPr>
                  <a:spLocks/>
                </p:cNvSpPr>
                <p:nvPr/>
              </p:nvSpPr>
              <p:spPr bwMode="auto">
                <a:xfrm>
                  <a:off x="3381" y="2531"/>
                  <a:ext cx="838" cy="74"/>
                </a:xfrm>
                <a:custGeom>
                  <a:avLst/>
                  <a:gdLst>
                    <a:gd name="T0" fmla="*/ 838 w 838"/>
                    <a:gd name="T1" fmla="*/ 0 h 74"/>
                    <a:gd name="T2" fmla="*/ 0 w 838"/>
                    <a:gd name="T3" fmla="*/ 24 h 74"/>
                    <a:gd name="T4" fmla="*/ 0 60000 65536"/>
                    <a:gd name="T5" fmla="*/ 0 60000 65536"/>
                    <a:gd name="T6" fmla="*/ 0 w 838"/>
                    <a:gd name="T7" fmla="*/ 0 h 74"/>
                    <a:gd name="T8" fmla="*/ 838 w 838"/>
                    <a:gd name="T9" fmla="*/ 74 h 7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38" h="74">
                      <a:moveTo>
                        <a:pt x="838" y="0"/>
                      </a:moveTo>
                      <a:cubicBezTo>
                        <a:pt x="670" y="34"/>
                        <a:pt x="115" y="74"/>
                        <a:pt x="0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5" name="Freeform 581"/>
                <p:cNvSpPr>
                  <a:spLocks/>
                </p:cNvSpPr>
                <p:nvPr/>
              </p:nvSpPr>
              <p:spPr bwMode="auto">
                <a:xfrm>
                  <a:off x="3241" y="2552"/>
                  <a:ext cx="964" cy="85"/>
                </a:xfrm>
                <a:custGeom>
                  <a:avLst/>
                  <a:gdLst>
                    <a:gd name="T0" fmla="*/ 964 w 964"/>
                    <a:gd name="T1" fmla="*/ 0 h 85"/>
                    <a:gd name="T2" fmla="*/ 477 w 964"/>
                    <a:gd name="T3" fmla="*/ 71 h 85"/>
                    <a:gd name="T4" fmla="*/ 0 w 964"/>
                    <a:gd name="T5" fmla="*/ 82 h 85"/>
                    <a:gd name="T6" fmla="*/ 0 60000 65536"/>
                    <a:gd name="T7" fmla="*/ 0 60000 65536"/>
                    <a:gd name="T8" fmla="*/ 0 60000 65536"/>
                    <a:gd name="T9" fmla="*/ 0 w 964"/>
                    <a:gd name="T10" fmla="*/ 0 h 85"/>
                    <a:gd name="T11" fmla="*/ 964 w 964"/>
                    <a:gd name="T12" fmla="*/ 85 h 8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64" h="85">
                      <a:moveTo>
                        <a:pt x="964" y="0"/>
                      </a:moveTo>
                      <a:cubicBezTo>
                        <a:pt x="890" y="32"/>
                        <a:pt x="645" y="69"/>
                        <a:pt x="477" y="71"/>
                      </a:cubicBezTo>
                      <a:cubicBezTo>
                        <a:pt x="309" y="73"/>
                        <a:pt x="169" y="85"/>
                        <a:pt x="0" y="82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6" name="Freeform 582"/>
                <p:cNvSpPr>
                  <a:spLocks/>
                </p:cNvSpPr>
                <p:nvPr/>
              </p:nvSpPr>
              <p:spPr bwMode="auto">
                <a:xfrm>
                  <a:off x="3182" y="1572"/>
                  <a:ext cx="102" cy="44"/>
                </a:xfrm>
                <a:custGeom>
                  <a:avLst/>
                  <a:gdLst>
                    <a:gd name="T0" fmla="*/ 0 w 102"/>
                    <a:gd name="T1" fmla="*/ 44 h 44"/>
                    <a:gd name="T2" fmla="*/ 98 w 102"/>
                    <a:gd name="T3" fmla="*/ 22 h 44"/>
                    <a:gd name="T4" fmla="*/ 102 w 102"/>
                    <a:gd name="T5" fmla="*/ 0 h 44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44"/>
                    <a:gd name="T11" fmla="*/ 102 w 102"/>
                    <a:gd name="T12" fmla="*/ 44 h 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44">
                      <a:moveTo>
                        <a:pt x="0" y="44"/>
                      </a:moveTo>
                      <a:lnTo>
                        <a:pt x="98" y="22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7" name="Freeform 583"/>
                <p:cNvSpPr>
                  <a:spLocks/>
                </p:cNvSpPr>
                <p:nvPr/>
              </p:nvSpPr>
              <p:spPr bwMode="auto">
                <a:xfrm>
                  <a:off x="2082" y="1561"/>
                  <a:ext cx="1088" cy="55"/>
                </a:xfrm>
                <a:custGeom>
                  <a:avLst/>
                  <a:gdLst>
                    <a:gd name="T0" fmla="*/ 22 w 1088"/>
                    <a:gd name="T1" fmla="*/ 55 h 55"/>
                    <a:gd name="T2" fmla="*/ 158 w 1088"/>
                    <a:gd name="T3" fmla="*/ 3 h 55"/>
                    <a:gd name="T4" fmla="*/ 1088 w 1088"/>
                    <a:gd name="T5" fmla="*/ 1 h 55"/>
                    <a:gd name="T6" fmla="*/ 0 60000 65536"/>
                    <a:gd name="T7" fmla="*/ 0 60000 65536"/>
                    <a:gd name="T8" fmla="*/ 0 60000 65536"/>
                    <a:gd name="T9" fmla="*/ 0 w 1088"/>
                    <a:gd name="T10" fmla="*/ 0 h 55"/>
                    <a:gd name="T11" fmla="*/ 1088 w 1088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88" h="55">
                      <a:moveTo>
                        <a:pt x="22" y="55"/>
                      </a:moveTo>
                      <a:cubicBezTo>
                        <a:pt x="0" y="13"/>
                        <a:pt x="6" y="0"/>
                        <a:pt x="158" y="3"/>
                      </a:cubicBezTo>
                      <a:cubicBezTo>
                        <a:pt x="310" y="6"/>
                        <a:pt x="893" y="3"/>
                        <a:pt x="1088" y="1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8" name="Freeform 584"/>
                <p:cNvSpPr>
                  <a:spLocks/>
                </p:cNvSpPr>
                <p:nvPr/>
              </p:nvSpPr>
              <p:spPr bwMode="auto">
                <a:xfrm>
                  <a:off x="3093" y="1446"/>
                  <a:ext cx="145" cy="167"/>
                </a:xfrm>
                <a:custGeom>
                  <a:avLst/>
                  <a:gdLst>
                    <a:gd name="T0" fmla="*/ 142 w 145"/>
                    <a:gd name="T1" fmla="*/ 119 h 167"/>
                    <a:gd name="T2" fmla="*/ 88 w 145"/>
                    <a:gd name="T3" fmla="*/ 138 h 167"/>
                    <a:gd name="T4" fmla="*/ 27 w 145"/>
                    <a:gd name="T5" fmla="*/ 53 h 167"/>
                    <a:gd name="T6" fmla="*/ 59 w 145"/>
                    <a:gd name="T7" fmla="*/ 13 h 167"/>
                    <a:gd name="T8" fmla="*/ 142 w 145"/>
                    <a:gd name="T9" fmla="*/ 119 h 1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167"/>
                    <a:gd name="T17" fmla="*/ 145 w 145"/>
                    <a:gd name="T18" fmla="*/ 167 h 1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167">
                      <a:moveTo>
                        <a:pt x="142" y="119"/>
                      </a:moveTo>
                      <a:cubicBezTo>
                        <a:pt x="145" y="121"/>
                        <a:pt x="98" y="167"/>
                        <a:pt x="88" y="138"/>
                      </a:cubicBezTo>
                      <a:cubicBezTo>
                        <a:pt x="78" y="109"/>
                        <a:pt x="31" y="73"/>
                        <a:pt x="27" y="53"/>
                      </a:cubicBezTo>
                      <a:cubicBezTo>
                        <a:pt x="14" y="18"/>
                        <a:pt x="0" y="0"/>
                        <a:pt x="59" y="13"/>
                      </a:cubicBezTo>
                      <a:cubicBezTo>
                        <a:pt x="118" y="26"/>
                        <a:pt x="139" y="117"/>
                        <a:pt x="142" y="11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69" name="Freeform 585"/>
                <p:cNvSpPr>
                  <a:spLocks/>
                </p:cNvSpPr>
                <p:nvPr/>
              </p:nvSpPr>
              <p:spPr bwMode="auto">
                <a:xfrm>
                  <a:off x="3134" y="2580"/>
                  <a:ext cx="112" cy="168"/>
                </a:xfrm>
                <a:custGeom>
                  <a:avLst/>
                  <a:gdLst>
                    <a:gd name="T0" fmla="*/ 109 w 112"/>
                    <a:gd name="T1" fmla="*/ 48 h 168"/>
                    <a:gd name="T2" fmla="*/ 55 w 112"/>
                    <a:gd name="T3" fmla="*/ 29 h 168"/>
                    <a:gd name="T4" fmla="*/ 12 w 112"/>
                    <a:gd name="T5" fmla="*/ 118 h 168"/>
                    <a:gd name="T6" fmla="*/ 42 w 112"/>
                    <a:gd name="T7" fmla="*/ 160 h 168"/>
                    <a:gd name="T8" fmla="*/ 109 w 112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2"/>
                    <a:gd name="T16" fmla="*/ 0 h 168"/>
                    <a:gd name="T17" fmla="*/ 112 w 11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2" h="168">
                      <a:moveTo>
                        <a:pt x="109" y="48"/>
                      </a:moveTo>
                      <a:cubicBezTo>
                        <a:pt x="106" y="32"/>
                        <a:pt x="65" y="0"/>
                        <a:pt x="55" y="29"/>
                      </a:cubicBezTo>
                      <a:cubicBezTo>
                        <a:pt x="45" y="58"/>
                        <a:pt x="24" y="72"/>
                        <a:pt x="12" y="118"/>
                      </a:cubicBezTo>
                      <a:cubicBezTo>
                        <a:pt x="0" y="164"/>
                        <a:pt x="8" y="168"/>
                        <a:pt x="42" y="160"/>
                      </a:cubicBezTo>
                      <a:cubicBezTo>
                        <a:pt x="76" y="152"/>
                        <a:pt x="112" y="64"/>
                        <a:pt x="109" y="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70" name="Freeform 586"/>
                <p:cNvSpPr>
                  <a:spLocks/>
                </p:cNvSpPr>
                <p:nvPr/>
              </p:nvSpPr>
              <p:spPr bwMode="auto">
                <a:xfrm flipV="1">
                  <a:off x="3186" y="2566"/>
                  <a:ext cx="102" cy="44"/>
                </a:xfrm>
                <a:custGeom>
                  <a:avLst/>
                  <a:gdLst>
                    <a:gd name="T0" fmla="*/ 0 w 102"/>
                    <a:gd name="T1" fmla="*/ 44 h 44"/>
                    <a:gd name="T2" fmla="*/ 98 w 102"/>
                    <a:gd name="T3" fmla="*/ 22 h 44"/>
                    <a:gd name="T4" fmla="*/ 102 w 102"/>
                    <a:gd name="T5" fmla="*/ 0 h 44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44"/>
                    <a:gd name="T11" fmla="*/ 102 w 102"/>
                    <a:gd name="T12" fmla="*/ 44 h 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44">
                      <a:moveTo>
                        <a:pt x="0" y="44"/>
                      </a:moveTo>
                      <a:lnTo>
                        <a:pt x="98" y="22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71" name="Freeform 587"/>
                <p:cNvSpPr>
                  <a:spLocks/>
                </p:cNvSpPr>
                <p:nvPr/>
              </p:nvSpPr>
              <p:spPr bwMode="auto">
                <a:xfrm>
                  <a:off x="2078" y="2573"/>
                  <a:ext cx="1096" cy="56"/>
                </a:xfrm>
                <a:custGeom>
                  <a:avLst/>
                  <a:gdLst>
                    <a:gd name="T0" fmla="*/ 47 w 1096"/>
                    <a:gd name="T1" fmla="*/ 0 h 56"/>
                    <a:gd name="T2" fmla="*/ 166 w 1096"/>
                    <a:gd name="T3" fmla="*/ 53 h 56"/>
                    <a:gd name="T4" fmla="*/ 1096 w 1096"/>
                    <a:gd name="T5" fmla="*/ 55 h 56"/>
                    <a:gd name="T6" fmla="*/ 0 60000 65536"/>
                    <a:gd name="T7" fmla="*/ 0 60000 65536"/>
                    <a:gd name="T8" fmla="*/ 0 60000 65536"/>
                    <a:gd name="T9" fmla="*/ 0 w 1096"/>
                    <a:gd name="T10" fmla="*/ 0 h 56"/>
                    <a:gd name="T11" fmla="*/ 1096 w 1096"/>
                    <a:gd name="T12" fmla="*/ 56 h 5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96" h="56">
                      <a:moveTo>
                        <a:pt x="47" y="0"/>
                      </a:moveTo>
                      <a:cubicBezTo>
                        <a:pt x="0" y="45"/>
                        <a:pt x="14" y="56"/>
                        <a:pt x="166" y="53"/>
                      </a:cubicBezTo>
                      <a:cubicBezTo>
                        <a:pt x="318" y="50"/>
                        <a:pt x="901" y="53"/>
                        <a:pt x="1096" y="55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</p:grpSp>
          <p:grpSp>
            <p:nvGrpSpPr>
              <p:cNvPr id="536" name="Group 588"/>
              <p:cNvGrpSpPr>
                <a:grpSpLocks/>
              </p:cNvGrpSpPr>
              <p:nvPr/>
            </p:nvGrpSpPr>
            <p:grpSpPr bwMode="auto">
              <a:xfrm>
                <a:off x="1632" y="1509"/>
                <a:ext cx="1853" cy="1168"/>
                <a:chOff x="1632" y="1509"/>
                <a:chExt cx="1853" cy="1168"/>
              </a:xfrm>
            </p:grpSpPr>
            <p:sp>
              <p:nvSpPr>
                <p:cNvPr id="537" name="Freeform 589"/>
                <p:cNvSpPr>
                  <a:spLocks/>
                </p:cNvSpPr>
                <p:nvPr/>
              </p:nvSpPr>
              <p:spPr bwMode="auto">
                <a:xfrm>
                  <a:off x="1632" y="1626"/>
                  <a:ext cx="514" cy="934"/>
                </a:xfrm>
                <a:custGeom>
                  <a:avLst/>
                  <a:gdLst>
                    <a:gd name="T0" fmla="*/ 490 w 514"/>
                    <a:gd name="T1" fmla="*/ 115 h 934"/>
                    <a:gd name="T2" fmla="*/ 200 w 514"/>
                    <a:gd name="T3" fmla="*/ 9 h 934"/>
                    <a:gd name="T4" fmla="*/ 37 w 514"/>
                    <a:gd name="T5" fmla="*/ 177 h 934"/>
                    <a:gd name="T6" fmla="*/ 32 w 514"/>
                    <a:gd name="T7" fmla="*/ 723 h 934"/>
                    <a:gd name="T8" fmla="*/ 203 w 514"/>
                    <a:gd name="T9" fmla="*/ 926 h 934"/>
                    <a:gd name="T10" fmla="*/ 493 w 514"/>
                    <a:gd name="T11" fmla="*/ 843 h 934"/>
                    <a:gd name="T12" fmla="*/ 477 w 514"/>
                    <a:gd name="T13" fmla="*/ 678 h 934"/>
                    <a:gd name="T14" fmla="*/ 461 w 514"/>
                    <a:gd name="T15" fmla="*/ 446 h 934"/>
                    <a:gd name="T16" fmla="*/ 490 w 514"/>
                    <a:gd name="T17" fmla="*/ 115 h 9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14"/>
                    <a:gd name="T28" fmla="*/ 0 h 934"/>
                    <a:gd name="T29" fmla="*/ 514 w 514"/>
                    <a:gd name="T30" fmla="*/ 934 h 9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14" h="934">
                      <a:moveTo>
                        <a:pt x="490" y="115"/>
                      </a:moveTo>
                      <a:cubicBezTo>
                        <a:pt x="493" y="75"/>
                        <a:pt x="277" y="0"/>
                        <a:pt x="200" y="9"/>
                      </a:cubicBezTo>
                      <a:cubicBezTo>
                        <a:pt x="123" y="18"/>
                        <a:pt x="69" y="86"/>
                        <a:pt x="37" y="177"/>
                      </a:cubicBezTo>
                      <a:cubicBezTo>
                        <a:pt x="5" y="268"/>
                        <a:pt x="0" y="579"/>
                        <a:pt x="32" y="723"/>
                      </a:cubicBezTo>
                      <a:cubicBezTo>
                        <a:pt x="64" y="867"/>
                        <a:pt x="145" y="918"/>
                        <a:pt x="203" y="926"/>
                      </a:cubicBezTo>
                      <a:cubicBezTo>
                        <a:pt x="261" y="934"/>
                        <a:pt x="472" y="859"/>
                        <a:pt x="493" y="843"/>
                      </a:cubicBezTo>
                      <a:cubicBezTo>
                        <a:pt x="514" y="827"/>
                        <a:pt x="482" y="743"/>
                        <a:pt x="477" y="678"/>
                      </a:cubicBezTo>
                      <a:cubicBezTo>
                        <a:pt x="471" y="611"/>
                        <a:pt x="458" y="539"/>
                        <a:pt x="461" y="446"/>
                      </a:cubicBezTo>
                      <a:cubicBezTo>
                        <a:pt x="463" y="352"/>
                        <a:pt x="484" y="183"/>
                        <a:pt x="490" y="1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38" name="Freeform 590"/>
                <p:cNvSpPr>
                  <a:spLocks/>
                </p:cNvSpPr>
                <p:nvPr/>
              </p:nvSpPr>
              <p:spPr bwMode="auto">
                <a:xfrm>
                  <a:off x="2984" y="1605"/>
                  <a:ext cx="501" cy="974"/>
                </a:xfrm>
                <a:custGeom>
                  <a:avLst/>
                  <a:gdLst>
                    <a:gd name="T0" fmla="*/ 3 w 501"/>
                    <a:gd name="T1" fmla="*/ 134 h 974"/>
                    <a:gd name="T2" fmla="*/ 331 w 501"/>
                    <a:gd name="T3" fmla="*/ 27 h 974"/>
                    <a:gd name="T4" fmla="*/ 451 w 501"/>
                    <a:gd name="T5" fmla="*/ 120 h 974"/>
                    <a:gd name="T6" fmla="*/ 499 w 501"/>
                    <a:gd name="T7" fmla="*/ 491 h 974"/>
                    <a:gd name="T8" fmla="*/ 437 w 501"/>
                    <a:gd name="T9" fmla="*/ 888 h 974"/>
                    <a:gd name="T10" fmla="*/ 307 w 501"/>
                    <a:gd name="T11" fmla="*/ 942 h 974"/>
                    <a:gd name="T12" fmla="*/ 8 w 501"/>
                    <a:gd name="T13" fmla="*/ 848 h 974"/>
                    <a:gd name="T14" fmla="*/ 48 w 501"/>
                    <a:gd name="T15" fmla="*/ 507 h 974"/>
                    <a:gd name="T16" fmla="*/ 3 w 501"/>
                    <a:gd name="T17" fmla="*/ 134 h 9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01"/>
                    <a:gd name="T28" fmla="*/ 0 h 974"/>
                    <a:gd name="T29" fmla="*/ 501 w 501"/>
                    <a:gd name="T30" fmla="*/ 974 h 97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01" h="974">
                      <a:moveTo>
                        <a:pt x="3" y="134"/>
                      </a:moveTo>
                      <a:cubicBezTo>
                        <a:pt x="3" y="126"/>
                        <a:pt x="261" y="54"/>
                        <a:pt x="331" y="27"/>
                      </a:cubicBezTo>
                      <a:cubicBezTo>
                        <a:pt x="401" y="0"/>
                        <a:pt x="413" y="40"/>
                        <a:pt x="451" y="120"/>
                      </a:cubicBezTo>
                      <a:cubicBezTo>
                        <a:pt x="489" y="200"/>
                        <a:pt x="501" y="363"/>
                        <a:pt x="499" y="491"/>
                      </a:cubicBezTo>
                      <a:cubicBezTo>
                        <a:pt x="496" y="619"/>
                        <a:pt x="471" y="802"/>
                        <a:pt x="437" y="888"/>
                      </a:cubicBezTo>
                      <a:cubicBezTo>
                        <a:pt x="403" y="974"/>
                        <a:pt x="378" y="948"/>
                        <a:pt x="307" y="942"/>
                      </a:cubicBezTo>
                      <a:cubicBezTo>
                        <a:pt x="280" y="928"/>
                        <a:pt x="16" y="850"/>
                        <a:pt x="8" y="848"/>
                      </a:cubicBezTo>
                      <a:cubicBezTo>
                        <a:pt x="0" y="846"/>
                        <a:pt x="49" y="626"/>
                        <a:pt x="48" y="507"/>
                      </a:cubicBezTo>
                      <a:cubicBezTo>
                        <a:pt x="47" y="388"/>
                        <a:pt x="3" y="142"/>
                        <a:pt x="3" y="1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grpSp>
              <p:nvGrpSpPr>
                <p:cNvPr id="539" name="Group 591"/>
                <p:cNvGrpSpPr>
                  <a:grpSpLocks/>
                </p:cNvGrpSpPr>
                <p:nvPr/>
              </p:nvGrpSpPr>
              <p:grpSpPr bwMode="auto">
                <a:xfrm>
                  <a:off x="2022" y="1509"/>
                  <a:ext cx="1170" cy="230"/>
                  <a:chOff x="2022" y="1509"/>
                  <a:chExt cx="1170" cy="230"/>
                </a:xfrm>
              </p:grpSpPr>
              <p:sp>
                <p:nvSpPr>
                  <p:cNvPr id="546" name="Freeform 592"/>
                  <p:cNvSpPr>
                    <a:spLocks/>
                  </p:cNvSpPr>
                  <p:nvPr/>
                </p:nvSpPr>
                <p:spPr bwMode="auto">
                  <a:xfrm>
                    <a:off x="2648" y="1586"/>
                    <a:ext cx="544" cy="138"/>
                  </a:xfrm>
                  <a:custGeom>
                    <a:avLst/>
                    <a:gdLst>
                      <a:gd name="T0" fmla="*/ 530 w 544"/>
                      <a:gd name="T1" fmla="*/ 2 h 138"/>
                      <a:gd name="T2" fmla="*/ 516 w 544"/>
                      <a:gd name="T3" fmla="*/ 42 h 138"/>
                      <a:gd name="T4" fmla="*/ 243 w 544"/>
                      <a:gd name="T5" fmla="*/ 125 h 138"/>
                      <a:gd name="T6" fmla="*/ 4 w 544"/>
                      <a:gd name="T7" fmla="*/ 132 h 138"/>
                      <a:gd name="T8" fmla="*/ 56 w 544"/>
                      <a:gd name="T9" fmla="*/ 8 h 138"/>
                      <a:gd name="T10" fmla="*/ 528 w 544"/>
                      <a:gd name="T11" fmla="*/ 0 h 1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44"/>
                      <a:gd name="T19" fmla="*/ 0 h 138"/>
                      <a:gd name="T20" fmla="*/ 544 w 544"/>
                      <a:gd name="T21" fmla="*/ 138 h 13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44" h="138">
                        <a:moveTo>
                          <a:pt x="530" y="2"/>
                        </a:moveTo>
                        <a:cubicBezTo>
                          <a:pt x="532" y="18"/>
                          <a:pt x="544" y="32"/>
                          <a:pt x="516" y="42"/>
                        </a:cubicBezTo>
                        <a:cubicBezTo>
                          <a:pt x="488" y="52"/>
                          <a:pt x="387" y="111"/>
                          <a:pt x="243" y="125"/>
                        </a:cubicBezTo>
                        <a:cubicBezTo>
                          <a:pt x="194" y="138"/>
                          <a:pt x="8" y="130"/>
                          <a:pt x="4" y="132"/>
                        </a:cubicBezTo>
                        <a:cubicBezTo>
                          <a:pt x="0" y="134"/>
                          <a:pt x="42" y="6"/>
                          <a:pt x="56" y="8"/>
                        </a:cubicBezTo>
                        <a:cubicBezTo>
                          <a:pt x="70" y="10"/>
                          <a:pt x="296" y="8"/>
                          <a:pt x="528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7" name="Freeform 593"/>
                  <p:cNvSpPr>
                    <a:spLocks/>
                  </p:cNvSpPr>
                  <p:nvPr/>
                </p:nvSpPr>
                <p:spPr bwMode="auto">
                  <a:xfrm>
                    <a:off x="2616" y="1509"/>
                    <a:ext cx="53" cy="230"/>
                  </a:xfrm>
                  <a:custGeom>
                    <a:avLst/>
                    <a:gdLst>
                      <a:gd name="T0" fmla="*/ 0 w 53"/>
                      <a:gd name="T1" fmla="*/ 230 h 230"/>
                      <a:gd name="T2" fmla="*/ 53 w 53"/>
                      <a:gd name="T3" fmla="*/ 0 h 230"/>
                      <a:gd name="T4" fmla="*/ 0 60000 65536"/>
                      <a:gd name="T5" fmla="*/ 0 60000 65536"/>
                      <a:gd name="T6" fmla="*/ 0 w 53"/>
                      <a:gd name="T7" fmla="*/ 0 h 230"/>
                      <a:gd name="T8" fmla="*/ 53 w 53"/>
                      <a:gd name="T9" fmla="*/ 230 h 230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53" h="230">
                        <a:moveTo>
                          <a:pt x="0" y="230"/>
                        </a:moveTo>
                        <a:cubicBezTo>
                          <a:pt x="21" y="128"/>
                          <a:pt x="45" y="51"/>
                          <a:pt x="53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8" name="Freeform 594"/>
                  <p:cNvSpPr>
                    <a:spLocks/>
                  </p:cNvSpPr>
                  <p:nvPr/>
                </p:nvSpPr>
                <p:spPr bwMode="auto">
                  <a:xfrm>
                    <a:off x="2022" y="1580"/>
                    <a:ext cx="632" cy="141"/>
                  </a:xfrm>
                  <a:custGeom>
                    <a:avLst/>
                    <a:gdLst>
                      <a:gd name="T0" fmla="*/ 632 w 632"/>
                      <a:gd name="T1" fmla="*/ 14 h 141"/>
                      <a:gd name="T2" fmla="*/ 598 w 632"/>
                      <a:gd name="T3" fmla="*/ 136 h 141"/>
                      <a:gd name="T4" fmla="*/ 276 w 632"/>
                      <a:gd name="T5" fmla="*/ 127 h 141"/>
                      <a:gd name="T6" fmla="*/ 118 w 632"/>
                      <a:gd name="T7" fmla="*/ 12 h 141"/>
                      <a:gd name="T8" fmla="*/ 632 w 632"/>
                      <a:gd name="T9" fmla="*/ 14 h 14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32"/>
                      <a:gd name="T16" fmla="*/ 0 h 141"/>
                      <a:gd name="T17" fmla="*/ 632 w 632"/>
                      <a:gd name="T18" fmla="*/ 141 h 14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32" h="141">
                        <a:moveTo>
                          <a:pt x="632" y="14"/>
                        </a:moveTo>
                        <a:cubicBezTo>
                          <a:pt x="614" y="66"/>
                          <a:pt x="604" y="138"/>
                          <a:pt x="598" y="136"/>
                        </a:cubicBezTo>
                        <a:cubicBezTo>
                          <a:pt x="592" y="134"/>
                          <a:pt x="361" y="141"/>
                          <a:pt x="276" y="127"/>
                        </a:cubicBezTo>
                        <a:cubicBezTo>
                          <a:pt x="191" y="113"/>
                          <a:pt x="0" y="24"/>
                          <a:pt x="118" y="12"/>
                        </a:cubicBezTo>
                        <a:cubicBezTo>
                          <a:pt x="236" y="0"/>
                          <a:pt x="390" y="10"/>
                          <a:pt x="632" y="14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9" name="Freeform 595"/>
                  <p:cNvSpPr>
                    <a:spLocks/>
                  </p:cNvSpPr>
                  <p:nvPr/>
                </p:nvSpPr>
                <p:spPr bwMode="auto">
                  <a:xfrm>
                    <a:off x="2656" y="1594"/>
                    <a:ext cx="46" cy="2"/>
                  </a:xfrm>
                  <a:custGeom>
                    <a:avLst/>
                    <a:gdLst>
                      <a:gd name="T0" fmla="*/ 0 w 46"/>
                      <a:gd name="T1" fmla="*/ 0 h 2"/>
                      <a:gd name="T2" fmla="*/ 46 w 46"/>
                      <a:gd name="T3" fmla="*/ 2 h 2"/>
                      <a:gd name="T4" fmla="*/ 0 60000 65536"/>
                      <a:gd name="T5" fmla="*/ 0 60000 65536"/>
                      <a:gd name="T6" fmla="*/ 0 w 46"/>
                      <a:gd name="T7" fmla="*/ 0 h 2"/>
                      <a:gd name="T8" fmla="*/ 46 w 46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46" h="2">
                        <a:moveTo>
                          <a:pt x="0" y="0"/>
                        </a:moveTo>
                        <a:cubicBezTo>
                          <a:pt x="19" y="0"/>
                          <a:pt x="38" y="1"/>
                          <a:pt x="46" y="2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50" name="Freeform 596"/>
                  <p:cNvSpPr>
                    <a:spLocks/>
                  </p:cNvSpPr>
                  <p:nvPr/>
                </p:nvSpPr>
                <p:spPr bwMode="auto">
                  <a:xfrm>
                    <a:off x="2624" y="1720"/>
                    <a:ext cx="28" cy="1"/>
                  </a:xfrm>
                  <a:custGeom>
                    <a:avLst/>
                    <a:gdLst>
                      <a:gd name="T0" fmla="*/ 0 w 28"/>
                      <a:gd name="T1" fmla="*/ 0 h 1"/>
                      <a:gd name="T2" fmla="*/ 28 w 28"/>
                      <a:gd name="T3" fmla="*/ 0 h 1"/>
                      <a:gd name="T4" fmla="*/ 0 60000 65536"/>
                      <a:gd name="T5" fmla="*/ 0 60000 65536"/>
                      <a:gd name="T6" fmla="*/ 0 w 28"/>
                      <a:gd name="T7" fmla="*/ 0 h 1"/>
                      <a:gd name="T8" fmla="*/ 28 w 28"/>
                      <a:gd name="T9" fmla="*/ 1 h 1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28" h="1">
                        <a:moveTo>
                          <a:pt x="0" y="0"/>
                        </a:moveTo>
                        <a:cubicBezTo>
                          <a:pt x="0" y="0"/>
                          <a:pt x="14" y="0"/>
                          <a:pt x="28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</p:grpSp>
            <p:grpSp>
              <p:nvGrpSpPr>
                <p:cNvPr id="540" name="Group 597"/>
                <p:cNvGrpSpPr>
                  <a:grpSpLocks/>
                </p:cNvGrpSpPr>
                <p:nvPr/>
              </p:nvGrpSpPr>
              <p:grpSpPr bwMode="auto">
                <a:xfrm>
                  <a:off x="2056" y="2448"/>
                  <a:ext cx="1142" cy="229"/>
                  <a:chOff x="2056" y="2448"/>
                  <a:chExt cx="1142" cy="229"/>
                </a:xfrm>
              </p:grpSpPr>
              <p:sp>
                <p:nvSpPr>
                  <p:cNvPr id="541" name="Freeform 598"/>
                  <p:cNvSpPr>
                    <a:spLocks/>
                  </p:cNvSpPr>
                  <p:nvPr/>
                </p:nvSpPr>
                <p:spPr bwMode="auto">
                  <a:xfrm>
                    <a:off x="2621" y="2448"/>
                    <a:ext cx="62" cy="229"/>
                  </a:xfrm>
                  <a:custGeom>
                    <a:avLst/>
                    <a:gdLst>
                      <a:gd name="T0" fmla="*/ 0 w 62"/>
                      <a:gd name="T1" fmla="*/ 0 h 229"/>
                      <a:gd name="T2" fmla="*/ 62 w 62"/>
                      <a:gd name="T3" fmla="*/ 229 h 229"/>
                      <a:gd name="T4" fmla="*/ 0 60000 65536"/>
                      <a:gd name="T5" fmla="*/ 0 60000 65536"/>
                      <a:gd name="T6" fmla="*/ 0 w 62"/>
                      <a:gd name="T7" fmla="*/ 0 h 229"/>
                      <a:gd name="T8" fmla="*/ 62 w 62"/>
                      <a:gd name="T9" fmla="*/ 229 h 229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62" h="229">
                        <a:moveTo>
                          <a:pt x="0" y="0"/>
                        </a:moveTo>
                        <a:cubicBezTo>
                          <a:pt x="25" y="103"/>
                          <a:pt x="54" y="187"/>
                          <a:pt x="62" y="229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2" name="Freeform 599"/>
                  <p:cNvSpPr>
                    <a:spLocks/>
                  </p:cNvSpPr>
                  <p:nvPr/>
                </p:nvSpPr>
                <p:spPr bwMode="auto">
                  <a:xfrm>
                    <a:off x="2654" y="2462"/>
                    <a:ext cx="544" cy="138"/>
                  </a:xfrm>
                  <a:custGeom>
                    <a:avLst/>
                    <a:gdLst>
                      <a:gd name="T0" fmla="*/ 533 w 544"/>
                      <a:gd name="T1" fmla="*/ 138 h 138"/>
                      <a:gd name="T2" fmla="*/ 516 w 544"/>
                      <a:gd name="T3" fmla="*/ 96 h 138"/>
                      <a:gd name="T4" fmla="*/ 243 w 544"/>
                      <a:gd name="T5" fmla="*/ 13 h 138"/>
                      <a:gd name="T6" fmla="*/ 4 w 544"/>
                      <a:gd name="T7" fmla="*/ 6 h 138"/>
                      <a:gd name="T8" fmla="*/ 56 w 544"/>
                      <a:gd name="T9" fmla="*/ 130 h 138"/>
                      <a:gd name="T10" fmla="*/ 528 w 544"/>
                      <a:gd name="T11" fmla="*/ 138 h 1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44"/>
                      <a:gd name="T19" fmla="*/ 0 h 138"/>
                      <a:gd name="T20" fmla="*/ 544 w 544"/>
                      <a:gd name="T21" fmla="*/ 138 h 13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44" h="138">
                        <a:moveTo>
                          <a:pt x="533" y="138"/>
                        </a:moveTo>
                        <a:cubicBezTo>
                          <a:pt x="535" y="122"/>
                          <a:pt x="544" y="106"/>
                          <a:pt x="516" y="96"/>
                        </a:cubicBezTo>
                        <a:cubicBezTo>
                          <a:pt x="488" y="86"/>
                          <a:pt x="387" y="27"/>
                          <a:pt x="243" y="13"/>
                        </a:cubicBezTo>
                        <a:cubicBezTo>
                          <a:pt x="194" y="0"/>
                          <a:pt x="8" y="8"/>
                          <a:pt x="4" y="6"/>
                        </a:cubicBezTo>
                        <a:cubicBezTo>
                          <a:pt x="0" y="4"/>
                          <a:pt x="42" y="132"/>
                          <a:pt x="56" y="130"/>
                        </a:cubicBezTo>
                        <a:cubicBezTo>
                          <a:pt x="70" y="128"/>
                          <a:pt x="296" y="130"/>
                          <a:pt x="528" y="138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3" name="Freeform 600"/>
                  <p:cNvSpPr>
                    <a:spLocks/>
                  </p:cNvSpPr>
                  <p:nvPr/>
                </p:nvSpPr>
                <p:spPr bwMode="auto">
                  <a:xfrm>
                    <a:off x="2056" y="2467"/>
                    <a:ext cx="604" cy="133"/>
                  </a:xfrm>
                  <a:custGeom>
                    <a:avLst/>
                    <a:gdLst>
                      <a:gd name="T0" fmla="*/ 604 w 604"/>
                      <a:gd name="T1" fmla="*/ 127 h 133"/>
                      <a:gd name="T2" fmla="*/ 570 w 604"/>
                      <a:gd name="T3" fmla="*/ 5 h 133"/>
                      <a:gd name="T4" fmla="*/ 248 w 604"/>
                      <a:gd name="T5" fmla="*/ 14 h 133"/>
                      <a:gd name="T6" fmla="*/ 90 w 604"/>
                      <a:gd name="T7" fmla="*/ 129 h 133"/>
                      <a:gd name="T8" fmla="*/ 604 w 604"/>
                      <a:gd name="T9" fmla="*/ 127 h 1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04"/>
                      <a:gd name="T16" fmla="*/ 0 h 133"/>
                      <a:gd name="T17" fmla="*/ 604 w 604"/>
                      <a:gd name="T18" fmla="*/ 133 h 13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04" h="133">
                        <a:moveTo>
                          <a:pt x="604" y="127"/>
                        </a:moveTo>
                        <a:cubicBezTo>
                          <a:pt x="586" y="75"/>
                          <a:pt x="576" y="3"/>
                          <a:pt x="570" y="5"/>
                        </a:cubicBezTo>
                        <a:cubicBezTo>
                          <a:pt x="564" y="7"/>
                          <a:pt x="333" y="0"/>
                          <a:pt x="248" y="14"/>
                        </a:cubicBezTo>
                        <a:cubicBezTo>
                          <a:pt x="163" y="28"/>
                          <a:pt x="0" y="125"/>
                          <a:pt x="90" y="129"/>
                        </a:cubicBezTo>
                        <a:cubicBezTo>
                          <a:pt x="180" y="133"/>
                          <a:pt x="362" y="131"/>
                          <a:pt x="604" y="127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4" name="Freeform 601"/>
                  <p:cNvSpPr>
                    <a:spLocks/>
                  </p:cNvSpPr>
                  <p:nvPr/>
                </p:nvSpPr>
                <p:spPr bwMode="auto">
                  <a:xfrm flipV="1">
                    <a:off x="2662" y="2590"/>
                    <a:ext cx="46" cy="2"/>
                  </a:xfrm>
                  <a:custGeom>
                    <a:avLst/>
                    <a:gdLst>
                      <a:gd name="T0" fmla="*/ 0 w 46"/>
                      <a:gd name="T1" fmla="*/ 0 h 2"/>
                      <a:gd name="T2" fmla="*/ 46 w 46"/>
                      <a:gd name="T3" fmla="*/ 2 h 2"/>
                      <a:gd name="T4" fmla="*/ 0 60000 65536"/>
                      <a:gd name="T5" fmla="*/ 0 60000 65536"/>
                      <a:gd name="T6" fmla="*/ 0 w 46"/>
                      <a:gd name="T7" fmla="*/ 0 h 2"/>
                      <a:gd name="T8" fmla="*/ 46 w 46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46" h="2">
                        <a:moveTo>
                          <a:pt x="0" y="0"/>
                        </a:moveTo>
                        <a:cubicBezTo>
                          <a:pt x="19" y="0"/>
                          <a:pt x="38" y="1"/>
                          <a:pt x="46" y="2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45" name="Freeform 602"/>
                  <p:cNvSpPr>
                    <a:spLocks/>
                  </p:cNvSpPr>
                  <p:nvPr/>
                </p:nvSpPr>
                <p:spPr bwMode="auto">
                  <a:xfrm>
                    <a:off x="2628" y="2470"/>
                    <a:ext cx="34" cy="2"/>
                  </a:xfrm>
                  <a:custGeom>
                    <a:avLst/>
                    <a:gdLst>
                      <a:gd name="T0" fmla="*/ 0 w 34"/>
                      <a:gd name="T1" fmla="*/ 2 h 2"/>
                      <a:gd name="T2" fmla="*/ 34 w 34"/>
                      <a:gd name="T3" fmla="*/ 0 h 2"/>
                      <a:gd name="T4" fmla="*/ 0 60000 65536"/>
                      <a:gd name="T5" fmla="*/ 0 60000 65536"/>
                      <a:gd name="T6" fmla="*/ 0 w 34"/>
                      <a:gd name="T7" fmla="*/ 0 h 2"/>
                      <a:gd name="T8" fmla="*/ 34 w 34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34" h="2">
                        <a:moveTo>
                          <a:pt x="0" y="2"/>
                        </a:moveTo>
                        <a:cubicBezTo>
                          <a:pt x="5" y="1"/>
                          <a:pt x="27" y="0"/>
                          <a:pt x="3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</p:grpSp>
          </p:grpSp>
        </p:grpSp>
        <p:grpSp>
          <p:nvGrpSpPr>
            <p:cNvPr id="572" name="Group 565"/>
            <p:cNvGrpSpPr>
              <a:grpSpLocks/>
            </p:cNvGrpSpPr>
            <p:nvPr/>
          </p:nvGrpSpPr>
          <p:grpSpPr bwMode="auto">
            <a:xfrm>
              <a:off x="5180258" y="2828926"/>
              <a:ext cx="1442115" cy="594066"/>
              <a:chOff x="1168" y="1446"/>
              <a:chExt cx="3173" cy="1302"/>
            </a:xfrm>
          </p:grpSpPr>
          <p:grpSp>
            <p:nvGrpSpPr>
              <p:cNvPr id="573" name="Group 566"/>
              <p:cNvGrpSpPr>
                <a:grpSpLocks/>
              </p:cNvGrpSpPr>
              <p:nvPr/>
            </p:nvGrpSpPr>
            <p:grpSpPr bwMode="auto">
              <a:xfrm>
                <a:off x="1168" y="1446"/>
                <a:ext cx="3173" cy="1302"/>
                <a:chOff x="1168" y="1446"/>
                <a:chExt cx="3173" cy="1302"/>
              </a:xfrm>
            </p:grpSpPr>
            <p:sp>
              <p:nvSpPr>
                <p:cNvPr id="589" name="Freeform 567"/>
                <p:cNvSpPr>
                  <a:spLocks noChangeAspect="1"/>
                </p:cNvSpPr>
                <p:nvPr/>
              </p:nvSpPr>
              <p:spPr bwMode="auto">
                <a:xfrm>
                  <a:off x="1168" y="1496"/>
                  <a:ext cx="3173" cy="1192"/>
                </a:xfrm>
                <a:custGeom>
                  <a:avLst/>
                  <a:gdLst>
                    <a:gd name="T0" fmla="*/ 91 w 3173"/>
                    <a:gd name="T1" fmla="*/ 104 h 1192"/>
                    <a:gd name="T2" fmla="*/ 928 w 3173"/>
                    <a:gd name="T3" fmla="*/ 16 h 1192"/>
                    <a:gd name="T4" fmla="*/ 1872 w 3173"/>
                    <a:gd name="T5" fmla="*/ 13 h 1192"/>
                    <a:gd name="T6" fmla="*/ 3067 w 3173"/>
                    <a:gd name="T7" fmla="*/ 92 h 1192"/>
                    <a:gd name="T8" fmla="*/ 3168 w 3173"/>
                    <a:gd name="T9" fmla="*/ 572 h 1192"/>
                    <a:gd name="T10" fmla="*/ 3072 w 3173"/>
                    <a:gd name="T11" fmla="*/ 1085 h 1192"/>
                    <a:gd name="T12" fmla="*/ 2208 w 3173"/>
                    <a:gd name="T13" fmla="*/ 1177 h 1192"/>
                    <a:gd name="T14" fmla="*/ 885 w 3173"/>
                    <a:gd name="T15" fmla="*/ 1175 h 1192"/>
                    <a:gd name="T16" fmla="*/ 128 w 3173"/>
                    <a:gd name="T17" fmla="*/ 1117 h 1192"/>
                    <a:gd name="T18" fmla="*/ 91 w 3173"/>
                    <a:gd name="T19" fmla="*/ 104 h 119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73"/>
                    <a:gd name="T31" fmla="*/ 0 h 1192"/>
                    <a:gd name="T32" fmla="*/ 3173 w 3173"/>
                    <a:gd name="T33" fmla="*/ 1192 h 119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73" h="1192">
                      <a:moveTo>
                        <a:pt x="91" y="104"/>
                      </a:moveTo>
                      <a:cubicBezTo>
                        <a:pt x="152" y="12"/>
                        <a:pt x="672" y="16"/>
                        <a:pt x="928" y="16"/>
                      </a:cubicBezTo>
                      <a:cubicBezTo>
                        <a:pt x="1184" y="16"/>
                        <a:pt x="1508" y="12"/>
                        <a:pt x="1872" y="13"/>
                      </a:cubicBezTo>
                      <a:cubicBezTo>
                        <a:pt x="2268" y="14"/>
                        <a:pt x="2971" y="0"/>
                        <a:pt x="3067" y="92"/>
                      </a:cubicBezTo>
                      <a:cubicBezTo>
                        <a:pt x="3163" y="184"/>
                        <a:pt x="3163" y="380"/>
                        <a:pt x="3168" y="572"/>
                      </a:cubicBezTo>
                      <a:cubicBezTo>
                        <a:pt x="3173" y="764"/>
                        <a:pt x="3163" y="1004"/>
                        <a:pt x="3072" y="1085"/>
                      </a:cubicBezTo>
                      <a:cubicBezTo>
                        <a:pt x="2981" y="1166"/>
                        <a:pt x="2702" y="1173"/>
                        <a:pt x="2208" y="1177"/>
                      </a:cubicBezTo>
                      <a:cubicBezTo>
                        <a:pt x="1843" y="1192"/>
                        <a:pt x="1227" y="1171"/>
                        <a:pt x="885" y="1175"/>
                      </a:cubicBezTo>
                      <a:cubicBezTo>
                        <a:pt x="537" y="1175"/>
                        <a:pt x="256" y="1144"/>
                        <a:pt x="128" y="1117"/>
                      </a:cubicBezTo>
                      <a:cubicBezTo>
                        <a:pt x="0" y="1090"/>
                        <a:pt x="30" y="196"/>
                        <a:pt x="91" y="1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0" name="Freeform 568"/>
                <p:cNvSpPr>
                  <a:spLocks/>
                </p:cNvSpPr>
                <p:nvPr/>
              </p:nvSpPr>
              <p:spPr bwMode="auto">
                <a:xfrm>
                  <a:off x="1269" y="1565"/>
                  <a:ext cx="670" cy="1048"/>
                </a:xfrm>
                <a:custGeom>
                  <a:avLst/>
                  <a:gdLst>
                    <a:gd name="T0" fmla="*/ 670 w 670"/>
                    <a:gd name="T1" fmla="*/ 6 h 1048"/>
                    <a:gd name="T2" fmla="*/ 78 w 670"/>
                    <a:gd name="T3" fmla="*/ 78 h 1048"/>
                    <a:gd name="T4" fmla="*/ 11 w 670"/>
                    <a:gd name="T5" fmla="*/ 552 h 1048"/>
                    <a:gd name="T6" fmla="*/ 75 w 670"/>
                    <a:gd name="T7" fmla="*/ 979 h 1048"/>
                    <a:gd name="T8" fmla="*/ 670 w 670"/>
                    <a:gd name="T9" fmla="*/ 1048 h 10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70"/>
                    <a:gd name="T16" fmla="*/ 0 h 1048"/>
                    <a:gd name="T17" fmla="*/ 670 w 670"/>
                    <a:gd name="T18" fmla="*/ 1048 h 10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70" h="1048">
                      <a:moveTo>
                        <a:pt x="670" y="6"/>
                      </a:moveTo>
                      <a:cubicBezTo>
                        <a:pt x="598" y="0"/>
                        <a:pt x="142" y="36"/>
                        <a:pt x="78" y="78"/>
                      </a:cubicBezTo>
                      <a:cubicBezTo>
                        <a:pt x="14" y="120"/>
                        <a:pt x="0" y="394"/>
                        <a:pt x="11" y="552"/>
                      </a:cubicBezTo>
                      <a:cubicBezTo>
                        <a:pt x="22" y="710"/>
                        <a:pt x="11" y="931"/>
                        <a:pt x="75" y="979"/>
                      </a:cubicBezTo>
                      <a:cubicBezTo>
                        <a:pt x="139" y="1027"/>
                        <a:pt x="539" y="1048"/>
                        <a:pt x="670" y="1048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1" name="Freeform 569"/>
                <p:cNvSpPr>
                  <a:spLocks/>
                </p:cNvSpPr>
                <p:nvPr/>
              </p:nvSpPr>
              <p:spPr bwMode="auto">
                <a:xfrm>
                  <a:off x="3237" y="1568"/>
                  <a:ext cx="1062" cy="283"/>
                </a:xfrm>
                <a:custGeom>
                  <a:avLst/>
                  <a:gdLst>
                    <a:gd name="T0" fmla="*/ 0 w 1062"/>
                    <a:gd name="T1" fmla="*/ 0 h 283"/>
                    <a:gd name="T2" fmla="*/ 198 w 1062"/>
                    <a:gd name="T3" fmla="*/ 35 h 283"/>
                    <a:gd name="T4" fmla="*/ 350 w 1062"/>
                    <a:gd name="T5" fmla="*/ 171 h 283"/>
                    <a:gd name="T6" fmla="*/ 1062 w 1062"/>
                    <a:gd name="T7" fmla="*/ 283 h 28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62"/>
                    <a:gd name="T13" fmla="*/ 0 h 283"/>
                    <a:gd name="T14" fmla="*/ 1062 w 1062"/>
                    <a:gd name="T15" fmla="*/ 283 h 28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62" h="283">
                      <a:moveTo>
                        <a:pt x="0" y="0"/>
                      </a:moveTo>
                      <a:cubicBezTo>
                        <a:pt x="43" y="8"/>
                        <a:pt x="139" y="6"/>
                        <a:pt x="198" y="35"/>
                      </a:cubicBezTo>
                      <a:cubicBezTo>
                        <a:pt x="297" y="75"/>
                        <a:pt x="267" y="152"/>
                        <a:pt x="350" y="171"/>
                      </a:cubicBezTo>
                      <a:cubicBezTo>
                        <a:pt x="433" y="190"/>
                        <a:pt x="916" y="260"/>
                        <a:pt x="1062" y="283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2" name="Freeform 570"/>
                <p:cNvSpPr>
                  <a:spLocks/>
                </p:cNvSpPr>
                <p:nvPr/>
              </p:nvSpPr>
              <p:spPr bwMode="auto">
                <a:xfrm>
                  <a:off x="1291" y="1635"/>
                  <a:ext cx="469" cy="40"/>
                </a:xfrm>
                <a:custGeom>
                  <a:avLst/>
                  <a:gdLst>
                    <a:gd name="T0" fmla="*/ 0 w 469"/>
                    <a:gd name="T1" fmla="*/ 40 h 40"/>
                    <a:gd name="T2" fmla="*/ 346 w 469"/>
                    <a:gd name="T3" fmla="*/ 16 h 40"/>
                    <a:gd name="T4" fmla="*/ 469 w 469"/>
                    <a:gd name="T5" fmla="*/ 24 h 40"/>
                    <a:gd name="T6" fmla="*/ 0 60000 65536"/>
                    <a:gd name="T7" fmla="*/ 0 60000 65536"/>
                    <a:gd name="T8" fmla="*/ 0 60000 65536"/>
                    <a:gd name="T9" fmla="*/ 0 w 469"/>
                    <a:gd name="T10" fmla="*/ 0 h 40"/>
                    <a:gd name="T11" fmla="*/ 469 w 469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9" h="40">
                      <a:moveTo>
                        <a:pt x="0" y="40"/>
                      </a:moveTo>
                      <a:cubicBezTo>
                        <a:pt x="57" y="35"/>
                        <a:pt x="268" y="19"/>
                        <a:pt x="346" y="16"/>
                      </a:cubicBezTo>
                      <a:cubicBezTo>
                        <a:pt x="424" y="13"/>
                        <a:pt x="445" y="0"/>
                        <a:pt x="469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3" name="Freeform 571"/>
                <p:cNvSpPr>
                  <a:spLocks/>
                </p:cNvSpPr>
                <p:nvPr/>
              </p:nvSpPr>
              <p:spPr bwMode="auto">
                <a:xfrm flipV="1">
                  <a:off x="1293" y="2511"/>
                  <a:ext cx="469" cy="40"/>
                </a:xfrm>
                <a:custGeom>
                  <a:avLst/>
                  <a:gdLst>
                    <a:gd name="T0" fmla="*/ 0 w 469"/>
                    <a:gd name="T1" fmla="*/ 40 h 40"/>
                    <a:gd name="T2" fmla="*/ 346 w 469"/>
                    <a:gd name="T3" fmla="*/ 16 h 40"/>
                    <a:gd name="T4" fmla="*/ 469 w 469"/>
                    <a:gd name="T5" fmla="*/ 24 h 40"/>
                    <a:gd name="T6" fmla="*/ 0 60000 65536"/>
                    <a:gd name="T7" fmla="*/ 0 60000 65536"/>
                    <a:gd name="T8" fmla="*/ 0 60000 65536"/>
                    <a:gd name="T9" fmla="*/ 0 w 469"/>
                    <a:gd name="T10" fmla="*/ 0 h 40"/>
                    <a:gd name="T11" fmla="*/ 469 w 469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9" h="40">
                      <a:moveTo>
                        <a:pt x="0" y="40"/>
                      </a:moveTo>
                      <a:cubicBezTo>
                        <a:pt x="57" y="35"/>
                        <a:pt x="268" y="19"/>
                        <a:pt x="346" y="16"/>
                      </a:cubicBezTo>
                      <a:cubicBezTo>
                        <a:pt x="424" y="13"/>
                        <a:pt x="445" y="0"/>
                        <a:pt x="469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4" name="Freeform 572"/>
                <p:cNvSpPr>
                  <a:spLocks/>
                </p:cNvSpPr>
                <p:nvPr/>
              </p:nvSpPr>
              <p:spPr bwMode="auto">
                <a:xfrm>
                  <a:off x="1234" y="1562"/>
                  <a:ext cx="178" cy="1056"/>
                </a:xfrm>
                <a:custGeom>
                  <a:avLst/>
                  <a:gdLst>
                    <a:gd name="T0" fmla="*/ 62 w 178"/>
                    <a:gd name="T1" fmla="*/ 84 h 1056"/>
                    <a:gd name="T2" fmla="*/ 22 w 178"/>
                    <a:gd name="T3" fmla="*/ 328 h 1056"/>
                    <a:gd name="T4" fmla="*/ 28 w 178"/>
                    <a:gd name="T5" fmla="*/ 760 h 1056"/>
                    <a:gd name="T6" fmla="*/ 72 w 178"/>
                    <a:gd name="T7" fmla="*/ 988 h 1056"/>
                    <a:gd name="T8" fmla="*/ 162 w 178"/>
                    <a:gd name="T9" fmla="*/ 1036 h 1056"/>
                    <a:gd name="T10" fmla="*/ 160 w 178"/>
                    <a:gd name="T11" fmla="*/ 1054 h 1056"/>
                    <a:gd name="T12" fmla="*/ 66 w 178"/>
                    <a:gd name="T13" fmla="*/ 1004 h 1056"/>
                    <a:gd name="T14" fmla="*/ 12 w 178"/>
                    <a:gd name="T15" fmla="*/ 754 h 1056"/>
                    <a:gd name="T16" fmla="*/ 10 w 178"/>
                    <a:gd name="T17" fmla="*/ 292 h 1056"/>
                    <a:gd name="T18" fmla="*/ 48 w 178"/>
                    <a:gd name="T19" fmla="*/ 76 h 1056"/>
                    <a:gd name="T20" fmla="*/ 142 w 178"/>
                    <a:gd name="T21" fmla="*/ 8 h 1056"/>
                    <a:gd name="T22" fmla="*/ 150 w 178"/>
                    <a:gd name="T23" fmla="*/ 24 h 1056"/>
                    <a:gd name="T24" fmla="*/ 62 w 178"/>
                    <a:gd name="T25" fmla="*/ 84 h 10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8"/>
                    <a:gd name="T40" fmla="*/ 0 h 1056"/>
                    <a:gd name="T41" fmla="*/ 178 w 178"/>
                    <a:gd name="T42" fmla="*/ 1056 h 105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8" h="1056">
                      <a:moveTo>
                        <a:pt x="62" y="84"/>
                      </a:moveTo>
                      <a:cubicBezTo>
                        <a:pt x="38" y="134"/>
                        <a:pt x="30" y="226"/>
                        <a:pt x="22" y="328"/>
                      </a:cubicBezTo>
                      <a:cubicBezTo>
                        <a:pt x="14" y="430"/>
                        <a:pt x="19" y="650"/>
                        <a:pt x="28" y="760"/>
                      </a:cubicBezTo>
                      <a:cubicBezTo>
                        <a:pt x="36" y="870"/>
                        <a:pt x="49" y="942"/>
                        <a:pt x="72" y="988"/>
                      </a:cubicBezTo>
                      <a:cubicBezTo>
                        <a:pt x="102" y="1020"/>
                        <a:pt x="146" y="1030"/>
                        <a:pt x="162" y="1036"/>
                      </a:cubicBezTo>
                      <a:cubicBezTo>
                        <a:pt x="178" y="1042"/>
                        <a:pt x="174" y="1056"/>
                        <a:pt x="160" y="1054"/>
                      </a:cubicBezTo>
                      <a:cubicBezTo>
                        <a:pt x="146" y="1052"/>
                        <a:pt x="87" y="1023"/>
                        <a:pt x="66" y="1004"/>
                      </a:cubicBezTo>
                      <a:cubicBezTo>
                        <a:pt x="45" y="985"/>
                        <a:pt x="22" y="876"/>
                        <a:pt x="12" y="754"/>
                      </a:cubicBezTo>
                      <a:cubicBezTo>
                        <a:pt x="4" y="625"/>
                        <a:pt x="0" y="390"/>
                        <a:pt x="10" y="292"/>
                      </a:cubicBezTo>
                      <a:cubicBezTo>
                        <a:pt x="20" y="194"/>
                        <a:pt x="30" y="114"/>
                        <a:pt x="48" y="76"/>
                      </a:cubicBezTo>
                      <a:cubicBezTo>
                        <a:pt x="70" y="29"/>
                        <a:pt x="118" y="16"/>
                        <a:pt x="142" y="8"/>
                      </a:cubicBezTo>
                      <a:cubicBezTo>
                        <a:pt x="166" y="0"/>
                        <a:pt x="178" y="18"/>
                        <a:pt x="150" y="24"/>
                      </a:cubicBezTo>
                      <a:cubicBezTo>
                        <a:pt x="122" y="30"/>
                        <a:pt x="85" y="33"/>
                        <a:pt x="62" y="8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5" name="Freeform 573"/>
                <p:cNvSpPr>
                  <a:spLocks/>
                </p:cNvSpPr>
                <p:nvPr/>
              </p:nvSpPr>
              <p:spPr bwMode="auto">
                <a:xfrm>
                  <a:off x="3245" y="2320"/>
                  <a:ext cx="1046" cy="294"/>
                </a:xfrm>
                <a:custGeom>
                  <a:avLst/>
                  <a:gdLst>
                    <a:gd name="T0" fmla="*/ 0 w 1046"/>
                    <a:gd name="T1" fmla="*/ 294 h 294"/>
                    <a:gd name="T2" fmla="*/ 198 w 1046"/>
                    <a:gd name="T3" fmla="*/ 259 h 294"/>
                    <a:gd name="T4" fmla="*/ 350 w 1046"/>
                    <a:gd name="T5" fmla="*/ 123 h 294"/>
                    <a:gd name="T6" fmla="*/ 1046 w 1046"/>
                    <a:gd name="T7" fmla="*/ 0 h 2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46"/>
                    <a:gd name="T13" fmla="*/ 0 h 294"/>
                    <a:gd name="T14" fmla="*/ 1046 w 1046"/>
                    <a:gd name="T15" fmla="*/ 294 h 2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46" h="294">
                      <a:moveTo>
                        <a:pt x="0" y="294"/>
                      </a:moveTo>
                      <a:cubicBezTo>
                        <a:pt x="43" y="286"/>
                        <a:pt x="139" y="288"/>
                        <a:pt x="198" y="259"/>
                      </a:cubicBezTo>
                      <a:cubicBezTo>
                        <a:pt x="297" y="219"/>
                        <a:pt x="267" y="142"/>
                        <a:pt x="350" y="123"/>
                      </a:cubicBezTo>
                      <a:cubicBezTo>
                        <a:pt x="433" y="104"/>
                        <a:pt x="901" y="25"/>
                        <a:pt x="1046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6" name="Freeform 574"/>
                <p:cNvSpPr>
                  <a:spLocks/>
                </p:cNvSpPr>
                <p:nvPr/>
              </p:nvSpPr>
              <p:spPr bwMode="auto">
                <a:xfrm>
                  <a:off x="4050" y="1545"/>
                  <a:ext cx="267" cy="1085"/>
                </a:xfrm>
                <a:custGeom>
                  <a:avLst/>
                  <a:gdLst>
                    <a:gd name="T0" fmla="*/ 241 w 267"/>
                    <a:gd name="T1" fmla="*/ 463 h 1085"/>
                    <a:gd name="T2" fmla="*/ 228 w 267"/>
                    <a:gd name="T3" fmla="*/ 761 h 1085"/>
                    <a:gd name="T4" fmla="*/ 164 w 267"/>
                    <a:gd name="T5" fmla="*/ 1001 h 1085"/>
                    <a:gd name="T6" fmla="*/ 38 w 267"/>
                    <a:gd name="T7" fmla="*/ 1059 h 1085"/>
                    <a:gd name="T8" fmla="*/ 42 w 267"/>
                    <a:gd name="T9" fmla="*/ 1077 h 1085"/>
                    <a:gd name="T10" fmla="*/ 176 w 267"/>
                    <a:gd name="T11" fmla="*/ 1015 h 1085"/>
                    <a:gd name="T12" fmla="*/ 246 w 267"/>
                    <a:gd name="T13" fmla="*/ 777 h 1085"/>
                    <a:gd name="T14" fmla="*/ 259 w 267"/>
                    <a:gd name="T15" fmla="*/ 410 h 1085"/>
                    <a:gd name="T16" fmla="*/ 195 w 267"/>
                    <a:gd name="T17" fmla="*/ 92 h 1085"/>
                    <a:gd name="T18" fmla="*/ 30 w 267"/>
                    <a:gd name="T19" fmla="*/ 9 h 1085"/>
                    <a:gd name="T20" fmla="*/ 24 w 267"/>
                    <a:gd name="T21" fmla="*/ 27 h 1085"/>
                    <a:gd name="T22" fmla="*/ 177 w 267"/>
                    <a:gd name="T23" fmla="*/ 108 h 1085"/>
                    <a:gd name="T24" fmla="*/ 241 w 267"/>
                    <a:gd name="T25" fmla="*/ 463 h 108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67"/>
                    <a:gd name="T40" fmla="*/ 0 h 1085"/>
                    <a:gd name="T41" fmla="*/ 267 w 267"/>
                    <a:gd name="T42" fmla="*/ 1085 h 108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67" h="1085">
                      <a:moveTo>
                        <a:pt x="241" y="463"/>
                      </a:moveTo>
                      <a:cubicBezTo>
                        <a:pt x="242" y="579"/>
                        <a:pt x="240" y="671"/>
                        <a:pt x="228" y="761"/>
                      </a:cubicBezTo>
                      <a:cubicBezTo>
                        <a:pt x="215" y="850"/>
                        <a:pt x="195" y="951"/>
                        <a:pt x="164" y="1001"/>
                      </a:cubicBezTo>
                      <a:cubicBezTo>
                        <a:pt x="134" y="1033"/>
                        <a:pt x="74" y="1053"/>
                        <a:pt x="38" y="1059"/>
                      </a:cubicBezTo>
                      <a:cubicBezTo>
                        <a:pt x="2" y="1065"/>
                        <a:pt x="8" y="1085"/>
                        <a:pt x="42" y="1077"/>
                      </a:cubicBezTo>
                      <a:cubicBezTo>
                        <a:pt x="76" y="1069"/>
                        <a:pt x="154" y="1043"/>
                        <a:pt x="176" y="1015"/>
                      </a:cubicBezTo>
                      <a:cubicBezTo>
                        <a:pt x="198" y="987"/>
                        <a:pt x="233" y="896"/>
                        <a:pt x="246" y="777"/>
                      </a:cubicBezTo>
                      <a:cubicBezTo>
                        <a:pt x="259" y="658"/>
                        <a:pt x="267" y="524"/>
                        <a:pt x="259" y="410"/>
                      </a:cubicBezTo>
                      <a:cubicBezTo>
                        <a:pt x="250" y="295"/>
                        <a:pt x="232" y="159"/>
                        <a:pt x="195" y="92"/>
                      </a:cubicBezTo>
                      <a:cubicBezTo>
                        <a:pt x="157" y="24"/>
                        <a:pt x="59" y="18"/>
                        <a:pt x="30" y="9"/>
                      </a:cubicBezTo>
                      <a:cubicBezTo>
                        <a:pt x="1" y="0"/>
                        <a:pt x="0" y="23"/>
                        <a:pt x="24" y="27"/>
                      </a:cubicBezTo>
                      <a:cubicBezTo>
                        <a:pt x="39" y="36"/>
                        <a:pt x="139" y="39"/>
                        <a:pt x="177" y="108"/>
                      </a:cubicBezTo>
                      <a:cubicBezTo>
                        <a:pt x="215" y="177"/>
                        <a:pt x="240" y="347"/>
                        <a:pt x="241" y="4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7" name="Freeform 575"/>
                <p:cNvSpPr>
                  <a:spLocks/>
                </p:cNvSpPr>
                <p:nvPr/>
              </p:nvSpPr>
              <p:spPr bwMode="auto">
                <a:xfrm>
                  <a:off x="1933" y="1520"/>
                  <a:ext cx="1595" cy="1149"/>
                </a:xfrm>
                <a:custGeom>
                  <a:avLst/>
                  <a:gdLst>
                    <a:gd name="T0" fmla="*/ 107 w 1595"/>
                    <a:gd name="T1" fmla="*/ 0 h 1149"/>
                    <a:gd name="T2" fmla="*/ 331 w 1595"/>
                    <a:gd name="T3" fmla="*/ 208 h 1149"/>
                    <a:gd name="T4" fmla="*/ 1001 w 1595"/>
                    <a:gd name="T5" fmla="*/ 210 h 1149"/>
                    <a:gd name="T6" fmla="*/ 1446 w 1595"/>
                    <a:gd name="T7" fmla="*/ 91 h 1149"/>
                    <a:gd name="T8" fmla="*/ 1579 w 1595"/>
                    <a:gd name="T9" fmla="*/ 323 h 1149"/>
                    <a:gd name="T10" fmla="*/ 1571 w 1595"/>
                    <a:gd name="T11" fmla="*/ 832 h 1149"/>
                    <a:gd name="T12" fmla="*/ 1440 w 1595"/>
                    <a:gd name="T13" fmla="*/ 1056 h 1149"/>
                    <a:gd name="T14" fmla="*/ 931 w 1595"/>
                    <a:gd name="T15" fmla="*/ 931 h 1149"/>
                    <a:gd name="T16" fmla="*/ 374 w 1595"/>
                    <a:gd name="T17" fmla="*/ 939 h 1149"/>
                    <a:gd name="T18" fmla="*/ 110 w 1595"/>
                    <a:gd name="T19" fmla="*/ 1075 h 1149"/>
                    <a:gd name="T20" fmla="*/ 107 w 1595"/>
                    <a:gd name="T21" fmla="*/ 1149 h 114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95"/>
                    <a:gd name="T34" fmla="*/ 0 h 1149"/>
                    <a:gd name="T35" fmla="*/ 1595 w 1595"/>
                    <a:gd name="T36" fmla="*/ 1149 h 114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95" h="1149">
                      <a:moveTo>
                        <a:pt x="107" y="0"/>
                      </a:moveTo>
                      <a:cubicBezTo>
                        <a:pt x="0" y="96"/>
                        <a:pt x="318" y="195"/>
                        <a:pt x="331" y="208"/>
                      </a:cubicBezTo>
                      <a:cubicBezTo>
                        <a:pt x="344" y="221"/>
                        <a:pt x="898" y="227"/>
                        <a:pt x="1001" y="210"/>
                      </a:cubicBezTo>
                      <a:cubicBezTo>
                        <a:pt x="1104" y="193"/>
                        <a:pt x="1369" y="73"/>
                        <a:pt x="1446" y="91"/>
                      </a:cubicBezTo>
                      <a:cubicBezTo>
                        <a:pt x="1523" y="109"/>
                        <a:pt x="1563" y="237"/>
                        <a:pt x="1579" y="323"/>
                      </a:cubicBezTo>
                      <a:cubicBezTo>
                        <a:pt x="1595" y="409"/>
                        <a:pt x="1594" y="708"/>
                        <a:pt x="1571" y="832"/>
                      </a:cubicBezTo>
                      <a:cubicBezTo>
                        <a:pt x="1548" y="959"/>
                        <a:pt x="1507" y="1042"/>
                        <a:pt x="1440" y="1056"/>
                      </a:cubicBezTo>
                      <a:cubicBezTo>
                        <a:pt x="1373" y="1070"/>
                        <a:pt x="1118" y="942"/>
                        <a:pt x="931" y="931"/>
                      </a:cubicBezTo>
                      <a:cubicBezTo>
                        <a:pt x="744" y="920"/>
                        <a:pt x="475" y="923"/>
                        <a:pt x="374" y="939"/>
                      </a:cubicBezTo>
                      <a:cubicBezTo>
                        <a:pt x="273" y="955"/>
                        <a:pt x="142" y="1046"/>
                        <a:pt x="110" y="1075"/>
                      </a:cubicBezTo>
                      <a:cubicBezTo>
                        <a:pt x="78" y="1104"/>
                        <a:pt x="94" y="1144"/>
                        <a:pt x="107" y="1149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8" name="Freeform 576"/>
                <p:cNvSpPr>
                  <a:spLocks/>
                </p:cNvSpPr>
                <p:nvPr/>
              </p:nvSpPr>
              <p:spPr bwMode="auto">
                <a:xfrm>
                  <a:off x="3349" y="1517"/>
                  <a:ext cx="54" cy="91"/>
                </a:xfrm>
                <a:custGeom>
                  <a:avLst/>
                  <a:gdLst>
                    <a:gd name="T0" fmla="*/ 0 w 54"/>
                    <a:gd name="T1" fmla="*/ 91 h 91"/>
                    <a:gd name="T2" fmla="*/ 54 w 54"/>
                    <a:gd name="T3" fmla="*/ 0 h 91"/>
                    <a:gd name="T4" fmla="*/ 0 60000 65536"/>
                    <a:gd name="T5" fmla="*/ 0 60000 65536"/>
                    <a:gd name="T6" fmla="*/ 0 w 54"/>
                    <a:gd name="T7" fmla="*/ 0 h 91"/>
                    <a:gd name="T8" fmla="*/ 54 w 54"/>
                    <a:gd name="T9" fmla="*/ 91 h 9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" h="91">
                      <a:moveTo>
                        <a:pt x="0" y="91"/>
                      </a:moveTo>
                      <a:cubicBezTo>
                        <a:pt x="9" y="75"/>
                        <a:pt x="42" y="19"/>
                        <a:pt x="54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99" name="Freeform 577"/>
                <p:cNvSpPr>
                  <a:spLocks/>
                </p:cNvSpPr>
                <p:nvPr/>
              </p:nvSpPr>
              <p:spPr bwMode="auto">
                <a:xfrm>
                  <a:off x="3373" y="1576"/>
                  <a:ext cx="848" cy="69"/>
                </a:xfrm>
                <a:custGeom>
                  <a:avLst/>
                  <a:gdLst>
                    <a:gd name="T0" fmla="*/ 848 w 848"/>
                    <a:gd name="T1" fmla="*/ 69 h 69"/>
                    <a:gd name="T2" fmla="*/ 0 w 848"/>
                    <a:gd name="T3" fmla="*/ 56 h 69"/>
                    <a:gd name="T4" fmla="*/ 0 60000 65536"/>
                    <a:gd name="T5" fmla="*/ 0 60000 65536"/>
                    <a:gd name="T6" fmla="*/ 0 w 848"/>
                    <a:gd name="T7" fmla="*/ 0 h 69"/>
                    <a:gd name="T8" fmla="*/ 848 w 848"/>
                    <a:gd name="T9" fmla="*/ 69 h 69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48" h="69">
                      <a:moveTo>
                        <a:pt x="848" y="69"/>
                      </a:moveTo>
                      <a:cubicBezTo>
                        <a:pt x="706" y="66"/>
                        <a:pt x="110" y="0"/>
                        <a:pt x="0" y="56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0" name="Freeform 578"/>
                <p:cNvSpPr>
                  <a:spLocks/>
                </p:cNvSpPr>
                <p:nvPr/>
              </p:nvSpPr>
              <p:spPr bwMode="auto">
                <a:xfrm>
                  <a:off x="3235" y="1549"/>
                  <a:ext cx="954" cy="67"/>
                </a:xfrm>
                <a:custGeom>
                  <a:avLst/>
                  <a:gdLst>
                    <a:gd name="T0" fmla="*/ 954 w 954"/>
                    <a:gd name="T1" fmla="*/ 67 h 67"/>
                    <a:gd name="T2" fmla="*/ 477 w 954"/>
                    <a:gd name="T3" fmla="*/ 14 h 67"/>
                    <a:gd name="T4" fmla="*/ 0 w 954"/>
                    <a:gd name="T5" fmla="*/ 3 h 67"/>
                    <a:gd name="T6" fmla="*/ 0 60000 65536"/>
                    <a:gd name="T7" fmla="*/ 0 60000 65536"/>
                    <a:gd name="T8" fmla="*/ 0 60000 65536"/>
                    <a:gd name="T9" fmla="*/ 0 w 954"/>
                    <a:gd name="T10" fmla="*/ 0 h 67"/>
                    <a:gd name="T11" fmla="*/ 954 w 954"/>
                    <a:gd name="T12" fmla="*/ 67 h 6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54" h="67">
                      <a:moveTo>
                        <a:pt x="954" y="67"/>
                      </a:moveTo>
                      <a:cubicBezTo>
                        <a:pt x="880" y="35"/>
                        <a:pt x="645" y="16"/>
                        <a:pt x="477" y="14"/>
                      </a:cubicBezTo>
                      <a:cubicBezTo>
                        <a:pt x="309" y="12"/>
                        <a:pt x="169" y="0"/>
                        <a:pt x="0" y="3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1" name="Freeform 579"/>
                <p:cNvSpPr>
                  <a:spLocks/>
                </p:cNvSpPr>
                <p:nvPr/>
              </p:nvSpPr>
              <p:spPr bwMode="auto">
                <a:xfrm flipV="1">
                  <a:off x="3354" y="2576"/>
                  <a:ext cx="54" cy="91"/>
                </a:xfrm>
                <a:custGeom>
                  <a:avLst/>
                  <a:gdLst>
                    <a:gd name="T0" fmla="*/ 0 w 54"/>
                    <a:gd name="T1" fmla="*/ 91 h 91"/>
                    <a:gd name="T2" fmla="*/ 54 w 54"/>
                    <a:gd name="T3" fmla="*/ 0 h 91"/>
                    <a:gd name="T4" fmla="*/ 0 60000 65536"/>
                    <a:gd name="T5" fmla="*/ 0 60000 65536"/>
                    <a:gd name="T6" fmla="*/ 0 w 54"/>
                    <a:gd name="T7" fmla="*/ 0 h 91"/>
                    <a:gd name="T8" fmla="*/ 54 w 54"/>
                    <a:gd name="T9" fmla="*/ 91 h 9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" h="91">
                      <a:moveTo>
                        <a:pt x="0" y="91"/>
                      </a:moveTo>
                      <a:cubicBezTo>
                        <a:pt x="9" y="75"/>
                        <a:pt x="42" y="19"/>
                        <a:pt x="54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2" name="Freeform 580"/>
                <p:cNvSpPr>
                  <a:spLocks/>
                </p:cNvSpPr>
                <p:nvPr/>
              </p:nvSpPr>
              <p:spPr bwMode="auto">
                <a:xfrm>
                  <a:off x="3381" y="2531"/>
                  <a:ext cx="838" cy="74"/>
                </a:xfrm>
                <a:custGeom>
                  <a:avLst/>
                  <a:gdLst>
                    <a:gd name="T0" fmla="*/ 838 w 838"/>
                    <a:gd name="T1" fmla="*/ 0 h 74"/>
                    <a:gd name="T2" fmla="*/ 0 w 838"/>
                    <a:gd name="T3" fmla="*/ 24 h 74"/>
                    <a:gd name="T4" fmla="*/ 0 60000 65536"/>
                    <a:gd name="T5" fmla="*/ 0 60000 65536"/>
                    <a:gd name="T6" fmla="*/ 0 w 838"/>
                    <a:gd name="T7" fmla="*/ 0 h 74"/>
                    <a:gd name="T8" fmla="*/ 838 w 838"/>
                    <a:gd name="T9" fmla="*/ 74 h 7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38" h="74">
                      <a:moveTo>
                        <a:pt x="838" y="0"/>
                      </a:moveTo>
                      <a:cubicBezTo>
                        <a:pt x="670" y="34"/>
                        <a:pt x="115" y="74"/>
                        <a:pt x="0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3" name="Freeform 581"/>
                <p:cNvSpPr>
                  <a:spLocks/>
                </p:cNvSpPr>
                <p:nvPr/>
              </p:nvSpPr>
              <p:spPr bwMode="auto">
                <a:xfrm>
                  <a:off x="3241" y="2552"/>
                  <a:ext cx="964" cy="85"/>
                </a:xfrm>
                <a:custGeom>
                  <a:avLst/>
                  <a:gdLst>
                    <a:gd name="T0" fmla="*/ 964 w 964"/>
                    <a:gd name="T1" fmla="*/ 0 h 85"/>
                    <a:gd name="T2" fmla="*/ 477 w 964"/>
                    <a:gd name="T3" fmla="*/ 71 h 85"/>
                    <a:gd name="T4" fmla="*/ 0 w 964"/>
                    <a:gd name="T5" fmla="*/ 82 h 85"/>
                    <a:gd name="T6" fmla="*/ 0 60000 65536"/>
                    <a:gd name="T7" fmla="*/ 0 60000 65536"/>
                    <a:gd name="T8" fmla="*/ 0 60000 65536"/>
                    <a:gd name="T9" fmla="*/ 0 w 964"/>
                    <a:gd name="T10" fmla="*/ 0 h 85"/>
                    <a:gd name="T11" fmla="*/ 964 w 964"/>
                    <a:gd name="T12" fmla="*/ 85 h 8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64" h="85">
                      <a:moveTo>
                        <a:pt x="964" y="0"/>
                      </a:moveTo>
                      <a:cubicBezTo>
                        <a:pt x="890" y="32"/>
                        <a:pt x="645" y="69"/>
                        <a:pt x="477" y="71"/>
                      </a:cubicBezTo>
                      <a:cubicBezTo>
                        <a:pt x="309" y="73"/>
                        <a:pt x="169" y="85"/>
                        <a:pt x="0" y="82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4" name="Freeform 582"/>
                <p:cNvSpPr>
                  <a:spLocks/>
                </p:cNvSpPr>
                <p:nvPr/>
              </p:nvSpPr>
              <p:spPr bwMode="auto">
                <a:xfrm>
                  <a:off x="3182" y="1572"/>
                  <a:ext cx="102" cy="44"/>
                </a:xfrm>
                <a:custGeom>
                  <a:avLst/>
                  <a:gdLst>
                    <a:gd name="T0" fmla="*/ 0 w 102"/>
                    <a:gd name="T1" fmla="*/ 44 h 44"/>
                    <a:gd name="T2" fmla="*/ 98 w 102"/>
                    <a:gd name="T3" fmla="*/ 22 h 44"/>
                    <a:gd name="T4" fmla="*/ 102 w 102"/>
                    <a:gd name="T5" fmla="*/ 0 h 44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44"/>
                    <a:gd name="T11" fmla="*/ 102 w 102"/>
                    <a:gd name="T12" fmla="*/ 44 h 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44">
                      <a:moveTo>
                        <a:pt x="0" y="44"/>
                      </a:moveTo>
                      <a:lnTo>
                        <a:pt x="98" y="22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5" name="Freeform 583"/>
                <p:cNvSpPr>
                  <a:spLocks/>
                </p:cNvSpPr>
                <p:nvPr/>
              </p:nvSpPr>
              <p:spPr bwMode="auto">
                <a:xfrm>
                  <a:off x="2082" y="1561"/>
                  <a:ext cx="1088" cy="55"/>
                </a:xfrm>
                <a:custGeom>
                  <a:avLst/>
                  <a:gdLst>
                    <a:gd name="T0" fmla="*/ 22 w 1088"/>
                    <a:gd name="T1" fmla="*/ 55 h 55"/>
                    <a:gd name="T2" fmla="*/ 158 w 1088"/>
                    <a:gd name="T3" fmla="*/ 3 h 55"/>
                    <a:gd name="T4" fmla="*/ 1088 w 1088"/>
                    <a:gd name="T5" fmla="*/ 1 h 55"/>
                    <a:gd name="T6" fmla="*/ 0 60000 65536"/>
                    <a:gd name="T7" fmla="*/ 0 60000 65536"/>
                    <a:gd name="T8" fmla="*/ 0 60000 65536"/>
                    <a:gd name="T9" fmla="*/ 0 w 1088"/>
                    <a:gd name="T10" fmla="*/ 0 h 55"/>
                    <a:gd name="T11" fmla="*/ 1088 w 1088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88" h="55">
                      <a:moveTo>
                        <a:pt x="22" y="55"/>
                      </a:moveTo>
                      <a:cubicBezTo>
                        <a:pt x="0" y="13"/>
                        <a:pt x="6" y="0"/>
                        <a:pt x="158" y="3"/>
                      </a:cubicBezTo>
                      <a:cubicBezTo>
                        <a:pt x="310" y="6"/>
                        <a:pt x="893" y="3"/>
                        <a:pt x="1088" y="1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6" name="Freeform 584"/>
                <p:cNvSpPr>
                  <a:spLocks/>
                </p:cNvSpPr>
                <p:nvPr/>
              </p:nvSpPr>
              <p:spPr bwMode="auto">
                <a:xfrm>
                  <a:off x="3093" y="1446"/>
                  <a:ext cx="145" cy="167"/>
                </a:xfrm>
                <a:custGeom>
                  <a:avLst/>
                  <a:gdLst>
                    <a:gd name="T0" fmla="*/ 142 w 145"/>
                    <a:gd name="T1" fmla="*/ 119 h 167"/>
                    <a:gd name="T2" fmla="*/ 88 w 145"/>
                    <a:gd name="T3" fmla="*/ 138 h 167"/>
                    <a:gd name="T4" fmla="*/ 27 w 145"/>
                    <a:gd name="T5" fmla="*/ 53 h 167"/>
                    <a:gd name="T6" fmla="*/ 59 w 145"/>
                    <a:gd name="T7" fmla="*/ 13 h 167"/>
                    <a:gd name="T8" fmla="*/ 142 w 145"/>
                    <a:gd name="T9" fmla="*/ 119 h 1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167"/>
                    <a:gd name="T17" fmla="*/ 145 w 145"/>
                    <a:gd name="T18" fmla="*/ 167 h 1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167">
                      <a:moveTo>
                        <a:pt x="142" y="119"/>
                      </a:moveTo>
                      <a:cubicBezTo>
                        <a:pt x="145" y="121"/>
                        <a:pt x="98" y="167"/>
                        <a:pt x="88" y="138"/>
                      </a:cubicBezTo>
                      <a:cubicBezTo>
                        <a:pt x="78" y="109"/>
                        <a:pt x="31" y="73"/>
                        <a:pt x="27" y="53"/>
                      </a:cubicBezTo>
                      <a:cubicBezTo>
                        <a:pt x="14" y="18"/>
                        <a:pt x="0" y="0"/>
                        <a:pt x="59" y="13"/>
                      </a:cubicBezTo>
                      <a:cubicBezTo>
                        <a:pt x="118" y="26"/>
                        <a:pt x="139" y="117"/>
                        <a:pt x="142" y="11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7" name="Freeform 585"/>
                <p:cNvSpPr>
                  <a:spLocks/>
                </p:cNvSpPr>
                <p:nvPr/>
              </p:nvSpPr>
              <p:spPr bwMode="auto">
                <a:xfrm>
                  <a:off x="3134" y="2580"/>
                  <a:ext cx="112" cy="168"/>
                </a:xfrm>
                <a:custGeom>
                  <a:avLst/>
                  <a:gdLst>
                    <a:gd name="T0" fmla="*/ 109 w 112"/>
                    <a:gd name="T1" fmla="*/ 48 h 168"/>
                    <a:gd name="T2" fmla="*/ 55 w 112"/>
                    <a:gd name="T3" fmla="*/ 29 h 168"/>
                    <a:gd name="T4" fmla="*/ 12 w 112"/>
                    <a:gd name="T5" fmla="*/ 118 h 168"/>
                    <a:gd name="T6" fmla="*/ 42 w 112"/>
                    <a:gd name="T7" fmla="*/ 160 h 168"/>
                    <a:gd name="T8" fmla="*/ 109 w 112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2"/>
                    <a:gd name="T16" fmla="*/ 0 h 168"/>
                    <a:gd name="T17" fmla="*/ 112 w 11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2" h="168">
                      <a:moveTo>
                        <a:pt x="109" y="48"/>
                      </a:moveTo>
                      <a:cubicBezTo>
                        <a:pt x="106" y="32"/>
                        <a:pt x="65" y="0"/>
                        <a:pt x="55" y="29"/>
                      </a:cubicBezTo>
                      <a:cubicBezTo>
                        <a:pt x="45" y="58"/>
                        <a:pt x="24" y="72"/>
                        <a:pt x="12" y="118"/>
                      </a:cubicBezTo>
                      <a:cubicBezTo>
                        <a:pt x="0" y="164"/>
                        <a:pt x="8" y="168"/>
                        <a:pt x="42" y="160"/>
                      </a:cubicBezTo>
                      <a:cubicBezTo>
                        <a:pt x="76" y="152"/>
                        <a:pt x="112" y="64"/>
                        <a:pt x="109" y="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8" name="Freeform 586"/>
                <p:cNvSpPr>
                  <a:spLocks/>
                </p:cNvSpPr>
                <p:nvPr/>
              </p:nvSpPr>
              <p:spPr bwMode="auto">
                <a:xfrm flipV="1">
                  <a:off x="3186" y="2566"/>
                  <a:ext cx="102" cy="44"/>
                </a:xfrm>
                <a:custGeom>
                  <a:avLst/>
                  <a:gdLst>
                    <a:gd name="T0" fmla="*/ 0 w 102"/>
                    <a:gd name="T1" fmla="*/ 44 h 44"/>
                    <a:gd name="T2" fmla="*/ 98 w 102"/>
                    <a:gd name="T3" fmla="*/ 22 h 44"/>
                    <a:gd name="T4" fmla="*/ 102 w 102"/>
                    <a:gd name="T5" fmla="*/ 0 h 44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44"/>
                    <a:gd name="T11" fmla="*/ 102 w 102"/>
                    <a:gd name="T12" fmla="*/ 44 h 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44">
                      <a:moveTo>
                        <a:pt x="0" y="44"/>
                      </a:moveTo>
                      <a:lnTo>
                        <a:pt x="98" y="22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09" name="Freeform 587"/>
                <p:cNvSpPr>
                  <a:spLocks/>
                </p:cNvSpPr>
                <p:nvPr/>
              </p:nvSpPr>
              <p:spPr bwMode="auto">
                <a:xfrm>
                  <a:off x="2078" y="2573"/>
                  <a:ext cx="1096" cy="56"/>
                </a:xfrm>
                <a:custGeom>
                  <a:avLst/>
                  <a:gdLst>
                    <a:gd name="T0" fmla="*/ 47 w 1096"/>
                    <a:gd name="T1" fmla="*/ 0 h 56"/>
                    <a:gd name="T2" fmla="*/ 166 w 1096"/>
                    <a:gd name="T3" fmla="*/ 53 h 56"/>
                    <a:gd name="T4" fmla="*/ 1096 w 1096"/>
                    <a:gd name="T5" fmla="*/ 55 h 56"/>
                    <a:gd name="T6" fmla="*/ 0 60000 65536"/>
                    <a:gd name="T7" fmla="*/ 0 60000 65536"/>
                    <a:gd name="T8" fmla="*/ 0 60000 65536"/>
                    <a:gd name="T9" fmla="*/ 0 w 1096"/>
                    <a:gd name="T10" fmla="*/ 0 h 56"/>
                    <a:gd name="T11" fmla="*/ 1096 w 1096"/>
                    <a:gd name="T12" fmla="*/ 56 h 5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96" h="56">
                      <a:moveTo>
                        <a:pt x="47" y="0"/>
                      </a:moveTo>
                      <a:cubicBezTo>
                        <a:pt x="0" y="45"/>
                        <a:pt x="14" y="56"/>
                        <a:pt x="166" y="53"/>
                      </a:cubicBezTo>
                      <a:cubicBezTo>
                        <a:pt x="318" y="50"/>
                        <a:pt x="901" y="53"/>
                        <a:pt x="1096" y="55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</p:grpSp>
          <p:grpSp>
            <p:nvGrpSpPr>
              <p:cNvPr id="574" name="Group 588"/>
              <p:cNvGrpSpPr>
                <a:grpSpLocks/>
              </p:cNvGrpSpPr>
              <p:nvPr/>
            </p:nvGrpSpPr>
            <p:grpSpPr bwMode="auto">
              <a:xfrm>
                <a:off x="1632" y="1509"/>
                <a:ext cx="1853" cy="1168"/>
                <a:chOff x="1632" y="1509"/>
                <a:chExt cx="1853" cy="1168"/>
              </a:xfrm>
            </p:grpSpPr>
            <p:sp>
              <p:nvSpPr>
                <p:cNvPr id="575" name="Freeform 589"/>
                <p:cNvSpPr>
                  <a:spLocks/>
                </p:cNvSpPr>
                <p:nvPr/>
              </p:nvSpPr>
              <p:spPr bwMode="auto">
                <a:xfrm>
                  <a:off x="1632" y="1626"/>
                  <a:ext cx="514" cy="934"/>
                </a:xfrm>
                <a:custGeom>
                  <a:avLst/>
                  <a:gdLst>
                    <a:gd name="T0" fmla="*/ 490 w 514"/>
                    <a:gd name="T1" fmla="*/ 115 h 934"/>
                    <a:gd name="T2" fmla="*/ 200 w 514"/>
                    <a:gd name="T3" fmla="*/ 9 h 934"/>
                    <a:gd name="T4" fmla="*/ 37 w 514"/>
                    <a:gd name="T5" fmla="*/ 177 h 934"/>
                    <a:gd name="T6" fmla="*/ 32 w 514"/>
                    <a:gd name="T7" fmla="*/ 723 h 934"/>
                    <a:gd name="T8" fmla="*/ 203 w 514"/>
                    <a:gd name="T9" fmla="*/ 926 h 934"/>
                    <a:gd name="T10" fmla="*/ 493 w 514"/>
                    <a:gd name="T11" fmla="*/ 843 h 934"/>
                    <a:gd name="T12" fmla="*/ 477 w 514"/>
                    <a:gd name="T13" fmla="*/ 678 h 934"/>
                    <a:gd name="T14" fmla="*/ 461 w 514"/>
                    <a:gd name="T15" fmla="*/ 446 h 934"/>
                    <a:gd name="T16" fmla="*/ 490 w 514"/>
                    <a:gd name="T17" fmla="*/ 115 h 9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14"/>
                    <a:gd name="T28" fmla="*/ 0 h 934"/>
                    <a:gd name="T29" fmla="*/ 514 w 514"/>
                    <a:gd name="T30" fmla="*/ 934 h 9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14" h="934">
                      <a:moveTo>
                        <a:pt x="490" y="115"/>
                      </a:moveTo>
                      <a:cubicBezTo>
                        <a:pt x="493" y="75"/>
                        <a:pt x="277" y="0"/>
                        <a:pt x="200" y="9"/>
                      </a:cubicBezTo>
                      <a:cubicBezTo>
                        <a:pt x="123" y="18"/>
                        <a:pt x="69" y="86"/>
                        <a:pt x="37" y="177"/>
                      </a:cubicBezTo>
                      <a:cubicBezTo>
                        <a:pt x="5" y="268"/>
                        <a:pt x="0" y="579"/>
                        <a:pt x="32" y="723"/>
                      </a:cubicBezTo>
                      <a:cubicBezTo>
                        <a:pt x="64" y="867"/>
                        <a:pt x="145" y="918"/>
                        <a:pt x="203" y="926"/>
                      </a:cubicBezTo>
                      <a:cubicBezTo>
                        <a:pt x="261" y="934"/>
                        <a:pt x="472" y="859"/>
                        <a:pt x="493" y="843"/>
                      </a:cubicBezTo>
                      <a:cubicBezTo>
                        <a:pt x="514" y="827"/>
                        <a:pt x="482" y="743"/>
                        <a:pt x="477" y="678"/>
                      </a:cubicBezTo>
                      <a:cubicBezTo>
                        <a:pt x="471" y="611"/>
                        <a:pt x="458" y="539"/>
                        <a:pt x="461" y="446"/>
                      </a:cubicBezTo>
                      <a:cubicBezTo>
                        <a:pt x="463" y="352"/>
                        <a:pt x="484" y="183"/>
                        <a:pt x="490" y="1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576" name="Freeform 590"/>
                <p:cNvSpPr>
                  <a:spLocks/>
                </p:cNvSpPr>
                <p:nvPr/>
              </p:nvSpPr>
              <p:spPr bwMode="auto">
                <a:xfrm>
                  <a:off x="2984" y="1605"/>
                  <a:ext cx="501" cy="974"/>
                </a:xfrm>
                <a:custGeom>
                  <a:avLst/>
                  <a:gdLst>
                    <a:gd name="T0" fmla="*/ 3 w 501"/>
                    <a:gd name="T1" fmla="*/ 134 h 974"/>
                    <a:gd name="T2" fmla="*/ 331 w 501"/>
                    <a:gd name="T3" fmla="*/ 27 h 974"/>
                    <a:gd name="T4" fmla="*/ 451 w 501"/>
                    <a:gd name="T5" fmla="*/ 120 h 974"/>
                    <a:gd name="T6" fmla="*/ 499 w 501"/>
                    <a:gd name="T7" fmla="*/ 491 h 974"/>
                    <a:gd name="T8" fmla="*/ 437 w 501"/>
                    <a:gd name="T9" fmla="*/ 888 h 974"/>
                    <a:gd name="T10" fmla="*/ 307 w 501"/>
                    <a:gd name="T11" fmla="*/ 942 h 974"/>
                    <a:gd name="T12" fmla="*/ 8 w 501"/>
                    <a:gd name="T13" fmla="*/ 848 h 974"/>
                    <a:gd name="T14" fmla="*/ 48 w 501"/>
                    <a:gd name="T15" fmla="*/ 507 h 974"/>
                    <a:gd name="T16" fmla="*/ 3 w 501"/>
                    <a:gd name="T17" fmla="*/ 134 h 9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01"/>
                    <a:gd name="T28" fmla="*/ 0 h 974"/>
                    <a:gd name="T29" fmla="*/ 501 w 501"/>
                    <a:gd name="T30" fmla="*/ 974 h 97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01" h="974">
                      <a:moveTo>
                        <a:pt x="3" y="134"/>
                      </a:moveTo>
                      <a:cubicBezTo>
                        <a:pt x="3" y="126"/>
                        <a:pt x="261" y="54"/>
                        <a:pt x="331" y="27"/>
                      </a:cubicBezTo>
                      <a:cubicBezTo>
                        <a:pt x="401" y="0"/>
                        <a:pt x="413" y="40"/>
                        <a:pt x="451" y="120"/>
                      </a:cubicBezTo>
                      <a:cubicBezTo>
                        <a:pt x="489" y="200"/>
                        <a:pt x="501" y="363"/>
                        <a:pt x="499" y="491"/>
                      </a:cubicBezTo>
                      <a:cubicBezTo>
                        <a:pt x="496" y="619"/>
                        <a:pt x="471" y="802"/>
                        <a:pt x="437" y="888"/>
                      </a:cubicBezTo>
                      <a:cubicBezTo>
                        <a:pt x="403" y="974"/>
                        <a:pt x="378" y="948"/>
                        <a:pt x="307" y="942"/>
                      </a:cubicBezTo>
                      <a:cubicBezTo>
                        <a:pt x="280" y="928"/>
                        <a:pt x="16" y="850"/>
                        <a:pt x="8" y="848"/>
                      </a:cubicBezTo>
                      <a:cubicBezTo>
                        <a:pt x="0" y="846"/>
                        <a:pt x="49" y="626"/>
                        <a:pt x="48" y="507"/>
                      </a:cubicBezTo>
                      <a:cubicBezTo>
                        <a:pt x="47" y="388"/>
                        <a:pt x="3" y="142"/>
                        <a:pt x="3" y="1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grpSp>
              <p:nvGrpSpPr>
                <p:cNvPr id="577" name="Group 591"/>
                <p:cNvGrpSpPr>
                  <a:grpSpLocks/>
                </p:cNvGrpSpPr>
                <p:nvPr/>
              </p:nvGrpSpPr>
              <p:grpSpPr bwMode="auto">
                <a:xfrm>
                  <a:off x="2022" y="1509"/>
                  <a:ext cx="1170" cy="230"/>
                  <a:chOff x="2022" y="1509"/>
                  <a:chExt cx="1170" cy="230"/>
                </a:xfrm>
              </p:grpSpPr>
              <p:sp>
                <p:nvSpPr>
                  <p:cNvPr id="584" name="Freeform 592"/>
                  <p:cNvSpPr>
                    <a:spLocks/>
                  </p:cNvSpPr>
                  <p:nvPr/>
                </p:nvSpPr>
                <p:spPr bwMode="auto">
                  <a:xfrm>
                    <a:off x="2648" y="1586"/>
                    <a:ext cx="544" cy="138"/>
                  </a:xfrm>
                  <a:custGeom>
                    <a:avLst/>
                    <a:gdLst>
                      <a:gd name="T0" fmla="*/ 530 w 544"/>
                      <a:gd name="T1" fmla="*/ 2 h 138"/>
                      <a:gd name="T2" fmla="*/ 516 w 544"/>
                      <a:gd name="T3" fmla="*/ 42 h 138"/>
                      <a:gd name="T4" fmla="*/ 243 w 544"/>
                      <a:gd name="T5" fmla="*/ 125 h 138"/>
                      <a:gd name="T6" fmla="*/ 4 w 544"/>
                      <a:gd name="T7" fmla="*/ 132 h 138"/>
                      <a:gd name="T8" fmla="*/ 56 w 544"/>
                      <a:gd name="T9" fmla="*/ 8 h 138"/>
                      <a:gd name="T10" fmla="*/ 528 w 544"/>
                      <a:gd name="T11" fmla="*/ 0 h 1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44"/>
                      <a:gd name="T19" fmla="*/ 0 h 138"/>
                      <a:gd name="T20" fmla="*/ 544 w 544"/>
                      <a:gd name="T21" fmla="*/ 138 h 13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44" h="138">
                        <a:moveTo>
                          <a:pt x="530" y="2"/>
                        </a:moveTo>
                        <a:cubicBezTo>
                          <a:pt x="532" y="18"/>
                          <a:pt x="544" y="32"/>
                          <a:pt x="516" y="42"/>
                        </a:cubicBezTo>
                        <a:cubicBezTo>
                          <a:pt x="488" y="52"/>
                          <a:pt x="387" y="111"/>
                          <a:pt x="243" y="125"/>
                        </a:cubicBezTo>
                        <a:cubicBezTo>
                          <a:pt x="194" y="138"/>
                          <a:pt x="8" y="130"/>
                          <a:pt x="4" y="132"/>
                        </a:cubicBezTo>
                        <a:cubicBezTo>
                          <a:pt x="0" y="134"/>
                          <a:pt x="42" y="6"/>
                          <a:pt x="56" y="8"/>
                        </a:cubicBezTo>
                        <a:cubicBezTo>
                          <a:pt x="70" y="10"/>
                          <a:pt x="296" y="8"/>
                          <a:pt x="528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5" name="Freeform 593"/>
                  <p:cNvSpPr>
                    <a:spLocks/>
                  </p:cNvSpPr>
                  <p:nvPr/>
                </p:nvSpPr>
                <p:spPr bwMode="auto">
                  <a:xfrm>
                    <a:off x="2616" y="1509"/>
                    <a:ext cx="53" cy="230"/>
                  </a:xfrm>
                  <a:custGeom>
                    <a:avLst/>
                    <a:gdLst>
                      <a:gd name="T0" fmla="*/ 0 w 53"/>
                      <a:gd name="T1" fmla="*/ 230 h 230"/>
                      <a:gd name="T2" fmla="*/ 53 w 53"/>
                      <a:gd name="T3" fmla="*/ 0 h 230"/>
                      <a:gd name="T4" fmla="*/ 0 60000 65536"/>
                      <a:gd name="T5" fmla="*/ 0 60000 65536"/>
                      <a:gd name="T6" fmla="*/ 0 w 53"/>
                      <a:gd name="T7" fmla="*/ 0 h 230"/>
                      <a:gd name="T8" fmla="*/ 53 w 53"/>
                      <a:gd name="T9" fmla="*/ 230 h 230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53" h="230">
                        <a:moveTo>
                          <a:pt x="0" y="230"/>
                        </a:moveTo>
                        <a:cubicBezTo>
                          <a:pt x="21" y="128"/>
                          <a:pt x="45" y="51"/>
                          <a:pt x="53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6" name="Freeform 594"/>
                  <p:cNvSpPr>
                    <a:spLocks/>
                  </p:cNvSpPr>
                  <p:nvPr/>
                </p:nvSpPr>
                <p:spPr bwMode="auto">
                  <a:xfrm>
                    <a:off x="2022" y="1580"/>
                    <a:ext cx="632" cy="141"/>
                  </a:xfrm>
                  <a:custGeom>
                    <a:avLst/>
                    <a:gdLst>
                      <a:gd name="T0" fmla="*/ 632 w 632"/>
                      <a:gd name="T1" fmla="*/ 14 h 141"/>
                      <a:gd name="T2" fmla="*/ 598 w 632"/>
                      <a:gd name="T3" fmla="*/ 136 h 141"/>
                      <a:gd name="T4" fmla="*/ 276 w 632"/>
                      <a:gd name="T5" fmla="*/ 127 h 141"/>
                      <a:gd name="T6" fmla="*/ 118 w 632"/>
                      <a:gd name="T7" fmla="*/ 12 h 141"/>
                      <a:gd name="T8" fmla="*/ 632 w 632"/>
                      <a:gd name="T9" fmla="*/ 14 h 14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32"/>
                      <a:gd name="T16" fmla="*/ 0 h 141"/>
                      <a:gd name="T17" fmla="*/ 632 w 632"/>
                      <a:gd name="T18" fmla="*/ 141 h 14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32" h="141">
                        <a:moveTo>
                          <a:pt x="632" y="14"/>
                        </a:moveTo>
                        <a:cubicBezTo>
                          <a:pt x="614" y="66"/>
                          <a:pt x="604" y="138"/>
                          <a:pt x="598" y="136"/>
                        </a:cubicBezTo>
                        <a:cubicBezTo>
                          <a:pt x="592" y="134"/>
                          <a:pt x="361" y="141"/>
                          <a:pt x="276" y="127"/>
                        </a:cubicBezTo>
                        <a:cubicBezTo>
                          <a:pt x="191" y="113"/>
                          <a:pt x="0" y="24"/>
                          <a:pt x="118" y="12"/>
                        </a:cubicBezTo>
                        <a:cubicBezTo>
                          <a:pt x="236" y="0"/>
                          <a:pt x="390" y="10"/>
                          <a:pt x="632" y="14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7" name="Freeform 595"/>
                  <p:cNvSpPr>
                    <a:spLocks/>
                  </p:cNvSpPr>
                  <p:nvPr/>
                </p:nvSpPr>
                <p:spPr bwMode="auto">
                  <a:xfrm>
                    <a:off x="2656" y="1594"/>
                    <a:ext cx="46" cy="2"/>
                  </a:xfrm>
                  <a:custGeom>
                    <a:avLst/>
                    <a:gdLst>
                      <a:gd name="T0" fmla="*/ 0 w 46"/>
                      <a:gd name="T1" fmla="*/ 0 h 2"/>
                      <a:gd name="T2" fmla="*/ 46 w 46"/>
                      <a:gd name="T3" fmla="*/ 2 h 2"/>
                      <a:gd name="T4" fmla="*/ 0 60000 65536"/>
                      <a:gd name="T5" fmla="*/ 0 60000 65536"/>
                      <a:gd name="T6" fmla="*/ 0 w 46"/>
                      <a:gd name="T7" fmla="*/ 0 h 2"/>
                      <a:gd name="T8" fmla="*/ 46 w 46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46" h="2">
                        <a:moveTo>
                          <a:pt x="0" y="0"/>
                        </a:moveTo>
                        <a:cubicBezTo>
                          <a:pt x="19" y="0"/>
                          <a:pt x="38" y="1"/>
                          <a:pt x="46" y="2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8" name="Freeform 596"/>
                  <p:cNvSpPr>
                    <a:spLocks/>
                  </p:cNvSpPr>
                  <p:nvPr/>
                </p:nvSpPr>
                <p:spPr bwMode="auto">
                  <a:xfrm>
                    <a:off x="2624" y="1720"/>
                    <a:ext cx="28" cy="1"/>
                  </a:xfrm>
                  <a:custGeom>
                    <a:avLst/>
                    <a:gdLst>
                      <a:gd name="T0" fmla="*/ 0 w 28"/>
                      <a:gd name="T1" fmla="*/ 0 h 1"/>
                      <a:gd name="T2" fmla="*/ 28 w 28"/>
                      <a:gd name="T3" fmla="*/ 0 h 1"/>
                      <a:gd name="T4" fmla="*/ 0 60000 65536"/>
                      <a:gd name="T5" fmla="*/ 0 60000 65536"/>
                      <a:gd name="T6" fmla="*/ 0 w 28"/>
                      <a:gd name="T7" fmla="*/ 0 h 1"/>
                      <a:gd name="T8" fmla="*/ 28 w 28"/>
                      <a:gd name="T9" fmla="*/ 1 h 1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28" h="1">
                        <a:moveTo>
                          <a:pt x="0" y="0"/>
                        </a:moveTo>
                        <a:cubicBezTo>
                          <a:pt x="0" y="0"/>
                          <a:pt x="14" y="0"/>
                          <a:pt x="28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</p:grpSp>
            <p:grpSp>
              <p:nvGrpSpPr>
                <p:cNvPr id="578" name="Group 597"/>
                <p:cNvGrpSpPr>
                  <a:grpSpLocks/>
                </p:cNvGrpSpPr>
                <p:nvPr/>
              </p:nvGrpSpPr>
              <p:grpSpPr bwMode="auto">
                <a:xfrm>
                  <a:off x="2056" y="2448"/>
                  <a:ext cx="1142" cy="229"/>
                  <a:chOff x="2056" y="2448"/>
                  <a:chExt cx="1142" cy="229"/>
                </a:xfrm>
              </p:grpSpPr>
              <p:sp>
                <p:nvSpPr>
                  <p:cNvPr id="579" name="Freeform 598"/>
                  <p:cNvSpPr>
                    <a:spLocks/>
                  </p:cNvSpPr>
                  <p:nvPr/>
                </p:nvSpPr>
                <p:spPr bwMode="auto">
                  <a:xfrm>
                    <a:off x="2621" y="2448"/>
                    <a:ext cx="62" cy="229"/>
                  </a:xfrm>
                  <a:custGeom>
                    <a:avLst/>
                    <a:gdLst>
                      <a:gd name="T0" fmla="*/ 0 w 62"/>
                      <a:gd name="T1" fmla="*/ 0 h 229"/>
                      <a:gd name="T2" fmla="*/ 62 w 62"/>
                      <a:gd name="T3" fmla="*/ 229 h 229"/>
                      <a:gd name="T4" fmla="*/ 0 60000 65536"/>
                      <a:gd name="T5" fmla="*/ 0 60000 65536"/>
                      <a:gd name="T6" fmla="*/ 0 w 62"/>
                      <a:gd name="T7" fmla="*/ 0 h 229"/>
                      <a:gd name="T8" fmla="*/ 62 w 62"/>
                      <a:gd name="T9" fmla="*/ 229 h 229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62" h="229">
                        <a:moveTo>
                          <a:pt x="0" y="0"/>
                        </a:moveTo>
                        <a:cubicBezTo>
                          <a:pt x="25" y="103"/>
                          <a:pt x="54" y="187"/>
                          <a:pt x="62" y="229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0" name="Freeform 599"/>
                  <p:cNvSpPr>
                    <a:spLocks/>
                  </p:cNvSpPr>
                  <p:nvPr/>
                </p:nvSpPr>
                <p:spPr bwMode="auto">
                  <a:xfrm>
                    <a:off x="2654" y="2462"/>
                    <a:ext cx="544" cy="138"/>
                  </a:xfrm>
                  <a:custGeom>
                    <a:avLst/>
                    <a:gdLst>
                      <a:gd name="T0" fmla="*/ 533 w 544"/>
                      <a:gd name="T1" fmla="*/ 138 h 138"/>
                      <a:gd name="T2" fmla="*/ 516 w 544"/>
                      <a:gd name="T3" fmla="*/ 96 h 138"/>
                      <a:gd name="T4" fmla="*/ 243 w 544"/>
                      <a:gd name="T5" fmla="*/ 13 h 138"/>
                      <a:gd name="T6" fmla="*/ 4 w 544"/>
                      <a:gd name="T7" fmla="*/ 6 h 138"/>
                      <a:gd name="T8" fmla="*/ 56 w 544"/>
                      <a:gd name="T9" fmla="*/ 130 h 138"/>
                      <a:gd name="T10" fmla="*/ 528 w 544"/>
                      <a:gd name="T11" fmla="*/ 138 h 1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44"/>
                      <a:gd name="T19" fmla="*/ 0 h 138"/>
                      <a:gd name="T20" fmla="*/ 544 w 544"/>
                      <a:gd name="T21" fmla="*/ 138 h 13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44" h="138">
                        <a:moveTo>
                          <a:pt x="533" y="138"/>
                        </a:moveTo>
                        <a:cubicBezTo>
                          <a:pt x="535" y="122"/>
                          <a:pt x="544" y="106"/>
                          <a:pt x="516" y="96"/>
                        </a:cubicBezTo>
                        <a:cubicBezTo>
                          <a:pt x="488" y="86"/>
                          <a:pt x="387" y="27"/>
                          <a:pt x="243" y="13"/>
                        </a:cubicBezTo>
                        <a:cubicBezTo>
                          <a:pt x="194" y="0"/>
                          <a:pt x="8" y="8"/>
                          <a:pt x="4" y="6"/>
                        </a:cubicBezTo>
                        <a:cubicBezTo>
                          <a:pt x="0" y="4"/>
                          <a:pt x="42" y="132"/>
                          <a:pt x="56" y="130"/>
                        </a:cubicBezTo>
                        <a:cubicBezTo>
                          <a:pt x="70" y="128"/>
                          <a:pt x="296" y="130"/>
                          <a:pt x="528" y="138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1" name="Freeform 600"/>
                  <p:cNvSpPr>
                    <a:spLocks/>
                  </p:cNvSpPr>
                  <p:nvPr/>
                </p:nvSpPr>
                <p:spPr bwMode="auto">
                  <a:xfrm>
                    <a:off x="2056" y="2467"/>
                    <a:ext cx="604" cy="133"/>
                  </a:xfrm>
                  <a:custGeom>
                    <a:avLst/>
                    <a:gdLst>
                      <a:gd name="T0" fmla="*/ 604 w 604"/>
                      <a:gd name="T1" fmla="*/ 127 h 133"/>
                      <a:gd name="T2" fmla="*/ 570 w 604"/>
                      <a:gd name="T3" fmla="*/ 5 h 133"/>
                      <a:gd name="T4" fmla="*/ 248 w 604"/>
                      <a:gd name="T5" fmla="*/ 14 h 133"/>
                      <a:gd name="T6" fmla="*/ 90 w 604"/>
                      <a:gd name="T7" fmla="*/ 129 h 133"/>
                      <a:gd name="T8" fmla="*/ 604 w 604"/>
                      <a:gd name="T9" fmla="*/ 127 h 1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04"/>
                      <a:gd name="T16" fmla="*/ 0 h 133"/>
                      <a:gd name="T17" fmla="*/ 604 w 604"/>
                      <a:gd name="T18" fmla="*/ 133 h 13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04" h="133">
                        <a:moveTo>
                          <a:pt x="604" y="127"/>
                        </a:moveTo>
                        <a:cubicBezTo>
                          <a:pt x="586" y="75"/>
                          <a:pt x="576" y="3"/>
                          <a:pt x="570" y="5"/>
                        </a:cubicBezTo>
                        <a:cubicBezTo>
                          <a:pt x="564" y="7"/>
                          <a:pt x="333" y="0"/>
                          <a:pt x="248" y="14"/>
                        </a:cubicBezTo>
                        <a:cubicBezTo>
                          <a:pt x="163" y="28"/>
                          <a:pt x="0" y="125"/>
                          <a:pt x="90" y="129"/>
                        </a:cubicBezTo>
                        <a:cubicBezTo>
                          <a:pt x="180" y="133"/>
                          <a:pt x="362" y="131"/>
                          <a:pt x="604" y="127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2" name="Freeform 601"/>
                  <p:cNvSpPr>
                    <a:spLocks/>
                  </p:cNvSpPr>
                  <p:nvPr/>
                </p:nvSpPr>
                <p:spPr bwMode="auto">
                  <a:xfrm flipV="1">
                    <a:off x="2662" y="2590"/>
                    <a:ext cx="46" cy="2"/>
                  </a:xfrm>
                  <a:custGeom>
                    <a:avLst/>
                    <a:gdLst>
                      <a:gd name="T0" fmla="*/ 0 w 46"/>
                      <a:gd name="T1" fmla="*/ 0 h 2"/>
                      <a:gd name="T2" fmla="*/ 46 w 46"/>
                      <a:gd name="T3" fmla="*/ 2 h 2"/>
                      <a:gd name="T4" fmla="*/ 0 60000 65536"/>
                      <a:gd name="T5" fmla="*/ 0 60000 65536"/>
                      <a:gd name="T6" fmla="*/ 0 w 46"/>
                      <a:gd name="T7" fmla="*/ 0 h 2"/>
                      <a:gd name="T8" fmla="*/ 46 w 46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46" h="2">
                        <a:moveTo>
                          <a:pt x="0" y="0"/>
                        </a:moveTo>
                        <a:cubicBezTo>
                          <a:pt x="19" y="0"/>
                          <a:pt x="38" y="1"/>
                          <a:pt x="46" y="2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583" name="Freeform 602"/>
                  <p:cNvSpPr>
                    <a:spLocks/>
                  </p:cNvSpPr>
                  <p:nvPr/>
                </p:nvSpPr>
                <p:spPr bwMode="auto">
                  <a:xfrm>
                    <a:off x="2628" y="2470"/>
                    <a:ext cx="34" cy="2"/>
                  </a:xfrm>
                  <a:custGeom>
                    <a:avLst/>
                    <a:gdLst>
                      <a:gd name="T0" fmla="*/ 0 w 34"/>
                      <a:gd name="T1" fmla="*/ 2 h 2"/>
                      <a:gd name="T2" fmla="*/ 34 w 34"/>
                      <a:gd name="T3" fmla="*/ 0 h 2"/>
                      <a:gd name="T4" fmla="*/ 0 60000 65536"/>
                      <a:gd name="T5" fmla="*/ 0 60000 65536"/>
                      <a:gd name="T6" fmla="*/ 0 w 34"/>
                      <a:gd name="T7" fmla="*/ 0 h 2"/>
                      <a:gd name="T8" fmla="*/ 34 w 34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34" h="2">
                        <a:moveTo>
                          <a:pt x="0" y="2"/>
                        </a:moveTo>
                        <a:cubicBezTo>
                          <a:pt x="5" y="1"/>
                          <a:pt x="27" y="0"/>
                          <a:pt x="3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</p:grpSp>
          </p:grpSp>
        </p:grpSp>
        <p:cxnSp>
          <p:nvCxnSpPr>
            <p:cNvPr id="610" name="直線矢印コネクタ 609"/>
            <p:cNvCxnSpPr/>
            <p:nvPr/>
          </p:nvCxnSpPr>
          <p:spPr>
            <a:xfrm>
              <a:off x="4674118" y="2372255"/>
              <a:ext cx="2944388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1" name="テキスト ボックス 610"/>
            <p:cNvSpPr txBox="1"/>
            <p:nvPr/>
          </p:nvSpPr>
          <p:spPr>
            <a:xfrm>
              <a:off x="6059582" y="2250362"/>
              <a:ext cx="311240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L</a:t>
              </a:r>
              <a:r>
                <a:rPr lang="en-US" altLang="ja-JP" sz="900" baseline="-250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p</a:t>
              </a:r>
              <a:endParaRPr lang="ja-JP" altLang="en-US" sz="90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612" name="直線矢印コネクタ 611"/>
            <p:cNvCxnSpPr/>
            <p:nvPr/>
          </p:nvCxnSpPr>
          <p:spPr>
            <a:xfrm>
              <a:off x="5876044" y="2685638"/>
              <a:ext cx="1742462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3" name="テキスト ボックス 612"/>
            <p:cNvSpPr txBox="1"/>
            <p:nvPr/>
          </p:nvSpPr>
          <p:spPr>
            <a:xfrm>
              <a:off x="6540214" y="2554706"/>
              <a:ext cx="38733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</a:t>
              </a:r>
              <a:r>
                <a:rPr lang="en-US" altLang="ja-JP" sz="900" baseline="-250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w</a:t>
              </a:r>
              <a:endParaRPr lang="ja-JP" altLang="en-US" sz="90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grpSp>
          <p:nvGrpSpPr>
            <p:cNvPr id="614" name="Group 565"/>
            <p:cNvGrpSpPr>
              <a:grpSpLocks/>
            </p:cNvGrpSpPr>
            <p:nvPr/>
          </p:nvGrpSpPr>
          <p:grpSpPr bwMode="auto">
            <a:xfrm>
              <a:off x="5851653" y="2828926"/>
              <a:ext cx="1442115" cy="594066"/>
              <a:chOff x="1168" y="1446"/>
              <a:chExt cx="3173" cy="1302"/>
            </a:xfrm>
          </p:grpSpPr>
          <p:grpSp>
            <p:nvGrpSpPr>
              <p:cNvPr id="615" name="Group 566"/>
              <p:cNvGrpSpPr>
                <a:grpSpLocks/>
              </p:cNvGrpSpPr>
              <p:nvPr/>
            </p:nvGrpSpPr>
            <p:grpSpPr bwMode="auto">
              <a:xfrm>
                <a:off x="1168" y="1446"/>
                <a:ext cx="3173" cy="1302"/>
                <a:chOff x="1168" y="1446"/>
                <a:chExt cx="3173" cy="1302"/>
              </a:xfrm>
            </p:grpSpPr>
            <p:sp>
              <p:nvSpPr>
                <p:cNvPr id="631" name="Freeform 567"/>
                <p:cNvSpPr>
                  <a:spLocks noChangeAspect="1"/>
                </p:cNvSpPr>
                <p:nvPr/>
              </p:nvSpPr>
              <p:spPr bwMode="auto">
                <a:xfrm>
                  <a:off x="1168" y="1496"/>
                  <a:ext cx="3173" cy="1192"/>
                </a:xfrm>
                <a:custGeom>
                  <a:avLst/>
                  <a:gdLst>
                    <a:gd name="T0" fmla="*/ 91 w 3173"/>
                    <a:gd name="T1" fmla="*/ 104 h 1192"/>
                    <a:gd name="T2" fmla="*/ 928 w 3173"/>
                    <a:gd name="T3" fmla="*/ 16 h 1192"/>
                    <a:gd name="T4" fmla="*/ 1872 w 3173"/>
                    <a:gd name="T5" fmla="*/ 13 h 1192"/>
                    <a:gd name="T6" fmla="*/ 3067 w 3173"/>
                    <a:gd name="T7" fmla="*/ 92 h 1192"/>
                    <a:gd name="T8" fmla="*/ 3168 w 3173"/>
                    <a:gd name="T9" fmla="*/ 572 h 1192"/>
                    <a:gd name="T10" fmla="*/ 3072 w 3173"/>
                    <a:gd name="T11" fmla="*/ 1085 h 1192"/>
                    <a:gd name="T12" fmla="*/ 2208 w 3173"/>
                    <a:gd name="T13" fmla="*/ 1177 h 1192"/>
                    <a:gd name="T14" fmla="*/ 885 w 3173"/>
                    <a:gd name="T15" fmla="*/ 1175 h 1192"/>
                    <a:gd name="T16" fmla="*/ 128 w 3173"/>
                    <a:gd name="T17" fmla="*/ 1117 h 1192"/>
                    <a:gd name="T18" fmla="*/ 91 w 3173"/>
                    <a:gd name="T19" fmla="*/ 104 h 119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3173"/>
                    <a:gd name="T31" fmla="*/ 0 h 1192"/>
                    <a:gd name="T32" fmla="*/ 3173 w 3173"/>
                    <a:gd name="T33" fmla="*/ 1192 h 1192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3173" h="1192">
                      <a:moveTo>
                        <a:pt x="91" y="104"/>
                      </a:moveTo>
                      <a:cubicBezTo>
                        <a:pt x="152" y="12"/>
                        <a:pt x="672" y="16"/>
                        <a:pt x="928" y="16"/>
                      </a:cubicBezTo>
                      <a:cubicBezTo>
                        <a:pt x="1184" y="16"/>
                        <a:pt x="1508" y="12"/>
                        <a:pt x="1872" y="13"/>
                      </a:cubicBezTo>
                      <a:cubicBezTo>
                        <a:pt x="2268" y="14"/>
                        <a:pt x="2971" y="0"/>
                        <a:pt x="3067" y="92"/>
                      </a:cubicBezTo>
                      <a:cubicBezTo>
                        <a:pt x="3163" y="184"/>
                        <a:pt x="3163" y="380"/>
                        <a:pt x="3168" y="572"/>
                      </a:cubicBezTo>
                      <a:cubicBezTo>
                        <a:pt x="3173" y="764"/>
                        <a:pt x="3163" y="1004"/>
                        <a:pt x="3072" y="1085"/>
                      </a:cubicBezTo>
                      <a:cubicBezTo>
                        <a:pt x="2981" y="1166"/>
                        <a:pt x="2702" y="1173"/>
                        <a:pt x="2208" y="1177"/>
                      </a:cubicBezTo>
                      <a:cubicBezTo>
                        <a:pt x="1843" y="1192"/>
                        <a:pt x="1227" y="1171"/>
                        <a:pt x="885" y="1175"/>
                      </a:cubicBezTo>
                      <a:cubicBezTo>
                        <a:pt x="537" y="1175"/>
                        <a:pt x="256" y="1144"/>
                        <a:pt x="128" y="1117"/>
                      </a:cubicBezTo>
                      <a:cubicBezTo>
                        <a:pt x="0" y="1090"/>
                        <a:pt x="30" y="196"/>
                        <a:pt x="91" y="10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2" name="Freeform 568"/>
                <p:cNvSpPr>
                  <a:spLocks/>
                </p:cNvSpPr>
                <p:nvPr/>
              </p:nvSpPr>
              <p:spPr bwMode="auto">
                <a:xfrm>
                  <a:off x="1269" y="1565"/>
                  <a:ext cx="670" cy="1048"/>
                </a:xfrm>
                <a:custGeom>
                  <a:avLst/>
                  <a:gdLst>
                    <a:gd name="T0" fmla="*/ 670 w 670"/>
                    <a:gd name="T1" fmla="*/ 6 h 1048"/>
                    <a:gd name="T2" fmla="*/ 78 w 670"/>
                    <a:gd name="T3" fmla="*/ 78 h 1048"/>
                    <a:gd name="T4" fmla="*/ 11 w 670"/>
                    <a:gd name="T5" fmla="*/ 552 h 1048"/>
                    <a:gd name="T6" fmla="*/ 75 w 670"/>
                    <a:gd name="T7" fmla="*/ 979 h 1048"/>
                    <a:gd name="T8" fmla="*/ 670 w 670"/>
                    <a:gd name="T9" fmla="*/ 1048 h 10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70"/>
                    <a:gd name="T16" fmla="*/ 0 h 1048"/>
                    <a:gd name="T17" fmla="*/ 670 w 670"/>
                    <a:gd name="T18" fmla="*/ 1048 h 10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70" h="1048">
                      <a:moveTo>
                        <a:pt x="670" y="6"/>
                      </a:moveTo>
                      <a:cubicBezTo>
                        <a:pt x="598" y="0"/>
                        <a:pt x="142" y="36"/>
                        <a:pt x="78" y="78"/>
                      </a:cubicBezTo>
                      <a:cubicBezTo>
                        <a:pt x="14" y="120"/>
                        <a:pt x="0" y="394"/>
                        <a:pt x="11" y="552"/>
                      </a:cubicBezTo>
                      <a:cubicBezTo>
                        <a:pt x="22" y="710"/>
                        <a:pt x="11" y="931"/>
                        <a:pt x="75" y="979"/>
                      </a:cubicBezTo>
                      <a:cubicBezTo>
                        <a:pt x="139" y="1027"/>
                        <a:pt x="539" y="1048"/>
                        <a:pt x="670" y="1048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3" name="Freeform 569"/>
                <p:cNvSpPr>
                  <a:spLocks/>
                </p:cNvSpPr>
                <p:nvPr/>
              </p:nvSpPr>
              <p:spPr bwMode="auto">
                <a:xfrm>
                  <a:off x="3237" y="1568"/>
                  <a:ext cx="1062" cy="283"/>
                </a:xfrm>
                <a:custGeom>
                  <a:avLst/>
                  <a:gdLst>
                    <a:gd name="T0" fmla="*/ 0 w 1062"/>
                    <a:gd name="T1" fmla="*/ 0 h 283"/>
                    <a:gd name="T2" fmla="*/ 198 w 1062"/>
                    <a:gd name="T3" fmla="*/ 35 h 283"/>
                    <a:gd name="T4" fmla="*/ 350 w 1062"/>
                    <a:gd name="T5" fmla="*/ 171 h 283"/>
                    <a:gd name="T6" fmla="*/ 1062 w 1062"/>
                    <a:gd name="T7" fmla="*/ 283 h 28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62"/>
                    <a:gd name="T13" fmla="*/ 0 h 283"/>
                    <a:gd name="T14" fmla="*/ 1062 w 1062"/>
                    <a:gd name="T15" fmla="*/ 283 h 283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62" h="283">
                      <a:moveTo>
                        <a:pt x="0" y="0"/>
                      </a:moveTo>
                      <a:cubicBezTo>
                        <a:pt x="43" y="8"/>
                        <a:pt x="139" y="6"/>
                        <a:pt x="198" y="35"/>
                      </a:cubicBezTo>
                      <a:cubicBezTo>
                        <a:pt x="297" y="75"/>
                        <a:pt x="267" y="152"/>
                        <a:pt x="350" y="171"/>
                      </a:cubicBezTo>
                      <a:cubicBezTo>
                        <a:pt x="433" y="190"/>
                        <a:pt x="916" y="260"/>
                        <a:pt x="1062" y="283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4" name="Freeform 570"/>
                <p:cNvSpPr>
                  <a:spLocks/>
                </p:cNvSpPr>
                <p:nvPr/>
              </p:nvSpPr>
              <p:spPr bwMode="auto">
                <a:xfrm>
                  <a:off x="1291" y="1635"/>
                  <a:ext cx="469" cy="40"/>
                </a:xfrm>
                <a:custGeom>
                  <a:avLst/>
                  <a:gdLst>
                    <a:gd name="T0" fmla="*/ 0 w 469"/>
                    <a:gd name="T1" fmla="*/ 40 h 40"/>
                    <a:gd name="T2" fmla="*/ 346 w 469"/>
                    <a:gd name="T3" fmla="*/ 16 h 40"/>
                    <a:gd name="T4" fmla="*/ 469 w 469"/>
                    <a:gd name="T5" fmla="*/ 24 h 40"/>
                    <a:gd name="T6" fmla="*/ 0 60000 65536"/>
                    <a:gd name="T7" fmla="*/ 0 60000 65536"/>
                    <a:gd name="T8" fmla="*/ 0 60000 65536"/>
                    <a:gd name="T9" fmla="*/ 0 w 469"/>
                    <a:gd name="T10" fmla="*/ 0 h 40"/>
                    <a:gd name="T11" fmla="*/ 469 w 469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9" h="40">
                      <a:moveTo>
                        <a:pt x="0" y="40"/>
                      </a:moveTo>
                      <a:cubicBezTo>
                        <a:pt x="57" y="35"/>
                        <a:pt x="268" y="19"/>
                        <a:pt x="346" y="16"/>
                      </a:cubicBezTo>
                      <a:cubicBezTo>
                        <a:pt x="424" y="13"/>
                        <a:pt x="445" y="0"/>
                        <a:pt x="469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5" name="Freeform 571"/>
                <p:cNvSpPr>
                  <a:spLocks/>
                </p:cNvSpPr>
                <p:nvPr/>
              </p:nvSpPr>
              <p:spPr bwMode="auto">
                <a:xfrm flipV="1">
                  <a:off x="1293" y="2511"/>
                  <a:ext cx="469" cy="40"/>
                </a:xfrm>
                <a:custGeom>
                  <a:avLst/>
                  <a:gdLst>
                    <a:gd name="T0" fmla="*/ 0 w 469"/>
                    <a:gd name="T1" fmla="*/ 40 h 40"/>
                    <a:gd name="T2" fmla="*/ 346 w 469"/>
                    <a:gd name="T3" fmla="*/ 16 h 40"/>
                    <a:gd name="T4" fmla="*/ 469 w 469"/>
                    <a:gd name="T5" fmla="*/ 24 h 40"/>
                    <a:gd name="T6" fmla="*/ 0 60000 65536"/>
                    <a:gd name="T7" fmla="*/ 0 60000 65536"/>
                    <a:gd name="T8" fmla="*/ 0 60000 65536"/>
                    <a:gd name="T9" fmla="*/ 0 w 469"/>
                    <a:gd name="T10" fmla="*/ 0 h 40"/>
                    <a:gd name="T11" fmla="*/ 469 w 469"/>
                    <a:gd name="T12" fmla="*/ 40 h 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9" h="40">
                      <a:moveTo>
                        <a:pt x="0" y="40"/>
                      </a:moveTo>
                      <a:cubicBezTo>
                        <a:pt x="57" y="35"/>
                        <a:pt x="268" y="19"/>
                        <a:pt x="346" y="16"/>
                      </a:cubicBezTo>
                      <a:cubicBezTo>
                        <a:pt x="424" y="13"/>
                        <a:pt x="445" y="0"/>
                        <a:pt x="469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6" name="Freeform 572"/>
                <p:cNvSpPr>
                  <a:spLocks/>
                </p:cNvSpPr>
                <p:nvPr/>
              </p:nvSpPr>
              <p:spPr bwMode="auto">
                <a:xfrm>
                  <a:off x="1234" y="1562"/>
                  <a:ext cx="178" cy="1056"/>
                </a:xfrm>
                <a:custGeom>
                  <a:avLst/>
                  <a:gdLst>
                    <a:gd name="T0" fmla="*/ 62 w 178"/>
                    <a:gd name="T1" fmla="*/ 84 h 1056"/>
                    <a:gd name="T2" fmla="*/ 22 w 178"/>
                    <a:gd name="T3" fmla="*/ 328 h 1056"/>
                    <a:gd name="T4" fmla="*/ 28 w 178"/>
                    <a:gd name="T5" fmla="*/ 760 h 1056"/>
                    <a:gd name="T6" fmla="*/ 72 w 178"/>
                    <a:gd name="T7" fmla="*/ 988 h 1056"/>
                    <a:gd name="T8" fmla="*/ 162 w 178"/>
                    <a:gd name="T9" fmla="*/ 1036 h 1056"/>
                    <a:gd name="T10" fmla="*/ 160 w 178"/>
                    <a:gd name="T11" fmla="*/ 1054 h 1056"/>
                    <a:gd name="T12" fmla="*/ 66 w 178"/>
                    <a:gd name="T13" fmla="*/ 1004 h 1056"/>
                    <a:gd name="T14" fmla="*/ 12 w 178"/>
                    <a:gd name="T15" fmla="*/ 754 h 1056"/>
                    <a:gd name="T16" fmla="*/ 10 w 178"/>
                    <a:gd name="T17" fmla="*/ 292 h 1056"/>
                    <a:gd name="T18" fmla="*/ 48 w 178"/>
                    <a:gd name="T19" fmla="*/ 76 h 1056"/>
                    <a:gd name="T20" fmla="*/ 142 w 178"/>
                    <a:gd name="T21" fmla="*/ 8 h 1056"/>
                    <a:gd name="T22" fmla="*/ 150 w 178"/>
                    <a:gd name="T23" fmla="*/ 24 h 1056"/>
                    <a:gd name="T24" fmla="*/ 62 w 178"/>
                    <a:gd name="T25" fmla="*/ 84 h 105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78"/>
                    <a:gd name="T40" fmla="*/ 0 h 1056"/>
                    <a:gd name="T41" fmla="*/ 178 w 178"/>
                    <a:gd name="T42" fmla="*/ 1056 h 105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78" h="1056">
                      <a:moveTo>
                        <a:pt x="62" y="84"/>
                      </a:moveTo>
                      <a:cubicBezTo>
                        <a:pt x="38" y="134"/>
                        <a:pt x="30" y="226"/>
                        <a:pt x="22" y="328"/>
                      </a:cubicBezTo>
                      <a:cubicBezTo>
                        <a:pt x="14" y="430"/>
                        <a:pt x="19" y="650"/>
                        <a:pt x="28" y="760"/>
                      </a:cubicBezTo>
                      <a:cubicBezTo>
                        <a:pt x="36" y="870"/>
                        <a:pt x="49" y="942"/>
                        <a:pt x="72" y="988"/>
                      </a:cubicBezTo>
                      <a:cubicBezTo>
                        <a:pt x="102" y="1020"/>
                        <a:pt x="146" y="1030"/>
                        <a:pt x="162" y="1036"/>
                      </a:cubicBezTo>
                      <a:cubicBezTo>
                        <a:pt x="178" y="1042"/>
                        <a:pt x="174" y="1056"/>
                        <a:pt x="160" y="1054"/>
                      </a:cubicBezTo>
                      <a:cubicBezTo>
                        <a:pt x="146" y="1052"/>
                        <a:pt x="87" y="1023"/>
                        <a:pt x="66" y="1004"/>
                      </a:cubicBezTo>
                      <a:cubicBezTo>
                        <a:pt x="45" y="985"/>
                        <a:pt x="22" y="876"/>
                        <a:pt x="12" y="754"/>
                      </a:cubicBezTo>
                      <a:cubicBezTo>
                        <a:pt x="4" y="625"/>
                        <a:pt x="0" y="390"/>
                        <a:pt x="10" y="292"/>
                      </a:cubicBezTo>
                      <a:cubicBezTo>
                        <a:pt x="20" y="194"/>
                        <a:pt x="30" y="114"/>
                        <a:pt x="48" y="76"/>
                      </a:cubicBezTo>
                      <a:cubicBezTo>
                        <a:pt x="70" y="29"/>
                        <a:pt x="118" y="16"/>
                        <a:pt x="142" y="8"/>
                      </a:cubicBezTo>
                      <a:cubicBezTo>
                        <a:pt x="166" y="0"/>
                        <a:pt x="178" y="18"/>
                        <a:pt x="150" y="24"/>
                      </a:cubicBezTo>
                      <a:cubicBezTo>
                        <a:pt x="122" y="30"/>
                        <a:pt x="85" y="33"/>
                        <a:pt x="62" y="84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7" name="Freeform 573"/>
                <p:cNvSpPr>
                  <a:spLocks/>
                </p:cNvSpPr>
                <p:nvPr/>
              </p:nvSpPr>
              <p:spPr bwMode="auto">
                <a:xfrm>
                  <a:off x="3245" y="2320"/>
                  <a:ext cx="1046" cy="294"/>
                </a:xfrm>
                <a:custGeom>
                  <a:avLst/>
                  <a:gdLst>
                    <a:gd name="T0" fmla="*/ 0 w 1046"/>
                    <a:gd name="T1" fmla="*/ 294 h 294"/>
                    <a:gd name="T2" fmla="*/ 198 w 1046"/>
                    <a:gd name="T3" fmla="*/ 259 h 294"/>
                    <a:gd name="T4" fmla="*/ 350 w 1046"/>
                    <a:gd name="T5" fmla="*/ 123 h 294"/>
                    <a:gd name="T6" fmla="*/ 1046 w 1046"/>
                    <a:gd name="T7" fmla="*/ 0 h 2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046"/>
                    <a:gd name="T13" fmla="*/ 0 h 294"/>
                    <a:gd name="T14" fmla="*/ 1046 w 1046"/>
                    <a:gd name="T15" fmla="*/ 294 h 2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046" h="294">
                      <a:moveTo>
                        <a:pt x="0" y="294"/>
                      </a:moveTo>
                      <a:cubicBezTo>
                        <a:pt x="43" y="286"/>
                        <a:pt x="139" y="288"/>
                        <a:pt x="198" y="259"/>
                      </a:cubicBezTo>
                      <a:cubicBezTo>
                        <a:pt x="297" y="219"/>
                        <a:pt x="267" y="142"/>
                        <a:pt x="350" y="123"/>
                      </a:cubicBezTo>
                      <a:cubicBezTo>
                        <a:pt x="433" y="104"/>
                        <a:pt x="901" y="25"/>
                        <a:pt x="1046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8" name="Freeform 574"/>
                <p:cNvSpPr>
                  <a:spLocks/>
                </p:cNvSpPr>
                <p:nvPr/>
              </p:nvSpPr>
              <p:spPr bwMode="auto">
                <a:xfrm>
                  <a:off x="4050" y="1545"/>
                  <a:ext cx="267" cy="1085"/>
                </a:xfrm>
                <a:custGeom>
                  <a:avLst/>
                  <a:gdLst>
                    <a:gd name="T0" fmla="*/ 241 w 267"/>
                    <a:gd name="T1" fmla="*/ 463 h 1085"/>
                    <a:gd name="T2" fmla="*/ 228 w 267"/>
                    <a:gd name="T3" fmla="*/ 761 h 1085"/>
                    <a:gd name="T4" fmla="*/ 164 w 267"/>
                    <a:gd name="T5" fmla="*/ 1001 h 1085"/>
                    <a:gd name="T6" fmla="*/ 38 w 267"/>
                    <a:gd name="T7" fmla="*/ 1059 h 1085"/>
                    <a:gd name="T8" fmla="*/ 42 w 267"/>
                    <a:gd name="T9" fmla="*/ 1077 h 1085"/>
                    <a:gd name="T10" fmla="*/ 176 w 267"/>
                    <a:gd name="T11" fmla="*/ 1015 h 1085"/>
                    <a:gd name="T12" fmla="*/ 246 w 267"/>
                    <a:gd name="T13" fmla="*/ 777 h 1085"/>
                    <a:gd name="T14" fmla="*/ 259 w 267"/>
                    <a:gd name="T15" fmla="*/ 410 h 1085"/>
                    <a:gd name="T16" fmla="*/ 195 w 267"/>
                    <a:gd name="T17" fmla="*/ 92 h 1085"/>
                    <a:gd name="T18" fmla="*/ 30 w 267"/>
                    <a:gd name="T19" fmla="*/ 9 h 1085"/>
                    <a:gd name="T20" fmla="*/ 24 w 267"/>
                    <a:gd name="T21" fmla="*/ 27 h 1085"/>
                    <a:gd name="T22" fmla="*/ 177 w 267"/>
                    <a:gd name="T23" fmla="*/ 108 h 1085"/>
                    <a:gd name="T24" fmla="*/ 241 w 267"/>
                    <a:gd name="T25" fmla="*/ 463 h 1085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267"/>
                    <a:gd name="T40" fmla="*/ 0 h 1085"/>
                    <a:gd name="T41" fmla="*/ 267 w 267"/>
                    <a:gd name="T42" fmla="*/ 1085 h 1085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267" h="1085">
                      <a:moveTo>
                        <a:pt x="241" y="463"/>
                      </a:moveTo>
                      <a:cubicBezTo>
                        <a:pt x="242" y="579"/>
                        <a:pt x="240" y="671"/>
                        <a:pt x="228" y="761"/>
                      </a:cubicBezTo>
                      <a:cubicBezTo>
                        <a:pt x="215" y="850"/>
                        <a:pt x="195" y="951"/>
                        <a:pt x="164" y="1001"/>
                      </a:cubicBezTo>
                      <a:cubicBezTo>
                        <a:pt x="134" y="1033"/>
                        <a:pt x="74" y="1053"/>
                        <a:pt x="38" y="1059"/>
                      </a:cubicBezTo>
                      <a:cubicBezTo>
                        <a:pt x="2" y="1065"/>
                        <a:pt x="8" y="1085"/>
                        <a:pt x="42" y="1077"/>
                      </a:cubicBezTo>
                      <a:cubicBezTo>
                        <a:pt x="76" y="1069"/>
                        <a:pt x="154" y="1043"/>
                        <a:pt x="176" y="1015"/>
                      </a:cubicBezTo>
                      <a:cubicBezTo>
                        <a:pt x="198" y="987"/>
                        <a:pt x="233" y="896"/>
                        <a:pt x="246" y="777"/>
                      </a:cubicBezTo>
                      <a:cubicBezTo>
                        <a:pt x="259" y="658"/>
                        <a:pt x="267" y="524"/>
                        <a:pt x="259" y="410"/>
                      </a:cubicBezTo>
                      <a:cubicBezTo>
                        <a:pt x="250" y="295"/>
                        <a:pt x="232" y="159"/>
                        <a:pt x="195" y="92"/>
                      </a:cubicBezTo>
                      <a:cubicBezTo>
                        <a:pt x="157" y="24"/>
                        <a:pt x="59" y="18"/>
                        <a:pt x="30" y="9"/>
                      </a:cubicBezTo>
                      <a:cubicBezTo>
                        <a:pt x="1" y="0"/>
                        <a:pt x="0" y="23"/>
                        <a:pt x="24" y="27"/>
                      </a:cubicBezTo>
                      <a:cubicBezTo>
                        <a:pt x="39" y="36"/>
                        <a:pt x="139" y="39"/>
                        <a:pt x="177" y="108"/>
                      </a:cubicBezTo>
                      <a:cubicBezTo>
                        <a:pt x="215" y="177"/>
                        <a:pt x="240" y="347"/>
                        <a:pt x="241" y="4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39" name="Freeform 575"/>
                <p:cNvSpPr>
                  <a:spLocks/>
                </p:cNvSpPr>
                <p:nvPr/>
              </p:nvSpPr>
              <p:spPr bwMode="auto">
                <a:xfrm>
                  <a:off x="1933" y="1520"/>
                  <a:ext cx="1595" cy="1149"/>
                </a:xfrm>
                <a:custGeom>
                  <a:avLst/>
                  <a:gdLst>
                    <a:gd name="T0" fmla="*/ 107 w 1595"/>
                    <a:gd name="T1" fmla="*/ 0 h 1149"/>
                    <a:gd name="T2" fmla="*/ 331 w 1595"/>
                    <a:gd name="T3" fmla="*/ 208 h 1149"/>
                    <a:gd name="T4" fmla="*/ 1001 w 1595"/>
                    <a:gd name="T5" fmla="*/ 210 h 1149"/>
                    <a:gd name="T6" fmla="*/ 1446 w 1595"/>
                    <a:gd name="T7" fmla="*/ 91 h 1149"/>
                    <a:gd name="T8" fmla="*/ 1579 w 1595"/>
                    <a:gd name="T9" fmla="*/ 323 h 1149"/>
                    <a:gd name="T10" fmla="*/ 1571 w 1595"/>
                    <a:gd name="T11" fmla="*/ 832 h 1149"/>
                    <a:gd name="T12" fmla="*/ 1440 w 1595"/>
                    <a:gd name="T13" fmla="*/ 1056 h 1149"/>
                    <a:gd name="T14" fmla="*/ 931 w 1595"/>
                    <a:gd name="T15" fmla="*/ 931 h 1149"/>
                    <a:gd name="T16" fmla="*/ 374 w 1595"/>
                    <a:gd name="T17" fmla="*/ 939 h 1149"/>
                    <a:gd name="T18" fmla="*/ 110 w 1595"/>
                    <a:gd name="T19" fmla="*/ 1075 h 1149"/>
                    <a:gd name="T20" fmla="*/ 107 w 1595"/>
                    <a:gd name="T21" fmla="*/ 1149 h 1149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1595"/>
                    <a:gd name="T34" fmla="*/ 0 h 1149"/>
                    <a:gd name="T35" fmla="*/ 1595 w 1595"/>
                    <a:gd name="T36" fmla="*/ 1149 h 1149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1595" h="1149">
                      <a:moveTo>
                        <a:pt x="107" y="0"/>
                      </a:moveTo>
                      <a:cubicBezTo>
                        <a:pt x="0" y="96"/>
                        <a:pt x="318" y="195"/>
                        <a:pt x="331" y="208"/>
                      </a:cubicBezTo>
                      <a:cubicBezTo>
                        <a:pt x="344" y="221"/>
                        <a:pt x="898" y="227"/>
                        <a:pt x="1001" y="210"/>
                      </a:cubicBezTo>
                      <a:cubicBezTo>
                        <a:pt x="1104" y="193"/>
                        <a:pt x="1369" y="73"/>
                        <a:pt x="1446" y="91"/>
                      </a:cubicBezTo>
                      <a:cubicBezTo>
                        <a:pt x="1523" y="109"/>
                        <a:pt x="1563" y="237"/>
                        <a:pt x="1579" y="323"/>
                      </a:cubicBezTo>
                      <a:cubicBezTo>
                        <a:pt x="1595" y="409"/>
                        <a:pt x="1594" y="708"/>
                        <a:pt x="1571" y="832"/>
                      </a:cubicBezTo>
                      <a:cubicBezTo>
                        <a:pt x="1548" y="959"/>
                        <a:pt x="1507" y="1042"/>
                        <a:pt x="1440" y="1056"/>
                      </a:cubicBezTo>
                      <a:cubicBezTo>
                        <a:pt x="1373" y="1070"/>
                        <a:pt x="1118" y="942"/>
                        <a:pt x="931" y="931"/>
                      </a:cubicBezTo>
                      <a:cubicBezTo>
                        <a:pt x="744" y="920"/>
                        <a:pt x="475" y="923"/>
                        <a:pt x="374" y="939"/>
                      </a:cubicBezTo>
                      <a:cubicBezTo>
                        <a:pt x="273" y="955"/>
                        <a:pt x="142" y="1046"/>
                        <a:pt x="110" y="1075"/>
                      </a:cubicBezTo>
                      <a:cubicBezTo>
                        <a:pt x="78" y="1104"/>
                        <a:pt x="94" y="1144"/>
                        <a:pt x="107" y="1149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0" name="Freeform 576"/>
                <p:cNvSpPr>
                  <a:spLocks/>
                </p:cNvSpPr>
                <p:nvPr/>
              </p:nvSpPr>
              <p:spPr bwMode="auto">
                <a:xfrm>
                  <a:off x="3349" y="1517"/>
                  <a:ext cx="54" cy="91"/>
                </a:xfrm>
                <a:custGeom>
                  <a:avLst/>
                  <a:gdLst>
                    <a:gd name="T0" fmla="*/ 0 w 54"/>
                    <a:gd name="T1" fmla="*/ 91 h 91"/>
                    <a:gd name="T2" fmla="*/ 54 w 54"/>
                    <a:gd name="T3" fmla="*/ 0 h 91"/>
                    <a:gd name="T4" fmla="*/ 0 60000 65536"/>
                    <a:gd name="T5" fmla="*/ 0 60000 65536"/>
                    <a:gd name="T6" fmla="*/ 0 w 54"/>
                    <a:gd name="T7" fmla="*/ 0 h 91"/>
                    <a:gd name="T8" fmla="*/ 54 w 54"/>
                    <a:gd name="T9" fmla="*/ 91 h 9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" h="91">
                      <a:moveTo>
                        <a:pt x="0" y="91"/>
                      </a:moveTo>
                      <a:cubicBezTo>
                        <a:pt x="9" y="75"/>
                        <a:pt x="42" y="19"/>
                        <a:pt x="54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1" name="Freeform 577"/>
                <p:cNvSpPr>
                  <a:spLocks/>
                </p:cNvSpPr>
                <p:nvPr/>
              </p:nvSpPr>
              <p:spPr bwMode="auto">
                <a:xfrm>
                  <a:off x="3373" y="1576"/>
                  <a:ext cx="848" cy="69"/>
                </a:xfrm>
                <a:custGeom>
                  <a:avLst/>
                  <a:gdLst>
                    <a:gd name="T0" fmla="*/ 848 w 848"/>
                    <a:gd name="T1" fmla="*/ 69 h 69"/>
                    <a:gd name="T2" fmla="*/ 0 w 848"/>
                    <a:gd name="T3" fmla="*/ 56 h 69"/>
                    <a:gd name="T4" fmla="*/ 0 60000 65536"/>
                    <a:gd name="T5" fmla="*/ 0 60000 65536"/>
                    <a:gd name="T6" fmla="*/ 0 w 848"/>
                    <a:gd name="T7" fmla="*/ 0 h 69"/>
                    <a:gd name="T8" fmla="*/ 848 w 848"/>
                    <a:gd name="T9" fmla="*/ 69 h 69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48" h="69">
                      <a:moveTo>
                        <a:pt x="848" y="69"/>
                      </a:moveTo>
                      <a:cubicBezTo>
                        <a:pt x="706" y="66"/>
                        <a:pt x="110" y="0"/>
                        <a:pt x="0" y="56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2" name="Freeform 578"/>
                <p:cNvSpPr>
                  <a:spLocks/>
                </p:cNvSpPr>
                <p:nvPr/>
              </p:nvSpPr>
              <p:spPr bwMode="auto">
                <a:xfrm>
                  <a:off x="3235" y="1549"/>
                  <a:ext cx="954" cy="67"/>
                </a:xfrm>
                <a:custGeom>
                  <a:avLst/>
                  <a:gdLst>
                    <a:gd name="T0" fmla="*/ 954 w 954"/>
                    <a:gd name="T1" fmla="*/ 67 h 67"/>
                    <a:gd name="T2" fmla="*/ 477 w 954"/>
                    <a:gd name="T3" fmla="*/ 14 h 67"/>
                    <a:gd name="T4" fmla="*/ 0 w 954"/>
                    <a:gd name="T5" fmla="*/ 3 h 67"/>
                    <a:gd name="T6" fmla="*/ 0 60000 65536"/>
                    <a:gd name="T7" fmla="*/ 0 60000 65536"/>
                    <a:gd name="T8" fmla="*/ 0 60000 65536"/>
                    <a:gd name="T9" fmla="*/ 0 w 954"/>
                    <a:gd name="T10" fmla="*/ 0 h 67"/>
                    <a:gd name="T11" fmla="*/ 954 w 954"/>
                    <a:gd name="T12" fmla="*/ 67 h 6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54" h="67">
                      <a:moveTo>
                        <a:pt x="954" y="67"/>
                      </a:moveTo>
                      <a:cubicBezTo>
                        <a:pt x="880" y="35"/>
                        <a:pt x="645" y="16"/>
                        <a:pt x="477" y="14"/>
                      </a:cubicBezTo>
                      <a:cubicBezTo>
                        <a:pt x="309" y="12"/>
                        <a:pt x="169" y="0"/>
                        <a:pt x="0" y="3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3" name="Freeform 579"/>
                <p:cNvSpPr>
                  <a:spLocks/>
                </p:cNvSpPr>
                <p:nvPr/>
              </p:nvSpPr>
              <p:spPr bwMode="auto">
                <a:xfrm flipV="1">
                  <a:off x="3354" y="2576"/>
                  <a:ext cx="54" cy="91"/>
                </a:xfrm>
                <a:custGeom>
                  <a:avLst/>
                  <a:gdLst>
                    <a:gd name="T0" fmla="*/ 0 w 54"/>
                    <a:gd name="T1" fmla="*/ 91 h 91"/>
                    <a:gd name="T2" fmla="*/ 54 w 54"/>
                    <a:gd name="T3" fmla="*/ 0 h 91"/>
                    <a:gd name="T4" fmla="*/ 0 60000 65536"/>
                    <a:gd name="T5" fmla="*/ 0 60000 65536"/>
                    <a:gd name="T6" fmla="*/ 0 w 54"/>
                    <a:gd name="T7" fmla="*/ 0 h 91"/>
                    <a:gd name="T8" fmla="*/ 54 w 54"/>
                    <a:gd name="T9" fmla="*/ 91 h 91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54" h="91">
                      <a:moveTo>
                        <a:pt x="0" y="91"/>
                      </a:moveTo>
                      <a:cubicBezTo>
                        <a:pt x="9" y="75"/>
                        <a:pt x="42" y="19"/>
                        <a:pt x="54" y="0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4" name="Freeform 580"/>
                <p:cNvSpPr>
                  <a:spLocks/>
                </p:cNvSpPr>
                <p:nvPr/>
              </p:nvSpPr>
              <p:spPr bwMode="auto">
                <a:xfrm>
                  <a:off x="3381" y="2531"/>
                  <a:ext cx="838" cy="74"/>
                </a:xfrm>
                <a:custGeom>
                  <a:avLst/>
                  <a:gdLst>
                    <a:gd name="T0" fmla="*/ 838 w 838"/>
                    <a:gd name="T1" fmla="*/ 0 h 74"/>
                    <a:gd name="T2" fmla="*/ 0 w 838"/>
                    <a:gd name="T3" fmla="*/ 24 h 74"/>
                    <a:gd name="T4" fmla="*/ 0 60000 65536"/>
                    <a:gd name="T5" fmla="*/ 0 60000 65536"/>
                    <a:gd name="T6" fmla="*/ 0 w 838"/>
                    <a:gd name="T7" fmla="*/ 0 h 74"/>
                    <a:gd name="T8" fmla="*/ 838 w 838"/>
                    <a:gd name="T9" fmla="*/ 74 h 7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38" h="74">
                      <a:moveTo>
                        <a:pt x="838" y="0"/>
                      </a:moveTo>
                      <a:cubicBezTo>
                        <a:pt x="670" y="34"/>
                        <a:pt x="115" y="74"/>
                        <a:pt x="0" y="24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5" name="Freeform 581"/>
                <p:cNvSpPr>
                  <a:spLocks/>
                </p:cNvSpPr>
                <p:nvPr/>
              </p:nvSpPr>
              <p:spPr bwMode="auto">
                <a:xfrm>
                  <a:off x="3241" y="2552"/>
                  <a:ext cx="964" cy="85"/>
                </a:xfrm>
                <a:custGeom>
                  <a:avLst/>
                  <a:gdLst>
                    <a:gd name="T0" fmla="*/ 964 w 964"/>
                    <a:gd name="T1" fmla="*/ 0 h 85"/>
                    <a:gd name="T2" fmla="*/ 477 w 964"/>
                    <a:gd name="T3" fmla="*/ 71 h 85"/>
                    <a:gd name="T4" fmla="*/ 0 w 964"/>
                    <a:gd name="T5" fmla="*/ 82 h 85"/>
                    <a:gd name="T6" fmla="*/ 0 60000 65536"/>
                    <a:gd name="T7" fmla="*/ 0 60000 65536"/>
                    <a:gd name="T8" fmla="*/ 0 60000 65536"/>
                    <a:gd name="T9" fmla="*/ 0 w 964"/>
                    <a:gd name="T10" fmla="*/ 0 h 85"/>
                    <a:gd name="T11" fmla="*/ 964 w 964"/>
                    <a:gd name="T12" fmla="*/ 85 h 8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964" h="85">
                      <a:moveTo>
                        <a:pt x="964" y="0"/>
                      </a:moveTo>
                      <a:cubicBezTo>
                        <a:pt x="890" y="32"/>
                        <a:pt x="645" y="69"/>
                        <a:pt x="477" y="71"/>
                      </a:cubicBezTo>
                      <a:cubicBezTo>
                        <a:pt x="309" y="73"/>
                        <a:pt x="169" y="85"/>
                        <a:pt x="0" y="82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6" name="Freeform 582"/>
                <p:cNvSpPr>
                  <a:spLocks/>
                </p:cNvSpPr>
                <p:nvPr/>
              </p:nvSpPr>
              <p:spPr bwMode="auto">
                <a:xfrm>
                  <a:off x="3182" y="1572"/>
                  <a:ext cx="102" cy="44"/>
                </a:xfrm>
                <a:custGeom>
                  <a:avLst/>
                  <a:gdLst>
                    <a:gd name="T0" fmla="*/ 0 w 102"/>
                    <a:gd name="T1" fmla="*/ 44 h 44"/>
                    <a:gd name="T2" fmla="*/ 98 w 102"/>
                    <a:gd name="T3" fmla="*/ 22 h 44"/>
                    <a:gd name="T4" fmla="*/ 102 w 102"/>
                    <a:gd name="T5" fmla="*/ 0 h 44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44"/>
                    <a:gd name="T11" fmla="*/ 102 w 102"/>
                    <a:gd name="T12" fmla="*/ 44 h 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44">
                      <a:moveTo>
                        <a:pt x="0" y="44"/>
                      </a:moveTo>
                      <a:lnTo>
                        <a:pt x="98" y="22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7" name="Freeform 583"/>
                <p:cNvSpPr>
                  <a:spLocks/>
                </p:cNvSpPr>
                <p:nvPr/>
              </p:nvSpPr>
              <p:spPr bwMode="auto">
                <a:xfrm>
                  <a:off x="2082" y="1561"/>
                  <a:ext cx="1088" cy="55"/>
                </a:xfrm>
                <a:custGeom>
                  <a:avLst/>
                  <a:gdLst>
                    <a:gd name="T0" fmla="*/ 22 w 1088"/>
                    <a:gd name="T1" fmla="*/ 55 h 55"/>
                    <a:gd name="T2" fmla="*/ 158 w 1088"/>
                    <a:gd name="T3" fmla="*/ 3 h 55"/>
                    <a:gd name="T4" fmla="*/ 1088 w 1088"/>
                    <a:gd name="T5" fmla="*/ 1 h 55"/>
                    <a:gd name="T6" fmla="*/ 0 60000 65536"/>
                    <a:gd name="T7" fmla="*/ 0 60000 65536"/>
                    <a:gd name="T8" fmla="*/ 0 60000 65536"/>
                    <a:gd name="T9" fmla="*/ 0 w 1088"/>
                    <a:gd name="T10" fmla="*/ 0 h 55"/>
                    <a:gd name="T11" fmla="*/ 1088 w 1088"/>
                    <a:gd name="T12" fmla="*/ 55 h 5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88" h="55">
                      <a:moveTo>
                        <a:pt x="22" y="55"/>
                      </a:moveTo>
                      <a:cubicBezTo>
                        <a:pt x="0" y="13"/>
                        <a:pt x="6" y="0"/>
                        <a:pt x="158" y="3"/>
                      </a:cubicBezTo>
                      <a:cubicBezTo>
                        <a:pt x="310" y="6"/>
                        <a:pt x="893" y="3"/>
                        <a:pt x="1088" y="1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8" name="Freeform 584"/>
                <p:cNvSpPr>
                  <a:spLocks/>
                </p:cNvSpPr>
                <p:nvPr/>
              </p:nvSpPr>
              <p:spPr bwMode="auto">
                <a:xfrm>
                  <a:off x="3093" y="1446"/>
                  <a:ext cx="145" cy="167"/>
                </a:xfrm>
                <a:custGeom>
                  <a:avLst/>
                  <a:gdLst>
                    <a:gd name="T0" fmla="*/ 142 w 145"/>
                    <a:gd name="T1" fmla="*/ 119 h 167"/>
                    <a:gd name="T2" fmla="*/ 88 w 145"/>
                    <a:gd name="T3" fmla="*/ 138 h 167"/>
                    <a:gd name="T4" fmla="*/ 27 w 145"/>
                    <a:gd name="T5" fmla="*/ 53 h 167"/>
                    <a:gd name="T6" fmla="*/ 59 w 145"/>
                    <a:gd name="T7" fmla="*/ 13 h 167"/>
                    <a:gd name="T8" fmla="*/ 142 w 145"/>
                    <a:gd name="T9" fmla="*/ 119 h 1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5"/>
                    <a:gd name="T16" fmla="*/ 0 h 167"/>
                    <a:gd name="T17" fmla="*/ 145 w 145"/>
                    <a:gd name="T18" fmla="*/ 167 h 1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5" h="167">
                      <a:moveTo>
                        <a:pt x="142" y="119"/>
                      </a:moveTo>
                      <a:cubicBezTo>
                        <a:pt x="145" y="121"/>
                        <a:pt x="98" y="167"/>
                        <a:pt x="88" y="138"/>
                      </a:cubicBezTo>
                      <a:cubicBezTo>
                        <a:pt x="78" y="109"/>
                        <a:pt x="31" y="73"/>
                        <a:pt x="27" y="53"/>
                      </a:cubicBezTo>
                      <a:cubicBezTo>
                        <a:pt x="14" y="18"/>
                        <a:pt x="0" y="0"/>
                        <a:pt x="59" y="13"/>
                      </a:cubicBezTo>
                      <a:cubicBezTo>
                        <a:pt x="118" y="26"/>
                        <a:pt x="139" y="117"/>
                        <a:pt x="142" y="11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49" name="Freeform 585"/>
                <p:cNvSpPr>
                  <a:spLocks/>
                </p:cNvSpPr>
                <p:nvPr/>
              </p:nvSpPr>
              <p:spPr bwMode="auto">
                <a:xfrm>
                  <a:off x="3134" y="2580"/>
                  <a:ext cx="112" cy="168"/>
                </a:xfrm>
                <a:custGeom>
                  <a:avLst/>
                  <a:gdLst>
                    <a:gd name="T0" fmla="*/ 109 w 112"/>
                    <a:gd name="T1" fmla="*/ 48 h 168"/>
                    <a:gd name="T2" fmla="*/ 55 w 112"/>
                    <a:gd name="T3" fmla="*/ 29 h 168"/>
                    <a:gd name="T4" fmla="*/ 12 w 112"/>
                    <a:gd name="T5" fmla="*/ 118 h 168"/>
                    <a:gd name="T6" fmla="*/ 42 w 112"/>
                    <a:gd name="T7" fmla="*/ 160 h 168"/>
                    <a:gd name="T8" fmla="*/ 109 w 112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2"/>
                    <a:gd name="T16" fmla="*/ 0 h 168"/>
                    <a:gd name="T17" fmla="*/ 112 w 11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2" h="168">
                      <a:moveTo>
                        <a:pt x="109" y="48"/>
                      </a:moveTo>
                      <a:cubicBezTo>
                        <a:pt x="106" y="32"/>
                        <a:pt x="65" y="0"/>
                        <a:pt x="55" y="29"/>
                      </a:cubicBezTo>
                      <a:cubicBezTo>
                        <a:pt x="45" y="58"/>
                        <a:pt x="24" y="72"/>
                        <a:pt x="12" y="118"/>
                      </a:cubicBezTo>
                      <a:cubicBezTo>
                        <a:pt x="0" y="164"/>
                        <a:pt x="8" y="168"/>
                        <a:pt x="42" y="160"/>
                      </a:cubicBezTo>
                      <a:cubicBezTo>
                        <a:pt x="76" y="152"/>
                        <a:pt x="112" y="64"/>
                        <a:pt x="109" y="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50" name="Freeform 586"/>
                <p:cNvSpPr>
                  <a:spLocks/>
                </p:cNvSpPr>
                <p:nvPr/>
              </p:nvSpPr>
              <p:spPr bwMode="auto">
                <a:xfrm flipV="1">
                  <a:off x="3186" y="2566"/>
                  <a:ext cx="102" cy="44"/>
                </a:xfrm>
                <a:custGeom>
                  <a:avLst/>
                  <a:gdLst>
                    <a:gd name="T0" fmla="*/ 0 w 102"/>
                    <a:gd name="T1" fmla="*/ 44 h 44"/>
                    <a:gd name="T2" fmla="*/ 98 w 102"/>
                    <a:gd name="T3" fmla="*/ 22 h 44"/>
                    <a:gd name="T4" fmla="*/ 102 w 102"/>
                    <a:gd name="T5" fmla="*/ 0 h 44"/>
                    <a:gd name="T6" fmla="*/ 0 60000 65536"/>
                    <a:gd name="T7" fmla="*/ 0 60000 65536"/>
                    <a:gd name="T8" fmla="*/ 0 60000 65536"/>
                    <a:gd name="T9" fmla="*/ 0 w 102"/>
                    <a:gd name="T10" fmla="*/ 0 h 44"/>
                    <a:gd name="T11" fmla="*/ 102 w 102"/>
                    <a:gd name="T12" fmla="*/ 44 h 4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2" h="44">
                      <a:moveTo>
                        <a:pt x="0" y="44"/>
                      </a:moveTo>
                      <a:lnTo>
                        <a:pt x="98" y="22"/>
                      </a:lnTo>
                      <a:lnTo>
                        <a:pt x="102" y="0"/>
                      </a:ln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51" name="Freeform 587"/>
                <p:cNvSpPr>
                  <a:spLocks/>
                </p:cNvSpPr>
                <p:nvPr/>
              </p:nvSpPr>
              <p:spPr bwMode="auto">
                <a:xfrm>
                  <a:off x="2078" y="2573"/>
                  <a:ext cx="1096" cy="56"/>
                </a:xfrm>
                <a:custGeom>
                  <a:avLst/>
                  <a:gdLst>
                    <a:gd name="T0" fmla="*/ 47 w 1096"/>
                    <a:gd name="T1" fmla="*/ 0 h 56"/>
                    <a:gd name="T2" fmla="*/ 166 w 1096"/>
                    <a:gd name="T3" fmla="*/ 53 h 56"/>
                    <a:gd name="T4" fmla="*/ 1096 w 1096"/>
                    <a:gd name="T5" fmla="*/ 55 h 56"/>
                    <a:gd name="T6" fmla="*/ 0 60000 65536"/>
                    <a:gd name="T7" fmla="*/ 0 60000 65536"/>
                    <a:gd name="T8" fmla="*/ 0 60000 65536"/>
                    <a:gd name="T9" fmla="*/ 0 w 1096"/>
                    <a:gd name="T10" fmla="*/ 0 h 56"/>
                    <a:gd name="T11" fmla="*/ 1096 w 1096"/>
                    <a:gd name="T12" fmla="*/ 56 h 5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96" h="56">
                      <a:moveTo>
                        <a:pt x="47" y="0"/>
                      </a:moveTo>
                      <a:cubicBezTo>
                        <a:pt x="0" y="45"/>
                        <a:pt x="14" y="56"/>
                        <a:pt x="166" y="53"/>
                      </a:cubicBezTo>
                      <a:cubicBezTo>
                        <a:pt x="318" y="50"/>
                        <a:pt x="901" y="53"/>
                        <a:pt x="1096" y="55"/>
                      </a:cubicBezTo>
                    </a:path>
                  </a:pathLst>
                </a:custGeom>
                <a:solidFill>
                  <a:schemeClr val="bg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</p:grpSp>
          <p:grpSp>
            <p:nvGrpSpPr>
              <p:cNvPr id="616" name="Group 588"/>
              <p:cNvGrpSpPr>
                <a:grpSpLocks/>
              </p:cNvGrpSpPr>
              <p:nvPr/>
            </p:nvGrpSpPr>
            <p:grpSpPr bwMode="auto">
              <a:xfrm>
                <a:off x="1632" y="1509"/>
                <a:ext cx="1853" cy="1168"/>
                <a:chOff x="1632" y="1509"/>
                <a:chExt cx="1853" cy="1168"/>
              </a:xfrm>
            </p:grpSpPr>
            <p:sp>
              <p:nvSpPr>
                <p:cNvPr id="617" name="Freeform 589"/>
                <p:cNvSpPr>
                  <a:spLocks/>
                </p:cNvSpPr>
                <p:nvPr/>
              </p:nvSpPr>
              <p:spPr bwMode="auto">
                <a:xfrm>
                  <a:off x="1632" y="1626"/>
                  <a:ext cx="514" cy="934"/>
                </a:xfrm>
                <a:custGeom>
                  <a:avLst/>
                  <a:gdLst>
                    <a:gd name="T0" fmla="*/ 490 w 514"/>
                    <a:gd name="T1" fmla="*/ 115 h 934"/>
                    <a:gd name="T2" fmla="*/ 200 w 514"/>
                    <a:gd name="T3" fmla="*/ 9 h 934"/>
                    <a:gd name="T4" fmla="*/ 37 w 514"/>
                    <a:gd name="T5" fmla="*/ 177 h 934"/>
                    <a:gd name="T6" fmla="*/ 32 w 514"/>
                    <a:gd name="T7" fmla="*/ 723 h 934"/>
                    <a:gd name="T8" fmla="*/ 203 w 514"/>
                    <a:gd name="T9" fmla="*/ 926 h 934"/>
                    <a:gd name="T10" fmla="*/ 493 w 514"/>
                    <a:gd name="T11" fmla="*/ 843 h 934"/>
                    <a:gd name="T12" fmla="*/ 477 w 514"/>
                    <a:gd name="T13" fmla="*/ 678 h 934"/>
                    <a:gd name="T14" fmla="*/ 461 w 514"/>
                    <a:gd name="T15" fmla="*/ 446 h 934"/>
                    <a:gd name="T16" fmla="*/ 490 w 514"/>
                    <a:gd name="T17" fmla="*/ 115 h 9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14"/>
                    <a:gd name="T28" fmla="*/ 0 h 934"/>
                    <a:gd name="T29" fmla="*/ 514 w 514"/>
                    <a:gd name="T30" fmla="*/ 934 h 93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14" h="934">
                      <a:moveTo>
                        <a:pt x="490" y="115"/>
                      </a:moveTo>
                      <a:cubicBezTo>
                        <a:pt x="493" y="75"/>
                        <a:pt x="277" y="0"/>
                        <a:pt x="200" y="9"/>
                      </a:cubicBezTo>
                      <a:cubicBezTo>
                        <a:pt x="123" y="18"/>
                        <a:pt x="69" y="86"/>
                        <a:pt x="37" y="177"/>
                      </a:cubicBezTo>
                      <a:cubicBezTo>
                        <a:pt x="5" y="268"/>
                        <a:pt x="0" y="579"/>
                        <a:pt x="32" y="723"/>
                      </a:cubicBezTo>
                      <a:cubicBezTo>
                        <a:pt x="64" y="867"/>
                        <a:pt x="145" y="918"/>
                        <a:pt x="203" y="926"/>
                      </a:cubicBezTo>
                      <a:cubicBezTo>
                        <a:pt x="261" y="934"/>
                        <a:pt x="472" y="859"/>
                        <a:pt x="493" y="843"/>
                      </a:cubicBezTo>
                      <a:cubicBezTo>
                        <a:pt x="514" y="827"/>
                        <a:pt x="482" y="743"/>
                        <a:pt x="477" y="678"/>
                      </a:cubicBezTo>
                      <a:cubicBezTo>
                        <a:pt x="471" y="611"/>
                        <a:pt x="458" y="539"/>
                        <a:pt x="461" y="446"/>
                      </a:cubicBezTo>
                      <a:cubicBezTo>
                        <a:pt x="463" y="352"/>
                        <a:pt x="484" y="183"/>
                        <a:pt x="490" y="1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sp>
              <p:nvSpPr>
                <p:cNvPr id="618" name="Freeform 590"/>
                <p:cNvSpPr>
                  <a:spLocks/>
                </p:cNvSpPr>
                <p:nvPr/>
              </p:nvSpPr>
              <p:spPr bwMode="auto">
                <a:xfrm>
                  <a:off x="2984" y="1605"/>
                  <a:ext cx="501" cy="974"/>
                </a:xfrm>
                <a:custGeom>
                  <a:avLst/>
                  <a:gdLst>
                    <a:gd name="T0" fmla="*/ 3 w 501"/>
                    <a:gd name="T1" fmla="*/ 134 h 974"/>
                    <a:gd name="T2" fmla="*/ 331 w 501"/>
                    <a:gd name="T3" fmla="*/ 27 h 974"/>
                    <a:gd name="T4" fmla="*/ 451 w 501"/>
                    <a:gd name="T5" fmla="*/ 120 h 974"/>
                    <a:gd name="T6" fmla="*/ 499 w 501"/>
                    <a:gd name="T7" fmla="*/ 491 h 974"/>
                    <a:gd name="T8" fmla="*/ 437 w 501"/>
                    <a:gd name="T9" fmla="*/ 888 h 974"/>
                    <a:gd name="T10" fmla="*/ 307 w 501"/>
                    <a:gd name="T11" fmla="*/ 942 h 974"/>
                    <a:gd name="T12" fmla="*/ 8 w 501"/>
                    <a:gd name="T13" fmla="*/ 848 h 974"/>
                    <a:gd name="T14" fmla="*/ 48 w 501"/>
                    <a:gd name="T15" fmla="*/ 507 h 974"/>
                    <a:gd name="T16" fmla="*/ 3 w 501"/>
                    <a:gd name="T17" fmla="*/ 134 h 9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501"/>
                    <a:gd name="T28" fmla="*/ 0 h 974"/>
                    <a:gd name="T29" fmla="*/ 501 w 501"/>
                    <a:gd name="T30" fmla="*/ 974 h 974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501" h="974">
                      <a:moveTo>
                        <a:pt x="3" y="134"/>
                      </a:moveTo>
                      <a:cubicBezTo>
                        <a:pt x="3" y="126"/>
                        <a:pt x="261" y="54"/>
                        <a:pt x="331" y="27"/>
                      </a:cubicBezTo>
                      <a:cubicBezTo>
                        <a:pt x="401" y="0"/>
                        <a:pt x="413" y="40"/>
                        <a:pt x="451" y="120"/>
                      </a:cubicBezTo>
                      <a:cubicBezTo>
                        <a:pt x="489" y="200"/>
                        <a:pt x="501" y="363"/>
                        <a:pt x="499" y="491"/>
                      </a:cubicBezTo>
                      <a:cubicBezTo>
                        <a:pt x="496" y="619"/>
                        <a:pt x="471" y="802"/>
                        <a:pt x="437" y="888"/>
                      </a:cubicBezTo>
                      <a:cubicBezTo>
                        <a:pt x="403" y="974"/>
                        <a:pt x="378" y="948"/>
                        <a:pt x="307" y="942"/>
                      </a:cubicBezTo>
                      <a:cubicBezTo>
                        <a:pt x="280" y="928"/>
                        <a:pt x="16" y="850"/>
                        <a:pt x="8" y="848"/>
                      </a:cubicBezTo>
                      <a:cubicBezTo>
                        <a:pt x="0" y="846"/>
                        <a:pt x="49" y="626"/>
                        <a:pt x="48" y="507"/>
                      </a:cubicBezTo>
                      <a:cubicBezTo>
                        <a:pt x="47" y="388"/>
                        <a:pt x="3" y="142"/>
                        <a:pt x="3" y="1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317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ja-JP" altLang="en-US" sz="1350">
                    <a:latin typeface="Meiryo UI" panose="020B0604030504040204" pitchFamily="50" charset="-128"/>
                    <a:ea typeface="Meiryo UI" panose="020B0604030504040204" pitchFamily="50" charset="-128"/>
                    <a:cs typeface="Meiryo UI" panose="020B0604030504040204" pitchFamily="50" charset="-128"/>
                  </a:endParaRPr>
                </a:p>
              </p:txBody>
            </p:sp>
            <p:grpSp>
              <p:nvGrpSpPr>
                <p:cNvPr id="619" name="Group 591"/>
                <p:cNvGrpSpPr>
                  <a:grpSpLocks/>
                </p:cNvGrpSpPr>
                <p:nvPr/>
              </p:nvGrpSpPr>
              <p:grpSpPr bwMode="auto">
                <a:xfrm>
                  <a:off x="2022" y="1509"/>
                  <a:ext cx="1170" cy="230"/>
                  <a:chOff x="2022" y="1509"/>
                  <a:chExt cx="1170" cy="230"/>
                </a:xfrm>
              </p:grpSpPr>
              <p:sp>
                <p:nvSpPr>
                  <p:cNvPr id="626" name="Freeform 592"/>
                  <p:cNvSpPr>
                    <a:spLocks/>
                  </p:cNvSpPr>
                  <p:nvPr/>
                </p:nvSpPr>
                <p:spPr bwMode="auto">
                  <a:xfrm>
                    <a:off x="2648" y="1586"/>
                    <a:ext cx="544" cy="138"/>
                  </a:xfrm>
                  <a:custGeom>
                    <a:avLst/>
                    <a:gdLst>
                      <a:gd name="T0" fmla="*/ 530 w 544"/>
                      <a:gd name="T1" fmla="*/ 2 h 138"/>
                      <a:gd name="T2" fmla="*/ 516 w 544"/>
                      <a:gd name="T3" fmla="*/ 42 h 138"/>
                      <a:gd name="T4" fmla="*/ 243 w 544"/>
                      <a:gd name="T5" fmla="*/ 125 h 138"/>
                      <a:gd name="T6" fmla="*/ 4 w 544"/>
                      <a:gd name="T7" fmla="*/ 132 h 138"/>
                      <a:gd name="T8" fmla="*/ 56 w 544"/>
                      <a:gd name="T9" fmla="*/ 8 h 138"/>
                      <a:gd name="T10" fmla="*/ 528 w 544"/>
                      <a:gd name="T11" fmla="*/ 0 h 1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44"/>
                      <a:gd name="T19" fmla="*/ 0 h 138"/>
                      <a:gd name="T20" fmla="*/ 544 w 544"/>
                      <a:gd name="T21" fmla="*/ 138 h 13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44" h="138">
                        <a:moveTo>
                          <a:pt x="530" y="2"/>
                        </a:moveTo>
                        <a:cubicBezTo>
                          <a:pt x="532" y="18"/>
                          <a:pt x="544" y="32"/>
                          <a:pt x="516" y="42"/>
                        </a:cubicBezTo>
                        <a:cubicBezTo>
                          <a:pt x="488" y="52"/>
                          <a:pt x="387" y="111"/>
                          <a:pt x="243" y="125"/>
                        </a:cubicBezTo>
                        <a:cubicBezTo>
                          <a:pt x="194" y="138"/>
                          <a:pt x="8" y="130"/>
                          <a:pt x="4" y="132"/>
                        </a:cubicBezTo>
                        <a:cubicBezTo>
                          <a:pt x="0" y="134"/>
                          <a:pt x="42" y="6"/>
                          <a:pt x="56" y="8"/>
                        </a:cubicBezTo>
                        <a:cubicBezTo>
                          <a:pt x="70" y="10"/>
                          <a:pt x="296" y="8"/>
                          <a:pt x="528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7" name="Freeform 593"/>
                  <p:cNvSpPr>
                    <a:spLocks/>
                  </p:cNvSpPr>
                  <p:nvPr/>
                </p:nvSpPr>
                <p:spPr bwMode="auto">
                  <a:xfrm>
                    <a:off x="2616" y="1509"/>
                    <a:ext cx="53" cy="230"/>
                  </a:xfrm>
                  <a:custGeom>
                    <a:avLst/>
                    <a:gdLst>
                      <a:gd name="T0" fmla="*/ 0 w 53"/>
                      <a:gd name="T1" fmla="*/ 230 h 230"/>
                      <a:gd name="T2" fmla="*/ 53 w 53"/>
                      <a:gd name="T3" fmla="*/ 0 h 230"/>
                      <a:gd name="T4" fmla="*/ 0 60000 65536"/>
                      <a:gd name="T5" fmla="*/ 0 60000 65536"/>
                      <a:gd name="T6" fmla="*/ 0 w 53"/>
                      <a:gd name="T7" fmla="*/ 0 h 230"/>
                      <a:gd name="T8" fmla="*/ 53 w 53"/>
                      <a:gd name="T9" fmla="*/ 230 h 230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53" h="230">
                        <a:moveTo>
                          <a:pt x="0" y="230"/>
                        </a:moveTo>
                        <a:cubicBezTo>
                          <a:pt x="21" y="128"/>
                          <a:pt x="45" y="51"/>
                          <a:pt x="53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8" name="Freeform 594"/>
                  <p:cNvSpPr>
                    <a:spLocks/>
                  </p:cNvSpPr>
                  <p:nvPr/>
                </p:nvSpPr>
                <p:spPr bwMode="auto">
                  <a:xfrm>
                    <a:off x="2022" y="1580"/>
                    <a:ext cx="632" cy="141"/>
                  </a:xfrm>
                  <a:custGeom>
                    <a:avLst/>
                    <a:gdLst>
                      <a:gd name="T0" fmla="*/ 632 w 632"/>
                      <a:gd name="T1" fmla="*/ 14 h 141"/>
                      <a:gd name="T2" fmla="*/ 598 w 632"/>
                      <a:gd name="T3" fmla="*/ 136 h 141"/>
                      <a:gd name="T4" fmla="*/ 276 w 632"/>
                      <a:gd name="T5" fmla="*/ 127 h 141"/>
                      <a:gd name="T6" fmla="*/ 118 w 632"/>
                      <a:gd name="T7" fmla="*/ 12 h 141"/>
                      <a:gd name="T8" fmla="*/ 632 w 632"/>
                      <a:gd name="T9" fmla="*/ 14 h 14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32"/>
                      <a:gd name="T16" fmla="*/ 0 h 141"/>
                      <a:gd name="T17" fmla="*/ 632 w 632"/>
                      <a:gd name="T18" fmla="*/ 141 h 14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32" h="141">
                        <a:moveTo>
                          <a:pt x="632" y="14"/>
                        </a:moveTo>
                        <a:cubicBezTo>
                          <a:pt x="614" y="66"/>
                          <a:pt x="604" y="138"/>
                          <a:pt x="598" y="136"/>
                        </a:cubicBezTo>
                        <a:cubicBezTo>
                          <a:pt x="592" y="134"/>
                          <a:pt x="361" y="141"/>
                          <a:pt x="276" y="127"/>
                        </a:cubicBezTo>
                        <a:cubicBezTo>
                          <a:pt x="191" y="113"/>
                          <a:pt x="0" y="24"/>
                          <a:pt x="118" y="12"/>
                        </a:cubicBezTo>
                        <a:cubicBezTo>
                          <a:pt x="236" y="0"/>
                          <a:pt x="390" y="10"/>
                          <a:pt x="632" y="14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9" name="Freeform 595"/>
                  <p:cNvSpPr>
                    <a:spLocks/>
                  </p:cNvSpPr>
                  <p:nvPr/>
                </p:nvSpPr>
                <p:spPr bwMode="auto">
                  <a:xfrm>
                    <a:off x="2656" y="1594"/>
                    <a:ext cx="46" cy="2"/>
                  </a:xfrm>
                  <a:custGeom>
                    <a:avLst/>
                    <a:gdLst>
                      <a:gd name="T0" fmla="*/ 0 w 46"/>
                      <a:gd name="T1" fmla="*/ 0 h 2"/>
                      <a:gd name="T2" fmla="*/ 46 w 46"/>
                      <a:gd name="T3" fmla="*/ 2 h 2"/>
                      <a:gd name="T4" fmla="*/ 0 60000 65536"/>
                      <a:gd name="T5" fmla="*/ 0 60000 65536"/>
                      <a:gd name="T6" fmla="*/ 0 w 46"/>
                      <a:gd name="T7" fmla="*/ 0 h 2"/>
                      <a:gd name="T8" fmla="*/ 46 w 46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46" h="2">
                        <a:moveTo>
                          <a:pt x="0" y="0"/>
                        </a:moveTo>
                        <a:cubicBezTo>
                          <a:pt x="19" y="0"/>
                          <a:pt x="38" y="1"/>
                          <a:pt x="46" y="2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30" name="Freeform 596"/>
                  <p:cNvSpPr>
                    <a:spLocks/>
                  </p:cNvSpPr>
                  <p:nvPr/>
                </p:nvSpPr>
                <p:spPr bwMode="auto">
                  <a:xfrm>
                    <a:off x="2624" y="1720"/>
                    <a:ext cx="28" cy="1"/>
                  </a:xfrm>
                  <a:custGeom>
                    <a:avLst/>
                    <a:gdLst>
                      <a:gd name="T0" fmla="*/ 0 w 28"/>
                      <a:gd name="T1" fmla="*/ 0 h 1"/>
                      <a:gd name="T2" fmla="*/ 28 w 28"/>
                      <a:gd name="T3" fmla="*/ 0 h 1"/>
                      <a:gd name="T4" fmla="*/ 0 60000 65536"/>
                      <a:gd name="T5" fmla="*/ 0 60000 65536"/>
                      <a:gd name="T6" fmla="*/ 0 w 28"/>
                      <a:gd name="T7" fmla="*/ 0 h 1"/>
                      <a:gd name="T8" fmla="*/ 28 w 28"/>
                      <a:gd name="T9" fmla="*/ 1 h 1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28" h="1">
                        <a:moveTo>
                          <a:pt x="0" y="0"/>
                        </a:moveTo>
                        <a:cubicBezTo>
                          <a:pt x="0" y="0"/>
                          <a:pt x="14" y="0"/>
                          <a:pt x="28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</p:grpSp>
            <p:grpSp>
              <p:nvGrpSpPr>
                <p:cNvPr id="620" name="Group 597"/>
                <p:cNvGrpSpPr>
                  <a:grpSpLocks/>
                </p:cNvGrpSpPr>
                <p:nvPr/>
              </p:nvGrpSpPr>
              <p:grpSpPr bwMode="auto">
                <a:xfrm>
                  <a:off x="2056" y="2448"/>
                  <a:ext cx="1142" cy="229"/>
                  <a:chOff x="2056" y="2448"/>
                  <a:chExt cx="1142" cy="229"/>
                </a:xfrm>
              </p:grpSpPr>
              <p:sp>
                <p:nvSpPr>
                  <p:cNvPr id="621" name="Freeform 598"/>
                  <p:cNvSpPr>
                    <a:spLocks/>
                  </p:cNvSpPr>
                  <p:nvPr/>
                </p:nvSpPr>
                <p:spPr bwMode="auto">
                  <a:xfrm>
                    <a:off x="2621" y="2448"/>
                    <a:ext cx="62" cy="229"/>
                  </a:xfrm>
                  <a:custGeom>
                    <a:avLst/>
                    <a:gdLst>
                      <a:gd name="T0" fmla="*/ 0 w 62"/>
                      <a:gd name="T1" fmla="*/ 0 h 229"/>
                      <a:gd name="T2" fmla="*/ 62 w 62"/>
                      <a:gd name="T3" fmla="*/ 229 h 229"/>
                      <a:gd name="T4" fmla="*/ 0 60000 65536"/>
                      <a:gd name="T5" fmla="*/ 0 60000 65536"/>
                      <a:gd name="T6" fmla="*/ 0 w 62"/>
                      <a:gd name="T7" fmla="*/ 0 h 229"/>
                      <a:gd name="T8" fmla="*/ 62 w 62"/>
                      <a:gd name="T9" fmla="*/ 229 h 229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62" h="229">
                        <a:moveTo>
                          <a:pt x="0" y="0"/>
                        </a:moveTo>
                        <a:cubicBezTo>
                          <a:pt x="25" y="103"/>
                          <a:pt x="54" y="187"/>
                          <a:pt x="62" y="229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2" name="Freeform 599"/>
                  <p:cNvSpPr>
                    <a:spLocks/>
                  </p:cNvSpPr>
                  <p:nvPr/>
                </p:nvSpPr>
                <p:spPr bwMode="auto">
                  <a:xfrm>
                    <a:off x="2654" y="2462"/>
                    <a:ext cx="544" cy="138"/>
                  </a:xfrm>
                  <a:custGeom>
                    <a:avLst/>
                    <a:gdLst>
                      <a:gd name="T0" fmla="*/ 533 w 544"/>
                      <a:gd name="T1" fmla="*/ 138 h 138"/>
                      <a:gd name="T2" fmla="*/ 516 w 544"/>
                      <a:gd name="T3" fmla="*/ 96 h 138"/>
                      <a:gd name="T4" fmla="*/ 243 w 544"/>
                      <a:gd name="T5" fmla="*/ 13 h 138"/>
                      <a:gd name="T6" fmla="*/ 4 w 544"/>
                      <a:gd name="T7" fmla="*/ 6 h 138"/>
                      <a:gd name="T8" fmla="*/ 56 w 544"/>
                      <a:gd name="T9" fmla="*/ 130 h 138"/>
                      <a:gd name="T10" fmla="*/ 528 w 544"/>
                      <a:gd name="T11" fmla="*/ 138 h 13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544"/>
                      <a:gd name="T19" fmla="*/ 0 h 138"/>
                      <a:gd name="T20" fmla="*/ 544 w 544"/>
                      <a:gd name="T21" fmla="*/ 138 h 13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544" h="138">
                        <a:moveTo>
                          <a:pt x="533" y="138"/>
                        </a:moveTo>
                        <a:cubicBezTo>
                          <a:pt x="535" y="122"/>
                          <a:pt x="544" y="106"/>
                          <a:pt x="516" y="96"/>
                        </a:cubicBezTo>
                        <a:cubicBezTo>
                          <a:pt x="488" y="86"/>
                          <a:pt x="387" y="27"/>
                          <a:pt x="243" y="13"/>
                        </a:cubicBezTo>
                        <a:cubicBezTo>
                          <a:pt x="194" y="0"/>
                          <a:pt x="8" y="8"/>
                          <a:pt x="4" y="6"/>
                        </a:cubicBezTo>
                        <a:cubicBezTo>
                          <a:pt x="0" y="4"/>
                          <a:pt x="42" y="132"/>
                          <a:pt x="56" y="130"/>
                        </a:cubicBezTo>
                        <a:cubicBezTo>
                          <a:pt x="70" y="128"/>
                          <a:pt x="296" y="130"/>
                          <a:pt x="528" y="138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3" name="Freeform 600"/>
                  <p:cNvSpPr>
                    <a:spLocks/>
                  </p:cNvSpPr>
                  <p:nvPr/>
                </p:nvSpPr>
                <p:spPr bwMode="auto">
                  <a:xfrm>
                    <a:off x="2056" y="2467"/>
                    <a:ext cx="604" cy="133"/>
                  </a:xfrm>
                  <a:custGeom>
                    <a:avLst/>
                    <a:gdLst>
                      <a:gd name="T0" fmla="*/ 604 w 604"/>
                      <a:gd name="T1" fmla="*/ 127 h 133"/>
                      <a:gd name="T2" fmla="*/ 570 w 604"/>
                      <a:gd name="T3" fmla="*/ 5 h 133"/>
                      <a:gd name="T4" fmla="*/ 248 w 604"/>
                      <a:gd name="T5" fmla="*/ 14 h 133"/>
                      <a:gd name="T6" fmla="*/ 90 w 604"/>
                      <a:gd name="T7" fmla="*/ 129 h 133"/>
                      <a:gd name="T8" fmla="*/ 604 w 604"/>
                      <a:gd name="T9" fmla="*/ 127 h 13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04"/>
                      <a:gd name="T16" fmla="*/ 0 h 133"/>
                      <a:gd name="T17" fmla="*/ 604 w 604"/>
                      <a:gd name="T18" fmla="*/ 133 h 13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04" h="133">
                        <a:moveTo>
                          <a:pt x="604" y="127"/>
                        </a:moveTo>
                        <a:cubicBezTo>
                          <a:pt x="586" y="75"/>
                          <a:pt x="576" y="3"/>
                          <a:pt x="570" y="5"/>
                        </a:cubicBezTo>
                        <a:cubicBezTo>
                          <a:pt x="564" y="7"/>
                          <a:pt x="333" y="0"/>
                          <a:pt x="248" y="14"/>
                        </a:cubicBezTo>
                        <a:cubicBezTo>
                          <a:pt x="163" y="28"/>
                          <a:pt x="0" y="125"/>
                          <a:pt x="90" y="129"/>
                        </a:cubicBezTo>
                        <a:cubicBezTo>
                          <a:pt x="180" y="133"/>
                          <a:pt x="362" y="131"/>
                          <a:pt x="604" y="127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4" name="Freeform 601"/>
                  <p:cNvSpPr>
                    <a:spLocks/>
                  </p:cNvSpPr>
                  <p:nvPr/>
                </p:nvSpPr>
                <p:spPr bwMode="auto">
                  <a:xfrm flipV="1">
                    <a:off x="2662" y="2590"/>
                    <a:ext cx="46" cy="2"/>
                  </a:xfrm>
                  <a:custGeom>
                    <a:avLst/>
                    <a:gdLst>
                      <a:gd name="T0" fmla="*/ 0 w 46"/>
                      <a:gd name="T1" fmla="*/ 0 h 2"/>
                      <a:gd name="T2" fmla="*/ 46 w 46"/>
                      <a:gd name="T3" fmla="*/ 2 h 2"/>
                      <a:gd name="T4" fmla="*/ 0 60000 65536"/>
                      <a:gd name="T5" fmla="*/ 0 60000 65536"/>
                      <a:gd name="T6" fmla="*/ 0 w 46"/>
                      <a:gd name="T7" fmla="*/ 0 h 2"/>
                      <a:gd name="T8" fmla="*/ 46 w 46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46" h="2">
                        <a:moveTo>
                          <a:pt x="0" y="0"/>
                        </a:moveTo>
                        <a:cubicBezTo>
                          <a:pt x="19" y="0"/>
                          <a:pt x="38" y="1"/>
                          <a:pt x="46" y="2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  <p:sp>
                <p:nvSpPr>
                  <p:cNvPr id="625" name="Freeform 602"/>
                  <p:cNvSpPr>
                    <a:spLocks/>
                  </p:cNvSpPr>
                  <p:nvPr/>
                </p:nvSpPr>
                <p:spPr bwMode="auto">
                  <a:xfrm>
                    <a:off x="2628" y="2470"/>
                    <a:ext cx="34" cy="2"/>
                  </a:xfrm>
                  <a:custGeom>
                    <a:avLst/>
                    <a:gdLst>
                      <a:gd name="T0" fmla="*/ 0 w 34"/>
                      <a:gd name="T1" fmla="*/ 2 h 2"/>
                      <a:gd name="T2" fmla="*/ 34 w 34"/>
                      <a:gd name="T3" fmla="*/ 0 h 2"/>
                      <a:gd name="T4" fmla="*/ 0 60000 65536"/>
                      <a:gd name="T5" fmla="*/ 0 60000 65536"/>
                      <a:gd name="T6" fmla="*/ 0 w 34"/>
                      <a:gd name="T7" fmla="*/ 0 h 2"/>
                      <a:gd name="T8" fmla="*/ 34 w 34"/>
                      <a:gd name="T9" fmla="*/ 2 h 2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34" h="2">
                        <a:moveTo>
                          <a:pt x="0" y="2"/>
                        </a:moveTo>
                        <a:cubicBezTo>
                          <a:pt x="5" y="1"/>
                          <a:pt x="27" y="0"/>
                          <a:pt x="34" y="0"/>
                        </a:cubicBezTo>
                      </a:path>
                    </a:pathLst>
                  </a:custGeom>
                  <a:solidFill>
                    <a:schemeClr val="bg1"/>
                  </a:solidFill>
                  <a:ln w="317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ja-JP" altLang="en-US" sz="1350">
                      <a:latin typeface="Meiryo UI" panose="020B0604030504040204" pitchFamily="50" charset="-128"/>
                      <a:ea typeface="Meiryo UI" panose="020B0604030504040204" pitchFamily="50" charset="-128"/>
                      <a:cs typeface="Meiryo UI" panose="020B0604030504040204" pitchFamily="50" charset="-128"/>
                    </a:endParaRPr>
                  </a:p>
                </p:txBody>
              </p:sp>
            </p:grpSp>
          </p:grpSp>
        </p:grpSp>
        <p:cxnSp>
          <p:nvCxnSpPr>
            <p:cNvPr id="652" name="直線矢印コネクタ 651"/>
            <p:cNvCxnSpPr/>
            <p:nvPr/>
          </p:nvCxnSpPr>
          <p:spPr>
            <a:xfrm flipV="1">
              <a:off x="5876044" y="2068907"/>
              <a:ext cx="0" cy="1354085"/>
            </a:xfrm>
            <a:prstGeom prst="straightConnector1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3" name="直線矢印コネクタ 652"/>
            <p:cNvCxnSpPr/>
            <p:nvPr/>
          </p:nvCxnSpPr>
          <p:spPr>
            <a:xfrm>
              <a:off x="4672754" y="2536633"/>
              <a:ext cx="1199003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4" name="直線矢印コネクタ 653"/>
            <p:cNvCxnSpPr/>
            <p:nvPr/>
          </p:nvCxnSpPr>
          <p:spPr>
            <a:xfrm flipV="1">
              <a:off x="4672754" y="2076529"/>
              <a:ext cx="0" cy="1346463"/>
            </a:xfrm>
            <a:prstGeom prst="straightConnector1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55" name="Picture 2" descr="子供の成長 6491104"/>
            <p:cNvPicPr>
              <a:picLocks noChangeAspect="1" noChangeArrowheads="1"/>
            </p:cNvPicPr>
            <p:nvPr/>
          </p:nvPicPr>
          <p:blipFill>
            <a:blip r:embed="rId6" cstate="print"/>
            <a:srcRect l="3360" t="3687" r="71391" b="55310"/>
            <a:stretch>
              <a:fillRect/>
            </a:stretch>
          </p:blipFill>
          <p:spPr bwMode="auto">
            <a:xfrm>
              <a:off x="4566107" y="2960430"/>
              <a:ext cx="216024" cy="319642"/>
            </a:xfrm>
            <a:prstGeom prst="rect">
              <a:avLst/>
            </a:prstGeom>
            <a:noFill/>
          </p:spPr>
        </p:pic>
        <p:cxnSp>
          <p:nvCxnSpPr>
            <p:cNvPr id="656" name="直線矢印コネクタ 655"/>
            <p:cNvCxnSpPr/>
            <p:nvPr/>
          </p:nvCxnSpPr>
          <p:spPr>
            <a:xfrm flipV="1">
              <a:off x="5191380" y="2087989"/>
              <a:ext cx="0" cy="1335003"/>
            </a:xfrm>
            <a:prstGeom prst="straightConnector1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7" name="直線矢印コネクタ 656"/>
            <p:cNvCxnSpPr/>
            <p:nvPr/>
          </p:nvCxnSpPr>
          <p:spPr>
            <a:xfrm flipV="1">
              <a:off x="7626680" y="2119642"/>
              <a:ext cx="0" cy="1303350"/>
            </a:xfrm>
            <a:prstGeom prst="straightConnector1">
              <a:avLst/>
            </a:prstGeom>
            <a:ln>
              <a:prstDash val="dash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8" name="直線矢印コネクタ 657"/>
            <p:cNvCxnSpPr/>
            <p:nvPr/>
          </p:nvCxnSpPr>
          <p:spPr>
            <a:xfrm>
              <a:off x="4685362" y="2684672"/>
              <a:ext cx="497744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59" name="テキスト ボックス 658"/>
            <p:cNvSpPr txBox="1"/>
            <p:nvPr/>
          </p:nvSpPr>
          <p:spPr>
            <a:xfrm>
              <a:off x="4780701" y="2584507"/>
              <a:ext cx="30978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baseline="-25000" dirty="0" err="1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vp</a:t>
              </a:r>
              <a:endParaRPr lang="ja-JP" altLang="en-US" sz="90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0" name="テキスト ボックス 659"/>
            <p:cNvSpPr txBox="1"/>
            <p:nvPr/>
          </p:nvSpPr>
          <p:spPr>
            <a:xfrm>
              <a:off x="7175953" y="1949489"/>
              <a:ext cx="918102" cy="196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675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Initial location</a:t>
              </a:r>
              <a:endParaRPr lang="en-US" altLang="ja-JP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1" name="テキスト ボックス 660"/>
            <p:cNvSpPr txBox="1"/>
            <p:nvPr/>
          </p:nvSpPr>
          <p:spPr>
            <a:xfrm>
              <a:off x="4265189" y="1949489"/>
              <a:ext cx="834638" cy="196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675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Pedestrian</a:t>
              </a:r>
              <a:endParaRPr lang="ja-JP" altLang="en-US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2" name="テキスト ボックス 661"/>
            <p:cNvSpPr txBox="1"/>
            <p:nvPr/>
          </p:nvSpPr>
          <p:spPr>
            <a:xfrm>
              <a:off x="5559595" y="1949489"/>
              <a:ext cx="887644" cy="196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675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Audible warning</a:t>
              </a:r>
              <a:endParaRPr lang="ja-JP" altLang="en-US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3" name="テキスト ボックス 662"/>
            <p:cNvSpPr txBox="1"/>
            <p:nvPr/>
          </p:nvSpPr>
          <p:spPr>
            <a:xfrm>
              <a:off x="4938065" y="1949489"/>
              <a:ext cx="541370" cy="19620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675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Stop </a:t>
              </a:r>
              <a:endParaRPr lang="en-US" altLang="ja-JP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664" name="直線矢印コネクタ 663"/>
            <p:cNvCxnSpPr/>
            <p:nvPr/>
          </p:nvCxnSpPr>
          <p:spPr>
            <a:xfrm>
              <a:off x="4328011" y="3125051"/>
              <a:ext cx="4747622" cy="0"/>
            </a:xfrm>
            <a:prstGeom prst="straightConnector1">
              <a:avLst/>
            </a:prstGeom>
            <a:ln>
              <a:prstDash val="lgDashDot"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5" name="左矢印 664"/>
            <p:cNvSpPr/>
            <p:nvPr/>
          </p:nvSpPr>
          <p:spPr>
            <a:xfrm>
              <a:off x="5987428" y="2990944"/>
              <a:ext cx="486054" cy="270030"/>
            </a:xfrm>
            <a:prstGeom prst="leftArrow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6" name="テキスト ボックス 665"/>
            <p:cNvSpPr txBox="1"/>
            <p:nvPr/>
          </p:nvSpPr>
          <p:spPr>
            <a:xfrm>
              <a:off x="6069197" y="3010199"/>
              <a:ext cx="3780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</a:t>
              </a:r>
              <a:r>
                <a:rPr lang="en-US" altLang="ja-JP" sz="900" baseline="-2500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w</a:t>
              </a:r>
              <a:endParaRPr lang="ja-JP" altLang="en-US" sz="900" baseline="-25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667" name="テキスト ボックス 666"/>
            <p:cNvSpPr txBox="1"/>
            <p:nvPr/>
          </p:nvSpPr>
          <p:spPr>
            <a:xfrm>
              <a:off x="5209405" y="2399117"/>
              <a:ext cx="405140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R</a:t>
              </a:r>
              <a:r>
                <a:rPr lang="en-US" altLang="ja-JP" sz="900" baseline="-250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w</a:t>
              </a:r>
              <a:endParaRPr lang="ja-JP" altLang="en-US" sz="90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668" name="直線矢印コネクタ 667"/>
            <p:cNvCxnSpPr/>
            <p:nvPr/>
          </p:nvCxnSpPr>
          <p:spPr>
            <a:xfrm>
              <a:off x="4685362" y="2685638"/>
              <a:ext cx="497744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9" name="テキスト ボックス 668"/>
            <p:cNvSpPr txBox="1"/>
            <p:nvPr/>
          </p:nvSpPr>
          <p:spPr>
            <a:xfrm>
              <a:off x="4780701" y="2585473"/>
              <a:ext cx="383117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</a:t>
              </a:r>
              <a:r>
                <a:rPr lang="en-US" altLang="ja-JP" sz="900" baseline="-250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vp</a:t>
              </a:r>
              <a:endParaRPr lang="ja-JP" altLang="en-US" sz="90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cxnSp>
          <p:nvCxnSpPr>
            <p:cNvPr id="670" name="直線矢印コネクタ 669"/>
            <p:cNvCxnSpPr/>
            <p:nvPr/>
          </p:nvCxnSpPr>
          <p:spPr>
            <a:xfrm>
              <a:off x="5188696" y="2685638"/>
              <a:ext cx="680123" cy="0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1" name="テキスト ボックス 670"/>
            <p:cNvSpPr txBox="1"/>
            <p:nvPr/>
          </p:nvSpPr>
          <p:spPr>
            <a:xfrm>
              <a:off x="5367528" y="2585473"/>
              <a:ext cx="47685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ja-JP" sz="9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D</a:t>
              </a:r>
              <a:r>
                <a:rPr lang="en-US" altLang="ja-JP" sz="900" baseline="-250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stop</a:t>
              </a:r>
              <a:endParaRPr lang="ja-JP" altLang="en-US" sz="90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116" name="角丸四角形 115"/>
          <p:cNvSpPr/>
          <p:nvPr/>
        </p:nvSpPr>
        <p:spPr>
          <a:xfrm>
            <a:off x="319066" y="745142"/>
            <a:ext cx="8650668" cy="5416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Calculate Stop distance (</a:t>
            </a:r>
            <a:r>
              <a:rPr lang="en-US" altLang="ja-JP" sz="135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en-US" altLang="ja-JP" sz="1350" baseline="-25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vp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 for all combinations (total 31,104 cases) of Warning distance(</a:t>
            </a:r>
            <a:r>
              <a:rPr lang="en-US" altLang="ja-JP" sz="135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</a:t>
            </a:r>
            <a:r>
              <a:rPr lang="en-US" altLang="ja-JP" sz="1350" baseline="-25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),</a:t>
            </a:r>
            <a:r>
              <a:rPr lang="ja-JP" altLang="en-US" sz="13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Pedestrian distance (</a:t>
            </a:r>
            <a:r>
              <a:rPr lang="en-US" altLang="ja-JP" sz="135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</a:t>
            </a:r>
            <a:r>
              <a:rPr lang="en-US" altLang="ja-JP" sz="1350" baseline="-25000" dirty="0" err="1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 and drivers</a:t>
            </a:r>
            <a:r>
              <a:rPr lang="ja-JP" altLang="en-US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(ID01~ID24).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269823" y="164892"/>
            <a:ext cx="65698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Methods for numerical simulation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8303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250262" y="704399"/>
            <a:ext cx="84365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Percentage of “vehicle stop before reaching pedestrian (</a:t>
            </a:r>
            <a:r>
              <a:rPr lang="en-US" altLang="ja-JP" sz="14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r>
              <a:rPr lang="en-US" altLang="ja-JP" sz="1400" baseline="-250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vp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&lt;0)“ were calculated as Ratio of accident reduction in each warning distance cases (total 864 cases). 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69823" y="1400132"/>
            <a:ext cx="4330970" cy="2152800"/>
            <a:chOff x="4562769" y="1283689"/>
            <a:chExt cx="4330970" cy="2152800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62769" y="1283689"/>
              <a:ext cx="4330970" cy="2152800"/>
            </a:xfrm>
            <a:prstGeom prst="rect">
              <a:avLst/>
            </a:prstGeom>
          </p:spPr>
        </p:pic>
        <p:cxnSp>
          <p:nvCxnSpPr>
            <p:cNvPr id="4" name="直線コネクタ 3"/>
            <p:cNvCxnSpPr/>
            <p:nvPr/>
          </p:nvCxnSpPr>
          <p:spPr>
            <a:xfrm flipV="1">
              <a:off x="6141308" y="1394771"/>
              <a:ext cx="0" cy="1544594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 flipH="1">
              <a:off x="5208373" y="1561586"/>
              <a:ext cx="840261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グループ化 5"/>
          <p:cNvGrpSpPr/>
          <p:nvPr/>
        </p:nvGrpSpPr>
        <p:grpSpPr>
          <a:xfrm>
            <a:off x="269823" y="4356774"/>
            <a:ext cx="4134141" cy="2483079"/>
            <a:chOff x="618626" y="3767450"/>
            <a:chExt cx="3584251" cy="2152800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8626" y="3767450"/>
              <a:ext cx="3584251" cy="2152800"/>
            </a:xfrm>
            <a:prstGeom prst="rect">
              <a:avLst/>
            </a:prstGeom>
          </p:spPr>
        </p:pic>
        <p:cxnSp>
          <p:nvCxnSpPr>
            <p:cNvPr id="20" name="直線コネクタ 19"/>
            <p:cNvCxnSpPr/>
            <p:nvPr/>
          </p:nvCxnSpPr>
          <p:spPr>
            <a:xfrm flipH="1">
              <a:off x="1173893" y="3930421"/>
              <a:ext cx="2885302" cy="6179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2786450" y="4063829"/>
              <a:ext cx="0" cy="102561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グループ化 7"/>
          <p:cNvGrpSpPr/>
          <p:nvPr/>
        </p:nvGrpSpPr>
        <p:grpSpPr>
          <a:xfrm>
            <a:off x="4468531" y="4356773"/>
            <a:ext cx="4134141" cy="2483079"/>
            <a:chOff x="4865509" y="3767450"/>
            <a:chExt cx="3584251" cy="2152800"/>
          </a:xfrm>
        </p:grpSpPr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65509" y="3767450"/>
              <a:ext cx="3584251" cy="2152800"/>
            </a:xfrm>
            <a:prstGeom prst="rect">
              <a:avLst/>
            </a:prstGeom>
          </p:spPr>
        </p:pic>
        <p:cxnSp>
          <p:nvCxnSpPr>
            <p:cNvPr id="26" name="直線コネクタ 25"/>
            <p:cNvCxnSpPr/>
            <p:nvPr/>
          </p:nvCxnSpPr>
          <p:spPr>
            <a:xfrm>
              <a:off x="6555261" y="4063829"/>
              <a:ext cx="0" cy="1025610"/>
            </a:xfrm>
            <a:prstGeom prst="line">
              <a:avLst/>
            </a:prstGeom>
            <a:ln w="12700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 flipH="1">
              <a:off x="5393725" y="3930421"/>
              <a:ext cx="2885302" cy="6179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テキスト ボックス 12"/>
          <p:cNvSpPr txBox="1"/>
          <p:nvPr/>
        </p:nvSpPr>
        <p:spPr>
          <a:xfrm>
            <a:off x="269823" y="164892"/>
            <a:ext cx="65194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Calculations of the waring effects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29956" y="1497299"/>
            <a:ext cx="431868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8</a:t>
            </a: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7% accident was reduced at 1m warning distance.</a:t>
            </a:r>
            <a:endParaRPr lang="en-US" altLang="ja-JP" sz="13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2451" y="3544721"/>
            <a:ext cx="8706192" cy="73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Effects of waring for damage reduction are shown in deceleration.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Vehicle speed of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contact 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pedestrian</a:t>
            </a: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is about 4km/h</a:t>
            </a:r>
            <a:r>
              <a:rPr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, Rap between vehicle and </a:t>
            </a: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pedestrian is about 0.2m in the most of cases (95%tile) at 1m waring .</a:t>
            </a:r>
            <a:endParaRPr lang="en-US" altLang="ja-JP" sz="13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-639411" y="2237484"/>
            <a:ext cx="218707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Ratio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accident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eduction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149509" y="3257945"/>
            <a:ext cx="284949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Warning distance to pedestrian [m]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981327" y="6398773"/>
            <a:ext cx="30192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Vehicle velocity to contact pedestrian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970331" y="6398773"/>
            <a:ext cx="289438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Rap between vehicle and pedestrian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rot="16200000">
            <a:off x="-449318" y="5281123"/>
            <a:ext cx="18329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Cumulative cases [%]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 rot="16200000">
            <a:off x="3764896" y="5281123"/>
            <a:ext cx="18329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Cumulative cases [%]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9274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90" y="1424066"/>
            <a:ext cx="8642244" cy="429581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69823" y="164892"/>
            <a:ext cx="3629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Simulation</a:t>
            </a:r>
            <a:r>
              <a:rPr kumimoji="1" lang="ja-JP" altLang="en-US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results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 rot="16200000">
            <a:off x="-760284" y="3212760"/>
            <a:ext cx="319946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Ratio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of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accident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</a:t>
            </a:r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eduction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959775" y="5172098"/>
            <a:ext cx="41955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Warning distance</a:t>
            </a:r>
            <a:r>
              <a:rPr kumimoji="1"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 pedestrian [m]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02930" y="3028094"/>
            <a:ext cx="426687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Rap between vehicle and pedestrian</a:t>
            </a:r>
            <a:endParaRPr kumimoji="1"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85416" y="3571971"/>
            <a:ext cx="1019332" cy="9100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/>
          <p:nvPr/>
        </p:nvCxnSpPr>
        <p:spPr>
          <a:xfrm>
            <a:off x="6736367" y="3681186"/>
            <a:ext cx="113128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709864" y="4018851"/>
            <a:ext cx="1131283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703930" y="4361751"/>
            <a:ext cx="1131283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3546918" y="1982203"/>
            <a:ext cx="96252" cy="96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61674" y="1874739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0.87 </a:t>
            </a:r>
            <a:r>
              <a:rPr kumimoji="1" lang="en-US" altLang="ja-JP" sz="1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at</a:t>
            </a:r>
            <a:r>
              <a:rPr kumimoji="1" lang="en-US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1m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41531" y="1263401"/>
            <a:ext cx="12907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1.0 at 1.5m</a:t>
            </a:r>
            <a:endParaRPr kumimoji="1" lang="ja-JP" altLang="en-US" sz="1400" b="1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4593405" y="1606178"/>
            <a:ext cx="96252" cy="96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3535442" y="1627268"/>
            <a:ext cx="96252" cy="962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441539" y="906304"/>
            <a:ext cx="29384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chemeClr val="accent5">
                    <a:lumMod val="7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Almost 1.0 at 1m regarding fatality reduction</a:t>
            </a:r>
            <a:endParaRPr kumimoji="1" lang="ja-JP" altLang="en-US" sz="1400" b="1" dirty="0">
              <a:solidFill>
                <a:schemeClr val="accent5">
                  <a:lumMod val="75000"/>
                </a:scheme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18057" y="5934001"/>
            <a:ext cx="5651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Cf. Small vehicle rear overhang short type : 0.43m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571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585029" y="2830285"/>
            <a:ext cx="22249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Appendix</a:t>
            </a:r>
            <a:endParaRPr kumimoji="1"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879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21214" y="587383"/>
            <a:ext cx="339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Honda N-WAGON</a:t>
            </a:r>
            <a:r>
              <a:rPr lang="ja-JP" altLang="en-US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dimension</a:t>
            </a:r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53653" t="4629" r="29612" b="35199"/>
          <a:stretch/>
        </p:blipFill>
        <p:spPr>
          <a:xfrm>
            <a:off x="513070" y="1183672"/>
            <a:ext cx="3904305" cy="438660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 rotWithShape="1">
          <a:blip r:embed="rId3"/>
          <a:srcRect l="50857" t="7408" r="30445" b="14160"/>
          <a:stretch/>
        </p:blipFill>
        <p:spPr>
          <a:xfrm>
            <a:off x="4872367" y="999191"/>
            <a:ext cx="3728708" cy="4886570"/>
          </a:xfrm>
          <a:prstGeom prst="rect">
            <a:avLst/>
          </a:prstGeom>
        </p:spPr>
      </p:pic>
      <p:sp>
        <p:nvSpPr>
          <p:cNvPr id="14" name="正方形/長方形 13"/>
          <p:cNvSpPr/>
          <p:nvPr/>
        </p:nvSpPr>
        <p:spPr>
          <a:xfrm>
            <a:off x="3687550" y="6183955"/>
            <a:ext cx="4913525" cy="3577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Honda HP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https://customer.honda.co.jp/faq2/userqa.do?user=customer&amp;faq=faq_auto_sp&amp;id=69628&amp;parent=60455</a:t>
            </a:r>
            <a:r>
              <a:rPr lang="ja-JP" altLang="en-US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  <p:sp>
        <p:nvSpPr>
          <p:cNvPr id="2" name="角丸四角形 1"/>
          <p:cNvSpPr/>
          <p:nvPr/>
        </p:nvSpPr>
        <p:spPr>
          <a:xfrm>
            <a:off x="6664149" y="3398934"/>
            <a:ext cx="1864354" cy="1860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362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5760" y="150277"/>
            <a:ext cx="8892480" cy="461962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Monitoring Range of Audible Warning System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8" name="Group 20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319260"/>
              </p:ext>
            </p:extLst>
          </p:nvPr>
        </p:nvGraphicFramePr>
        <p:xfrm>
          <a:off x="251520" y="1145118"/>
          <a:ext cx="8640960" cy="5443222"/>
        </p:xfrm>
        <a:graphic>
          <a:graphicData uri="http://schemas.openxmlformats.org/drawingml/2006/table">
            <a:tbl>
              <a:tblPr/>
              <a:tblGrid>
                <a:gridCol w="1224136">
                  <a:extLst>
                    <a:ext uri="{9D8B030D-6E8A-4147-A177-3AD203B41FA5}">
                      <a16:colId xmlns:a16="http://schemas.microsoft.com/office/drawing/2014/main" xmlns="" val="1982880346"/>
                    </a:ext>
                  </a:extLst>
                </a:gridCol>
                <a:gridCol w="2160241">
                  <a:extLst>
                    <a:ext uri="{9D8B030D-6E8A-4147-A177-3AD203B41FA5}">
                      <a16:colId xmlns:a16="http://schemas.microsoft.com/office/drawing/2014/main" xmlns="" val="260775234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01622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</a:tblGrid>
              <a:tr h="2533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OEM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54000" marR="54000" marT="36005" marB="36005"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Vehicle Name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54000" marR="54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Monitoring Range (cm)</a:t>
                      </a:r>
                    </a:p>
                  </a:txBody>
                  <a:tcPr marL="54000" marR="54000" marT="36005" marB="36005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Comment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54000" marR="54000" marT="36005" marB="36005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02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54000" marR="54000" marT="36005" marB="3600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54000" marR="54000" marT="36005" marB="36005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Front</a:t>
                      </a:r>
                      <a:b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Center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0" marR="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Front</a:t>
                      </a:r>
                      <a:b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Corner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0" marR="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Rear</a:t>
                      </a:r>
                      <a:b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Center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0" marR="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Rear</a:t>
                      </a:r>
                      <a:b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</a:b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Corner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0" marR="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9397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MALSO(ISO17386)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96649204"/>
                  </a:ext>
                </a:extLst>
              </a:tr>
              <a:tr h="289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TOYOTA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Crown:2018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NISSAN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LEAF:2017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9208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HONDA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LEGEND:2018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×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110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66053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Mazda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CX-8:2017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55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55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26802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Mitsubishi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Eclipse-cross:2018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125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50804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Subaru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Levorg:2017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×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×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577577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Daihatsu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Thor:2017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55957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Daimler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C class:2014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120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80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Daimler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A class:2018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30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100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@default setting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815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BMW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7 series:2016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70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9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VW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Golf7:2013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120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9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VW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Passat:2014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120</a:t>
                      </a: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60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89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Volvo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XC40</a:t>
                      </a:r>
                      <a:r>
                        <a:rPr kumimoji="1" lang="ja-JP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：</a:t>
                      </a: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2018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80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150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7415870"/>
                  </a:ext>
                </a:extLst>
              </a:tr>
              <a:tr h="28939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Tesla</a:t>
                      </a:r>
                    </a:p>
                  </a:txBody>
                  <a:tcPr marL="54000" marR="54000" marT="54008" marB="54008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Model S:2015</a:t>
                      </a:r>
                    </a:p>
                  </a:txBody>
                  <a:tcPr marL="54000" marR="54000" marT="54008" marB="54008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70※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90※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？</a:t>
                      </a:r>
                    </a:p>
                  </a:txBody>
                  <a:tcPr marL="36000" marR="36000" marT="36005" marB="36005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eiryo UI" pitchFamily="50" charset="-128"/>
                          <a:ea typeface="Meiryo UI" pitchFamily="50" charset="-128"/>
                          <a:cs typeface="Meiryo UI" pitchFamily="50" charset="-128"/>
                        </a:rPr>
                        <a:t>Measurement value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eiryo UI" pitchFamily="50" charset="-128"/>
                        <a:ea typeface="Meiryo UI" pitchFamily="50" charset="-128"/>
                        <a:cs typeface="Meiryo UI" pitchFamily="50" charset="-128"/>
                      </a:endParaRPr>
                    </a:p>
                  </a:txBody>
                  <a:tcPr marL="36000" marR="36000" marT="36005" marB="36005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251520" y="694012"/>
            <a:ext cx="3433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Extracted from published material.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794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/>
          <p:cNvSpPr/>
          <p:nvPr/>
        </p:nvSpPr>
        <p:spPr>
          <a:xfrm>
            <a:off x="321277" y="1667019"/>
            <a:ext cx="8713667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condition</a:t>
            </a:r>
          </a:p>
          <a:p>
            <a:pPr marL="285750" indent="-285750">
              <a:buFontTx/>
              <a:buChar char="-"/>
            </a:pP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Audible warning timing</a:t>
            </a:r>
          </a:p>
          <a:p>
            <a:r>
              <a:rPr lang="en-US" altLang="ja-JP" sz="13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5 cases of timing, every participants experienced each conditions 5 trials (randomized order)</a:t>
            </a:r>
            <a:endParaRPr lang="ja-JP" altLang="en-US" sz="13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769055"/>
              </p:ext>
            </p:extLst>
          </p:nvPr>
        </p:nvGraphicFramePr>
        <p:xfrm>
          <a:off x="2055728" y="2566715"/>
          <a:ext cx="4561695" cy="132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3233">
                  <a:extLst>
                    <a:ext uri="{9D8B030D-6E8A-4147-A177-3AD203B41FA5}">
                      <a16:colId xmlns="" xmlns:a16="http://schemas.microsoft.com/office/drawing/2014/main" val="3650582394"/>
                    </a:ext>
                  </a:extLst>
                </a:gridCol>
                <a:gridCol w="3568462">
                  <a:extLst>
                    <a:ext uri="{9D8B030D-6E8A-4147-A177-3AD203B41FA5}">
                      <a16:colId xmlns="" xmlns:a16="http://schemas.microsoft.com/office/drawing/2014/main" val="3069431469"/>
                    </a:ext>
                  </a:extLst>
                </a:gridCol>
              </a:tblGrid>
              <a:tr h="195256"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Positions of audible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warning indication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65353583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Case 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0.0m reversing (just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after R-range selected)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606361900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Case 2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0.5m</a:t>
                      </a:r>
                      <a:r>
                        <a:rPr kumimoji="1" lang="ja-JP" altLang="en-US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reversing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930769317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Case 3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1.0m</a:t>
                      </a:r>
                      <a:r>
                        <a:rPr kumimoji="1" lang="ja-JP" altLang="en-US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reversing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608795401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Case 4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2.5m</a:t>
                      </a:r>
                      <a:r>
                        <a:rPr kumimoji="1" lang="ja-JP" altLang="en-US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reversing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403594138"/>
                  </a:ext>
                </a:extLst>
              </a:tr>
              <a:tr h="19525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Case 5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No warning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110978837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21277" y="3974074"/>
            <a:ext cx="871366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Measurements</a:t>
            </a:r>
          </a:p>
          <a:p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GPS for vehicle motion and camera for driver behavior equipped for test vehicle.</a:t>
            </a:r>
            <a:endParaRPr lang="ja-JP" altLang="en-US" sz="13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93521"/>
              </p:ext>
            </p:extLst>
          </p:nvPr>
        </p:nvGraphicFramePr>
        <p:xfrm>
          <a:off x="1613332" y="4800839"/>
          <a:ext cx="5850133" cy="12725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94879">
                  <a:extLst>
                    <a:ext uri="{9D8B030D-6E8A-4147-A177-3AD203B41FA5}">
                      <a16:colId xmlns="" xmlns:a16="http://schemas.microsoft.com/office/drawing/2014/main" val="3650582394"/>
                    </a:ext>
                  </a:extLst>
                </a:gridCol>
                <a:gridCol w="2089572">
                  <a:extLst>
                    <a:ext uri="{9D8B030D-6E8A-4147-A177-3AD203B41FA5}">
                      <a16:colId xmlns="" xmlns:a16="http://schemas.microsoft.com/office/drawing/2014/main" val="3069431469"/>
                    </a:ext>
                  </a:extLst>
                </a:gridCol>
                <a:gridCol w="1621969">
                  <a:extLst>
                    <a:ext uri="{9D8B030D-6E8A-4147-A177-3AD203B41FA5}">
                      <a16:colId xmlns="" xmlns:a16="http://schemas.microsoft.com/office/drawing/2014/main" val="2803713247"/>
                    </a:ext>
                  </a:extLst>
                </a:gridCol>
                <a:gridCol w="1443713">
                  <a:extLst>
                    <a:ext uri="{9D8B030D-6E8A-4147-A177-3AD203B41FA5}">
                      <a16:colId xmlns="" xmlns:a16="http://schemas.microsoft.com/office/drawing/2014/main" val="209197785"/>
                    </a:ext>
                  </a:extLst>
                </a:gridCol>
              </a:tblGrid>
              <a:tr h="195256">
                <a:tc gridSpan="2"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Measurements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Device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Accuracy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6535358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Vehicle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motion</a:t>
                      </a:r>
                      <a:endParaRPr kumimoji="1" lang="en-US" altLang="ja-JP" sz="1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Position (reversing distance)</a:t>
                      </a:r>
                    </a:p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Speed (reversing speed)</a:t>
                      </a:r>
                    </a:p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Audible warning output</a:t>
                      </a:r>
                    </a:p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Gear position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(</a:t>
                      </a: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Reverse range)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VBOX3i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SL-RTK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VBOX3i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SL-RTK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VBOX3i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SL-RTK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VBOX3i</a:t>
                      </a:r>
                      <a:r>
                        <a:rPr kumimoji="1" lang="en-US" altLang="ja-JP" sz="10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SL-RTK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0.01m (100Hz)</a:t>
                      </a:r>
                    </a:p>
                    <a:p>
                      <a:r>
                        <a:rPr kumimoji="1" lang="en-US" altLang="ja-JP" sz="1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0.01km/h (100Hz)</a:t>
                      </a:r>
                    </a:p>
                    <a:p>
                      <a:r>
                        <a:rPr kumimoji="1" lang="en-US" altLang="ja-JP" sz="1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0.1mV (100Hz)</a:t>
                      </a:r>
                    </a:p>
                    <a:p>
                      <a:r>
                        <a:rPr kumimoji="1" lang="en-US" altLang="ja-JP" sz="1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ON/OFF (100Hz)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1606361900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Driver behavior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Pedal operation</a:t>
                      </a:r>
                    </a:p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Eye sight direction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Small camera</a:t>
                      </a:r>
                    </a:p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Small camera</a:t>
                      </a:r>
                      <a:endParaRPr kumimoji="1" lang="ja-JP" altLang="en-US" sz="10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(30Hz)</a:t>
                      </a:r>
                    </a:p>
                    <a:p>
                      <a:r>
                        <a:rPr kumimoji="1" lang="en-US" altLang="ja-JP" sz="10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(30Hz)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="" xmlns:a16="http://schemas.microsoft.com/office/drawing/2014/main" val="3930769317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69823" y="164892"/>
            <a:ext cx="2687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Methods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54961" y="991850"/>
            <a:ext cx="6721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Participants: Total 24 drivers</a:t>
            </a:r>
          </a:p>
          <a:p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Average 38.5±11.7 years old </a:t>
            </a:r>
            <a:r>
              <a:rPr kumimoji="1"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(20’s, 30’s, 40’s, 50’s x male/female x 3)</a:t>
            </a:r>
          </a:p>
        </p:txBody>
      </p:sp>
    </p:spTree>
    <p:extLst>
      <p:ext uri="{BB962C8B-B14F-4D97-AF65-F5344CB8AC3E}">
        <p14:creationId xmlns:p14="http://schemas.microsoft.com/office/powerpoint/2010/main" val="42940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/>
          <p:cNvSpPr/>
          <p:nvPr/>
        </p:nvSpPr>
        <p:spPr>
          <a:xfrm>
            <a:off x="269823" y="1008528"/>
            <a:ext cx="87136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Instructions for participants</a:t>
            </a: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Reversing to parking lot about 10m behind.</a:t>
            </a: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In case of aware audible warning, braking for decelerate vehicle and stop as soon as possible.</a:t>
            </a: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Carefully drive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imagining being at a parking lot of typical commercial facilities where people and cars come and go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.</a:t>
            </a:r>
          </a:p>
          <a:p>
            <a:endParaRPr lang="en-US" altLang="ja-JP" sz="14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Before driving, </a:t>
            </a: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Participants confirm the difference between audible warning and information sound for “reverse gear”.</a:t>
            </a: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Participants</a:t>
            </a: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confirm not to easy to see small child (about 1m height) behind the vehicle by direct or indirect vision from the driver’s seat. </a:t>
            </a:r>
          </a:p>
          <a:p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Participants  exercised velocity, acceleration feel and braking feelings of test vehicle beforehand.</a:t>
            </a:r>
          </a:p>
        </p:txBody>
      </p:sp>
      <p:pic>
        <p:nvPicPr>
          <p:cNvPr id="9" name="Picture 5" descr="C:\Users\itasuku\Desktop\3285abd833f2f5713a4577d9077750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325" y="3966828"/>
            <a:ext cx="2714612" cy="155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5755378" y="5566120"/>
            <a:ext cx="27945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Image of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 parking lot of typical commercial facilities 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3" y="3975063"/>
            <a:ext cx="2313022" cy="154201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666" y="3975063"/>
            <a:ext cx="2286788" cy="1524526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516357" y="5517078"/>
            <a:ext cx="21247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Instructions for audible waring and rear vision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735245" y="5566120"/>
            <a:ext cx="28318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Exercise of reversing of test vehicle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130087" y="4481513"/>
            <a:ext cx="46435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237291" y="4498657"/>
            <a:ext cx="46435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060435" y="4519729"/>
            <a:ext cx="46435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823" y="164892"/>
            <a:ext cx="2687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Methods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2245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正方形/長方形 36"/>
          <p:cNvSpPr/>
          <p:nvPr/>
        </p:nvSpPr>
        <p:spPr>
          <a:xfrm>
            <a:off x="269823" y="805663"/>
            <a:ext cx="8713667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Methods for driving</a:t>
            </a:r>
          </a:p>
          <a:p>
            <a:pPr marL="285750" indent="-285750">
              <a:buFontTx/>
              <a:buChar char="-"/>
            </a:pP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Environments imitating public parking space set at proving ground (JARI)</a:t>
            </a:r>
          </a:p>
          <a:p>
            <a:pPr marL="285750" indent="-285750">
              <a:buFontTx/>
              <a:buChar char="-"/>
            </a:pP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Task</a:t>
            </a:r>
          </a:p>
          <a:p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1) Reversing to parking lot about 10m behind</a:t>
            </a:r>
          </a:p>
          <a:p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2) In case of audible warning indication (buzzer), braking, decelerate and stop the vehicle.</a:t>
            </a:r>
          </a:p>
          <a:p>
            <a:pPr marL="285750" indent="-285750">
              <a:buFontTx/>
              <a:buChar char="-"/>
            </a:pP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Audible warning was made for any timing indication.</a:t>
            </a:r>
          </a:p>
          <a:p>
            <a:pPr marL="285750" indent="-285750">
              <a:buFontTx/>
              <a:buChar char="-"/>
            </a:pPr>
            <a:r>
              <a:rPr lang="en-US" altLang="ja-JP" sz="13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No obstacles located behind the vehicle.</a:t>
            </a:r>
            <a:endParaRPr lang="en-US" altLang="ja-JP" sz="13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5" name="図 1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31" y="2628290"/>
            <a:ext cx="5428760" cy="3070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662" y="4248499"/>
            <a:ext cx="2544748" cy="169649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662" y="2452120"/>
            <a:ext cx="2544748" cy="169649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69823" y="164892"/>
            <a:ext cx="2687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Methods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40931" y="2724909"/>
            <a:ext cx="1019175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Area for examiners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37666" y="2907954"/>
            <a:ext cx="1019175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Pylons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76300" y="4884307"/>
            <a:ext cx="647700" cy="25919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Pylons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41026" y="3494689"/>
            <a:ext cx="918247" cy="2616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Car stop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82849" y="3388912"/>
            <a:ext cx="512337" cy="430887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Car stop</a:t>
            </a:r>
            <a:endParaRPr kumimoji="1" lang="ja-JP" altLang="en-US" sz="11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8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64" b="1692"/>
          <a:stretch/>
        </p:blipFill>
        <p:spPr>
          <a:xfrm>
            <a:off x="5068198" y="3478676"/>
            <a:ext cx="3658387" cy="1701000"/>
          </a:xfrm>
          <a:prstGeom prst="rect">
            <a:avLst/>
          </a:prstGeom>
        </p:spPr>
      </p:pic>
      <p:sp>
        <p:nvSpPr>
          <p:cNvPr id="8" name="四角形吹き出し 7"/>
          <p:cNvSpPr/>
          <p:nvPr/>
        </p:nvSpPr>
        <p:spPr>
          <a:xfrm>
            <a:off x="4643307" y="2214998"/>
            <a:ext cx="3378666" cy="1116759"/>
          </a:xfrm>
          <a:prstGeom prst="wedgeRectCallout">
            <a:avLst>
              <a:gd name="adj1" fmla="val -5659"/>
              <a:gd name="adj2" fmla="val 113082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Audible warning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Continuous 1,220Hz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5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70db at headrest</a:t>
            </a:r>
            <a:endParaRPr lang="ja-JP" altLang="en-US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286473" y="946409"/>
            <a:ext cx="871366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vehicle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SUV (Nissan X-trail) used.</a:t>
            </a:r>
          </a:p>
          <a:p>
            <a:pPr marL="285750" indent="-285750">
              <a:buFontTx/>
              <a:buChar char="-"/>
            </a:pPr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Audible warning provided small speaker located upper-side of cluster.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92" y="2067142"/>
            <a:ext cx="3567419" cy="237827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0" t="38188" r="39406" b="30130"/>
          <a:stretch/>
        </p:blipFill>
        <p:spPr>
          <a:xfrm>
            <a:off x="6652796" y="2262186"/>
            <a:ext cx="1299639" cy="102238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/>
          <a:srcRect b="11182"/>
          <a:stretch/>
        </p:blipFill>
        <p:spPr>
          <a:xfrm>
            <a:off x="425673" y="4464296"/>
            <a:ext cx="2057143" cy="142108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6"/>
          <a:srcRect t="9922" b="17033"/>
          <a:stretch/>
        </p:blipFill>
        <p:spPr>
          <a:xfrm>
            <a:off x="2526135" y="4589191"/>
            <a:ext cx="2043596" cy="1161000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>
            <a:off x="2526135" y="5640876"/>
            <a:ext cx="3288080" cy="3577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http://history.nissan.co.jp/X-TRAIL/T32/1312/spec_dimensions.html</a:t>
            </a:r>
            <a:r>
              <a:rPr lang="ja-JP" altLang="en-US" sz="675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823" y="164892"/>
            <a:ext cx="2687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Test Methods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579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619" y="2389921"/>
            <a:ext cx="6995381" cy="330602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743624" y="3819767"/>
            <a:ext cx="35398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en-US" altLang="ja-JP" sz="1050" baseline="-25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</a:t>
            </a:r>
            <a:endParaRPr lang="ja-JP" altLang="en-US" sz="1050" baseline="-25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22" name="直線コネクタ 21"/>
          <p:cNvCxnSpPr>
            <a:stCxn id="44" idx="0"/>
          </p:cNvCxnSpPr>
          <p:nvPr/>
        </p:nvCxnSpPr>
        <p:spPr>
          <a:xfrm flipH="1">
            <a:off x="3812262" y="1936864"/>
            <a:ext cx="33794" cy="41933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H="1">
            <a:off x="3790357" y="5831686"/>
            <a:ext cx="1145772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4067297" y="5729254"/>
            <a:ext cx="51937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  <a:r>
              <a:rPr lang="en-US" altLang="ja-JP" sz="1050" baseline="-250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start</a:t>
            </a:r>
            <a:endParaRPr lang="ja-JP" altLang="en-US" sz="105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 flipH="1">
            <a:off x="2796262" y="3814660"/>
            <a:ext cx="62162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712467" y="3555351"/>
            <a:ext cx="5146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en-US" altLang="ja-JP" sz="105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max</a:t>
            </a:r>
            <a:endParaRPr lang="ja-JP" altLang="en-US" sz="105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732873" y="4096717"/>
            <a:ext cx="858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en-US" altLang="ja-JP" sz="105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max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×0.8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788734" y="4950818"/>
            <a:ext cx="8581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</a:t>
            </a:r>
            <a:r>
              <a:rPr lang="en-US" altLang="ja-JP" sz="105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max</a:t>
            </a:r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×0.2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132753" y="1936864"/>
            <a:ext cx="142660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Reverse gear selected</a:t>
            </a:r>
            <a:endParaRPr lang="ja-JP" altLang="en-US" sz="120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4" name="直線コネクタ 53"/>
          <p:cNvCxnSpPr/>
          <p:nvPr/>
        </p:nvCxnSpPr>
        <p:spPr>
          <a:xfrm flipH="1">
            <a:off x="7491225" y="5855666"/>
            <a:ext cx="392660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409105" y="5849361"/>
            <a:ext cx="3968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  <a:r>
              <a:rPr lang="en-US" altLang="ja-JP" sz="1050" baseline="-25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</a:t>
            </a:r>
            <a:endParaRPr lang="ja-JP" altLang="en-US" sz="1050" baseline="-25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6" name="直線コネクタ 55"/>
          <p:cNvCxnSpPr/>
          <p:nvPr/>
        </p:nvCxnSpPr>
        <p:spPr>
          <a:xfrm flipH="1">
            <a:off x="7889901" y="5855666"/>
            <a:ext cx="280721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7909985" y="5853989"/>
            <a:ext cx="3427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</a:t>
            </a:r>
            <a:r>
              <a:rPr lang="en-US" altLang="ja-JP" sz="1050" baseline="-25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endParaRPr lang="ja-JP" altLang="en-US" sz="105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566447" y="6121595"/>
            <a:ext cx="49161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</a:t>
            </a:r>
            <a:r>
              <a:rPr lang="en-US" altLang="ja-JP" sz="1050" baseline="-250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stop</a:t>
            </a:r>
            <a:endParaRPr lang="ja-JP" altLang="en-US" sz="105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 flipH="1">
            <a:off x="5226771" y="4110372"/>
            <a:ext cx="1303388" cy="8794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コネクタ 68"/>
          <p:cNvCxnSpPr/>
          <p:nvPr/>
        </p:nvCxnSpPr>
        <p:spPr>
          <a:xfrm flipH="1" flipV="1">
            <a:off x="7899641" y="4104180"/>
            <a:ext cx="195871" cy="8835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円弧 71"/>
          <p:cNvSpPr/>
          <p:nvPr/>
        </p:nvSpPr>
        <p:spPr>
          <a:xfrm>
            <a:off x="4847866" y="4651774"/>
            <a:ext cx="768702" cy="661091"/>
          </a:xfrm>
          <a:prstGeom prst="arc">
            <a:avLst>
              <a:gd name="adj1" fmla="val 19619753"/>
              <a:gd name="adj2" fmla="val 1995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5535450" y="4765609"/>
            <a:ext cx="4459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α</a:t>
            </a:r>
            <a:r>
              <a:rPr lang="en-US" altLang="ja-JP" sz="1050" baseline="-25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</a:t>
            </a:r>
            <a:endParaRPr lang="ja-JP" altLang="en-US" sz="1050" baseline="-25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573346" y="4750840"/>
            <a:ext cx="4381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α</a:t>
            </a:r>
            <a:r>
              <a:rPr lang="en-US" altLang="ja-JP" sz="1050" baseline="-250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</a:t>
            </a:r>
            <a:endParaRPr lang="ja-JP" altLang="en-US" sz="1050" baseline="-2500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5" name="円弧 74"/>
          <p:cNvSpPr/>
          <p:nvPr/>
        </p:nvSpPr>
        <p:spPr>
          <a:xfrm>
            <a:off x="7920452" y="4658197"/>
            <a:ext cx="768702" cy="661091"/>
          </a:xfrm>
          <a:prstGeom prst="arc">
            <a:avLst>
              <a:gd name="adj1" fmla="val 10837156"/>
              <a:gd name="adj2" fmla="val 13304243"/>
            </a:avLst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5" name="直線コネクタ 44"/>
          <p:cNvCxnSpPr/>
          <p:nvPr/>
        </p:nvCxnSpPr>
        <p:spPr>
          <a:xfrm>
            <a:off x="4936129" y="2035542"/>
            <a:ext cx="0" cy="41933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4330660" y="1936864"/>
            <a:ext cx="135901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Reversing motion started</a:t>
            </a:r>
            <a:endParaRPr lang="ja-JP" altLang="en-US" sz="120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8" name="直線コネクタ 47"/>
          <p:cNvCxnSpPr/>
          <p:nvPr/>
        </p:nvCxnSpPr>
        <p:spPr>
          <a:xfrm>
            <a:off x="7491225" y="2035542"/>
            <a:ext cx="0" cy="41933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6992419" y="1936863"/>
            <a:ext cx="91462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Audible warning</a:t>
            </a:r>
            <a:endParaRPr lang="ja-JP" altLang="en-US" sz="120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49" name="直線コネクタ 48"/>
          <p:cNvCxnSpPr/>
          <p:nvPr/>
        </p:nvCxnSpPr>
        <p:spPr>
          <a:xfrm>
            <a:off x="8170733" y="2035542"/>
            <a:ext cx="0" cy="419339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7912685" y="1983815"/>
            <a:ext cx="60750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Stop</a:t>
            </a:r>
            <a:endParaRPr lang="ja-JP" altLang="en-US" sz="120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 flipH="1">
            <a:off x="2796262" y="4110372"/>
            <a:ext cx="62162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H="1">
            <a:off x="2796262" y="4989787"/>
            <a:ext cx="62162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H="1">
            <a:off x="2796262" y="3858854"/>
            <a:ext cx="621624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7889901" y="2265838"/>
            <a:ext cx="0" cy="377973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>
            <a:off x="7476769" y="6136688"/>
            <a:ext cx="693852" cy="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6144319" y="2764493"/>
            <a:ext cx="117852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Warning sound</a:t>
            </a:r>
            <a:endParaRPr lang="ja-JP" altLang="en-US" sz="10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943484" y="2495749"/>
            <a:ext cx="61587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</a:t>
            </a:r>
            <a:r>
              <a:rPr lang="ja-JP" altLang="en-US" sz="105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sz="105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gear</a:t>
            </a:r>
            <a:endParaRPr lang="ja-JP" altLang="en-US" sz="10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987229" y="4117590"/>
            <a:ext cx="12586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Reversing speed</a:t>
            </a:r>
            <a:endParaRPr lang="ja-JP" altLang="en-US" sz="10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510331" y="4464752"/>
            <a:ext cx="14141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Reversing distance</a:t>
            </a:r>
            <a:endParaRPr lang="ja-JP" altLang="en-US" sz="105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269823" y="164892"/>
            <a:ext cx="2828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Acquired data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 rot="16200000">
            <a:off x="1575641" y="4039009"/>
            <a:ext cx="16074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Reversing speed [km/h]</a:t>
            </a:r>
          </a:p>
          <a:p>
            <a:pPr algn="ctr"/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Reversing distance [m]</a:t>
            </a:r>
            <a:endParaRPr lang="ja-JP" altLang="en-US" sz="90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088592" y="5444508"/>
            <a:ext cx="16074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Time [sec]</a:t>
            </a:r>
            <a:endParaRPr lang="ja-JP" altLang="en-US" sz="900" baseline="-250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812194"/>
              </p:ext>
            </p:extLst>
          </p:nvPr>
        </p:nvGraphicFramePr>
        <p:xfrm>
          <a:off x="126454" y="949618"/>
          <a:ext cx="2516695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148">
                  <a:extLst>
                    <a:ext uri="{9D8B030D-6E8A-4147-A177-3AD203B41FA5}">
                      <a16:colId xmlns="" xmlns:a16="http://schemas.microsoft.com/office/drawing/2014/main" val="1727263239"/>
                    </a:ext>
                  </a:extLst>
                </a:gridCol>
                <a:gridCol w="508000">
                  <a:extLst>
                    <a:ext uri="{9D8B030D-6E8A-4147-A177-3AD203B41FA5}">
                      <a16:colId xmlns="" xmlns:a16="http://schemas.microsoft.com/office/drawing/2014/main" val="711163483"/>
                    </a:ext>
                  </a:extLst>
                </a:gridCol>
                <a:gridCol w="1624547">
                  <a:extLst>
                    <a:ext uri="{9D8B030D-6E8A-4147-A177-3AD203B41FA5}">
                      <a16:colId xmlns="" xmlns:a16="http://schemas.microsoft.com/office/drawing/2014/main" val="4175881854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1)</a:t>
                      </a:r>
                      <a:endParaRPr kumimoji="1" lang="ja-JP" altLang="en-US" sz="12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</a:t>
                      </a:r>
                      <a:r>
                        <a:rPr kumimoji="1" lang="en-US" altLang="ja-JP" sz="1200" baseline="-25000" dirty="0" err="1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start</a:t>
                      </a:r>
                      <a:endParaRPr kumimoji="1" lang="ja-JP" altLang="en-US" sz="1200" baseline="-250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Time</a:t>
                      </a: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to vehicle move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1375034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2)</a:t>
                      </a:r>
                      <a:endParaRPr kumimoji="1" lang="ja-JP" altLang="en-US" sz="12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α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</a:t>
                      </a:r>
                      <a:endParaRPr kumimoji="1" lang="ja-JP" altLang="en-US" sz="12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Acceleration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1372990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3)</a:t>
                      </a:r>
                      <a:endParaRPr kumimoji="1" lang="ja-JP" altLang="en-US" sz="12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max</a:t>
                      </a:r>
                      <a:endParaRPr kumimoji="1" lang="ja-JP" altLang="en-US" sz="12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Maximum velocity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093122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4)</a:t>
                      </a:r>
                      <a:endParaRPr kumimoji="1" lang="ja-JP" altLang="en-US" sz="12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w</a:t>
                      </a:r>
                      <a:endParaRPr kumimoji="1" lang="ja-JP" altLang="en-US" sz="12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Velocity at warning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10706918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5)</a:t>
                      </a:r>
                      <a:endParaRPr kumimoji="1" lang="ja-JP" altLang="en-US" sz="12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</a:t>
                      </a:r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Reaction time to warning</a:t>
                      </a:r>
                      <a:endParaRPr kumimoji="1" lang="ja-JP" altLang="en-US" sz="120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9402880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6)</a:t>
                      </a:r>
                      <a:endParaRPr kumimoji="1" lang="ja-JP" altLang="en-US" sz="12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</a:t>
                      </a:r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Time to reduce speed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6140817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7)</a:t>
                      </a:r>
                      <a:endParaRPr kumimoji="1" lang="ja-JP" altLang="en-US" sz="1200" baseline="0" dirty="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α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</a:t>
                      </a:r>
                      <a:endParaRPr kumimoji="1" lang="ja-JP" altLang="en-US" sz="1200" baseline="-25000" smtClean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Deceleration</a:t>
                      </a: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ratio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775617816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8)</a:t>
                      </a:r>
                      <a:endParaRPr kumimoji="1" lang="ja-JP" altLang="en-US" sz="1200" baseline="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L</a:t>
                      </a:r>
                      <a:r>
                        <a:rPr kumimoji="1" lang="en-US" altLang="ja-JP" sz="1200" baseline="-2500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stop</a:t>
                      </a:r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kumimoji="1" lang="en-US" altLang="ja-JP" sz="12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Stop</a:t>
                      </a:r>
                      <a:r>
                        <a:rPr kumimoji="1" lang="en-US" altLang="ja-JP" sz="1200" baseline="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Meiryo UI" panose="020B0604030504040204" pitchFamily="50" charset="-128"/>
                        </a:rPr>
                        <a:t> distance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  <a:cs typeface="Meiryo UI" panose="020B0604030504040204" pitchFamily="50" charset="-128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466129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419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429" y="1638811"/>
            <a:ext cx="7300555" cy="3473201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732252" y="5141539"/>
            <a:ext cx="4093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Time to motion from reverse gear selected</a:t>
            </a:r>
          </a:p>
          <a:p>
            <a:pPr algn="ctr"/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(2~5 trial at Condition 2~5, N=384)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69823" y="164892"/>
            <a:ext cx="156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Results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角丸四角形 7"/>
          <p:cNvSpPr/>
          <p:nvPr/>
        </p:nvSpPr>
        <p:spPr>
          <a:xfrm rot="16200000">
            <a:off x="346977" y="2871654"/>
            <a:ext cx="1679855" cy="2649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Number of cases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3612298" y="4640203"/>
            <a:ext cx="2235609" cy="2649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Time to motion [sec]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6200000">
            <a:off x="6922767" y="2942171"/>
            <a:ext cx="18329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Cumulative cases [%]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08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859" y="1574416"/>
            <a:ext cx="7285437" cy="346600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046807" y="1229606"/>
            <a:ext cx="60783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※Total 6 time were not stopped. It was composed by 3 of 24 drivers.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9823" y="164892"/>
            <a:ext cx="156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Results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角丸四角形 8"/>
          <p:cNvSpPr/>
          <p:nvPr/>
        </p:nvSpPr>
        <p:spPr>
          <a:xfrm rot="16200000">
            <a:off x="346977" y="2807260"/>
            <a:ext cx="1679855" cy="2649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Number of cases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6922767" y="2877777"/>
            <a:ext cx="183293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Cumulative cases [%]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46807" y="5023284"/>
            <a:ext cx="4344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Stop distance just after reverse gear selected</a:t>
            </a:r>
          </a:p>
          <a:p>
            <a:pPr algn="ctr"/>
            <a:r>
              <a:rPr lang="en-US" altLang="ja-JP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(2~5 trial at Condition 1, N=384)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3612297" y="4619958"/>
            <a:ext cx="2235609" cy="26495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35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Stop distance [m]</a:t>
            </a:r>
            <a:endParaRPr lang="en-US" altLang="ja-JP" sz="135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346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33" y="3654554"/>
            <a:ext cx="3655936" cy="20989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33" y="983350"/>
            <a:ext cx="3655936" cy="209898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29675" y="3096895"/>
            <a:ext cx="35491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Speed at warning and stop distance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2~5 trials at condition 2~4, N=384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1723" y="983350"/>
            <a:ext cx="3655936" cy="209898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723" y="3653938"/>
            <a:ext cx="3655936" cy="209898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269823" y="164892"/>
            <a:ext cx="156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Results</a:t>
            </a:r>
            <a:endParaRPr kumimoji="1" lang="ja-JP" altLang="en-US" sz="28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921723" y="3082330"/>
            <a:ext cx="35491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Reaction time for warning and stop distance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2~5 trials at condition 2~4, N=384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87133" y="5752918"/>
            <a:ext cx="35491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Deceleration and stop distance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2~5 trials at condition 2~4, N=384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028518" y="5754450"/>
            <a:ext cx="354914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Deceleration time and stop distance</a:t>
            </a:r>
            <a:endParaRPr lang="en-US" altLang="ja-JP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2~5 trials at condition 2~4, N=384 </a:t>
            </a:r>
            <a:r>
              <a: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）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 rot="16200000">
            <a:off x="-86394" y="1755430"/>
            <a:ext cx="148605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top distance [m]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 rot="16200000">
            <a:off x="-107659" y="4468051"/>
            <a:ext cx="148605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top distance [m]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4305654" y="1597887"/>
            <a:ext cx="148605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top distance [m]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 rot="16200000">
            <a:off x="4285491" y="4439894"/>
            <a:ext cx="1486054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</a:t>
            </a:r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top distance [m]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490364" y="2792583"/>
            <a:ext cx="1912055" cy="2575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Speed at warning [km/h]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686869" y="2796877"/>
            <a:ext cx="2404507" cy="2532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Reaction time for warning [sec]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914928" y="5469850"/>
            <a:ext cx="1776320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Deceleration time [sec]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652972" y="5461051"/>
            <a:ext cx="1586837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Deceleration [m/s2]</a:t>
            </a:r>
            <a:endParaRPr lang="ja-JP" altLang="en-US" sz="105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1192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</TotalTime>
  <Words>1315</Words>
  <Application>Microsoft Office PowerPoint</Application>
  <PresentationFormat>Diavoorstelling (4:3)</PresentationFormat>
  <Paragraphs>362</Paragraphs>
  <Slides>16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Office テーマ</vt:lpstr>
      <vt:lpstr>Study about Audible Warning system effects for VRU safety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ALLIANCE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HIRAO, AKINARI</dc:creator>
  <cp:lastModifiedBy>Johan Broeders</cp:lastModifiedBy>
  <cp:revision>34</cp:revision>
  <dcterms:created xsi:type="dcterms:W3CDTF">2019-02-03T16:07:54Z</dcterms:created>
  <dcterms:modified xsi:type="dcterms:W3CDTF">2019-02-07T02:48:43Z</dcterms:modified>
</cp:coreProperties>
</file>