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5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9144000" cy="5143500" type="screen16x9"/>
  <p:notesSz cx="6858000" cy="91440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7ECFF"/>
    <a:srgbClr val="00B0F0"/>
    <a:srgbClr val="FF0000"/>
    <a:srgbClr val="92D050"/>
    <a:srgbClr val="515B5E"/>
    <a:srgbClr val="FF64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4" d="100"/>
          <a:sy n="104" d="100"/>
        </p:scale>
        <p:origin x="-90" y="-61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B730C2DA-83E7-43D5-AC9E-E51F9F239CC0}" type="datetimeFigureOut">
              <a:rPr lang="en-GB" altLang="en-US"/>
              <a:pPr>
                <a:defRPr/>
              </a:pPr>
              <a:t>18/02/2019</a:t>
            </a:fld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D80756E1-58C9-40EC-A57A-08E875492933}" type="slidenum">
              <a:rPr lang="en-GB" altLang="en-US"/>
              <a:pPr>
                <a:defRPr/>
              </a:pPr>
              <a:t>‹nr.›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20812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332AC8F7-34E6-498F-B51B-D72445DE0F33}" type="datetimeFigureOut">
              <a:rPr lang="en-GB" altLang="en-US"/>
              <a:pPr>
                <a:defRPr/>
              </a:pPr>
              <a:t>18/02/2019</a:t>
            </a:fld>
            <a:endParaRPr lang="en-GB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smtClean="0"/>
              <a:t>Click to edit Master text styles</a:t>
            </a:r>
          </a:p>
          <a:p>
            <a:pPr lvl="1"/>
            <a:r>
              <a:rPr lang="en-GB" altLang="en-US" noProof="0" smtClean="0"/>
              <a:t>Second level</a:t>
            </a:r>
          </a:p>
          <a:p>
            <a:pPr lvl="2"/>
            <a:r>
              <a:rPr lang="en-GB" altLang="en-US" noProof="0" smtClean="0"/>
              <a:t>Third level</a:t>
            </a:r>
          </a:p>
          <a:p>
            <a:pPr lvl="3"/>
            <a:r>
              <a:rPr lang="en-GB" altLang="en-US" noProof="0" smtClean="0"/>
              <a:t>Fourth level</a:t>
            </a:r>
          </a:p>
          <a:p>
            <a:pPr lvl="4"/>
            <a:r>
              <a:rPr lang="en-GB" alt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53BCC905-9378-49E7-B41A-1EB35980E400}" type="slidenum">
              <a:rPr lang="en-GB" altLang="en-US"/>
              <a:pPr>
                <a:defRPr/>
              </a:pPr>
              <a:t>‹nr.›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7985347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190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449266" y="889001"/>
            <a:ext cx="6888515" cy="860778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Title</a:t>
            </a:r>
          </a:p>
        </p:txBody>
      </p:sp>
      <p:sp>
        <p:nvSpPr>
          <p:cNvPr id="5" name="TextBox 10"/>
          <p:cNvSpPr txBox="1">
            <a:spLocks noChangeArrowheads="1"/>
          </p:cNvSpPr>
          <p:nvPr userDrawn="1"/>
        </p:nvSpPr>
        <p:spPr bwMode="auto">
          <a:xfrm>
            <a:off x="27128" y="4870696"/>
            <a:ext cx="149542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GB" altLang="en-US" sz="1000" dirty="0" smtClean="0">
                <a:solidFill>
                  <a:schemeClr val="tx1"/>
                </a:solidFill>
                <a:cs typeface="+mn-cs"/>
              </a:rPr>
              <a:t>© 2018 </a:t>
            </a:r>
            <a:r>
              <a:rPr lang="en-GB" altLang="en-US" sz="1000" dirty="0">
                <a:solidFill>
                  <a:schemeClr val="tx1"/>
                </a:solidFill>
                <a:cs typeface="+mn-cs"/>
              </a:rPr>
              <a:t>TRL Ltd</a:t>
            </a:r>
          </a:p>
        </p:txBody>
      </p:sp>
    </p:spTree>
    <p:extLst>
      <p:ext uri="{BB962C8B-B14F-4D97-AF65-F5344CB8AC3E}">
        <p14:creationId xmlns:p14="http://schemas.microsoft.com/office/powerpoint/2010/main" val="638605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38150" y="871538"/>
            <a:ext cx="8229600" cy="3771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 bwMode="auto">
          <a:xfrm>
            <a:off x="304804" y="95079"/>
            <a:ext cx="6847113" cy="616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Add Title</a:t>
            </a: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078754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0">
                <a:solidFill>
                  <a:schemeClr val="bg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0">
                <a:solidFill>
                  <a:schemeClr val="bg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 hasCustomPrompt="1"/>
          </p:nvPr>
        </p:nvSpPr>
        <p:spPr bwMode="auto">
          <a:xfrm>
            <a:off x="304801" y="95079"/>
            <a:ext cx="7021286" cy="616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Add Title</a:t>
            </a: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038094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830424" y="795528"/>
            <a:ext cx="8323658" cy="311582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 bwMode="auto">
          <a:xfrm>
            <a:off x="304803" y="95079"/>
            <a:ext cx="6825343" cy="616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Add Title</a:t>
            </a:r>
            <a:endParaRPr lang="en-GB" altLang="en-US" dirty="0" smtClean="0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 bwMode="auto">
          <a:xfrm>
            <a:off x="438150" y="1243013"/>
            <a:ext cx="8248650" cy="337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837339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164433"/>
            <a:ext cx="8229600" cy="345043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830424" y="795528"/>
            <a:ext cx="8323658" cy="311582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itle Placeholder 1"/>
          <p:cNvSpPr>
            <a:spLocks noGrp="1"/>
          </p:cNvSpPr>
          <p:nvPr>
            <p:ph type="title" hasCustomPrompt="1"/>
          </p:nvPr>
        </p:nvSpPr>
        <p:spPr bwMode="auto">
          <a:xfrm>
            <a:off x="304801" y="95079"/>
            <a:ext cx="6847114" cy="616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Add Title</a:t>
            </a: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55893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830424" y="795528"/>
            <a:ext cx="8323658" cy="311582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itle Placeholder 1"/>
          <p:cNvSpPr>
            <a:spLocks noGrp="1"/>
          </p:cNvSpPr>
          <p:nvPr>
            <p:ph type="title" hasCustomPrompt="1"/>
          </p:nvPr>
        </p:nvSpPr>
        <p:spPr bwMode="auto">
          <a:xfrm>
            <a:off x="304801" y="95079"/>
            <a:ext cx="6868886" cy="616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Add Title</a:t>
            </a:r>
            <a:endParaRPr lang="en-GB" altLang="en-US" dirty="0" smtClean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1164432"/>
            <a:ext cx="8229600" cy="292179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7499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 bwMode="auto">
          <a:xfrm>
            <a:off x="304803" y="95079"/>
            <a:ext cx="7064829" cy="616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Add Title</a:t>
            </a:r>
            <a:endParaRPr lang="en-GB" altLang="en-US" dirty="0" smtClean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004209"/>
            <a:ext cx="7961356" cy="3610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7145350" y="4842678"/>
            <a:ext cx="19897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en-US" sz="1400" b="1" dirty="0" smtClean="0">
                <a:solidFill>
                  <a:srgbClr val="FF641E"/>
                </a:solidFill>
                <a:latin typeface="Calibri Light" panose="020F0302020204030204" pitchFamily="34" charset="0"/>
              </a:rPr>
              <a:t>the future of transport</a:t>
            </a:r>
            <a:r>
              <a:rPr lang="en-US" altLang="en-US" sz="1400" b="1" dirty="0" smtClean="0">
                <a:solidFill>
                  <a:schemeClr val="bg2"/>
                </a:solidFill>
                <a:latin typeface="Calibri Light" panose="020F0302020204030204" pitchFamily="34" charset="0"/>
              </a:rPr>
              <a:t>.</a:t>
            </a:r>
            <a:endParaRPr lang="en-GB" sz="1400" b="1" dirty="0">
              <a:solidFill>
                <a:schemeClr val="bg2"/>
              </a:solidFill>
              <a:latin typeface="Calibri Light" panose="020F0302020204030204" pitchFamily="34" charset="0"/>
            </a:endParaRPr>
          </a:p>
        </p:txBody>
      </p:sp>
      <p:pic>
        <p:nvPicPr>
          <p:cNvPr id="16" name="Picture 6" descr="trl-logo-grey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2647" y="115031"/>
            <a:ext cx="763706" cy="289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0"/>
          <p:cNvSpPr txBox="1">
            <a:spLocks noChangeArrowheads="1"/>
          </p:cNvSpPr>
          <p:nvPr/>
        </p:nvSpPr>
        <p:spPr bwMode="auto">
          <a:xfrm>
            <a:off x="27128" y="4870696"/>
            <a:ext cx="149542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GB" altLang="en-US" sz="1000" dirty="0" smtClean="0">
                <a:solidFill>
                  <a:schemeClr val="tx1"/>
                </a:solidFill>
                <a:cs typeface="+mn-cs"/>
              </a:rPr>
              <a:t>© 2018 </a:t>
            </a:r>
            <a:r>
              <a:rPr lang="en-GB" altLang="en-US" sz="1000" dirty="0">
                <a:solidFill>
                  <a:schemeClr val="tx1"/>
                </a:solidFill>
                <a:cs typeface="+mn-cs"/>
              </a:rPr>
              <a:t>TRL </a:t>
            </a:r>
            <a:r>
              <a:rPr lang="en-GB" altLang="en-US" sz="1000" dirty="0" smtClean="0">
                <a:solidFill>
                  <a:schemeClr val="tx1"/>
                </a:solidFill>
                <a:cs typeface="+mn-cs"/>
              </a:rPr>
              <a:t>Ltd</a:t>
            </a:r>
            <a:endParaRPr lang="en-GB" altLang="en-US" sz="1000" dirty="0">
              <a:solidFill>
                <a:schemeClr val="tx1"/>
              </a:solidFill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692" r:id="rId2"/>
    <p:sldLayoutId id="2147483689" r:id="rId3"/>
    <p:sldLayoutId id="2147483693" r:id="rId4"/>
    <p:sldLayoutId id="2147483694" r:id="rId5"/>
    <p:sldLayoutId id="2147483695" r:id="rId6"/>
  </p:sldLayoutIdLst>
  <p:hf hdr="0" ft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400" b="0" kern="1200">
          <a:solidFill>
            <a:schemeClr val="tx1"/>
          </a:solidFill>
          <a:latin typeface="+mj-lt"/>
          <a:ea typeface="MS PGothic" pitchFamily="34" charset="-128"/>
          <a:cs typeface="+mj-cs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  <a:ea typeface="MS PGothic" pitchFamily="34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  <a:ea typeface="MS PGothic" pitchFamily="34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  <a:ea typeface="MS PGothic" pitchFamily="34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  <a:ea typeface="MS PGothic" pitchFamily="34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  <a:ea typeface="MS PGothic" pitchFamily="34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  <a:ea typeface="MS PGothic" pitchFamily="34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  <a:ea typeface="MS PGothic" pitchFamily="34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  <a:ea typeface="MS PGothic" pitchFamily="34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2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1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1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Isosceles Triangle 31"/>
          <p:cNvSpPr/>
          <p:nvPr/>
        </p:nvSpPr>
        <p:spPr>
          <a:xfrm rot="16200000" flipV="1">
            <a:off x="3098539" y="2103231"/>
            <a:ext cx="1513521" cy="2096103"/>
          </a:xfrm>
          <a:prstGeom prst="triangle">
            <a:avLst>
              <a:gd name="adj" fmla="val 0"/>
            </a:avLst>
          </a:prstGeom>
          <a:solidFill>
            <a:srgbClr val="B7EC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62189" y="1252151"/>
            <a:ext cx="2475065" cy="2655892"/>
            <a:chOff x="733168" y="1252151"/>
            <a:chExt cx="1804086" cy="1935892"/>
          </a:xfrm>
          <a:solidFill>
            <a:schemeClr val="bg1">
              <a:lumMod val="85000"/>
            </a:schemeClr>
          </a:solidFill>
        </p:grpSpPr>
        <p:sp>
          <p:nvSpPr>
            <p:cNvPr id="3" name="Rectangle 2"/>
            <p:cNvSpPr/>
            <p:nvPr/>
          </p:nvSpPr>
          <p:spPr>
            <a:xfrm>
              <a:off x="733168" y="1845276"/>
              <a:ext cx="1804086" cy="972065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Pentagon 4"/>
            <p:cNvSpPr/>
            <p:nvPr/>
          </p:nvSpPr>
          <p:spPr>
            <a:xfrm>
              <a:off x="733168" y="1252151"/>
              <a:ext cx="1416908" cy="1186249"/>
            </a:xfrm>
            <a:prstGeom prst="homePlat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Oval 5"/>
            <p:cNvSpPr/>
            <p:nvPr/>
          </p:nvSpPr>
          <p:spPr>
            <a:xfrm>
              <a:off x="1136821" y="2438400"/>
              <a:ext cx="741405" cy="749643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" name="Rectangle 6"/>
          <p:cNvSpPr/>
          <p:nvPr/>
        </p:nvSpPr>
        <p:spPr>
          <a:xfrm>
            <a:off x="2807253" y="2108043"/>
            <a:ext cx="540000" cy="1800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2537253" y="4056324"/>
            <a:ext cx="540000" cy="0"/>
          </a:xfrm>
          <a:prstGeom prst="line">
            <a:avLst/>
          </a:prstGeom>
          <a:ln>
            <a:solidFill>
              <a:schemeClr val="bg2"/>
            </a:solidFill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911597" y="2108043"/>
            <a:ext cx="540000" cy="1800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Connector 13"/>
          <p:cNvCxnSpPr/>
          <p:nvPr/>
        </p:nvCxnSpPr>
        <p:spPr>
          <a:xfrm>
            <a:off x="2537254" y="4427029"/>
            <a:ext cx="2700000" cy="0"/>
          </a:xfrm>
          <a:prstGeom prst="line">
            <a:avLst/>
          </a:prstGeom>
          <a:ln>
            <a:solidFill>
              <a:schemeClr val="bg2"/>
            </a:solidFill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816334" y="2108043"/>
            <a:ext cx="0" cy="270000"/>
          </a:xfrm>
          <a:prstGeom prst="line">
            <a:avLst/>
          </a:prstGeom>
          <a:ln>
            <a:solidFill>
              <a:schemeClr val="bg2"/>
            </a:solidFill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807254" y="2378043"/>
            <a:ext cx="2104343" cy="1513524"/>
          </a:xfrm>
          <a:prstGeom prst="line">
            <a:avLst/>
          </a:prstGeom>
          <a:ln>
            <a:solidFill>
              <a:srgbClr val="00B05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4184799" y="3351567"/>
            <a:ext cx="0" cy="540000"/>
          </a:xfrm>
          <a:prstGeom prst="line">
            <a:avLst/>
          </a:prstGeom>
          <a:ln>
            <a:solidFill>
              <a:schemeClr val="bg2"/>
            </a:solidFill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2537254" y="3376281"/>
            <a:ext cx="1656000" cy="0"/>
          </a:xfrm>
          <a:prstGeom prst="line">
            <a:avLst/>
          </a:prstGeom>
          <a:ln>
            <a:solidFill>
              <a:schemeClr val="bg2"/>
            </a:solidFill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632869" y="3550508"/>
            <a:ext cx="540000" cy="180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dirty="0" smtClean="0"/>
              <a:t>300 mm</a:t>
            </a:r>
            <a:endParaRPr lang="en-GB" sz="1200" dirty="0"/>
          </a:p>
        </p:txBody>
      </p:sp>
      <p:sp>
        <p:nvSpPr>
          <p:cNvPr id="25" name="TextBox 24"/>
          <p:cNvSpPr txBox="1"/>
          <p:nvPr/>
        </p:nvSpPr>
        <p:spPr>
          <a:xfrm>
            <a:off x="3581254" y="4437343"/>
            <a:ext cx="612000" cy="180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dirty="0" smtClean="0"/>
              <a:t>1500 mm</a:t>
            </a:r>
            <a:endParaRPr lang="en-GB" sz="1200" dirty="0"/>
          </a:p>
        </p:txBody>
      </p:sp>
      <p:sp>
        <p:nvSpPr>
          <p:cNvPr id="29" name="TextBox 28"/>
          <p:cNvSpPr txBox="1"/>
          <p:nvPr/>
        </p:nvSpPr>
        <p:spPr>
          <a:xfrm>
            <a:off x="2586682" y="1932882"/>
            <a:ext cx="6120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dirty="0" smtClean="0"/>
              <a:t>150 mm</a:t>
            </a:r>
            <a:endParaRPr lang="en-GB" sz="1200" dirty="0"/>
          </a:p>
        </p:txBody>
      </p:sp>
      <p:sp>
        <p:nvSpPr>
          <p:cNvPr id="30" name="TextBox 29"/>
          <p:cNvSpPr txBox="1"/>
          <p:nvPr/>
        </p:nvSpPr>
        <p:spPr>
          <a:xfrm>
            <a:off x="2546334" y="4109871"/>
            <a:ext cx="540000" cy="180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dirty="0" smtClean="0"/>
              <a:t>300 mm</a:t>
            </a:r>
            <a:endParaRPr lang="en-GB" sz="1200" dirty="0"/>
          </a:p>
        </p:txBody>
      </p:sp>
      <p:sp>
        <p:nvSpPr>
          <p:cNvPr id="31" name="TextBox 30"/>
          <p:cNvSpPr txBox="1"/>
          <p:nvPr/>
        </p:nvSpPr>
        <p:spPr>
          <a:xfrm>
            <a:off x="3019265" y="3155092"/>
            <a:ext cx="612000" cy="18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36000" tIns="0" rIns="36000" bIns="0" rtlCol="0">
            <a:spAutoFit/>
          </a:bodyPr>
          <a:lstStyle/>
          <a:p>
            <a:r>
              <a:rPr lang="en-GB" sz="1200" b="1" dirty="0" smtClean="0">
                <a:solidFill>
                  <a:srgbClr val="0070C0"/>
                </a:solidFill>
              </a:rPr>
              <a:t>920 mm</a:t>
            </a:r>
            <a:endParaRPr lang="en-GB" sz="1200" b="1" dirty="0">
              <a:solidFill>
                <a:srgbClr val="0070C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174789" y="0"/>
            <a:ext cx="47944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CHALLENGE: Vision-Based System Blind Spots</a:t>
            </a:r>
          </a:p>
          <a:p>
            <a:pPr algn="ctr"/>
            <a:r>
              <a:rPr lang="en-GB" sz="1400" b="1" dirty="0" smtClean="0">
                <a:solidFill>
                  <a:srgbClr val="FF0000"/>
                </a:solidFill>
              </a:rPr>
              <a:t>Worst-case scenario </a:t>
            </a:r>
            <a:r>
              <a:rPr lang="en-GB" sz="1400" b="1" u="sng" dirty="0" smtClean="0">
                <a:solidFill>
                  <a:srgbClr val="FF0000"/>
                </a:solidFill>
              </a:rPr>
              <a:t>lower</a:t>
            </a:r>
            <a:r>
              <a:rPr lang="en-GB" sz="1400" b="1" dirty="0" smtClean="0">
                <a:solidFill>
                  <a:srgbClr val="FF0000"/>
                </a:solidFill>
              </a:rPr>
              <a:t> blind spot</a:t>
            </a:r>
            <a:endParaRPr lang="en-GB" sz="1400" b="1" dirty="0">
              <a:solidFill>
                <a:srgbClr val="FF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578" y="932478"/>
            <a:ext cx="3257026" cy="2621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2214" y="3550508"/>
            <a:ext cx="1021786" cy="1592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Rectangle 34"/>
          <p:cNvSpPr/>
          <p:nvPr/>
        </p:nvSpPr>
        <p:spPr>
          <a:xfrm>
            <a:off x="7850659" y="1128584"/>
            <a:ext cx="271555" cy="2413686"/>
          </a:xfrm>
          <a:prstGeom prst="rect">
            <a:avLst/>
          </a:prstGeom>
          <a:noFill/>
          <a:ln w="127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kstvak 25"/>
          <p:cNvSpPr txBox="1"/>
          <p:nvPr/>
        </p:nvSpPr>
        <p:spPr>
          <a:xfrm>
            <a:off x="7580110" y="-8918"/>
            <a:ext cx="15638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dirty="0" smtClean="0"/>
              <a:t>VRU-Proxi-08-14</a:t>
            </a:r>
            <a:endParaRPr lang="nl-NL" sz="1600" dirty="0"/>
          </a:p>
        </p:txBody>
      </p:sp>
    </p:spTree>
    <p:extLst>
      <p:ext uri="{BB962C8B-B14F-4D97-AF65-F5344CB8AC3E}">
        <p14:creationId xmlns:p14="http://schemas.microsoft.com/office/powerpoint/2010/main" val="2332536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sosceles Triangle 10"/>
          <p:cNvSpPr/>
          <p:nvPr/>
        </p:nvSpPr>
        <p:spPr>
          <a:xfrm rot="16200000" flipV="1">
            <a:off x="3537358" y="2525570"/>
            <a:ext cx="635885" cy="2096103"/>
          </a:xfrm>
          <a:prstGeom prst="triangle">
            <a:avLst>
              <a:gd name="adj" fmla="val 0"/>
            </a:avLst>
          </a:prstGeom>
          <a:solidFill>
            <a:srgbClr val="B7EC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62189" y="1252151"/>
            <a:ext cx="2475065" cy="2655892"/>
            <a:chOff x="733168" y="1252151"/>
            <a:chExt cx="1804086" cy="1935892"/>
          </a:xfrm>
          <a:solidFill>
            <a:schemeClr val="bg1">
              <a:lumMod val="85000"/>
            </a:schemeClr>
          </a:solidFill>
        </p:grpSpPr>
        <p:sp>
          <p:nvSpPr>
            <p:cNvPr id="3" name="Rectangle 2"/>
            <p:cNvSpPr/>
            <p:nvPr/>
          </p:nvSpPr>
          <p:spPr>
            <a:xfrm>
              <a:off x="733168" y="1845276"/>
              <a:ext cx="1804086" cy="972065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Pentagon 4"/>
            <p:cNvSpPr/>
            <p:nvPr/>
          </p:nvSpPr>
          <p:spPr>
            <a:xfrm>
              <a:off x="733168" y="1252151"/>
              <a:ext cx="1416908" cy="1186249"/>
            </a:xfrm>
            <a:prstGeom prst="homePlat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Oval 5"/>
            <p:cNvSpPr/>
            <p:nvPr/>
          </p:nvSpPr>
          <p:spPr>
            <a:xfrm>
              <a:off x="1136821" y="2438400"/>
              <a:ext cx="741405" cy="749643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" name="Rectangle 6"/>
          <p:cNvSpPr/>
          <p:nvPr/>
        </p:nvSpPr>
        <p:spPr>
          <a:xfrm>
            <a:off x="2807253" y="2991567"/>
            <a:ext cx="540000" cy="900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2537253" y="4056324"/>
            <a:ext cx="540000" cy="0"/>
          </a:xfrm>
          <a:prstGeom prst="line">
            <a:avLst/>
          </a:prstGeom>
          <a:ln>
            <a:solidFill>
              <a:schemeClr val="bg2"/>
            </a:solidFill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903352" y="2091567"/>
            <a:ext cx="540000" cy="1800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Connector 13"/>
          <p:cNvCxnSpPr/>
          <p:nvPr/>
        </p:nvCxnSpPr>
        <p:spPr>
          <a:xfrm>
            <a:off x="2537254" y="4427029"/>
            <a:ext cx="2700000" cy="0"/>
          </a:xfrm>
          <a:prstGeom prst="line">
            <a:avLst/>
          </a:prstGeom>
          <a:ln>
            <a:solidFill>
              <a:schemeClr val="bg2"/>
            </a:solidFill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816334" y="2985680"/>
            <a:ext cx="0" cy="270000"/>
          </a:xfrm>
          <a:prstGeom prst="line">
            <a:avLst/>
          </a:prstGeom>
          <a:ln>
            <a:solidFill>
              <a:schemeClr val="bg2"/>
            </a:solidFill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endCxn id="11" idx="0"/>
          </p:cNvCxnSpPr>
          <p:nvPr/>
        </p:nvCxnSpPr>
        <p:spPr>
          <a:xfrm>
            <a:off x="2816334" y="3255680"/>
            <a:ext cx="2087018" cy="635884"/>
          </a:xfrm>
          <a:prstGeom prst="line">
            <a:avLst/>
          </a:prstGeom>
          <a:ln>
            <a:solidFill>
              <a:srgbClr val="00B05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3212733" y="3351567"/>
            <a:ext cx="0" cy="540000"/>
          </a:xfrm>
          <a:prstGeom prst="line">
            <a:avLst/>
          </a:prstGeom>
          <a:ln>
            <a:solidFill>
              <a:schemeClr val="bg2"/>
            </a:solidFill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2529015" y="3376281"/>
            <a:ext cx="684000" cy="0"/>
          </a:xfrm>
          <a:prstGeom prst="line">
            <a:avLst/>
          </a:prstGeom>
          <a:ln>
            <a:solidFill>
              <a:schemeClr val="bg2"/>
            </a:solidFill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352444" y="3550508"/>
            <a:ext cx="540000" cy="180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dirty="0" smtClean="0"/>
              <a:t>300 mm</a:t>
            </a:r>
            <a:endParaRPr lang="en-GB" sz="1200" dirty="0"/>
          </a:p>
        </p:txBody>
      </p:sp>
      <p:sp>
        <p:nvSpPr>
          <p:cNvPr id="25" name="TextBox 24"/>
          <p:cNvSpPr txBox="1"/>
          <p:nvPr/>
        </p:nvSpPr>
        <p:spPr>
          <a:xfrm>
            <a:off x="3581254" y="4437343"/>
            <a:ext cx="612000" cy="180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dirty="0" smtClean="0"/>
              <a:t>1500 mm</a:t>
            </a:r>
            <a:endParaRPr lang="en-GB" sz="1200" dirty="0"/>
          </a:p>
        </p:txBody>
      </p:sp>
      <p:sp>
        <p:nvSpPr>
          <p:cNvPr id="29" name="TextBox 28"/>
          <p:cNvSpPr txBox="1"/>
          <p:nvPr/>
        </p:nvSpPr>
        <p:spPr>
          <a:xfrm>
            <a:off x="2529015" y="2806901"/>
            <a:ext cx="6120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dirty="0" smtClean="0"/>
              <a:t>150 mm</a:t>
            </a:r>
            <a:endParaRPr lang="en-GB" sz="1200" dirty="0"/>
          </a:p>
        </p:txBody>
      </p:sp>
      <p:sp>
        <p:nvSpPr>
          <p:cNvPr id="30" name="TextBox 29"/>
          <p:cNvSpPr txBox="1"/>
          <p:nvPr/>
        </p:nvSpPr>
        <p:spPr>
          <a:xfrm>
            <a:off x="2546334" y="4109871"/>
            <a:ext cx="540000" cy="180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dirty="0" smtClean="0"/>
              <a:t>300 mm</a:t>
            </a:r>
            <a:endParaRPr lang="en-GB" sz="1200" dirty="0"/>
          </a:p>
        </p:txBody>
      </p:sp>
      <p:sp>
        <p:nvSpPr>
          <p:cNvPr id="31" name="TextBox 30"/>
          <p:cNvSpPr txBox="1"/>
          <p:nvPr/>
        </p:nvSpPr>
        <p:spPr>
          <a:xfrm>
            <a:off x="2573253" y="3441567"/>
            <a:ext cx="612000" cy="1846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36000" tIns="0" rIns="36000" bIns="0" rtlCol="0">
            <a:spAutoFit/>
          </a:bodyPr>
          <a:lstStyle/>
          <a:p>
            <a:r>
              <a:rPr lang="en-GB" sz="1200" b="1" dirty="0" smtClean="0">
                <a:solidFill>
                  <a:srgbClr val="0070C0"/>
                </a:solidFill>
              </a:rPr>
              <a:t>380 mm</a:t>
            </a:r>
            <a:endParaRPr lang="en-GB" sz="1200" b="1" dirty="0">
              <a:solidFill>
                <a:srgbClr val="0070C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74790" y="4174"/>
            <a:ext cx="47944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B050"/>
                </a:solidFill>
              </a:rPr>
              <a:t>SOLUTION: Vision-Based System Blind Spots</a:t>
            </a:r>
          </a:p>
          <a:p>
            <a:pPr algn="ctr"/>
            <a:r>
              <a:rPr lang="en-GB" sz="1400" b="1" dirty="0" smtClean="0">
                <a:solidFill>
                  <a:srgbClr val="00B050"/>
                </a:solidFill>
              </a:rPr>
              <a:t>0.5 m pole height for Row 1????</a:t>
            </a:r>
            <a:endParaRPr lang="en-GB" sz="1400" b="1" dirty="0">
              <a:solidFill>
                <a:srgbClr val="00B050"/>
              </a:solidFill>
            </a:endParaRPr>
          </a:p>
        </p:txBody>
      </p:sp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578" y="932478"/>
            <a:ext cx="3257026" cy="2621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2214" y="3550508"/>
            <a:ext cx="1021786" cy="1592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Rectangle 34"/>
          <p:cNvSpPr/>
          <p:nvPr/>
        </p:nvSpPr>
        <p:spPr>
          <a:xfrm>
            <a:off x="6689124" y="2475470"/>
            <a:ext cx="271849" cy="107092"/>
          </a:xfrm>
          <a:prstGeom prst="rect">
            <a:avLst/>
          </a:prstGeom>
          <a:noFill/>
          <a:ln w="127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6689124" y="2736788"/>
            <a:ext cx="271849" cy="107092"/>
          </a:xfrm>
          <a:prstGeom prst="rect">
            <a:avLst/>
          </a:prstGeom>
          <a:noFill/>
          <a:ln w="127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kstvak 31"/>
          <p:cNvSpPr txBox="1"/>
          <p:nvPr/>
        </p:nvSpPr>
        <p:spPr>
          <a:xfrm>
            <a:off x="7580110" y="-8918"/>
            <a:ext cx="15638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dirty="0" smtClean="0"/>
              <a:t>VRU-Proxi-08-14</a:t>
            </a:r>
            <a:endParaRPr lang="nl-NL" sz="1600" dirty="0"/>
          </a:p>
        </p:txBody>
      </p:sp>
    </p:spTree>
    <p:extLst>
      <p:ext uri="{BB962C8B-B14F-4D97-AF65-F5344CB8AC3E}">
        <p14:creationId xmlns:p14="http://schemas.microsoft.com/office/powerpoint/2010/main" val="1626794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57"/>
          <p:cNvGrpSpPr/>
          <p:nvPr/>
        </p:nvGrpSpPr>
        <p:grpSpPr>
          <a:xfrm>
            <a:off x="0" y="1061794"/>
            <a:ext cx="4464908" cy="3744000"/>
            <a:chOff x="1898336" y="699750"/>
            <a:chExt cx="4464908" cy="3744000"/>
          </a:xfrm>
        </p:grpSpPr>
        <p:grpSp>
          <p:nvGrpSpPr>
            <p:cNvPr id="52" name="Group 51"/>
            <p:cNvGrpSpPr/>
            <p:nvPr/>
          </p:nvGrpSpPr>
          <p:grpSpPr>
            <a:xfrm flipV="1">
              <a:off x="5358227" y="2565543"/>
              <a:ext cx="1000412" cy="1800000"/>
              <a:chOff x="5362832" y="771750"/>
              <a:chExt cx="1000412" cy="1800000"/>
            </a:xfrm>
            <a:solidFill>
              <a:srgbClr val="B7ECFF"/>
            </a:solidFill>
          </p:grpSpPr>
          <p:sp>
            <p:nvSpPr>
              <p:cNvPr id="53" name="Isosceles Triangle 52"/>
              <p:cNvSpPr/>
              <p:nvPr/>
            </p:nvSpPr>
            <p:spPr>
              <a:xfrm flipV="1">
                <a:off x="5717060" y="987750"/>
                <a:ext cx="646184" cy="1584000"/>
              </a:xfrm>
              <a:prstGeom prst="triangle">
                <a:avLst>
                  <a:gd name="adj" fmla="val 0"/>
                </a:avLst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5362832" y="771750"/>
                <a:ext cx="788044" cy="43200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5362832" y="771750"/>
              <a:ext cx="1000412" cy="1800000"/>
              <a:chOff x="5362832" y="771750"/>
              <a:chExt cx="1000412" cy="1800000"/>
            </a:xfrm>
            <a:solidFill>
              <a:srgbClr val="B7ECFF"/>
            </a:solidFill>
          </p:grpSpPr>
          <p:sp>
            <p:nvSpPr>
              <p:cNvPr id="49" name="Isosceles Triangle 48"/>
              <p:cNvSpPr/>
              <p:nvPr/>
            </p:nvSpPr>
            <p:spPr>
              <a:xfrm flipV="1">
                <a:off x="5717060" y="987750"/>
                <a:ext cx="646184" cy="1584000"/>
              </a:xfrm>
              <a:prstGeom prst="triangle">
                <a:avLst>
                  <a:gd name="adj" fmla="val 0"/>
                </a:avLst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5362832" y="771750"/>
                <a:ext cx="788044" cy="43200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6" name="Group 35"/>
            <p:cNvGrpSpPr>
              <a:grpSpLocks noChangeAspect="1"/>
            </p:cNvGrpSpPr>
            <p:nvPr/>
          </p:nvGrpSpPr>
          <p:grpSpPr>
            <a:xfrm>
              <a:off x="1898336" y="699750"/>
              <a:ext cx="4464908" cy="3744000"/>
              <a:chOff x="949168" y="1635750"/>
              <a:chExt cx="2232454" cy="1872000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1729946" y="1635750"/>
                <a:ext cx="502508" cy="18720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Rounded Rectangle 7"/>
              <p:cNvSpPr/>
              <p:nvPr/>
            </p:nvSpPr>
            <p:spPr>
              <a:xfrm>
                <a:off x="1655805" y="1671750"/>
                <a:ext cx="1202725" cy="1800000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" name="Rectangle 1"/>
              <p:cNvSpPr/>
              <p:nvPr/>
            </p:nvSpPr>
            <p:spPr>
              <a:xfrm>
                <a:off x="949168" y="1671750"/>
                <a:ext cx="1283286" cy="1800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" name="Rectangle 3"/>
              <p:cNvSpPr/>
              <p:nvPr/>
            </p:nvSpPr>
            <p:spPr>
              <a:xfrm>
                <a:off x="949168" y="1779750"/>
                <a:ext cx="1011437" cy="1584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2965622" y="1671750"/>
                <a:ext cx="216000" cy="2160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2964714" y="3255750"/>
                <a:ext cx="216000" cy="2160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2964714" y="2463750"/>
                <a:ext cx="216000" cy="2160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6" name="Straight Connector 25"/>
              <p:cNvCxnSpPr>
                <a:stCxn id="8" idx="3"/>
                <a:endCxn id="17" idx="5"/>
              </p:cNvCxnSpPr>
              <p:nvPr/>
            </p:nvCxnSpPr>
            <p:spPr>
              <a:xfrm flipV="1">
                <a:off x="2858530" y="1856118"/>
                <a:ext cx="291460" cy="715632"/>
              </a:xfrm>
              <a:prstGeom prst="line">
                <a:avLst/>
              </a:prstGeom>
              <a:ln>
                <a:solidFill>
                  <a:srgbClr val="00B050"/>
                </a:solidFill>
                <a:prstDash val="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>
                <a:stCxn id="8" idx="3"/>
                <a:endCxn id="28" idx="7"/>
              </p:cNvCxnSpPr>
              <p:nvPr/>
            </p:nvCxnSpPr>
            <p:spPr>
              <a:xfrm>
                <a:off x="2858530" y="2571750"/>
                <a:ext cx="290552" cy="715632"/>
              </a:xfrm>
              <a:prstGeom prst="line">
                <a:avLst/>
              </a:prstGeom>
              <a:ln>
                <a:solidFill>
                  <a:srgbClr val="00B050"/>
                </a:solidFill>
                <a:prstDash val="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>
                <a:stCxn id="8" idx="3"/>
              </p:cNvCxnSpPr>
              <p:nvPr/>
            </p:nvCxnSpPr>
            <p:spPr>
              <a:xfrm>
                <a:off x="2858530" y="2571750"/>
                <a:ext cx="214184" cy="0"/>
              </a:xfrm>
              <a:prstGeom prst="line">
                <a:avLst/>
              </a:prstGeom>
              <a:ln>
                <a:solidFill>
                  <a:schemeClr val="bg2"/>
                </a:solidFill>
                <a:headEnd type="arrow" w="med" len="med"/>
                <a:tailEnd type="arrow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>
                <a:off x="2857622" y="3090733"/>
                <a:ext cx="214184" cy="0"/>
              </a:xfrm>
              <a:prstGeom prst="line">
                <a:avLst/>
              </a:prstGeom>
              <a:ln>
                <a:solidFill>
                  <a:schemeClr val="bg2"/>
                </a:solidFill>
                <a:headEnd type="arrow" w="med" len="med"/>
                <a:tailEnd type="arrow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>
                <a:off x="2857622" y="2056885"/>
                <a:ext cx="214184" cy="0"/>
              </a:xfrm>
              <a:prstGeom prst="line">
                <a:avLst/>
              </a:prstGeom>
              <a:ln>
                <a:solidFill>
                  <a:schemeClr val="bg2"/>
                </a:solidFill>
                <a:headEnd type="arrow" w="med" len="med"/>
                <a:tailEnd type="arrow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1" name="Straight Connector 40"/>
            <p:cNvCxnSpPr>
              <a:endCxn id="17" idx="0"/>
            </p:cNvCxnSpPr>
            <p:nvPr/>
          </p:nvCxnSpPr>
          <p:spPr>
            <a:xfrm flipV="1">
              <a:off x="6143612" y="771750"/>
              <a:ext cx="3632" cy="770270"/>
            </a:xfrm>
            <a:prstGeom prst="line">
              <a:avLst/>
            </a:prstGeom>
            <a:ln>
              <a:solidFill>
                <a:schemeClr val="bg2"/>
              </a:solidFill>
              <a:headEnd type="arrow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flipV="1">
              <a:off x="6147244" y="3601480"/>
              <a:ext cx="3632" cy="770270"/>
            </a:xfrm>
            <a:prstGeom prst="line">
              <a:avLst/>
            </a:prstGeom>
            <a:ln>
              <a:solidFill>
                <a:schemeClr val="bg2"/>
              </a:solidFill>
              <a:headEnd type="arrow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5175244" y="1452020"/>
              <a:ext cx="540000" cy="1800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1200" dirty="0" smtClean="0"/>
                <a:t>300 mm</a:t>
              </a:r>
              <a:endParaRPr lang="en-GB" sz="1200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177060" y="2481750"/>
              <a:ext cx="540000" cy="1800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1200" dirty="0" smtClean="0"/>
                <a:t>300 mm</a:t>
              </a:r>
              <a:endParaRPr lang="en-GB" sz="1200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5175244" y="3519716"/>
              <a:ext cx="540000" cy="1800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1200" dirty="0" smtClean="0"/>
                <a:t>300 mm</a:t>
              </a:r>
              <a:endParaRPr lang="en-GB" sz="1200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5490423" y="3896615"/>
              <a:ext cx="612000" cy="18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lIns="36000" tIns="0" rIns="36000" bIns="0" rtlCol="0">
              <a:spAutoFit/>
            </a:bodyPr>
            <a:lstStyle/>
            <a:p>
              <a:r>
                <a:rPr lang="en-GB" sz="1200" b="1" dirty="0" smtClean="0">
                  <a:solidFill>
                    <a:srgbClr val="0070C0"/>
                  </a:solidFill>
                </a:rPr>
                <a:t>535 mm</a:t>
              </a:r>
              <a:endParaRPr lang="en-GB" sz="1200" b="1" dirty="0">
                <a:solidFill>
                  <a:srgbClr val="0070C0"/>
                </a:solidFill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5498661" y="1068001"/>
              <a:ext cx="612000" cy="18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lIns="36000" tIns="0" rIns="36000" bIns="0" rtlCol="0">
              <a:spAutoFit/>
            </a:bodyPr>
            <a:lstStyle/>
            <a:p>
              <a:r>
                <a:rPr lang="en-GB" sz="1200" b="1" dirty="0" smtClean="0">
                  <a:solidFill>
                    <a:srgbClr val="0070C0"/>
                  </a:solidFill>
                </a:rPr>
                <a:t>535 mm</a:t>
              </a:r>
              <a:endParaRPr lang="en-GB" sz="1200" b="1" dirty="0">
                <a:solidFill>
                  <a:srgbClr val="0070C0"/>
                </a:solidFill>
              </a:endParaRPr>
            </a:p>
          </p:txBody>
        </p:sp>
      </p:grpSp>
      <p:pic>
        <p:nvPicPr>
          <p:cNvPr id="5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578" y="932478"/>
            <a:ext cx="3257026" cy="2621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2214" y="3550508"/>
            <a:ext cx="1021786" cy="1592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" name="TextBox 58"/>
          <p:cNvSpPr txBox="1"/>
          <p:nvPr/>
        </p:nvSpPr>
        <p:spPr>
          <a:xfrm>
            <a:off x="2174790" y="4174"/>
            <a:ext cx="47944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CHALLENGE: Vision-Based System Blind Spots</a:t>
            </a:r>
          </a:p>
          <a:p>
            <a:pPr algn="ctr"/>
            <a:r>
              <a:rPr lang="en-GB" sz="1400" b="1" dirty="0" smtClean="0">
                <a:solidFill>
                  <a:srgbClr val="FF0000"/>
                </a:solidFill>
              </a:rPr>
              <a:t>Worst-case scenario </a:t>
            </a:r>
            <a:r>
              <a:rPr lang="en-GB" sz="1400" b="1" u="sng" dirty="0" smtClean="0">
                <a:solidFill>
                  <a:srgbClr val="FF0000"/>
                </a:solidFill>
              </a:rPr>
              <a:t>lateral</a:t>
            </a:r>
            <a:r>
              <a:rPr lang="en-GB" sz="1400" b="1" dirty="0" smtClean="0">
                <a:solidFill>
                  <a:srgbClr val="FF0000"/>
                </a:solidFill>
              </a:rPr>
              <a:t> blind spot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7850659" y="1252150"/>
            <a:ext cx="271555" cy="2042985"/>
          </a:xfrm>
          <a:prstGeom prst="rect">
            <a:avLst/>
          </a:prstGeom>
          <a:noFill/>
          <a:ln w="127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kstvak 36"/>
          <p:cNvSpPr txBox="1"/>
          <p:nvPr/>
        </p:nvSpPr>
        <p:spPr>
          <a:xfrm>
            <a:off x="7580110" y="-8918"/>
            <a:ext cx="15638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dirty="0" smtClean="0"/>
              <a:t>VRU-Proxi-08-14</a:t>
            </a:r>
            <a:endParaRPr lang="nl-NL" sz="1600" dirty="0"/>
          </a:p>
        </p:txBody>
      </p:sp>
    </p:spTree>
    <p:extLst>
      <p:ext uri="{BB962C8B-B14F-4D97-AF65-F5344CB8AC3E}">
        <p14:creationId xmlns:p14="http://schemas.microsoft.com/office/powerpoint/2010/main" val="2097072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57"/>
          <p:cNvGrpSpPr/>
          <p:nvPr/>
        </p:nvGrpSpPr>
        <p:grpSpPr>
          <a:xfrm>
            <a:off x="0" y="1061794"/>
            <a:ext cx="4464908" cy="3744000"/>
            <a:chOff x="1898336" y="699750"/>
            <a:chExt cx="4464908" cy="3744000"/>
          </a:xfrm>
        </p:grpSpPr>
        <p:grpSp>
          <p:nvGrpSpPr>
            <p:cNvPr id="52" name="Group 51"/>
            <p:cNvGrpSpPr/>
            <p:nvPr/>
          </p:nvGrpSpPr>
          <p:grpSpPr>
            <a:xfrm flipV="1">
              <a:off x="5358227" y="2565543"/>
              <a:ext cx="792649" cy="1800000"/>
              <a:chOff x="5362832" y="771750"/>
              <a:chExt cx="792649" cy="1800000"/>
            </a:xfrm>
            <a:solidFill>
              <a:srgbClr val="B7ECFF"/>
            </a:solidFill>
          </p:grpSpPr>
          <p:sp>
            <p:nvSpPr>
              <p:cNvPr id="53" name="Isosceles Triangle 52"/>
              <p:cNvSpPr/>
              <p:nvPr/>
            </p:nvSpPr>
            <p:spPr>
              <a:xfrm flipV="1">
                <a:off x="5717060" y="1197543"/>
                <a:ext cx="438421" cy="1374207"/>
              </a:xfrm>
              <a:prstGeom prst="triangle">
                <a:avLst>
                  <a:gd name="adj" fmla="val 0"/>
                </a:avLst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5362832" y="771750"/>
                <a:ext cx="788044" cy="43200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5362832" y="771750"/>
              <a:ext cx="788044" cy="1800000"/>
              <a:chOff x="5362832" y="771750"/>
              <a:chExt cx="788044" cy="1800000"/>
            </a:xfrm>
            <a:solidFill>
              <a:srgbClr val="B7ECFF"/>
            </a:solidFill>
          </p:grpSpPr>
          <p:sp>
            <p:nvSpPr>
              <p:cNvPr id="49" name="Isosceles Triangle 48"/>
              <p:cNvSpPr/>
              <p:nvPr/>
            </p:nvSpPr>
            <p:spPr>
              <a:xfrm flipV="1">
                <a:off x="5717060" y="1203750"/>
                <a:ext cx="433816" cy="1368000"/>
              </a:xfrm>
              <a:prstGeom prst="triangle">
                <a:avLst>
                  <a:gd name="adj" fmla="val 0"/>
                </a:avLst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5362832" y="771750"/>
                <a:ext cx="788044" cy="43200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6" name="Group 35"/>
            <p:cNvGrpSpPr>
              <a:grpSpLocks noChangeAspect="1"/>
            </p:cNvGrpSpPr>
            <p:nvPr/>
          </p:nvGrpSpPr>
          <p:grpSpPr>
            <a:xfrm>
              <a:off x="1898336" y="699750"/>
              <a:ext cx="4464908" cy="3744000"/>
              <a:chOff x="949168" y="1635750"/>
              <a:chExt cx="2232454" cy="1872000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1729946" y="1635750"/>
                <a:ext cx="502508" cy="18720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Rounded Rectangle 7"/>
              <p:cNvSpPr/>
              <p:nvPr/>
            </p:nvSpPr>
            <p:spPr>
              <a:xfrm>
                <a:off x="1655805" y="1671750"/>
                <a:ext cx="1202725" cy="1800000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" name="Rectangle 1"/>
              <p:cNvSpPr/>
              <p:nvPr/>
            </p:nvSpPr>
            <p:spPr>
              <a:xfrm>
                <a:off x="949168" y="1671750"/>
                <a:ext cx="1283286" cy="1800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" name="Rectangle 3"/>
              <p:cNvSpPr/>
              <p:nvPr/>
            </p:nvSpPr>
            <p:spPr>
              <a:xfrm>
                <a:off x="949168" y="1779750"/>
                <a:ext cx="1011437" cy="1584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2965622" y="1671750"/>
                <a:ext cx="216000" cy="2160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2964714" y="3255750"/>
                <a:ext cx="216000" cy="2160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2964714" y="2463750"/>
                <a:ext cx="216000" cy="2160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6" name="Straight Connector 25"/>
              <p:cNvCxnSpPr>
                <a:stCxn id="8" idx="3"/>
                <a:endCxn id="17" idx="4"/>
              </p:cNvCxnSpPr>
              <p:nvPr/>
            </p:nvCxnSpPr>
            <p:spPr>
              <a:xfrm flipV="1">
                <a:off x="2858530" y="1887750"/>
                <a:ext cx="215092" cy="684000"/>
              </a:xfrm>
              <a:prstGeom prst="line">
                <a:avLst/>
              </a:prstGeom>
              <a:ln>
                <a:solidFill>
                  <a:srgbClr val="00B050"/>
                </a:solidFill>
                <a:prstDash val="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>
                <a:stCxn id="8" idx="3"/>
                <a:endCxn id="28" idx="0"/>
              </p:cNvCxnSpPr>
              <p:nvPr/>
            </p:nvCxnSpPr>
            <p:spPr>
              <a:xfrm>
                <a:off x="2858530" y="2571750"/>
                <a:ext cx="214184" cy="684000"/>
              </a:xfrm>
              <a:prstGeom prst="line">
                <a:avLst/>
              </a:prstGeom>
              <a:ln>
                <a:solidFill>
                  <a:srgbClr val="00B050"/>
                </a:solidFill>
                <a:prstDash val="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>
                <a:stCxn id="8" idx="3"/>
              </p:cNvCxnSpPr>
              <p:nvPr/>
            </p:nvCxnSpPr>
            <p:spPr>
              <a:xfrm>
                <a:off x="2858530" y="2571750"/>
                <a:ext cx="214184" cy="0"/>
              </a:xfrm>
              <a:prstGeom prst="line">
                <a:avLst/>
              </a:prstGeom>
              <a:ln>
                <a:solidFill>
                  <a:schemeClr val="bg2"/>
                </a:solidFill>
                <a:headEnd type="arrow" w="med" len="med"/>
                <a:tailEnd type="arrow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>
                <a:off x="2857622" y="3214303"/>
                <a:ext cx="214184" cy="0"/>
              </a:xfrm>
              <a:prstGeom prst="line">
                <a:avLst/>
              </a:prstGeom>
              <a:ln>
                <a:solidFill>
                  <a:schemeClr val="bg2"/>
                </a:solidFill>
                <a:headEnd type="arrow" w="med" len="med"/>
                <a:tailEnd type="arrow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>
                <a:off x="2857622" y="1929196"/>
                <a:ext cx="214184" cy="0"/>
              </a:xfrm>
              <a:prstGeom prst="line">
                <a:avLst/>
              </a:prstGeom>
              <a:ln>
                <a:solidFill>
                  <a:schemeClr val="bg2"/>
                </a:solidFill>
                <a:headEnd type="arrow" w="med" len="med"/>
                <a:tailEnd type="arrow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1" name="Straight Connector 40"/>
            <p:cNvCxnSpPr/>
            <p:nvPr/>
          </p:nvCxnSpPr>
          <p:spPr>
            <a:xfrm flipH="1" flipV="1">
              <a:off x="6130768" y="771750"/>
              <a:ext cx="0" cy="504000"/>
            </a:xfrm>
            <a:prstGeom prst="line">
              <a:avLst/>
            </a:prstGeom>
            <a:ln>
              <a:solidFill>
                <a:schemeClr val="bg2"/>
              </a:solidFill>
              <a:headEnd type="arrow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flipV="1">
              <a:off x="6130768" y="3873332"/>
              <a:ext cx="3632" cy="504000"/>
            </a:xfrm>
            <a:prstGeom prst="line">
              <a:avLst/>
            </a:prstGeom>
            <a:ln>
              <a:solidFill>
                <a:schemeClr val="bg2"/>
              </a:solidFill>
              <a:headEnd type="arrow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5175244" y="1196642"/>
              <a:ext cx="540000" cy="1800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1200" dirty="0" smtClean="0"/>
                <a:t>300 mm</a:t>
              </a:r>
              <a:endParaRPr lang="en-GB" sz="1200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177060" y="2481750"/>
              <a:ext cx="540000" cy="1800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1200" dirty="0" smtClean="0"/>
                <a:t>300 mm</a:t>
              </a:r>
              <a:endParaRPr lang="en-GB" sz="1200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5175244" y="3742142"/>
              <a:ext cx="540000" cy="1800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1200" dirty="0" smtClean="0"/>
                <a:t>300 mm</a:t>
              </a:r>
              <a:endParaRPr lang="en-GB" sz="1200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5490423" y="4032999"/>
              <a:ext cx="612000" cy="18466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lIns="36000" tIns="0" rIns="36000" bIns="0" rtlCol="0">
              <a:spAutoFit/>
            </a:bodyPr>
            <a:lstStyle/>
            <a:p>
              <a:r>
                <a:rPr lang="en-GB" sz="1200" b="1" dirty="0" smtClean="0">
                  <a:solidFill>
                    <a:srgbClr val="0070C0"/>
                  </a:solidFill>
                </a:rPr>
                <a:t>350 mm</a:t>
              </a:r>
              <a:endParaRPr lang="en-GB" sz="1200" b="1" dirty="0">
                <a:solidFill>
                  <a:srgbClr val="0070C0"/>
                </a:solidFill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5481277" y="931417"/>
              <a:ext cx="612000" cy="18466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lIns="36000" tIns="0" rIns="36000" bIns="0" rtlCol="0">
              <a:spAutoFit/>
            </a:bodyPr>
            <a:lstStyle/>
            <a:p>
              <a:r>
                <a:rPr lang="en-GB" sz="1200" b="1" dirty="0" smtClean="0">
                  <a:solidFill>
                    <a:srgbClr val="0070C0"/>
                  </a:solidFill>
                </a:rPr>
                <a:t>350 mm</a:t>
              </a:r>
              <a:endParaRPr lang="en-GB" sz="1200" b="1" dirty="0">
                <a:solidFill>
                  <a:srgbClr val="0070C0"/>
                </a:solidFill>
              </a:endParaRPr>
            </a:p>
          </p:txBody>
        </p:sp>
      </p:grpSp>
      <p:pic>
        <p:nvPicPr>
          <p:cNvPr id="5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578" y="932478"/>
            <a:ext cx="3257026" cy="2621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2214" y="3550508"/>
            <a:ext cx="1021786" cy="1592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" name="TextBox 58"/>
          <p:cNvSpPr txBox="1"/>
          <p:nvPr/>
        </p:nvSpPr>
        <p:spPr>
          <a:xfrm>
            <a:off x="2174790" y="0"/>
            <a:ext cx="47944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B050"/>
                </a:solidFill>
              </a:rPr>
              <a:t>SOLUTION: Vision-Based System Blind Spots</a:t>
            </a:r>
          </a:p>
          <a:p>
            <a:pPr algn="ctr"/>
            <a:r>
              <a:rPr lang="en-GB" sz="1400" b="1" dirty="0" smtClean="0">
                <a:solidFill>
                  <a:srgbClr val="00B050"/>
                </a:solidFill>
              </a:rPr>
              <a:t>Visibility of 150 mm section on pole</a:t>
            </a:r>
            <a:endParaRPr lang="en-GB" sz="1400" b="1" dirty="0">
              <a:solidFill>
                <a:srgbClr val="00B050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6689123" y="2732583"/>
            <a:ext cx="271849" cy="107092"/>
          </a:xfrm>
          <a:prstGeom prst="rect">
            <a:avLst/>
          </a:prstGeom>
          <a:noFill/>
          <a:ln w="127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kstvak 37"/>
          <p:cNvSpPr txBox="1"/>
          <p:nvPr/>
        </p:nvSpPr>
        <p:spPr>
          <a:xfrm>
            <a:off x="7580110" y="-8918"/>
            <a:ext cx="15638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dirty="0" smtClean="0"/>
              <a:t>VRU-Proxi-08-14</a:t>
            </a:r>
            <a:endParaRPr lang="nl-NL" sz="1600" dirty="0"/>
          </a:p>
        </p:txBody>
      </p:sp>
    </p:spTree>
    <p:extLst>
      <p:ext uri="{BB962C8B-B14F-4D97-AF65-F5344CB8AC3E}">
        <p14:creationId xmlns:p14="http://schemas.microsoft.com/office/powerpoint/2010/main" val="331447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TRL COLORS">
      <a:dk1>
        <a:sysClr val="windowText" lastClr="000000"/>
      </a:dk1>
      <a:lt1>
        <a:sysClr val="window" lastClr="FFFFFF"/>
      </a:lt1>
      <a:dk2>
        <a:srgbClr val="515B5E"/>
      </a:dk2>
      <a:lt2>
        <a:srgbClr val="FF641E"/>
      </a:lt2>
      <a:accent1>
        <a:srgbClr val="000000"/>
      </a:accent1>
      <a:accent2>
        <a:srgbClr val="515B5E"/>
      </a:accent2>
      <a:accent3>
        <a:srgbClr val="FFFFFF"/>
      </a:accent3>
      <a:accent4>
        <a:srgbClr val="FF641E"/>
      </a:accent4>
      <a:accent5>
        <a:srgbClr val="000000"/>
      </a:accent5>
      <a:accent6>
        <a:srgbClr val="FFFFF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1412</TotalTime>
  <Words>93</Words>
  <Application>Microsoft Office PowerPoint</Application>
  <PresentationFormat>Diavoorstelling (16:9)</PresentationFormat>
  <Paragraphs>32</Paragraphs>
  <Slides>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5" baseType="lpstr">
      <vt:lpstr>blank</vt:lpstr>
      <vt:lpstr>PowerPoint-presentatie</vt:lpstr>
      <vt:lpstr>PowerPoint-presentatie</vt:lpstr>
      <vt:lpstr>PowerPoint-presentatie</vt:lpstr>
      <vt:lpstr>PowerPoint-presentatie</vt:lpstr>
    </vt:vector>
  </TitlesOfParts>
  <Company>TRL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 Martin</dc:creator>
  <cp:lastModifiedBy>Johan Broeders</cp:lastModifiedBy>
  <cp:revision>25</cp:revision>
  <dcterms:created xsi:type="dcterms:W3CDTF">2019-02-06T05:15:26Z</dcterms:created>
  <dcterms:modified xsi:type="dcterms:W3CDTF">2019-02-18T08:14:24Z</dcterms:modified>
</cp:coreProperties>
</file>