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30" d="100"/>
          <a:sy n="130" d="100"/>
        </p:scale>
        <p:origin x="-900" y="36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89A7-C69B-4263-8139-08FD2F0B2D2A}" type="datetimeFigureOut">
              <a:rPr lang="en-US" smtClean="0"/>
              <a:pPr/>
              <a:t>12/12/2018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17A6A-B107-4B42-BE24-2AADB8D579A9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89A7-C69B-4263-8139-08FD2F0B2D2A}" type="datetimeFigureOut">
              <a:rPr lang="en-US" smtClean="0"/>
              <a:pPr/>
              <a:t>12/12/2018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17A6A-B107-4B42-BE24-2AADB8D579A9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89A7-C69B-4263-8139-08FD2F0B2D2A}" type="datetimeFigureOut">
              <a:rPr lang="en-US" smtClean="0"/>
              <a:pPr/>
              <a:t>12/12/2018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17A6A-B107-4B42-BE24-2AADB8D579A9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89A7-C69B-4263-8139-08FD2F0B2D2A}" type="datetimeFigureOut">
              <a:rPr lang="en-US" smtClean="0"/>
              <a:pPr/>
              <a:t>12/12/2018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17A6A-B107-4B42-BE24-2AADB8D579A9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89A7-C69B-4263-8139-08FD2F0B2D2A}" type="datetimeFigureOut">
              <a:rPr lang="en-US" smtClean="0"/>
              <a:pPr/>
              <a:t>12/12/2018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17A6A-B107-4B42-BE24-2AADB8D579A9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89A7-C69B-4263-8139-08FD2F0B2D2A}" type="datetimeFigureOut">
              <a:rPr lang="en-US" smtClean="0"/>
              <a:pPr/>
              <a:t>12/12/2018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17A6A-B107-4B42-BE24-2AADB8D579A9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89A7-C69B-4263-8139-08FD2F0B2D2A}" type="datetimeFigureOut">
              <a:rPr lang="en-US" smtClean="0"/>
              <a:pPr/>
              <a:t>12/12/2018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17A6A-B107-4B42-BE24-2AADB8D579A9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89A7-C69B-4263-8139-08FD2F0B2D2A}" type="datetimeFigureOut">
              <a:rPr lang="en-US" smtClean="0"/>
              <a:pPr/>
              <a:t>12/12/2018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17A6A-B107-4B42-BE24-2AADB8D579A9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89A7-C69B-4263-8139-08FD2F0B2D2A}" type="datetimeFigureOut">
              <a:rPr lang="en-US" smtClean="0"/>
              <a:pPr/>
              <a:t>12/12/2018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17A6A-B107-4B42-BE24-2AADB8D579A9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89A7-C69B-4263-8139-08FD2F0B2D2A}" type="datetimeFigureOut">
              <a:rPr lang="en-US" smtClean="0"/>
              <a:pPr/>
              <a:t>12/12/2018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17A6A-B107-4B42-BE24-2AADB8D579A9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89A7-C69B-4263-8139-08FD2F0B2D2A}" type="datetimeFigureOut">
              <a:rPr lang="en-US" smtClean="0"/>
              <a:pPr/>
              <a:t>12/12/2018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17A6A-B107-4B42-BE24-2AADB8D579A9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2389A7-C69B-4263-8139-08FD2F0B2D2A}" type="datetimeFigureOut">
              <a:rPr lang="en-US" smtClean="0"/>
              <a:pPr/>
              <a:t>12/12/2018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A17A6A-B107-4B42-BE24-2AADB8D579A9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32656" y="1259632"/>
            <a:ext cx="5829300" cy="539552"/>
          </a:xfrm>
        </p:spPr>
        <p:txBody>
          <a:bodyPr>
            <a:normAutofit fontScale="90000"/>
          </a:bodyPr>
          <a:lstStyle/>
          <a:p>
            <a:r>
              <a:rPr lang="en-US" sz="2000" dirty="0" smtClean="0"/>
              <a:t>List </a:t>
            </a:r>
            <a:r>
              <a:rPr lang="en-US" sz="2000" dirty="0"/>
              <a:t>of potential candidate functions for </a:t>
            </a:r>
            <a:r>
              <a:rPr lang="en-US" sz="2000" dirty="0" smtClean="0"/>
              <a:t>GTRs       ( 1/2 )</a:t>
            </a:r>
            <a:endParaRPr lang="en-US" sz="2000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9979581"/>
              </p:ext>
            </p:extLst>
          </p:nvPr>
        </p:nvGraphicFramePr>
        <p:xfrm>
          <a:off x="404664" y="2202032"/>
          <a:ext cx="6264696" cy="6258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60240"/>
                <a:gridCol w="1440160"/>
                <a:gridCol w="2664296"/>
              </a:tblGrid>
              <a:tr h="423172">
                <a:tc>
                  <a:txBody>
                    <a:bodyPr/>
                    <a:lstStyle/>
                    <a:p>
                      <a:r>
                        <a:rPr lang="en-US" dirty="0" smtClean="0"/>
                        <a:t>UN-ECE R48.06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UN-ECE/FMVSS</a:t>
                      </a:r>
                    </a:p>
                    <a:p>
                      <a:r>
                        <a:rPr lang="en-US" sz="1200" dirty="0" smtClean="0"/>
                        <a:t>Today compatibility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Comments</a:t>
                      </a:r>
                      <a:endParaRPr lang="en-US" dirty="0"/>
                    </a:p>
                  </a:txBody>
                  <a:tcPr/>
                </a:tc>
              </a:tr>
              <a:tr h="507807">
                <a:tc>
                  <a:txBody>
                    <a:bodyPr/>
                    <a:lstStyle/>
                    <a:p>
                      <a:r>
                        <a:rPr lang="en-US" sz="11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6.1. MAIN-BEAM  HEADLAMP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60%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maximum luminous intensity </a:t>
                      </a:r>
                    </a:p>
                    <a:p>
                      <a:r>
                        <a:rPr lang="en-US" sz="11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FMVSS up to </a:t>
                      </a:r>
                      <a:r>
                        <a:rPr lang="en-US" sz="1100" dirty="0" smtClean="0"/>
                        <a:t>75.000cd</a:t>
                      </a:r>
                    </a:p>
                    <a:p>
                      <a:r>
                        <a:rPr lang="en-US" sz="1100" dirty="0" smtClean="0"/>
                        <a:t>UN_ECE</a:t>
                      </a:r>
                      <a:r>
                        <a:rPr lang="en-US" sz="1100" baseline="0" dirty="0" smtClean="0"/>
                        <a:t> up to 215.000cd</a:t>
                      </a:r>
                      <a:endParaRPr lang="en-US" sz="1100" dirty="0"/>
                    </a:p>
                  </a:txBody>
                  <a:tcPr/>
                </a:tc>
              </a:tr>
              <a:tr h="592441">
                <a:tc>
                  <a:txBody>
                    <a:bodyPr/>
                    <a:lstStyle/>
                    <a:p>
                      <a:r>
                        <a:rPr lang="en-US" sz="11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6.2. DIPPED-BEAM HEADLAMP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Cut-off definition  and installation</a:t>
                      </a:r>
                    </a:p>
                    <a:p>
                      <a:r>
                        <a:rPr lang="en-US" sz="1100" dirty="0" smtClean="0"/>
                        <a:t>FMVSS    VOL or VOR</a:t>
                      </a:r>
                    </a:p>
                    <a:p>
                      <a:r>
                        <a:rPr lang="en-US" sz="1100" dirty="0" smtClean="0"/>
                        <a:t>UN_ECE  </a:t>
                      </a:r>
                      <a:r>
                        <a:rPr lang="en-US" sz="11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Depending on the mounting height</a:t>
                      </a:r>
                      <a:endParaRPr lang="en-US" sz="1100" dirty="0"/>
                    </a:p>
                  </a:txBody>
                  <a:tcPr/>
                </a:tc>
              </a:tr>
              <a:tr h="423172">
                <a:tc>
                  <a:txBody>
                    <a:bodyPr/>
                    <a:lstStyle/>
                    <a:p>
                      <a:r>
                        <a:rPr lang="en-US" sz="11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6.3. FRONT FOG LAMP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90%</a:t>
                      </a:r>
                      <a:r>
                        <a:rPr lang="en-US" sz="1600" baseline="0" dirty="0" smtClean="0"/>
                        <a:t>  but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FMVSS not legislated </a:t>
                      </a:r>
                    </a:p>
                    <a:p>
                      <a:r>
                        <a:rPr lang="en-US" sz="1100" dirty="0" smtClean="0"/>
                        <a:t>(SAE J583 harmonized with UN_ECE)</a:t>
                      </a:r>
                      <a:endParaRPr lang="en-US" sz="1100" dirty="0"/>
                    </a:p>
                  </a:txBody>
                  <a:tcPr/>
                </a:tc>
              </a:tr>
              <a:tr h="343240">
                <a:tc>
                  <a:txBody>
                    <a:bodyPr/>
                    <a:lstStyle/>
                    <a:p>
                      <a:r>
                        <a:rPr lang="en-US" sz="11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6.4. REVERSING LAMP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80%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343240">
                <a:tc>
                  <a:txBody>
                    <a:bodyPr/>
                    <a:lstStyle/>
                    <a:p>
                      <a:r>
                        <a:rPr lang="en-US" sz="11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6.5. DIRECTION-INDICATOR LAMP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50%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Color and installation</a:t>
                      </a:r>
                    </a:p>
                    <a:p>
                      <a:r>
                        <a:rPr lang="en-US" sz="1100" dirty="0" smtClean="0"/>
                        <a:t>FMVSS </a:t>
                      </a:r>
                      <a:r>
                        <a:rPr lang="en-US" sz="1100" baseline="0" dirty="0" smtClean="0"/>
                        <a:t> rear</a:t>
                      </a:r>
                      <a:r>
                        <a:rPr lang="en-US" sz="1100" dirty="0" smtClean="0"/>
                        <a:t> RED</a:t>
                      </a:r>
                      <a:r>
                        <a:rPr lang="en-US" sz="1100" baseline="0" dirty="0" smtClean="0"/>
                        <a:t> or AMBER</a:t>
                      </a:r>
                    </a:p>
                    <a:p>
                      <a:r>
                        <a:rPr lang="en-US" sz="1100" baseline="0" dirty="0" smtClean="0"/>
                        <a:t>UN_ECE  AMBER </a:t>
                      </a:r>
                      <a:endParaRPr lang="en-US" sz="1100" dirty="0"/>
                    </a:p>
                  </a:txBody>
                  <a:tcPr/>
                </a:tc>
              </a:tr>
              <a:tr h="343240">
                <a:tc>
                  <a:txBody>
                    <a:bodyPr/>
                    <a:lstStyle/>
                    <a:p>
                      <a:r>
                        <a:rPr lang="en-US" sz="11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6.6. HAZARD WARNING SIGNAL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343240">
                <a:tc>
                  <a:txBody>
                    <a:bodyPr/>
                    <a:lstStyle/>
                    <a:p>
                      <a:r>
                        <a:rPr lang="en-US" sz="11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6.7. STOP LAMP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80%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343240">
                <a:tc>
                  <a:txBody>
                    <a:bodyPr/>
                    <a:lstStyle/>
                    <a:p>
                      <a:r>
                        <a:rPr lang="en-US" sz="11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6.8. REAR REGISTRATION PLATE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343240">
                <a:tc>
                  <a:txBody>
                    <a:bodyPr/>
                    <a:lstStyle/>
                    <a:p>
                      <a:r>
                        <a:rPr lang="en-US" sz="11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6.9. FRONT POSITION LAMP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/>
                        <a:t>70%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Color</a:t>
                      </a:r>
                    </a:p>
                    <a:p>
                      <a:r>
                        <a:rPr lang="en-US" sz="1100" dirty="0" smtClean="0"/>
                        <a:t>FMVSS </a:t>
                      </a:r>
                      <a:r>
                        <a:rPr lang="en-US" sz="1100" baseline="0" dirty="0" smtClean="0"/>
                        <a:t> WHITE or AMBER</a:t>
                      </a:r>
                    </a:p>
                    <a:p>
                      <a:r>
                        <a:rPr lang="en-US" sz="1100" baseline="0" dirty="0" smtClean="0"/>
                        <a:t>UN_ECE  WHITE </a:t>
                      </a:r>
                      <a:endParaRPr lang="en-US" sz="1100" dirty="0" smtClean="0"/>
                    </a:p>
                  </a:txBody>
                  <a:tcPr/>
                </a:tc>
              </a:tr>
              <a:tr h="343240">
                <a:tc>
                  <a:txBody>
                    <a:bodyPr/>
                    <a:lstStyle/>
                    <a:p>
                      <a:r>
                        <a:rPr lang="en-US" sz="11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6.10. REAR POSITION LAMP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80%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343240">
                <a:tc>
                  <a:txBody>
                    <a:bodyPr/>
                    <a:lstStyle/>
                    <a:p>
                      <a:r>
                        <a:rPr lang="en-US" sz="11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6.11. REAR FOG LAMP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90% but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FMVSS not legislated </a:t>
                      </a:r>
                    </a:p>
                    <a:p>
                      <a:r>
                        <a:rPr lang="en-US" sz="1100" dirty="0" smtClean="0"/>
                        <a:t>(SAE J1319 OK)</a:t>
                      </a:r>
                      <a:endParaRPr lang="en-US" sz="1100" dirty="0"/>
                    </a:p>
                  </a:txBody>
                  <a:tcPr/>
                </a:tc>
              </a:tr>
              <a:tr h="343240">
                <a:tc>
                  <a:txBody>
                    <a:bodyPr/>
                    <a:lstStyle/>
                    <a:p>
                      <a:r>
                        <a:rPr lang="en-US" sz="11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6.12. PARKING LAMP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</a:tr>
              <a:tr h="343240">
                <a:tc>
                  <a:txBody>
                    <a:bodyPr/>
                    <a:lstStyle/>
                    <a:p>
                      <a:r>
                        <a:rPr lang="en-US" sz="11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6.13. END-OUTLINE MARKER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CasellaDiTesto 2"/>
          <p:cNvSpPr txBox="1"/>
          <p:nvPr/>
        </p:nvSpPr>
        <p:spPr>
          <a:xfrm>
            <a:off x="5013176" y="467544"/>
            <a:ext cx="112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SLR-27-02</a:t>
            </a:r>
            <a:endParaRPr lang="it-IT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04664" y="216024"/>
            <a:ext cx="5829300" cy="539552"/>
          </a:xfrm>
        </p:spPr>
        <p:txBody>
          <a:bodyPr>
            <a:normAutofit/>
          </a:bodyPr>
          <a:lstStyle/>
          <a:p>
            <a:r>
              <a:rPr lang="en-US" sz="2000" dirty="0"/>
              <a:t>list of potential candidate functions for </a:t>
            </a:r>
            <a:r>
              <a:rPr lang="en-US" sz="2000" dirty="0" smtClean="0"/>
              <a:t>GTRs       ( 2/2 )</a:t>
            </a:r>
            <a:endParaRPr lang="en-US" sz="2000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3090636"/>
              </p:ext>
            </p:extLst>
          </p:nvPr>
        </p:nvGraphicFramePr>
        <p:xfrm>
          <a:off x="404664" y="1195176"/>
          <a:ext cx="6264696" cy="74123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60240"/>
                <a:gridCol w="1440160"/>
                <a:gridCol w="2664296"/>
              </a:tblGrid>
              <a:tr h="423172">
                <a:tc>
                  <a:txBody>
                    <a:bodyPr/>
                    <a:lstStyle/>
                    <a:p>
                      <a:r>
                        <a:rPr lang="en-US" dirty="0" smtClean="0"/>
                        <a:t>UN-ECE R48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UN-ECE/FMVSS</a:t>
                      </a:r>
                    </a:p>
                    <a:p>
                      <a:r>
                        <a:rPr lang="en-US" sz="1200" dirty="0" smtClean="0"/>
                        <a:t>Today compatibility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Comments</a:t>
                      </a:r>
                      <a:endParaRPr lang="en-US" dirty="0"/>
                    </a:p>
                  </a:txBody>
                  <a:tcPr/>
                </a:tc>
              </a:tr>
              <a:tr h="507807">
                <a:tc>
                  <a:txBody>
                    <a:bodyPr/>
                    <a:lstStyle/>
                    <a:p>
                      <a:r>
                        <a:rPr lang="en-US" sz="11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6.14. REAR RETRO-REFLECTOR, NON-TRIANGULAR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</a:tr>
              <a:tr h="592441">
                <a:tc>
                  <a:txBody>
                    <a:bodyPr/>
                    <a:lstStyle/>
                    <a:p>
                      <a:r>
                        <a:rPr lang="en-US" sz="11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6.15. REAR RETRO-REFLECTOR, TRIANGULAR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423172">
                <a:tc>
                  <a:txBody>
                    <a:bodyPr/>
                    <a:lstStyle/>
                    <a:p>
                      <a:r>
                        <a:rPr lang="en-US" sz="11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6.16. FRONT RETRO-REFLECTOR, NON-TRIANGULAR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343240">
                <a:tc>
                  <a:txBody>
                    <a:bodyPr/>
                    <a:lstStyle/>
                    <a:p>
                      <a:r>
                        <a:rPr lang="en-US" sz="11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6.17. SIDE RETRO-REFLECTOR, NON-TRIANGULAR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343240">
                <a:tc>
                  <a:txBody>
                    <a:bodyPr/>
                    <a:lstStyle/>
                    <a:p>
                      <a:r>
                        <a:rPr lang="en-US" sz="11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6.18. SIDE-MARKER LAMPS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343240">
                <a:tc>
                  <a:txBody>
                    <a:bodyPr/>
                    <a:lstStyle/>
                    <a:p>
                      <a:r>
                        <a:rPr lang="en-US" sz="11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6.19. DAYTIME RUNNING LAMP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70%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343240">
                <a:tc>
                  <a:txBody>
                    <a:bodyPr/>
                    <a:lstStyle/>
                    <a:p>
                      <a:r>
                        <a:rPr lang="en-US" sz="11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6.20. CORNERING LAMP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90% but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FMVSS not legislated </a:t>
                      </a:r>
                    </a:p>
                    <a:p>
                      <a:r>
                        <a:rPr lang="en-US" sz="1200" dirty="0" smtClean="0"/>
                        <a:t>(SAE J852 ok)</a:t>
                      </a:r>
                      <a:endParaRPr lang="en-US" sz="1200" dirty="0"/>
                    </a:p>
                  </a:txBody>
                  <a:tcPr/>
                </a:tc>
              </a:tr>
              <a:tr h="343240">
                <a:tc>
                  <a:txBody>
                    <a:bodyPr/>
                    <a:lstStyle/>
                    <a:p>
                      <a:r>
                        <a:rPr lang="en-US" sz="11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6.21. CONSPICUITY MARKINGS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</a:txBody>
                  <a:tcPr/>
                </a:tc>
              </a:tr>
              <a:tr h="343240">
                <a:tc>
                  <a:txBody>
                    <a:bodyPr/>
                    <a:lstStyle/>
                    <a:p>
                      <a:r>
                        <a:rPr lang="en-US" sz="11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6.22. ADAPTIVE FRONT LIGHTING SYSTEM (</a:t>
                      </a:r>
                      <a:r>
                        <a:rPr lang="en-US" sz="11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AFS, including ADB)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40% but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FMVSS not yet legislated </a:t>
                      </a:r>
                      <a:endParaRPr lang="en-US" sz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(SAE J2838 for</a:t>
                      </a:r>
                      <a:r>
                        <a:rPr lang="en-US" sz="1200" baseline="0" dirty="0" smtClean="0"/>
                        <a:t> passing beam </a:t>
                      </a:r>
                      <a:r>
                        <a:rPr lang="en-US" sz="1200" dirty="0" smtClean="0"/>
                        <a:t>harmonized with UN_ECE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SAE J3069 for driving beam not </a:t>
                      </a:r>
                      <a:r>
                        <a:rPr lang="en-US" sz="1200" dirty="0" smtClean="0"/>
                        <a:t>harmonized with UN_ECE)</a:t>
                      </a:r>
                      <a:endParaRPr lang="en-US" sz="1200" dirty="0" smtClean="0"/>
                    </a:p>
                  </a:txBody>
                  <a:tcPr/>
                </a:tc>
              </a:tr>
              <a:tr h="343240">
                <a:tc>
                  <a:txBody>
                    <a:bodyPr/>
                    <a:lstStyle/>
                    <a:p>
                      <a:r>
                        <a:rPr lang="en-US" sz="11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6.23. EMERGENCY STOP SIGNAL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</a:tr>
              <a:tr h="343240">
                <a:tc>
                  <a:txBody>
                    <a:bodyPr/>
                    <a:lstStyle/>
                    <a:p>
                      <a:r>
                        <a:rPr lang="en-US" sz="11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6.24. EXTERIOR COURTESY LAMP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343240">
                <a:tc>
                  <a:txBody>
                    <a:bodyPr/>
                    <a:lstStyle/>
                    <a:p>
                      <a:r>
                        <a:rPr lang="en-US" sz="11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6.25. REAR-END COLLISION ALERT SIGNAL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343240">
                <a:tc>
                  <a:txBody>
                    <a:bodyPr/>
                    <a:lstStyle/>
                    <a:p>
                      <a:r>
                        <a:rPr lang="en-US" sz="11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6.26. Manoeuvring lamps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34324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34324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34324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283</Words>
  <Application>Microsoft Office PowerPoint</Application>
  <PresentationFormat>Presentazione su schermo (4:3)</PresentationFormat>
  <Paragraphs>70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3" baseType="lpstr">
      <vt:lpstr>Thème Office</vt:lpstr>
      <vt:lpstr>List of potential candidate functions for GTRs       ( 1/2 )</vt:lpstr>
      <vt:lpstr>list of potential candidate functions for GTRs       ( 2/2 )</vt:lpstr>
    </vt:vector>
  </TitlesOfParts>
  <Company>Valeo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list of potential candidate functions for GTRs       ( 1/2 )</dc:title>
  <dc:creator>bgrigore</dc:creator>
  <cp:lastModifiedBy>Davide Puglisi</cp:lastModifiedBy>
  <cp:revision>12</cp:revision>
  <dcterms:created xsi:type="dcterms:W3CDTF">2018-10-19T12:37:56Z</dcterms:created>
  <dcterms:modified xsi:type="dcterms:W3CDTF">2018-12-12T10:41:48Z</dcterms:modified>
</cp:coreProperties>
</file>