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1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99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4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B1CF9-E77E-4D55-83F2-D56D8EFD6B7F}" type="datetimeFigureOut">
              <a:rPr kumimoji="1" lang="ja-JP" altLang="en-US" smtClean="0"/>
              <a:t>2019/1/16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276AF0-B36D-444D-9C34-9EC00EDF94B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0553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76AF0-B36D-444D-9C34-9EC00EDF94B9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1856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F286B-0648-4483-ADE5-703130F0AA89}" type="datetime1">
              <a:rPr kumimoji="1" lang="ja-JP" altLang="en-US" smtClean="0"/>
              <a:t>2019/1/16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27226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596D8-7628-40AB-8ABD-9517B0A0E4B2}" type="datetime1">
              <a:rPr kumimoji="1" lang="ja-JP" altLang="en-US" smtClean="0"/>
              <a:t>2019/1/16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05162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4302-D5AC-45BA-A50D-E57F9DBE0CF0}" type="datetime1">
              <a:rPr kumimoji="1" lang="ja-JP" altLang="en-US" smtClean="0"/>
              <a:t>2019/1/16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11210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ED48D-C8B2-495D-953B-BA0076985D86}" type="datetime1">
              <a:rPr kumimoji="1" lang="ja-JP" altLang="en-US" smtClean="0"/>
              <a:t>2019/1/16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8956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193AC-D8C1-41A9-B7D6-C4C0C5486812}" type="datetime1">
              <a:rPr kumimoji="1" lang="ja-JP" altLang="en-US" smtClean="0"/>
              <a:t>2019/1/16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6046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8D6D4-650C-412B-A115-D83AF28A0D91}" type="datetime1">
              <a:rPr kumimoji="1" lang="ja-JP" altLang="en-US" smtClean="0"/>
              <a:t>2019/1/16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52014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36C5B-166A-4F99-A022-4BCD1FF73A55}" type="datetime1">
              <a:rPr kumimoji="1" lang="ja-JP" altLang="en-US" smtClean="0"/>
              <a:t>2019/1/16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9517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28E9F-42CC-472E-8C97-9D2379CF8215}" type="datetime1">
              <a:rPr kumimoji="1" lang="ja-JP" altLang="en-US" smtClean="0"/>
              <a:t>2019/1/16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9429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B08C-B651-47BA-A9D0-C4B80CA7CD18}" type="datetime1">
              <a:rPr kumimoji="1" lang="ja-JP" altLang="en-US" smtClean="0"/>
              <a:t>2019/1/16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86620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6E17-F1FF-407B-9E46-C8FCD92545A0}" type="datetime1">
              <a:rPr kumimoji="1" lang="ja-JP" altLang="en-US" smtClean="0"/>
              <a:t>2019/1/16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67306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BCF4D-D6D4-4361-9F05-E056BF2FAE59}" type="datetime1">
              <a:rPr kumimoji="1" lang="ja-JP" altLang="en-US" smtClean="0"/>
              <a:t>2019/1/16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5615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74F5A-4497-4E6E-AF00-1E1F7860A1DE}" type="datetime1">
              <a:rPr kumimoji="1" lang="ja-JP" altLang="en-US" smtClean="0"/>
              <a:t>2019/1/16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1649F-AEE8-4D0B-9140-C427036E061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225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BCD8199-DA64-4EBD-87EF-9BC38C464D31}"/>
              </a:ext>
            </a:extLst>
          </p:cNvPr>
          <p:cNvSpPr txBox="1"/>
          <p:nvPr/>
        </p:nvSpPr>
        <p:spPr>
          <a:xfrm>
            <a:off x="584886" y="1269507"/>
            <a:ext cx="799070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/>
              <a:t>Points of new draft                          after small drafting meeting</a:t>
            </a:r>
          </a:p>
          <a:p>
            <a:pPr algn="ctr"/>
            <a:endParaRPr kumimoji="1" lang="en-US" altLang="ja-JP" sz="3200" dirty="0"/>
          </a:p>
          <a:p>
            <a:pPr algn="ctr"/>
            <a:endParaRPr kumimoji="1" lang="en-US" altLang="ja-JP" sz="3200" dirty="0"/>
          </a:p>
          <a:p>
            <a:pPr algn="ctr"/>
            <a:endParaRPr kumimoji="1" lang="en-US" altLang="ja-JP" sz="3200" dirty="0"/>
          </a:p>
          <a:p>
            <a:pPr algn="ctr"/>
            <a:endParaRPr kumimoji="1" lang="en-US" altLang="ja-JP" sz="3200" dirty="0"/>
          </a:p>
          <a:p>
            <a:pPr algn="ctr"/>
            <a:r>
              <a:rPr kumimoji="1" lang="en-US" altLang="ja-JP" sz="3200" dirty="0"/>
              <a:t>Chair of Task Force on                                          Reverse Warning issues</a:t>
            </a:r>
            <a:endParaRPr kumimoji="1" lang="ja-JP" altLang="en-US" sz="32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91940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718CFCA-FDF3-4D0D-B94B-B878B8BC45C7}"/>
              </a:ext>
            </a:extLst>
          </p:cNvPr>
          <p:cNvSpPr txBox="1"/>
          <p:nvPr/>
        </p:nvSpPr>
        <p:spPr>
          <a:xfrm>
            <a:off x="887769" y="866487"/>
            <a:ext cx="8025571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Date</a:t>
            </a:r>
            <a:r>
              <a:rPr kumimoji="1" lang="ja-JP" altLang="en-US" sz="2400" dirty="0"/>
              <a:t>：</a:t>
            </a:r>
            <a:r>
              <a:rPr kumimoji="1" lang="en-US" altLang="ja-JP" sz="2400" dirty="0"/>
              <a:t>December 11 – 12, 2018</a:t>
            </a:r>
          </a:p>
          <a:p>
            <a:endParaRPr kumimoji="1" lang="en-US" altLang="ja-JP" sz="2400" dirty="0"/>
          </a:p>
          <a:p>
            <a:r>
              <a:rPr kumimoji="1" lang="en-US" altLang="ja-JP" sz="2400" dirty="0"/>
              <a:t>Place</a:t>
            </a:r>
            <a:r>
              <a:rPr kumimoji="1" lang="ja-JP" altLang="en-US" sz="2400" dirty="0"/>
              <a:t>：</a:t>
            </a:r>
            <a:r>
              <a:rPr kumimoji="1" lang="en-US" altLang="ja-JP" sz="2400" dirty="0"/>
              <a:t>Scania office Brussels</a:t>
            </a:r>
          </a:p>
          <a:p>
            <a:endParaRPr kumimoji="1" lang="en-US" altLang="ja-JP" sz="2400" dirty="0"/>
          </a:p>
          <a:p>
            <a:r>
              <a:rPr kumimoji="1" lang="en-US" altLang="ja-JP" sz="2400" dirty="0"/>
              <a:t>Participants</a:t>
            </a:r>
            <a:r>
              <a:rPr kumimoji="1" lang="ja-JP" altLang="en-US" sz="2400" dirty="0"/>
              <a:t>：</a:t>
            </a:r>
            <a:r>
              <a:rPr kumimoji="1" lang="en-US" altLang="ja-JP" sz="2400" dirty="0"/>
              <a:t>Japan, Germany, EC</a:t>
            </a:r>
          </a:p>
          <a:p>
            <a:r>
              <a:rPr kumimoji="1" lang="ja-JP" altLang="en-US" sz="2400" dirty="0"/>
              <a:t>　　　　           </a:t>
            </a:r>
            <a:r>
              <a:rPr kumimoji="1" lang="en-US" altLang="ja-JP" sz="2400" dirty="0"/>
              <a:t>OICA (Scania, Volvo), GREWUS</a:t>
            </a:r>
          </a:p>
          <a:p>
            <a:endParaRPr kumimoji="1" lang="en-US" altLang="ja-JP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The documents were submitted by Japan, Turkey and GREWUS.       There were comments from UK and Renault.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All documents are available at UN-ECE website.</a:t>
            </a:r>
          </a:p>
          <a:p>
            <a:r>
              <a:rPr kumimoji="1" lang="en-US" altLang="ja-JP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https://wiki.unece.org/display/trans/TFRA+-+4th+session%2C+Belgium+December+2018</a:t>
            </a:r>
          </a:p>
          <a:p>
            <a:endParaRPr kumimoji="1" lang="en-US" altLang="ja-JP" sz="24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718CFCA-FDF3-4D0D-B94B-B878B8BC45C7}"/>
              </a:ext>
            </a:extLst>
          </p:cNvPr>
          <p:cNvSpPr txBox="1"/>
          <p:nvPr/>
        </p:nvSpPr>
        <p:spPr>
          <a:xfrm>
            <a:off x="716612" y="5270130"/>
            <a:ext cx="7727174" cy="120032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Points of new draft will be shown in the next slide.</a:t>
            </a:r>
          </a:p>
          <a:p>
            <a:r>
              <a:rPr kumimoji="1" lang="en-US" altLang="ja-JP" sz="2400" dirty="0">
                <a:solidFill>
                  <a:srgbClr val="00B0F0"/>
                </a:solidFill>
              </a:rPr>
              <a:t>Anything was not fixed at the small group meeting.                             The new draft is required to be finalized through the TF.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718CFCA-FDF3-4D0D-B94B-B878B8BC45C7}"/>
              </a:ext>
            </a:extLst>
          </p:cNvPr>
          <p:cNvSpPr txBox="1"/>
          <p:nvPr/>
        </p:nvSpPr>
        <p:spPr>
          <a:xfrm>
            <a:off x="265816" y="88012"/>
            <a:ext cx="73684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solidFill>
                  <a:srgbClr val="00B0F0"/>
                </a:solidFill>
              </a:rPr>
              <a:t>First of all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00997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718CFCA-FDF3-4D0D-B94B-B878B8BC45C7}"/>
              </a:ext>
            </a:extLst>
          </p:cNvPr>
          <p:cNvSpPr txBox="1"/>
          <p:nvPr/>
        </p:nvSpPr>
        <p:spPr>
          <a:xfrm>
            <a:off x="798990" y="656948"/>
            <a:ext cx="736846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92D050"/>
                </a:solidFill>
              </a:rPr>
              <a:t>Scope (1.1.1)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M2 category was limited to above 3.5 t vehicle by Japan proposal.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Because vehicle type is different between under 3.5 t and above 3.5 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M2 (above 3.5 t) and N2 are in square bracket.</a:t>
            </a:r>
          </a:p>
          <a:p>
            <a:endParaRPr kumimoji="1" lang="en-US" altLang="ja-JP" sz="2400" dirty="0"/>
          </a:p>
          <a:p>
            <a:r>
              <a:rPr kumimoji="1" lang="en-US" altLang="ja-JP" sz="2400" dirty="0">
                <a:solidFill>
                  <a:srgbClr val="92D050"/>
                </a:solidFill>
              </a:rPr>
              <a:t>BGN</a:t>
            </a:r>
            <a:r>
              <a:rPr kumimoji="1" lang="ja-JP" altLang="en-US" sz="2400" dirty="0">
                <a:solidFill>
                  <a:srgbClr val="92D050"/>
                </a:solidFill>
              </a:rPr>
              <a:t> </a:t>
            </a:r>
            <a:r>
              <a:rPr kumimoji="1" lang="en-US" altLang="ja-JP" sz="2400" dirty="0">
                <a:solidFill>
                  <a:srgbClr val="92D050"/>
                </a:solidFill>
              </a:rPr>
              <a:t>(2.2 - 2.4)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We decided to keep texts regarding BGN even though vehicle driver cannot feel vehicle surrounding noise level.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These texts exist to share common image when low/normal/high mode should be selected by driver between TF members.</a:t>
            </a:r>
          </a:p>
          <a:p>
            <a:endParaRPr kumimoji="1" lang="en-US" altLang="ja-JP" sz="2400" dirty="0"/>
          </a:p>
          <a:p>
            <a:r>
              <a:rPr kumimoji="1" lang="en-US" altLang="ja-JP" sz="2400" dirty="0">
                <a:solidFill>
                  <a:srgbClr val="92D050"/>
                </a:solidFill>
              </a:rPr>
              <a:t>Intermittent sound</a:t>
            </a:r>
            <a:r>
              <a:rPr kumimoji="1" lang="ja-JP" altLang="en-US" sz="2400" dirty="0">
                <a:solidFill>
                  <a:srgbClr val="92D050"/>
                </a:solidFill>
              </a:rPr>
              <a:t> </a:t>
            </a:r>
            <a:r>
              <a:rPr kumimoji="1" lang="en-US" altLang="ja-JP" sz="2400" dirty="0">
                <a:solidFill>
                  <a:srgbClr val="92D050"/>
                </a:solidFill>
              </a:rPr>
              <a:t>(6.1.1)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Continuous sound like horn should be excluded. The reverse warning sound device which emits sound rarely (i.e. 1 count/min) should be excluded because it is used as alternative method of "Pause switch". 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124574" y="333782"/>
            <a:ext cx="272415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About numbers in bracket, please refer to TFRA-03-10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718CFCA-FDF3-4D0D-B94B-B878B8BC45C7}"/>
              </a:ext>
            </a:extLst>
          </p:cNvPr>
          <p:cNvSpPr txBox="1"/>
          <p:nvPr/>
        </p:nvSpPr>
        <p:spPr>
          <a:xfrm>
            <a:off x="265816" y="88012"/>
            <a:ext cx="73684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solidFill>
                  <a:srgbClr val="00B0F0"/>
                </a:solidFill>
              </a:rPr>
              <a:t>Points of new draft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50319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718CFCA-FDF3-4D0D-B94B-B878B8BC45C7}"/>
              </a:ext>
            </a:extLst>
          </p:cNvPr>
          <p:cNvSpPr txBox="1"/>
          <p:nvPr/>
        </p:nvSpPr>
        <p:spPr>
          <a:xfrm>
            <a:off x="798990" y="656948"/>
            <a:ext cx="736846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92D050"/>
                </a:solidFill>
              </a:rPr>
              <a:t>Requirements of acoustic chamber (6.3.2)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As a results of the small group meeting, the requirements of acoustic chamber were same as R28 (horn).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After the small drafting meeting, it was clarified that Japanese type approval authority does not have an acoustic chamber.                             It is necessary to know other countries’ situation.</a:t>
            </a:r>
          </a:p>
          <a:p>
            <a:endParaRPr kumimoji="1" lang="en-US" altLang="ja-JP" sz="2400" dirty="0"/>
          </a:p>
          <a:p>
            <a:r>
              <a:rPr kumimoji="1" lang="en-US" altLang="ja-JP" sz="2400" dirty="0">
                <a:solidFill>
                  <a:srgbClr val="92D050"/>
                </a:solidFill>
              </a:rPr>
              <a:t>Limit value</a:t>
            </a:r>
            <a:r>
              <a:rPr kumimoji="1" lang="ja-JP" altLang="en-US" sz="2400" dirty="0">
                <a:solidFill>
                  <a:srgbClr val="92D050"/>
                </a:solidFill>
              </a:rPr>
              <a:t> </a:t>
            </a:r>
            <a:r>
              <a:rPr kumimoji="1" lang="en-US" altLang="ja-JP" sz="2400" dirty="0">
                <a:solidFill>
                  <a:srgbClr val="92D050"/>
                </a:solidFill>
              </a:rPr>
              <a:t>(6.3.7.1 and 14.2.2.1)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First, we have to define frame of limit value (Composition of limit value table).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There was a document from Japan regarding concept of limit value.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All of limit values are in square bracket. The discussion about this matter should be continued.</a:t>
            </a:r>
          </a:p>
          <a:p>
            <a:endParaRPr kumimoji="1" lang="en-US" altLang="ja-JP" sz="2000" dirty="0"/>
          </a:p>
          <a:p>
            <a:r>
              <a:rPr kumimoji="1" lang="en-US" altLang="ja-JP" sz="2400" dirty="0">
                <a:solidFill>
                  <a:srgbClr val="92D050"/>
                </a:solidFill>
              </a:rPr>
              <a:t>Duration test (6.4.2)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Japan proposed duration test is not required in this regulation. Germany and OICA didn’t agree with it. The discussion about this matter should be continued.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81982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718CFCA-FDF3-4D0D-B94B-B878B8BC45C7}"/>
              </a:ext>
            </a:extLst>
          </p:cNvPr>
          <p:cNvSpPr txBox="1"/>
          <p:nvPr/>
        </p:nvSpPr>
        <p:spPr>
          <a:xfrm>
            <a:off x="798990" y="656948"/>
            <a:ext cx="736846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92D050"/>
                </a:solidFill>
              </a:rPr>
              <a:t>Pause switch and returning to normal mode</a:t>
            </a:r>
            <a:endParaRPr kumimoji="1" lang="ja-JP" altLang="en-US" sz="24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Texts about "pause switch" were proposed by Japan based on R-138. These texts were added under "11. Definition".</a:t>
            </a:r>
            <a:endParaRPr kumimoji="1" lang="ja-JP" alt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Sound mode should be automatically returned to normal mode from "Pause switch" or "Selectable low/high mode".  Texts were added under "11. Definition".</a:t>
            </a:r>
          </a:p>
          <a:p>
            <a:endParaRPr kumimoji="1" lang="ja-JP" altLang="en-US" sz="2400" dirty="0">
              <a:solidFill>
                <a:srgbClr val="00FF99"/>
              </a:solidFill>
            </a:endParaRPr>
          </a:p>
          <a:p>
            <a:r>
              <a:rPr kumimoji="1" lang="en-US" altLang="ja-JP" sz="2400" dirty="0">
                <a:solidFill>
                  <a:srgbClr val="92D050"/>
                </a:solidFill>
              </a:rPr>
              <a:t>Annex 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This annex is about "Dual horn". All texts of this annex was deleted.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There may be other sentences specific to horn in this draft.</a:t>
            </a:r>
            <a:endParaRPr kumimoji="1" lang="ja-JP" altLang="en-US" sz="2000" dirty="0"/>
          </a:p>
          <a:p>
            <a:endParaRPr kumimoji="1" lang="ja-JP" altLang="en-US" sz="2400" dirty="0">
              <a:solidFill>
                <a:srgbClr val="00FF99"/>
              </a:solidFill>
            </a:endParaRPr>
          </a:p>
          <a:p>
            <a:r>
              <a:rPr kumimoji="1" lang="en-US" altLang="ja-JP" sz="2400" dirty="0">
                <a:solidFill>
                  <a:srgbClr val="92D050"/>
                </a:solidFill>
              </a:rPr>
              <a:t>Definition of vehicle type (11.2)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Definition of vehicle was corrected in line with reverse warning sound. The discussion about this matter should be continued.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ja-JP" altLang="en-US" sz="20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6510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718CFCA-FDF3-4D0D-B94B-B878B8BC45C7}"/>
              </a:ext>
            </a:extLst>
          </p:cNvPr>
          <p:cNvSpPr txBox="1"/>
          <p:nvPr/>
        </p:nvSpPr>
        <p:spPr>
          <a:xfrm>
            <a:off x="798989" y="656948"/>
            <a:ext cx="8105313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Technical data about limit value </a:t>
            </a:r>
            <a:r>
              <a:rPr kumimoji="1" lang="en-US" altLang="ja-JP" sz="2400"/>
              <a:t>was submitted </a:t>
            </a:r>
            <a:r>
              <a:rPr kumimoji="1" lang="en-US" altLang="ja-JP" sz="2400" dirty="0"/>
              <a:t>by Japan.          (TFRA-03-04 )</a:t>
            </a:r>
          </a:p>
          <a:p>
            <a:endParaRPr kumimoji="1" lang="en-US" altLang="ja-JP" sz="2400" dirty="0"/>
          </a:p>
          <a:p>
            <a:r>
              <a:rPr kumimoji="1" lang="en-US" altLang="ja-JP" sz="2400" dirty="0"/>
              <a:t>Following data and ideas are required to the new regulation.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Frame of limit value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If limit value depends on sound type,</a:t>
            </a:r>
          </a:p>
          <a:p>
            <a:r>
              <a:rPr kumimoji="1" lang="en-US" altLang="ja-JP" sz="2000" dirty="0">
                <a:solidFill>
                  <a:srgbClr val="00B0F0"/>
                </a:solidFill>
              </a:rPr>
              <a:t>      </a:t>
            </a:r>
            <a:r>
              <a:rPr kumimoji="1" lang="en-US" altLang="ja-JP" sz="2000" dirty="0"/>
              <a:t>Definition of each sound type</a:t>
            </a:r>
          </a:p>
          <a:p>
            <a:r>
              <a:rPr kumimoji="1" lang="en-US" altLang="ja-JP" sz="2000" dirty="0"/>
              <a:t>      Limit value of broad band sound</a:t>
            </a:r>
          </a:p>
          <a:p>
            <a:r>
              <a:rPr kumimoji="1" lang="en-US" altLang="ja-JP" sz="2000" dirty="0"/>
              <a:t>      Limit value of 1/3 oct. band sound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Test method for small volume warning sound</a:t>
            </a:r>
          </a:p>
          <a:p>
            <a:pPr marL="360000"/>
            <a:r>
              <a:rPr kumimoji="1" lang="en-US" altLang="ja-JP" sz="2000" dirty="0"/>
              <a:t>The test should be kept more than 3-10 dBA difference between BGN and target sound.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Test method for automatic adjustable device</a:t>
            </a:r>
          </a:p>
          <a:p>
            <a:pPr marL="360000">
              <a:buSzPct val="50000"/>
            </a:pPr>
            <a:r>
              <a:rPr kumimoji="1" lang="en-US" altLang="ja-JP" sz="2000" dirty="0"/>
              <a:t>In addition, is it necessary to define microphone requirement which is installed in automatic adjustable device for feedback BGN ?</a:t>
            </a:r>
          </a:p>
          <a:p>
            <a:pPr>
              <a:buSzPct val="100000"/>
            </a:pPr>
            <a:r>
              <a:rPr kumimoji="1" lang="en-US" altLang="ja-JP" sz="2400" dirty="0">
                <a:solidFill>
                  <a:srgbClr val="0070C0"/>
                </a:solidFill>
              </a:rPr>
              <a:t>  All of the test methods should be realistic.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718CFCA-FDF3-4D0D-B94B-B878B8BC45C7}"/>
              </a:ext>
            </a:extLst>
          </p:cNvPr>
          <p:cNvSpPr txBox="1"/>
          <p:nvPr/>
        </p:nvSpPr>
        <p:spPr>
          <a:xfrm>
            <a:off x="265816" y="88012"/>
            <a:ext cx="84662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solidFill>
                  <a:srgbClr val="00B0F0"/>
                </a:solidFill>
              </a:rPr>
              <a:t>Required data to the new regulation</a:t>
            </a:r>
          </a:p>
        </p:txBody>
      </p:sp>
    </p:spTree>
    <p:extLst>
      <p:ext uri="{BB962C8B-B14F-4D97-AF65-F5344CB8AC3E}">
        <p14:creationId xmlns:p14="http://schemas.microsoft.com/office/powerpoint/2010/main" val="886516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1275</TotalTime>
  <Words>621</Words>
  <Application>Microsoft Office PowerPoint</Application>
  <PresentationFormat>On-screen Show (4:3)</PresentationFormat>
  <Paragraphs>74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Calibri</vt:lpstr>
      <vt:lpstr>Calibri Light</vt:lpstr>
      <vt:lpstr>游ゴシック</vt:lpstr>
      <vt:lpstr>游ゴシック Light</vt:lpstr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hz</dc:creator>
  <cp:lastModifiedBy>Klopotek Manfred</cp:lastModifiedBy>
  <cp:revision>102</cp:revision>
  <dcterms:created xsi:type="dcterms:W3CDTF">2018-12-16T04:41:35Z</dcterms:created>
  <dcterms:modified xsi:type="dcterms:W3CDTF">2019-01-16T08:26:41Z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f2ec83-e677-438d-afb7-4c7c0dbc872b_Enabled">
    <vt:lpwstr>True</vt:lpwstr>
  </property>
  <property fmtid="{D5CDD505-2E9C-101B-9397-08002B2CF9AE}" pid="3" name="MSIP_Label_a7f2ec83-e677-438d-afb7-4c7c0dbc872b_SiteId">
    <vt:lpwstr>3bc062e4-ac9d-4c17-b4dd-3aad637ff1ac</vt:lpwstr>
  </property>
  <property fmtid="{D5CDD505-2E9C-101B-9397-08002B2CF9AE}" pid="4" name="MSIP_Label_a7f2ec83-e677-438d-afb7-4c7c0dbc872b_Ref">
    <vt:lpwstr>https://api.informationprotection.azure.com/api/3bc062e4-ac9d-4c17-b4dd-3aad637ff1ac</vt:lpwstr>
  </property>
  <property fmtid="{D5CDD505-2E9C-101B-9397-08002B2CF9AE}" pid="5" name="MSIP_Label_a7f2ec83-e677-438d-afb7-4c7c0dbc872b_Owner">
    <vt:lpwstr>manfred.klopotek@scania.com</vt:lpwstr>
  </property>
  <property fmtid="{D5CDD505-2E9C-101B-9397-08002B2CF9AE}" pid="6" name="MSIP_Label_a7f2ec83-e677-438d-afb7-4c7c0dbc872b_SetDate">
    <vt:lpwstr>2019-01-16T09:25:56.9349047+01:00</vt:lpwstr>
  </property>
  <property fmtid="{D5CDD505-2E9C-101B-9397-08002B2CF9AE}" pid="7" name="MSIP_Label_a7f2ec83-e677-438d-afb7-4c7c0dbc872b_Name">
    <vt:lpwstr>Internal</vt:lpwstr>
  </property>
  <property fmtid="{D5CDD505-2E9C-101B-9397-08002B2CF9AE}" pid="8" name="MSIP_Label_a7f2ec83-e677-438d-afb7-4c7c0dbc872b_Application">
    <vt:lpwstr>Microsoft Azure Information Protection</vt:lpwstr>
  </property>
  <property fmtid="{D5CDD505-2E9C-101B-9397-08002B2CF9AE}" pid="9" name="MSIP_Label_a7f2ec83-e677-438d-afb7-4c7c0dbc872b_Extended_MSFT_Method">
    <vt:lpwstr>Automatic</vt:lpwstr>
  </property>
  <property fmtid="{D5CDD505-2E9C-101B-9397-08002B2CF9AE}" pid="10" name="Sensitivity">
    <vt:lpwstr>Internal</vt:lpwstr>
  </property>
</Properties>
</file>