
<file path=[Content_Types].xml><?xml version="1.0" encoding="utf-8"?>
<Types xmlns="http://schemas.openxmlformats.org/package/2006/content-types">
  <Default Extension="png" ContentType="image/png"/>
  <Default Extension="wmf" ContentType="image/x-wmf"/>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4"/>
  </p:notesMasterIdLst>
  <p:handoutMasterIdLst>
    <p:handoutMasterId r:id="rId65"/>
  </p:handoutMasterIdLst>
  <p:sldIdLst>
    <p:sldId id="256" r:id="rId2"/>
    <p:sldId id="257" r:id="rId3"/>
    <p:sldId id="301" r:id="rId4"/>
    <p:sldId id="302" r:id="rId5"/>
    <p:sldId id="303" r:id="rId6"/>
    <p:sldId id="304" r:id="rId7"/>
    <p:sldId id="316" r:id="rId8"/>
    <p:sldId id="315" r:id="rId9"/>
    <p:sldId id="317" r:id="rId10"/>
    <p:sldId id="349" r:id="rId11"/>
    <p:sldId id="350" r:id="rId12"/>
    <p:sldId id="351" r:id="rId13"/>
    <p:sldId id="352" r:id="rId14"/>
    <p:sldId id="322" r:id="rId15"/>
    <p:sldId id="323" r:id="rId16"/>
    <p:sldId id="365" r:id="rId17"/>
    <p:sldId id="366" r:id="rId18"/>
    <p:sldId id="367" r:id="rId19"/>
    <p:sldId id="368" r:id="rId20"/>
    <p:sldId id="370" r:id="rId21"/>
    <p:sldId id="371" r:id="rId22"/>
    <p:sldId id="372" r:id="rId23"/>
    <p:sldId id="373" r:id="rId24"/>
    <p:sldId id="324" r:id="rId25"/>
    <p:sldId id="326" r:id="rId26"/>
    <p:sldId id="328" r:id="rId27"/>
    <p:sldId id="378" r:id="rId28"/>
    <p:sldId id="379" r:id="rId29"/>
    <p:sldId id="380" r:id="rId30"/>
    <p:sldId id="329" r:id="rId31"/>
    <p:sldId id="383" r:id="rId32"/>
    <p:sldId id="384" r:id="rId33"/>
    <p:sldId id="385" r:id="rId34"/>
    <p:sldId id="386" r:id="rId35"/>
    <p:sldId id="387" r:id="rId36"/>
    <p:sldId id="388" r:id="rId37"/>
    <p:sldId id="389" r:id="rId38"/>
    <p:sldId id="390" r:id="rId39"/>
    <p:sldId id="391" r:id="rId40"/>
    <p:sldId id="392" r:id="rId41"/>
    <p:sldId id="393" r:id="rId42"/>
    <p:sldId id="394" r:id="rId43"/>
    <p:sldId id="395" r:id="rId44"/>
    <p:sldId id="396" r:id="rId45"/>
    <p:sldId id="397" r:id="rId46"/>
    <p:sldId id="398" r:id="rId47"/>
    <p:sldId id="399" r:id="rId48"/>
    <p:sldId id="400" r:id="rId49"/>
    <p:sldId id="401" r:id="rId50"/>
    <p:sldId id="402" r:id="rId51"/>
    <p:sldId id="403" r:id="rId52"/>
    <p:sldId id="405" r:id="rId53"/>
    <p:sldId id="404" r:id="rId54"/>
    <p:sldId id="406" r:id="rId55"/>
    <p:sldId id="407" r:id="rId56"/>
    <p:sldId id="408" r:id="rId57"/>
    <p:sldId id="411" r:id="rId58"/>
    <p:sldId id="416" r:id="rId59"/>
    <p:sldId id="418" r:id="rId60"/>
    <p:sldId id="417" r:id="rId61"/>
    <p:sldId id="419" r:id="rId62"/>
    <p:sldId id="266" r:id="rId63"/>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3773">
          <p15:clr>
            <a:srgbClr val="A4A3A4"/>
          </p15:clr>
        </p15:guide>
        <p15:guide id="2" pos="3796">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93B3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340"/>
    <p:restoredTop sz="93166" autoAdjust="0"/>
  </p:normalViewPr>
  <p:slideViewPr>
    <p:cSldViewPr snapToGrid="0" snapToObjects="1">
      <p:cViewPr>
        <p:scale>
          <a:sx n="131" d="100"/>
          <a:sy n="131" d="100"/>
        </p:scale>
        <p:origin x="-90" y="-72"/>
      </p:cViewPr>
      <p:guideLst>
        <p:guide orient="horz" pos="3773"/>
        <p:guide pos="3796"/>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p:cViewPr varScale="1">
        <p:scale>
          <a:sx n="88" d="100"/>
          <a:sy n="88" d="100"/>
        </p:scale>
        <p:origin x="2664" y="192"/>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notesMaster" Target="notesMasters/notesMaster1.xml"/><Relationship Id="rId69"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69DE467-252D-C340-B6D3-74553E62F086}" type="datetimeFigureOut">
              <a:rPr lang="nl-NL" smtClean="0"/>
              <a:t>7-1-2019</a:t>
            </a:fld>
            <a:endParaRPr lang="nl-NL"/>
          </a:p>
        </p:txBody>
      </p:sp>
      <p:sp>
        <p:nvSpPr>
          <p:cNvPr id="4" name="Tijdelijke aanduiding voor voettekst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CD94EF4-DA67-D04B-9845-EB080743160F}" type="slidenum">
              <a:rPr lang="nl-NL" smtClean="0"/>
              <a:t>‹#›</a:t>
            </a:fld>
            <a:endParaRPr lang="nl-NL"/>
          </a:p>
        </p:txBody>
      </p:sp>
    </p:spTree>
    <p:extLst>
      <p:ext uri="{BB962C8B-B14F-4D97-AF65-F5344CB8AC3E}">
        <p14:creationId xmlns:p14="http://schemas.microsoft.com/office/powerpoint/2010/main" val="12159759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b="0" i="0">
                <a:latin typeface="Verdana Standaard" charset="0"/>
              </a:defRPr>
            </a:lvl1pPr>
          </a:lstStyle>
          <a:p>
            <a:endParaRPr lang="nl-NL" dirty="0"/>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b="0" i="0">
                <a:latin typeface="Verdana Standaard" charset="0"/>
              </a:defRPr>
            </a:lvl1pPr>
          </a:lstStyle>
          <a:p>
            <a:fld id="{F0136DB9-5D27-1549-BD29-2B9C3D92BA6B}" type="datetimeFigureOut">
              <a:rPr lang="nl-NL" smtClean="0"/>
              <a:pPr/>
              <a:t>7-1-2019</a:t>
            </a:fld>
            <a:endParaRPr lang="nl-NL" dirty="0"/>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dirty="0"/>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dirty="0" smtClean="0"/>
              <a:t>Klik om de tekststijl van het model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NL" dirty="0"/>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b="0" i="0">
                <a:latin typeface="Verdana Standaard" charset="0"/>
              </a:defRPr>
            </a:lvl1pPr>
          </a:lstStyle>
          <a:p>
            <a:endParaRPr lang="nl-NL" dirty="0"/>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b="0" i="0">
                <a:latin typeface="Verdana Standaard" charset="0"/>
              </a:defRPr>
            </a:lvl1pPr>
          </a:lstStyle>
          <a:p>
            <a:fld id="{B724C359-F21C-5144-9CEB-BDBE24445460}" type="slidenum">
              <a:rPr lang="nl-NL" smtClean="0"/>
              <a:pPr/>
              <a:t>‹#›</a:t>
            </a:fld>
            <a:endParaRPr lang="nl-NL" dirty="0"/>
          </a:p>
        </p:txBody>
      </p:sp>
    </p:spTree>
    <p:extLst>
      <p:ext uri="{BB962C8B-B14F-4D97-AF65-F5344CB8AC3E}">
        <p14:creationId xmlns:p14="http://schemas.microsoft.com/office/powerpoint/2010/main" val="1898063546"/>
      </p:ext>
    </p:extLst>
  </p:cSld>
  <p:clrMap bg1="lt1" tx1="dk1" bg2="lt2" tx2="dk2" accent1="accent1" accent2="accent2" accent3="accent3" accent4="accent4" accent5="accent5" accent6="accent6" hlink="hlink" folHlink="folHlink"/>
  <p:notesStyle>
    <a:lvl1pPr marL="0" algn="l" defTabSz="914400" rtl="0" eaLnBrk="1" latinLnBrk="0" hangingPunct="1">
      <a:defRPr sz="1200" b="0" i="0" kern="1200">
        <a:solidFill>
          <a:schemeClr val="tx1"/>
        </a:solidFill>
        <a:latin typeface="Verdana Standaard" charset="0"/>
        <a:ea typeface="+mn-ea"/>
        <a:cs typeface="+mn-cs"/>
      </a:defRPr>
    </a:lvl1pPr>
    <a:lvl2pPr marL="457200" algn="l" defTabSz="914400" rtl="0" eaLnBrk="1" latinLnBrk="0" hangingPunct="1">
      <a:defRPr sz="1200" b="0" i="0" kern="1200">
        <a:solidFill>
          <a:schemeClr val="tx1"/>
        </a:solidFill>
        <a:latin typeface="Verdana Standaard" charset="0"/>
        <a:ea typeface="+mn-ea"/>
        <a:cs typeface="+mn-cs"/>
      </a:defRPr>
    </a:lvl2pPr>
    <a:lvl3pPr marL="914400" algn="l" defTabSz="914400" rtl="0" eaLnBrk="1" latinLnBrk="0" hangingPunct="1">
      <a:defRPr sz="1200" b="0" i="0" kern="1200">
        <a:solidFill>
          <a:schemeClr val="tx1"/>
        </a:solidFill>
        <a:latin typeface="Verdana Standaard" charset="0"/>
        <a:ea typeface="+mn-ea"/>
        <a:cs typeface="+mn-cs"/>
      </a:defRPr>
    </a:lvl3pPr>
    <a:lvl4pPr marL="1371600" algn="l" defTabSz="914400" rtl="0" eaLnBrk="1" latinLnBrk="0" hangingPunct="1">
      <a:defRPr sz="1200" b="0" i="0" kern="1200">
        <a:solidFill>
          <a:schemeClr val="tx1"/>
        </a:solidFill>
        <a:latin typeface="Verdana Standaard" charset="0"/>
        <a:ea typeface="+mn-ea"/>
        <a:cs typeface="+mn-cs"/>
      </a:defRPr>
    </a:lvl4pPr>
    <a:lvl5pPr marL="1828800" algn="l" defTabSz="914400" rtl="0" eaLnBrk="1" latinLnBrk="0" hangingPunct="1">
      <a:defRPr sz="1200" b="0" i="0" kern="1200">
        <a:solidFill>
          <a:schemeClr val="tx1"/>
        </a:solidFill>
        <a:latin typeface="Verdana Standaard"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724C359-F21C-5144-9CEB-BDBE24445460}" type="slidenum">
              <a:rPr lang="nl-NL" smtClean="0"/>
              <a:pPr/>
              <a:t>2</a:t>
            </a:fld>
            <a:endParaRPr lang="nl-NL" dirty="0"/>
          </a:p>
        </p:txBody>
      </p:sp>
    </p:spTree>
    <p:extLst>
      <p:ext uri="{BB962C8B-B14F-4D97-AF65-F5344CB8AC3E}">
        <p14:creationId xmlns:p14="http://schemas.microsoft.com/office/powerpoint/2010/main" val="18974794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endParaRPr lang="el-GR" dirty="0"/>
          </a:p>
        </p:txBody>
      </p:sp>
      <p:sp>
        <p:nvSpPr>
          <p:cNvPr id="4" name="3 - Θέση αριθμού διαφάνειας"/>
          <p:cNvSpPr>
            <a:spLocks noGrp="1"/>
          </p:cNvSpPr>
          <p:nvPr>
            <p:ph type="sldNum" sz="quarter" idx="10"/>
          </p:nvPr>
        </p:nvSpPr>
        <p:spPr/>
        <p:txBody>
          <a:bodyPr/>
          <a:lstStyle/>
          <a:p>
            <a:fld id="{B724C359-F21C-5144-9CEB-BDBE24445460}" type="slidenum">
              <a:rPr lang="nl-NL" smtClean="0"/>
              <a:pPr/>
              <a:t>46</a:t>
            </a:fld>
            <a:endParaRPr lang="nl-NL" dirty="0"/>
          </a:p>
        </p:txBody>
      </p:sp>
    </p:spTree>
    <p:extLst>
      <p:ext uri="{BB962C8B-B14F-4D97-AF65-F5344CB8AC3E}">
        <p14:creationId xmlns:p14="http://schemas.microsoft.com/office/powerpoint/2010/main" val="32616817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endParaRPr lang="el-GR" dirty="0"/>
          </a:p>
        </p:txBody>
      </p:sp>
      <p:sp>
        <p:nvSpPr>
          <p:cNvPr id="4" name="3 - Θέση αριθμού διαφάνειας"/>
          <p:cNvSpPr>
            <a:spLocks noGrp="1"/>
          </p:cNvSpPr>
          <p:nvPr>
            <p:ph type="sldNum" sz="quarter" idx="10"/>
          </p:nvPr>
        </p:nvSpPr>
        <p:spPr/>
        <p:txBody>
          <a:bodyPr/>
          <a:lstStyle/>
          <a:p>
            <a:fld id="{B724C359-F21C-5144-9CEB-BDBE24445460}" type="slidenum">
              <a:rPr lang="nl-NL" smtClean="0"/>
              <a:pPr/>
              <a:t>47</a:t>
            </a:fld>
            <a:endParaRPr lang="nl-NL" dirty="0"/>
          </a:p>
        </p:txBody>
      </p:sp>
    </p:spTree>
    <p:extLst>
      <p:ext uri="{BB962C8B-B14F-4D97-AF65-F5344CB8AC3E}">
        <p14:creationId xmlns:p14="http://schemas.microsoft.com/office/powerpoint/2010/main" val="14723864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endParaRPr lang="el-GR" dirty="0"/>
          </a:p>
        </p:txBody>
      </p:sp>
      <p:sp>
        <p:nvSpPr>
          <p:cNvPr id="4" name="3 - Θέση αριθμού διαφάνειας"/>
          <p:cNvSpPr>
            <a:spLocks noGrp="1"/>
          </p:cNvSpPr>
          <p:nvPr>
            <p:ph type="sldNum" sz="quarter" idx="10"/>
          </p:nvPr>
        </p:nvSpPr>
        <p:spPr/>
        <p:txBody>
          <a:bodyPr/>
          <a:lstStyle/>
          <a:p>
            <a:fld id="{B724C359-F21C-5144-9CEB-BDBE24445460}" type="slidenum">
              <a:rPr lang="nl-NL" smtClean="0"/>
              <a:pPr/>
              <a:t>48</a:t>
            </a:fld>
            <a:endParaRPr lang="nl-NL" dirty="0"/>
          </a:p>
        </p:txBody>
      </p:sp>
    </p:spTree>
    <p:extLst>
      <p:ext uri="{BB962C8B-B14F-4D97-AF65-F5344CB8AC3E}">
        <p14:creationId xmlns:p14="http://schemas.microsoft.com/office/powerpoint/2010/main" val="27408879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endParaRPr lang="el-GR" dirty="0"/>
          </a:p>
        </p:txBody>
      </p:sp>
      <p:sp>
        <p:nvSpPr>
          <p:cNvPr id="4" name="3 - Θέση αριθμού διαφάνειας"/>
          <p:cNvSpPr>
            <a:spLocks noGrp="1"/>
          </p:cNvSpPr>
          <p:nvPr>
            <p:ph type="sldNum" sz="quarter" idx="10"/>
          </p:nvPr>
        </p:nvSpPr>
        <p:spPr/>
        <p:txBody>
          <a:bodyPr/>
          <a:lstStyle/>
          <a:p>
            <a:fld id="{B724C359-F21C-5144-9CEB-BDBE24445460}" type="slidenum">
              <a:rPr lang="nl-NL" smtClean="0"/>
              <a:pPr/>
              <a:t>49</a:t>
            </a:fld>
            <a:endParaRPr lang="nl-NL" dirty="0"/>
          </a:p>
        </p:txBody>
      </p:sp>
    </p:spTree>
    <p:extLst>
      <p:ext uri="{BB962C8B-B14F-4D97-AF65-F5344CB8AC3E}">
        <p14:creationId xmlns:p14="http://schemas.microsoft.com/office/powerpoint/2010/main" val="25651418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10"/>
          </p:nvPr>
        </p:nvSpPr>
        <p:spPr/>
        <p:txBody>
          <a:bodyPr/>
          <a:lstStyle/>
          <a:p>
            <a:fld id="{B724C359-F21C-5144-9CEB-BDBE24445460}" type="slidenum">
              <a:rPr lang="nl-NL" smtClean="0"/>
              <a:pPr/>
              <a:t>34</a:t>
            </a:fld>
            <a:endParaRPr lang="nl-NL" dirty="0"/>
          </a:p>
        </p:txBody>
      </p:sp>
    </p:spTree>
    <p:extLst>
      <p:ext uri="{BB962C8B-B14F-4D97-AF65-F5344CB8AC3E}">
        <p14:creationId xmlns:p14="http://schemas.microsoft.com/office/powerpoint/2010/main" val="19262171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10"/>
          </p:nvPr>
        </p:nvSpPr>
        <p:spPr/>
        <p:txBody>
          <a:bodyPr/>
          <a:lstStyle/>
          <a:p>
            <a:fld id="{B724C359-F21C-5144-9CEB-BDBE24445460}" type="slidenum">
              <a:rPr lang="nl-NL" smtClean="0"/>
              <a:pPr/>
              <a:t>37</a:t>
            </a:fld>
            <a:endParaRPr lang="nl-NL" dirty="0"/>
          </a:p>
        </p:txBody>
      </p:sp>
    </p:spTree>
    <p:extLst>
      <p:ext uri="{BB962C8B-B14F-4D97-AF65-F5344CB8AC3E}">
        <p14:creationId xmlns:p14="http://schemas.microsoft.com/office/powerpoint/2010/main" val="6901468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10"/>
          </p:nvPr>
        </p:nvSpPr>
        <p:spPr/>
        <p:txBody>
          <a:bodyPr/>
          <a:lstStyle/>
          <a:p>
            <a:fld id="{B724C359-F21C-5144-9CEB-BDBE24445460}" type="slidenum">
              <a:rPr lang="nl-NL" smtClean="0"/>
              <a:pPr/>
              <a:t>38</a:t>
            </a:fld>
            <a:endParaRPr lang="nl-NL" dirty="0"/>
          </a:p>
        </p:txBody>
      </p:sp>
    </p:spTree>
    <p:extLst>
      <p:ext uri="{BB962C8B-B14F-4D97-AF65-F5344CB8AC3E}">
        <p14:creationId xmlns:p14="http://schemas.microsoft.com/office/powerpoint/2010/main" val="6571175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10"/>
          </p:nvPr>
        </p:nvSpPr>
        <p:spPr/>
        <p:txBody>
          <a:bodyPr/>
          <a:lstStyle/>
          <a:p>
            <a:fld id="{B724C359-F21C-5144-9CEB-BDBE24445460}" type="slidenum">
              <a:rPr lang="nl-NL" smtClean="0"/>
              <a:pPr/>
              <a:t>39</a:t>
            </a:fld>
            <a:endParaRPr lang="nl-NL" dirty="0"/>
          </a:p>
        </p:txBody>
      </p:sp>
    </p:spTree>
    <p:extLst>
      <p:ext uri="{BB962C8B-B14F-4D97-AF65-F5344CB8AC3E}">
        <p14:creationId xmlns:p14="http://schemas.microsoft.com/office/powerpoint/2010/main" val="2494216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10"/>
          </p:nvPr>
        </p:nvSpPr>
        <p:spPr/>
        <p:txBody>
          <a:bodyPr/>
          <a:lstStyle/>
          <a:p>
            <a:fld id="{B724C359-F21C-5144-9CEB-BDBE24445460}" type="slidenum">
              <a:rPr lang="nl-NL" smtClean="0"/>
              <a:pPr/>
              <a:t>40</a:t>
            </a:fld>
            <a:endParaRPr lang="nl-NL" dirty="0"/>
          </a:p>
        </p:txBody>
      </p:sp>
    </p:spTree>
    <p:extLst>
      <p:ext uri="{BB962C8B-B14F-4D97-AF65-F5344CB8AC3E}">
        <p14:creationId xmlns:p14="http://schemas.microsoft.com/office/powerpoint/2010/main" val="15146797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10"/>
          </p:nvPr>
        </p:nvSpPr>
        <p:spPr/>
        <p:txBody>
          <a:bodyPr/>
          <a:lstStyle/>
          <a:p>
            <a:fld id="{B724C359-F21C-5144-9CEB-BDBE24445460}" type="slidenum">
              <a:rPr lang="nl-NL" smtClean="0"/>
              <a:pPr/>
              <a:t>41</a:t>
            </a:fld>
            <a:endParaRPr lang="nl-NL" dirty="0"/>
          </a:p>
        </p:txBody>
      </p:sp>
    </p:spTree>
    <p:extLst>
      <p:ext uri="{BB962C8B-B14F-4D97-AF65-F5344CB8AC3E}">
        <p14:creationId xmlns:p14="http://schemas.microsoft.com/office/powerpoint/2010/main" val="3070418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endParaRPr lang="el-GR" dirty="0"/>
          </a:p>
        </p:txBody>
      </p:sp>
      <p:sp>
        <p:nvSpPr>
          <p:cNvPr id="4" name="3 - Θέση αριθμού διαφάνειας"/>
          <p:cNvSpPr>
            <a:spLocks noGrp="1"/>
          </p:cNvSpPr>
          <p:nvPr>
            <p:ph type="sldNum" sz="quarter" idx="10"/>
          </p:nvPr>
        </p:nvSpPr>
        <p:spPr/>
        <p:txBody>
          <a:bodyPr/>
          <a:lstStyle/>
          <a:p>
            <a:fld id="{B724C359-F21C-5144-9CEB-BDBE24445460}" type="slidenum">
              <a:rPr lang="nl-NL" smtClean="0"/>
              <a:pPr/>
              <a:t>44</a:t>
            </a:fld>
            <a:endParaRPr lang="nl-NL" dirty="0"/>
          </a:p>
        </p:txBody>
      </p:sp>
    </p:spTree>
    <p:extLst>
      <p:ext uri="{BB962C8B-B14F-4D97-AF65-F5344CB8AC3E}">
        <p14:creationId xmlns:p14="http://schemas.microsoft.com/office/powerpoint/2010/main" val="10876521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10"/>
          </p:nvPr>
        </p:nvSpPr>
        <p:spPr/>
        <p:txBody>
          <a:bodyPr/>
          <a:lstStyle/>
          <a:p>
            <a:fld id="{B724C359-F21C-5144-9CEB-BDBE24445460}" type="slidenum">
              <a:rPr lang="nl-NL" smtClean="0"/>
              <a:pPr/>
              <a:t>45</a:t>
            </a:fld>
            <a:endParaRPr lang="nl-NL" dirty="0"/>
          </a:p>
        </p:txBody>
      </p:sp>
    </p:spTree>
    <p:extLst>
      <p:ext uri="{BB962C8B-B14F-4D97-AF65-F5344CB8AC3E}">
        <p14:creationId xmlns:p14="http://schemas.microsoft.com/office/powerpoint/2010/main" val="80995488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JRC introduction">
    <p:spTree>
      <p:nvGrpSpPr>
        <p:cNvPr id="1" name=""/>
        <p:cNvGrpSpPr/>
        <p:nvPr/>
      </p:nvGrpSpPr>
      <p:grpSpPr>
        <a:xfrm>
          <a:off x="0" y="0"/>
          <a:ext cx="0" cy="0"/>
          <a:chOff x="0" y="0"/>
          <a:chExt cx="0" cy="0"/>
        </a:xfrm>
      </p:grpSpPr>
      <p:pic>
        <p:nvPicPr>
          <p:cNvPr id="8" name="Picture 4" descr="JRC-city-presentation.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1" cy="5994400"/>
          </a:xfrm>
          <a:prstGeom prst="rect">
            <a:avLst/>
          </a:prstGeom>
        </p:spPr>
      </p:pic>
      <p:sp>
        <p:nvSpPr>
          <p:cNvPr id="14" name="Rechthoek 13"/>
          <p:cNvSpPr/>
          <p:nvPr userDrawn="1"/>
        </p:nvSpPr>
        <p:spPr>
          <a:xfrm>
            <a:off x="8901" y="922706"/>
            <a:ext cx="12183100" cy="1200329"/>
          </a:xfrm>
          <a:prstGeom prst="rect">
            <a:avLst/>
          </a:prstGeom>
        </p:spPr>
        <p:txBody>
          <a:bodyPr wrap="square">
            <a:spAutoFit/>
          </a:bodyPr>
          <a:lstStyle/>
          <a:p>
            <a:pPr algn="ctr"/>
            <a:r>
              <a:rPr lang="nl-NL" sz="3600" b="1" dirty="0" smtClean="0">
                <a:solidFill>
                  <a:srgbClr val="093B37"/>
                </a:solidFill>
                <a:latin typeface="Verdana"/>
                <a:ea typeface="Arial" charset="0"/>
                <a:cs typeface="Verdana"/>
              </a:rPr>
              <a:t>The European </a:t>
            </a:r>
            <a:r>
              <a:rPr lang="nl-NL" sz="3600" b="1" dirty="0" err="1" smtClean="0">
                <a:solidFill>
                  <a:srgbClr val="093B37"/>
                </a:solidFill>
                <a:latin typeface="Verdana"/>
                <a:ea typeface="Arial" charset="0"/>
                <a:cs typeface="Verdana"/>
              </a:rPr>
              <a:t>Commission’s</a:t>
            </a:r>
            <a:r>
              <a:rPr lang="nl-NL" sz="3600" b="1" dirty="0">
                <a:solidFill>
                  <a:srgbClr val="093B37"/>
                </a:solidFill>
                <a:latin typeface="Verdana"/>
                <a:ea typeface="Arial" charset="0"/>
                <a:cs typeface="Verdana"/>
              </a:rPr>
              <a:t> </a:t>
            </a:r>
            <a:r>
              <a:rPr lang="nl-NL" sz="3600" b="1" dirty="0" err="1" smtClean="0">
                <a:solidFill>
                  <a:srgbClr val="093B37"/>
                </a:solidFill>
                <a:latin typeface="Verdana"/>
                <a:ea typeface="Arial" charset="0"/>
                <a:cs typeface="Verdana"/>
              </a:rPr>
              <a:t>science</a:t>
            </a:r>
            <a:r>
              <a:rPr lang="nl-NL" sz="3600" b="1" dirty="0" smtClean="0">
                <a:solidFill>
                  <a:srgbClr val="093B37"/>
                </a:solidFill>
                <a:latin typeface="Verdana"/>
                <a:ea typeface="Arial" charset="0"/>
                <a:cs typeface="Verdana"/>
              </a:rPr>
              <a:t> </a:t>
            </a:r>
          </a:p>
          <a:p>
            <a:pPr algn="ctr"/>
            <a:r>
              <a:rPr lang="nl-NL" sz="3600" b="1" dirty="0" err="1" smtClean="0">
                <a:solidFill>
                  <a:srgbClr val="093B37"/>
                </a:solidFill>
                <a:latin typeface="Verdana"/>
                <a:ea typeface="Arial" charset="0"/>
                <a:cs typeface="Verdana"/>
              </a:rPr>
              <a:t>and</a:t>
            </a:r>
            <a:r>
              <a:rPr lang="nl-NL" sz="3600" b="1" dirty="0" smtClean="0">
                <a:solidFill>
                  <a:srgbClr val="093B37"/>
                </a:solidFill>
                <a:latin typeface="Verdana"/>
                <a:ea typeface="Arial" charset="0"/>
                <a:cs typeface="Verdana"/>
              </a:rPr>
              <a:t> </a:t>
            </a:r>
            <a:r>
              <a:rPr lang="nl-NL" sz="3600" b="1" dirty="0" err="1" smtClean="0">
                <a:solidFill>
                  <a:srgbClr val="093B37"/>
                </a:solidFill>
                <a:latin typeface="Verdana"/>
                <a:ea typeface="Arial" charset="0"/>
                <a:cs typeface="Verdana"/>
              </a:rPr>
              <a:t>knowledge</a:t>
            </a:r>
            <a:r>
              <a:rPr lang="nl-NL" sz="3600" b="1" dirty="0" smtClean="0">
                <a:solidFill>
                  <a:srgbClr val="093B37"/>
                </a:solidFill>
                <a:latin typeface="Verdana"/>
                <a:ea typeface="Arial" charset="0"/>
                <a:cs typeface="Verdana"/>
              </a:rPr>
              <a:t> service</a:t>
            </a:r>
            <a:endParaRPr lang="nl-NL" sz="3600" b="1" dirty="0">
              <a:solidFill>
                <a:srgbClr val="093B37"/>
              </a:solidFill>
              <a:latin typeface="Verdana"/>
              <a:ea typeface="Arial" charset="0"/>
              <a:cs typeface="Verdana"/>
            </a:endParaRPr>
          </a:p>
        </p:txBody>
      </p:sp>
      <p:sp>
        <p:nvSpPr>
          <p:cNvPr id="15" name="Rechthoek 14"/>
          <p:cNvSpPr/>
          <p:nvPr userDrawn="1"/>
        </p:nvSpPr>
        <p:spPr>
          <a:xfrm>
            <a:off x="3756500" y="2581248"/>
            <a:ext cx="4687902" cy="584776"/>
          </a:xfrm>
          <a:prstGeom prst="rect">
            <a:avLst/>
          </a:prstGeom>
        </p:spPr>
        <p:txBody>
          <a:bodyPr wrap="none">
            <a:spAutoFit/>
          </a:bodyPr>
          <a:lstStyle/>
          <a:p>
            <a:r>
              <a:rPr lang="nl-NL" sz="3200" b="0" dirty="0" smtClean="0">
                <a:solidFill>
                  <a:srgbClr val="093B37"/>
                </a:solidFill>
                <a:latin typeface="Verdana"/>
                <a:ea typeface="Arial" charset="0"/>
                <a:cs typeface="Verdana"/>
              </a:rPr>
              <a:t>Joint Research Centre</a:t>
            </a:r>
            <a:endParaRPr lang="nl-NL" sz="3200" b="0" dirty="0">
              <a:solidFill>
                <a:srgbClr val="093B37"/>
              </a:solidFill>
              <a:latin typeface="Verdana"/>
              <a:ea typeface="Arial" charset="0"/>
              <a:cs typeface="Verdan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randombar(horizontal)">
                                      <p:cBhvr>
                                        <p:cTn id="7" dur="1250"/>
                                        <p:tgtEl>
                                          <p:spTgt spid="14"/>
                                        </p:tgtEl>
                                      </p:cBhvr>
                                    </p:animEffect>
                                  </p:childTnLst>
                                </p:cTn>
                              </p:par>
                              <p:par>
                                <p:cTn id="8" presetID="12" presetClass="entr" presetSubtype="4"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 calcmode="lin" valueType="num">
                                      <p:cBhvr additive="base">
                                        <p:cTn id="10" dur="750"/>
                                        <p:tgtEl>
                                          <p:spTgt spid="15"/>
                                        </p:tgtEl>
                                        <p:attrNameLst>
                                          <p:attrName>ppt_y</p:attrName>
                                        </p:attrNameLst>
                                      </p:cBhvr>
                                      <p:tavLst>
                                        <p:tav tm="0">
                                          <p:val>
                                            <p:strVal val="#ppt_y+#ppt_h*1.125000"/>
                                          </p:val>
                                        </p:tav>
                                        <p:tav tm="100000">
                                          <p:val>
                                            <p:strVal val="#ppt_y"/>
                                          </p:val>
                                        </p:tav>
                                      </p:tavLst>
                                    </p:anim>
                                    <p:animEffect transition="in" filter="wipe(up)">
                                      <p:cBhvr>
                                        <p:cTn id="11" dur="75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nteresting fact slide">
    <p:spTree>
      <p:nvGrpSpPr>
        <p:cNvPr id="1" name=""/>
        <p:cNvGrpSpPr/>
        <p:nvPr/>
      </p:nvGrpSpPr>
      <p:grpSpPr>
        <a:xfrm>
          <a:off x="0" y="0"/>
          <a:ext cx="0" cy="0"/>
          <a:chOff x="0" y="0"/>
          <a:chExt cx="0" cy="0"/>
        </a:xfrm>
      </p:grpSpPr>
      <p:sp>
        <p:nvSpPr>
          <p:cNvPr id="6" name="Rechthoek 2"/>
          <p:cNvSpPr/>
          <p:nvPr userDrawn="1"/>
        </p:nvSpPr>
        <p:spPr>
          <a:xfrm>
            <a:off x="17" y="0"/>
            <a:ext cx="12191983" cy="3114675"/>
          </a:xfrm>
          <a:prstGeom prst="rect">
            <a:avLst/>
          </a:prstGeom>
          <a:solidFill>
            <a:srgbClr val="093B37"/>
          </a:solidFill>
          <a:ln>
            <a:noFill/>
          </a:ln>
        </p:spPr>
        <p:style>
          <a:lnRef idx="2">
            <a:schemeClr val="accent1">
              <a:shade val="50000"/>
            </a:schemeClr>
          </a:lnRef>
          <a:fillRef idx="1">
            <a:schemeClr val="accent1"/>
          </a:fillRef>
          <a:effectRef idx="0">
            <a:schemeClr val="accent1"/>
          </a:effectRef>
          <a:fontRef idx="minor">
            <a:schemeClr val="lt1"/>
          </a:fontRef>
        </p:style>
        <p:txBody>
          <a:bodyPr lIns="91356" tIns="45677" rIns="91356" bIns="45677" rtlCol="0" anchor="ctr"/>
          <a:lstStyle/>
          <a:p>
            <a:pPr fontAlgn="base">
              <a:lnSpc>
                <a:spcPct val="95000"/>
              </a:lnSpc>
              <a:spcBef>
                <a:spcPct val="20000"/>
              </a:spcBef>
              <a:spcAft>
                <a:spcPct val="20000"/>
              </a:spcAft>
              <a:buClr>
                <a:srgbClr val="0F3277"/>
              </a:buClr>
              <a:buSzPct val="115000"/>
            </a:pPr>
            <a:endParaRPr lang="en-US" b="1" dirty="0">
              <a:solidFill>
                <a:srgbClr val="093B37"/>
              </a:solidFill>
            </a:endParaRPr>
          </a:p>
        </p:txBody>
      </p:sp>
      <p:sp>
        <p:nvSpPr>
          <p:cNvPr id="3" name="Tijdelijke aanduiding voor tekst 2"/>
          <p:cNvSpPr>
            <a:spLocks noGrp="1"/>
          </p:cNvSpPr>
          <p:nvPr>
            <p:ph type="body" sz="quarter" idx="10" hasCustomPrompt="1"/>
          </p:nvPr>
        </p:nvSpPr>
        <p:spPr>
          <a:xfrm>
            <a:off x="0" y="1993900"/>
            <a:ext cx="12192000" cy="1146175"/>
          </a:xfrm>
          <a:prstGeom prst="rect">
            <a:avLst/>
          </a:prstGeom>
        </p:spPr>
        <p:txBody>
          <a:bodyPr/>
          <a:lstStyle>
            <a:lvl1pPr marL="0" indent="0" algn="ctr">
              <a:buNone/>
              <a:defRPr sz="9600" b="1">
                <a:solidFill>
                  <a:schemeClr val="bg1"/>
                </a:solidFill>
                <a:latin typeface="Verdana"/>
                <a:cs typeface="Verdana"/>
              </a:defRPr>
            </a:lvl1pPr>
          </a:lstStyle>
          <a:p>
            <a:pPr lvl="0"/>
            <a:r>
              <a:rPr lang="nl-NL" dirty="0" smtClean="0"/>
              <a:t>TEXT</a:t>
            </a:r>
            <a:endParaRPr lang="nl-NL" dirty="0"/>
          </a:p>
        </p:txBody>
      </p:sp>
      <p:sp>
        <p:nvSpPr>
          <p:cNvPr id="7" name="Tijdelijke aanduiding voor tekst 6"/>
          <p:cNvSpPr>
            <a:spLocks noGrp="1"/>
          </p:cNvSpPr>
          <p:nvPr>
            <p:ph type="body" sz="quarter" idx="11" hasCustomPrompt="1"/>
          </p:nvPr>
        </p:nvSpPr>
        <p:spPr>
          <a:xfrm>
            <a:off x="0" y="3140075"/>
            <a:ext cx="12192000" cy="990600"/>
          </a:xfrm>
          <a:prstGeom prst="rect">
            <a:avLst/>
          </a:prstGeom>
        </p:spPr>
        <p:txBody>
          <a:bodyPr/>
          <a:lstStyle>
            <a:lvl1pPr marL="0" indent="0" algn="ctr">
              <a:buNone/>
              <a:defRPr sz="3600" b="1">
                <a:solidFill>
                  <a:srgbClr val="093B37"/>
                </a:solidFill>
                <a:latin typeface="Verdana"/>
                <a:cs typeface="Verdana"/>
              </a:defRPr>
            </a:lvl1pPr>
          </a:lstStyle>
          <a:p>
            <a:pPr lvl="0"/>
            <a:r>
              <a:rPr lang="nl-NL" dirty="0" err="1" smtClean="0"/>
              <a:t>Heading</a:t>
            </a:r>
            <a:endParaRPr lang="nl-NL"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Interesting numbers slide">
    <p:spTree>
      <p:nvGrpSpPr>
        <p:cNvPr id="1" name=""/>
        <p:cNvGrpSpPr/>
        <p:nvPr/>
      </p:nvGrpSpPr>
      <p:grpSpPr>
        <a:xfrm>
          <a:off x="0" y="0"/>
          <a:ext cx="0" cy="0"/>
          <a:chOff x="0" y="0"/>
          <a:chExt cx="0" cy="0"/>
        </a:xfrm>
      </p:grpSpPr>
      <p:sp>
        <p:nvSpPr>
          <p:cNvPr id="17" name="Rechthoek 16"/>
          <p:cNvSpPr/>
          <p:nvPr userDrawn="1"/>
        </p:nvSpPr>
        <p:spPr>
          <a:xfrm>
            <a:off x="0" y="0"/>
            <a:ext cx="12192000" cy="5989638"/>
          </a:xfrm>
          <a:prstGeom prst="rect">
            <a:avLst/>
          </a:prstGeom>
          <a:solidFill>
            <a:srgbClr val="093B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b="0" i="0" dirty="0">
              <a:solidFill>
                <a:srgbClr val="053081"/>
              </a:solidFill>
              <a:latin typeface="Verdana Standaard" charset="0"/>
            </a:endParaRPr>
          </a:p>
        </p:txBody>
      </p:sp>
      <p:sp>
        <p:nvSpPr>
          <p:cNvPr id="11" name="Tijdelijke aanduiding voor tekst 10"/>
          <p:cNvSpPr>
            <a:spLocks noGrp="1"/>
          </p:cNvSpPr>
          <p:nvPr>
            <p:ph type="body" sz="quarter" idx="11" hasCustomPrompt="1"/>
          </p:nvPr>
        </p:nvSpPr>
        <p:spPr>
          <a:xfrm>
            <a:off x="647700" y="97459"/>
            <a:ext cx="7747000" cy="1373187"/>
          </a:xfrm>
          <a:prstGeom prst="rect">
            <a:avLst/>
          </a:prstGeom>
        </p:spPr>
        <p:txBody>
          <a:bodyPr/>
          <a:lstStyle>
            <a:lvl1pPr marL="0" indent="0">
              <a:lnSpc>
                <a:spcPct val="100000"/>
              </a:lnSpc>
              <a:buFontTx/>
              <a:buNone/>
              <a:defRPr sz="9600" b="1" baseline="0">
                <a:solidFill>
                  <a:schemeClr val="bg1"/>
                </a:solidFill>
                <a:latin typeface="Verdana"/>
                <a:cs typeface="Verdana"/>
              </a:defRPr>
            </a:lvl1pPr>
            <a:lvl2pPr marL="457200" indent="0">
              <a:lnSpc>
                <a:spcPct val="100000"/>
              </a:lnSpc>
              <a:buFontTx/>
              <a:buNone/>
              <a:defRPr>
                <a:solidFill>
                  <a:schemeClr val="bg1"/>
                </a:solidFill>
              </a:defRPr>
            </a:lvl2pPr>
            <a:lvl3pPr marL="914400" indent="0">
              <a:buFontTx/>
              <a:buNone/>
              <a:defRPr/>
            </a:lvl3pPr>
            <a:lvl4pPr marL="1371600" indent="0">
              <a:buFontTx/>
              <a:buNone/>
              <a:defRPr/>
            </a:lvl4pPr>
            <a:lvl5pPr marL="1828800" indent="0">
              <a:buFontTx/>
              <a:buNone/>
              <a:defRPr/>
            </a:lvl5pPr>
          </a:lstStyle>
          <a:p>
            <a:pPr lvl="0"/>
            <a:r>
              <a:rPr lang="nl-NL" dirty="0" smtClean="0"/>
              <a:t>00%</a:t>
            </a:r>
          </a:p>
        </p:txBody>
      </p:sp>
      <p:sp>
        <p:nvSpPr>
          <p:cNvPr id="13" name="Tijdelijke aanduiding voor tekst 12"/>
          <p:cNvSpPr>
            <a:spLocks noGrp="1"/>
          </p:cNvSpPr>
          <p:nvPr>
            <p:ph type="body" sz="quarter" idx="12" hasCustomPrompt="1"/>
          </p:nvPr>
        </p:nvSpPr>
        <p:spPr>
          <a:xfrm>
            <a:off x="647700" y="1524622"/>
            <a:ext cx="7747000" cy="488950"/>
          </a:xfrm>
          <a:prstGeom prst="rect">
            <a:avLst/>
          </a:prstGeom>
        </p:spPr>
        <p:txBody>
          <a:bodyPr/>
          <a:lstStyle>
            <a:lvl1pPr marL="0" indent="0">
              <a:buFontTx/>
              <a:buNone/>
              <a:defRPr sz="1800">
                <a:solidFill>
                  <a:schemeClr val="bg1"/>
                </a:solidFill>
                <a:latin typeface="Verdana"/>
                <a:cs typeface="Verdana"/>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dirty="0" err="1" smtClean="0"/>
              <a:t>Text</a:t>
            </a:r>
            <a:r>
              <a:rPr lang="mr-IN" dirty="0" smtClean="0"/>
              <a:t>…</a:t>
            </a:r>
            <a:endParaRPr lang="nl-NL" dirty="0"/>
          </a:p>
        </p:txBody>
      </p:sp>
      <p:sp>
        <p:nvSpPr>
          <p:cNvPr id="25" name="Tijdelijke aanduiding voor tekst 10"/>
          <p:cNvSpPr>
            <a:spLocks noGrp="1"/>
          </p:cNvSpPr>
          <p:nvPr>
            <p:ph type="body" sz="quarter" idx="13" hasCustomPrompt="1"/>
          </p:nvPr>
        </p:nvSpPr>
        <p:spPr>
          <a:xfrm>
            <a:off x="647700" y="2027859"/>
            <a:ext cx="7747000" cy="1373187"/>
          </a:xfrm>
          <a:prstGeom prst="rect">
            <a:avLst/>
          </a:prstGeom>
        </p:spPr>
        <p:txBody>
          <a:bodyPr/>
          <a:lstStyle>
            <a:lvl1pPr marL="0" indent="0">
              <a:lnSpc>
                <a:spcPct val="100000"/>
              </a:lnSpc>
              <a:buFontTx/>
              <a:buNone/>
              <a:defRPr sz="9600" b="1" baseline="0">
                <a:solidFill>
                  <a:schemeClr val="bg1"/>
                </a:solidFill>
                <a:latin typeface="Verdana"/>
                <a:cs typeface="Verdana"/>
              </a:defRPr>
            </a:lvl1pPr>
            <a:lvl2pPr marL="457200" indent="0">
              <a:lnSpc>
                <a:spcPct val="100000"/>
              </a:lnSpc>
              <a:buFontTx/>
              <a:buNone/>
              <a:defRPr>
                <a:solidFill>
                  <a:schemeClr val="bg1"/>
                </a:solidFill>
              </a:defRPr>
            </a:lvl2pPr>
            <a:lvl3pPr marL="914400" indent="0">
              <a:buFontTx/>
              <a:buNone/>
              <a:defRPr/>
            </a:lvl3pPr>
            <a:lvl4pPr marL="1371600" indent="0">
              <a:buFontTx/>
              <a:buNone/>
              <a:defRPr/>
            </a:lvl4pPr>
            <a:lvl5pPr marL="1828800" indent="0">
              <a:buFontTx/>
              <a:buNone/>
              <a:defRPr/>
            </a:lvl5pPr>
          </a:lstStyle>
          <a:p>
            <a:pPr lvl="0"/>
            <a:r>
              <a:rPr lang="nl-NL" dirty="0" smtClean="0"/>
              <a:t>00%</a:t>
            </a:r>
          </a:p>
        </p:txBody>
      </p:sp>
      <p:sp>
        <p:nvSpPr>
          <p:cNvPr id="26" name="Tijdelijke aanduiding voor tekst 12"/>
          <p:cNvSpPr>
            <a:spLocks noGrp="1"/>
          </p:cNvSpPr>
          <p:nvPr>
            <p:ph type="body" sz="quarter" idx="14" hasCustomPrompt="1"/>
          </p:nvPr>
        </p:nvSpPr>
        <p:spPr>
          <a:xfrm>
            <a:off x="647700" y="3455022"/>
            <a:ext cx="7747000" cy="488950"/>
          </a:xfrm>
          <a:prstGeom prst="rect">
            <a:avLst/>
          </a:prstGeom>
        </p:spPr>
        <p:txBody>
          <a:bodyPr/>
          <a:lstStyle>
            <a:lvl1pPr marL="0" indent="0">
              <a:buFontTx/>
              <a:buNone/>
              <a:defRPr sz="1800">
                <a:solidFill>
                  <a:schemeClr val="bg1"/>
                </a:solidFill>
                <a:latin typeface="Verdana"/>
                <a:cs typeface="Verdana"/>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dirty="0" err="1" smtClean="0"/>
              <a:t>Text</a:t>
            </a:r>
            <a:r>
              <a:rPr lang="mr-IN" dirty="0" smtClean="0"/>
              <a:t>…</a:t>
            </a:r>
            <a:endParaRPr lang="nl-NL" dirty="0"/>
          </a:p>
        </p:txBody>
      </p:sp>
      <p:sp>
        <p:nvSpPr>
          <p:cNvPr id="27" name="Tijdelijke aanduiding voor tekst 10"/>
          <p:cNvSpPr>
            <a:spLocks noGrp="1"/>
          </p:cNvSpPr>
          <p:nvPr>
            <p:ph type="body" sz="quarter" idx="15" hasCustomPrompt="1"/>
          </p:nvPr>
        </p:nvSpPr>
        <p:spPr>
          <a:xfrm>
            <a:off x="647700" y="3975820"/>
            <a:ext cx="7747000" cy="1134865"/>
          </a:xfrm>
          <a:prstGeom prst="rect">
            <a:avLst/>
          </a:prstGeom>
        </p:spPr>
        <p:txBody>
          <a:bodyPr anchor="t"/>
          <a:lstStyle>
            <a:lvl1pPr marL="0" indent="0">
              <a:lnSpc>
                <a:spcPct val="100000"/>
              </a:lnSpc>
              <a:buFontTx/>
              <a:buNone/>
              <a:defRPr sz="9600" b="1" baseline="0">
                <a:solidFill>
                  <a:schemeClr val="bg1"/>
                </a:solidFill>
                <a:latin typeface="Verdana"/>
                <a:cs typeface="Verdana"/>
              </a:defRPr>
            </a:lvl1pPr>
            <a:lvl2pPr marL="457200" indent="0">
              <a:lnSpc>
                <a:spcPct val="100000"/>
              </a:lnSpc>
              <a:buFontTx/>
              <a:buNone/>
              <a:defRPr>
                <a:solidFill>
                  <a:schemeClr val="bg1"/>
                </a:solidFill>
              </a:defRPr>
            </a:lvl2pPr>
            <a:lvl3pPr marL="914400" indent="0">
              <a:buFontTx/>
              <a:buNone/>
              <a:defRPr/>
            </a:lvl3pPr>
            <a:lvl4pPr marL="1371600" indent="0">
              <a:buFontTx/>
              <a:buNone/>
              <a:defRPr/>
            </a:lvl4pPr>
            <a:lvl5pPr marL="1828800" indent="0">
              <a:buFontTx/>
              <a:buNone/>
              <a:defRPr/>
            </a:lvl5pPr>
          </a:lstStyle>
          <a:p>
            <a:pPr lvl="0"/>
            <a:r>
              <a:rPr lang="nl-NL" dirty="0" smtClean="0"/>
              <a:t>00%</a:t>
            </a:r>
          </a:p>
        </p:txBody>
      </p:sp>
      <p:sp>
        <p:nvSpPr>
          <p:cNvPr id="28" name="Tijdelijke aanduiding voor tekst 12"/>
          <p:cNvSpPr>
            <a:spLocks noGrp="1"/>
          </p:cNvSpPr>
          <p:nvPr>
            <p:ph type="body" sz="quarter" idx="16" hasCustomPrompt="1"/>
          </p:nvPr>
        </p:nvSpPr>
        <p:spPr>
          <a:xfrm>
            <a:off x="647700" y="5326252"/>
            <a:ext cx="7747000" cy="404091"/>
          </a:xfrm>
          <a:prstGeom prst="rect">
            <a:avLst/>
          </a:prstGeom>
        </p:spPr>
        <p:txBody>
          <a:bodyPr/>
          <a:lstStyle>
            <a:lvl1pPr marL="0" indent="0">
              <a:buFontTx/>
              <a:buNone/>
              <a:defRPr sz="1800">
                <a:solidFill>
                  <a:schemeClr val="bg1"/>
                </a:solidFill>
                <a:latin typeface="Verdana "/>
                <a:cs typeface="Verdana "/>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dirty="0" err="1" smtClean="0"/>
              <a:t>Text</a:t>
            </a:r>
            <a:r>
              <a:rPr lang="mr-IN" dirty="0" smtClean="0"/>
              <a:t>…</a:t>
            </a:r>
            <a:endParaRPr lang="nl-NL" dirty="0"/>
          </a:p>
        </p:txBody>
      </p:sp>
    </p:spTree>
    <p:extLst>
      <p:ext uri="{BB962C8B-B14F-4D97-AF65-F5344CB8AC3E}">
        <p14:creationId xmlns:p14="http://schemas.microsoft.com/office/powerpoint/2010/main" val="1602680796"/>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hank you and questions slide">
    <p:spTree>
      <p:nvGrpSpPr>
        <p:cNvPr id="1" name=""/>
        <p:cNvGrpSpPr/>
        <p:nvPr/>
      </p:nvGrpSpPr>
      <p:grpSpPr>
        <a:xfrm>
          <a:off x="0" y="0"/>
          <a:ext cx="0" cy="0"/>
          <a:chOff x="0" y="0"/>
          <a:chExt cx="0" cy="0"/>
        </a:xfrm>
      </p:grpSpPr>
      <p:sp>
        <p:nvSpPr>
          <p:cNvPr id="5" name="Rechthoek 2"/>
          <p:cNvSpPr/>
          <p:nvPr userDrawn="1"/>
        </p:nvSpPr>
        <p:spPr>
          <a:xfrm>
            <a:off x="1" y="0"/>
            <a:ext cx="12192000" cy="3114675"/>
          </a:xfrm>
          <a:prstGeom prst="rect">
            <a:avLst/>
          </a:prstGeom>
          <a:solidFill>
            <a:srgbClr val="093B37"/>
          </a:solidFill>
          <a:ln>
            <a:noFill/>
          </a:ln>
        </p:spPr>
        <p:style>
          <a:lnRef idx="2">
            <a:schemeClr val="accent1">
              <a:shade val="50000"/>
            </a:schemeClr>
          </a:lnRef>
          <a:fillRef idx="1">
            <a:schemeClr val="accent1"/>
          </a:fillRef>
          <a:effectRef idx="0">
            <a:schemeClr val="accent1"/>
          </a:effectRef>
          <a:fontRef idx="minor">
            <a:schemeClr val="lt1"/>
          </a:fontRef>
        </p:style>
        <p:txBody>
          <a:bodyPr lIns="91356" tIns="45677" rIns="91356" bIns="45677" rtlCol="0" anchor="ctr"/>
          <a:lstStyle/>
          <a:p>
            <a:pPr fontAlgn="base">
              <a:lnSpc>
                <a:spcPct val="95000"/>
              </a:lnSpc>
              <a:spcBef>
                <a:spcPct val="20000"/>
              </a:spcBef>
              <a:spcAft>
                <a:spcPct val="20000"/>
              </a:spcAft>
              <a:buClr>
                <a:srgbClr val="0F3277"/>
              </a:buClr>
              <a:buSzPct val="115000"/>
            </a:pPr>
            <a:endParaRPr lang="en-US" b="0" i="0" dirty="0">
              <a:solidFill>
                <a:srgbClr val="093B37"/>
              </a:solidFill>
              <a:latin typeface="Verdana Standaard" charset="0"/>
            </a:endParaRPr>
          </a:p>
        </p:txBody>
      </p:sp>
      <p:pic>
        <p:nvPicPr>
          <p:cNvPr id="8" name="Shape 296" descr="photo-1434030216411-0b793f4b4173.jpg"/>
          <p:cNvPicPr preferRelativeResize="0"/>
          <p:nvPr userDrawn="1"/>
        </p:nvPicPr>
        <p:blipFill>
          <a:blip r:embed="rId2">
            <a:alphaModFix/>
          </a:blip>
          <a:stretch>
            <a:fillRect/>
          </a:stretch>
        </p:blipFill>
        <p:spPr>
          <a:xfrm>
            <a:off x="700017" y="2406354"/>
            <a:ext cx="1393799" cy="1393799"/>
          </a:xfrm>
          <a:prstGeom prst="ellipse">
            <a:avLst/>
          </a:prstGeom>
          <a:noFill/>
          <a:ln>
            <a:noFill/>
          </a:ln>
        </p:spPr>
      </p:pic>
      <p:sp>
        <p:nvSpPr>
          <p:cNvPr id="3" name="Tijdelijke aanduiding voor tekst 2"/>
          <p:cNvSpPr>
            <a:spLocks noGrp="1"/>
          </p:cNvSpPr>
          <p:nvPr>
            <p:ph type="body" sz="quarter" idx="10" hasCustomPrompt="1"/>
          </p:nvPr>
        </p:nvSpPr>
        <p:spPr>
          <a:xfrm>
            <a:off x="2419349" y="1987138"/>
            <a:ext cx="9029700" cy="1378362"/>
          </a:xfrm>
          <a:prstGeom prst="rect">
            <a:avLst/>
          </a:prstGeom>
        </p:spPr>
        <p:txBody>
          <a:bodyPr/>
          <a:lstStyle>
            <a:lvl1pPr marL="0" indent="0">
              <a:buNone/>
              <a:defRPr sz="9600" b="1">
                <a:solidFill>
                  <a:schemeClr val="bg1"/>
                </a:solidFill>
              </a:defRPr>
            </a:lvl1pPr>
          </a:lstStyle>
          <a:p>
            <a:pPr lvl="0"/>
            <a:r>
              <a:rPr lang="nl-NL" dirty="0" err="1" smtClean="0"/>
              <a:t>Thanks</a:t>
            </a:r>
            <a:endParaRPr lang="nl-NL" dirty="0"/>
          </a:p>
        </p:txBody>
      </p:sp>
    </p:spTree>
    <p:extLst>
      <p:ext uri="{BB962C8B-B14F-4D97-AF65-F5344CB8AC3E}">
        <p14:creationId xmlns:p14="http://schemas.microsoft.com/office/powerpoint/2010/main" val="36875405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hthoek 6"/>
          <p:cNvSpPr/>
          <p:nvPr userDrawn="1"/>
        </p:nvSpPr>
        <p:spPr>
          <a:xfrm>
            <a:off x="-2" y="0"/>
            <a:ext cx="12192000" cy="5989638"/>
          </a:xfrm>
          <a:prstGeom prst="rect">
            <a:avLst/>
          </a:prstGeom>
          <a:solidFill>
            <a:srgbClr val="093B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b="0" i="0" dirty="0">
              <a:solidFill>
                <a:srgbClr val="053081"/>
              </a:solidFill>
              <a:latin typeface="Verdana Standaard" charset="0"/>
            </a:endParaRPr>
          </a:p>
        </p:txBody>
      </p:sp>
      <p:sp>
        <p:nvSpPr>
          <p:cNvPr id="21" name="Titel 20"/>
          <p:cNvSpPr>
            <a:spLocks noGrp="1"/>
          </p:cNvSpPr>
          <p:nvPr>
            <p:ph type="title" hasCustomPrompt="1"/>
          </p:nvPr>
        </p:nvSpPr>
        <p:spPr>
          <a:xfrm>
            <a:off x="0" y="1694215"/>
            <a:ext cx="12192000" cy="1518885"/>
          </a:xfrm>
          <a:prstGeom prst="rect">
            <a:avLst/>
          </a:prstGeom>
        </p:spPr>
        <p:txBody>
          <a:bodyPr/>
          <a:lstStyle>
            <a:lvl1pPr marL="0" marR="0" indent="0" algn="ctr" defTabSz="914400" rtl="0" eaLnBrk="1" fontAlgn="auto" latinLnBrk="0" hangingPunct="1">
              <a:lnSpc>
                <a:spcPct val="100000"/>
              </a:lnSpc>
              <a:spcBef>
                <a:spcPct val="0"/>
              </a:spcBef>
              <a:spcAft>
                <a:spcPts val="0"/>
              </a:spcAft>
              <a:buClrTx/>
              <a:buSzTx/>
              <a:buFontTx/>
              <a:buNone/>
              <a:tabLst/>
              <a:defRPr sz="4400" b="1">
                <a:solidFill>
                  <a:schemeClr val="bg1"/>
                </a:solidFill>
              </a:defRPr>
            </a:lvl1pPr>
          </a:lstStyle>
          <a:p>
            <a:pPr algn="ctr"/>
            <a:r>
              <a:rPr lang="nl-NL" sz="3600" b="1" dirty="0" smtClean="0">
                <a:solidFill>
                  <a:schemeClr val="bg1"/>
                </a:solidFill>
                <a:latin typeface="Verdana"/>
                <a:ea typeface="Arial" charset="0"/>
                <a:cs typeface="Verdana"/>
              </a:rPr>
              <a:t>A modern JRC </a:t>
            </a:r>
            <a:br>
              <a:rPr lang="nl-NL" sz="3600" b="1" dirty="0" smtClean="0">
                <a:solidFill>
                  <a:schemeClr val="bg1"/>
                </a:solidFill>
                <a:latin typeface="Verdana"/>
                <a:ea typeface="Arial" charset="0"/>
                <a:cs typeface="Verdana"/>
              </a:rPr>
            </a:br>
            <a:r>
              <a:rPr lang="nl-NL" sz="3600" b="1" dirty="0" smtClean="0">
                <a:solidFill>
                  <a:schemeClr val="bg1"/>
                </a:solidFill>
                <a:latin typeface="Verdana"/>
                <a:ea typeface="Arial" charset="0"/>
                <a:cs typeface="Verdana"/>
              </a:rPr>
              <a:t>in a modern </a:t>
            </a:r>
            <a:r>
              <a:rPr lang="nl-NL" sz="3600" b="1" dirty="0" err="1" smtClean="0">
                <a:solidFill>
                  <a:schemeClr val="bg1"/>
                </a:solidFill>
                <a:latin typeface="Verdana"/>
                <a:ea typeface="Arial" charset="0"/>
                <a:cs typeface="Verdana"/>
              </a:rPr>
              <a:t>Commission</a:t>
            </a:r>
            <a:endParaRPr lang="nl-NL" dirty="0"/>
          </a:p>
        </p:txBody>
      </p:sp>
      <p:sp>
        <p:nvSpPr>
          <p:cNvPr id="39" name="Tijdelijke aanduiding voor tekst 38"/>
          <p:cNvSpPr>
            <a:spLocks noGrp="1"/>
          </p:cNvSpPr>
          <p:nvPr>
            <p:ph type="body" sz="quarter" idx="10" hasCustomPrompt="1"/>
          </p:nvPr>
        </p:nvSpPr>
        <p:spPr>
          <a:xfrm>
            <a:off x="0" y="4266571"/>
            <a:ext cx="12192000" cy="356859"/>
          </a:xfrm>
          <a:prstGeom prst="rect">
            <a:avLst/>
          </a:prstGeom>
        </p:spPr>
        <p:txBody>
          <a:bodyPr wrap="none">
            <a:noAutofit/>
          </a:bodyPr>
          <a:lstStyle>
            <a:lvl1pPr marL="0" indent="0" algn="ctr">
              <a:buNone/>
              <a:defRPr lang="nl-NL" sz="1800" b="1" dirty="0" smtClean="0">
                <a:solidFill>
                  <a:schemeClr val="bg1"/>
                </a:solidFill>
                <a:latin typeface="Verdana"/>
                <a:cs typeface="Verdana"/>
              </a:defRPr>
            </a:lvl1pPr>
            <a:lvl2pPr marL="457200" indent="0" algn="ctr">
              <a:buNone/>
              <a:defRPr sz="1100">
                <a:solidFill>
                  <a:schemeClr val="bg1"/>
                </a:solidFill>
              </a:defRPr>
            </a:lvl2pPr>
            <a:lvl3pPr marL="914400" indent="0" algn="ctr">
              <a:buNone/>
              <a:defRPr lang="nl-NL" dirty="0" smtClean="0"/>
            </a:lvl3pPr>
            <a:lvl4pPr marL="1371600" indent="0" algn="ctr">
              <a:buNone/>
              <a:defRPr lang="nl-NL" dirty="0" smtClean="0"/>
            </a:lvl4pPr>
            <a:lvl5pPr marL="1828800" indent="0" algn="ctr">
              <a:buNone/>
              <a:defRPr lang="nl-NL" dirty="0"/>
            </a:lvl5pPr>
          </a:lstStyle>
          <a:p>
            <a:pPr lvl="0"/>
            <a:r>
              <a:rPr lang="nl-NL" dirty="0" smtClean="0"/>
              <a:t>Name</a:t>
            </a:r>
          </a:p>
        </p:txBody>
      </p:sp>
      <p:sp>
        <p:nvSpPr>
          <p:cNvPr id="42" name="Tijdelijke aanduiding voor tekst 41"/>
          <p:cNvSpPr>
            <a:spLocks noGrp="1"/>
          </p:cNvSpPr>
          <p:nvPr>
            <p:ph type="body" sz="quarter" idx="11" hasCustomPrompt="1"/>
          </p:nvPr>
        </p:nvSpPr>
        <p:spPr>
          <a:xfrm>
            <a:off x="0" y="4708289"/>
            <a:ext cx="12192000" cy="451323"/>
          </a:xfrm>
          <a:prstGeom prst="rect">
            <a:avLst/>
          </a:prstGeom>
        </p:spPr>
        <p:txBody>
          <a:bodyPr/>
          <a:lstStyle>
            <a:lvl1pPr marL="0" indent="0" algn="ctr">
              <a:buNone/>
              <a:defRPr lang="nl-NL" sz="1600" b="0" i="0" kern="1200" baseline="0" dirty="0" smtClean="0">
                <a:solidFill>
                  <a:schemeClr val="bg1"/>
                </a:solidFill>
                <a:latin typeface="Verdana"/>
                <a:ea typeface="+mn-ea"/>
                <a:cs typeface="Verdana"/>
              </a:defRPr>
            </a:lvl1pPr>
          </a:lstStyle>
          <a:p>
            <a:pPr lvl="0"/>
            <a:r>
              <a:rPr lang="nl-NL" dirty="0" err="1" smtClean="0"/>
              <a:t>Title</a:t>
            </a:r>
            <a:r>
              <a:rPr lang="nl-NL" dirty="0" smtClean="0"/>
              <a:t>, </a:t>
            </a:r>
            <a:r>
              <a:rPr lang="nl-NL" dirty="0" err="1" smtClean="0"/>
              <a:t>Location</a:t>
            </a:r>
            <a:r>
              <a:rPr lang="nl-NL" dirty="0" smtClean="0"/>
              <a:t>, Date</a:t>
            </a:r>
            <a:endParaRPr lang="nl-NL" dirty="0"/>
          </a:p>
        </p:txBody>
      </p:sp>
    </p:spTree>
    <p:extLst>
      <p:ext uri="{BB962C8B-B14F-4D97-AF65-F5344CB8AC3E}">
        <p14:creationId xmlns:p14="http://schemas.microsoft.com/office/powerpoint/2010/main" val="46727920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 slide">
    <p:spTree>
      <p:nvGrpSpPr>
        <p:cNvPr id="1" name=""/>
        <p:cNvGrpSpPr/>
        <p:nvPr/>
      </p:nvGrpSpPr>
      <p:grpSpPr>
        <a:xfrm>
          <a:off x="0" y="0"/>
          <a:ext cx="0" cy="0"/>
          <a:chOff x="0" y="0"/>
          <a:chExt cx="0" cy="0"/>
        </a:xfrm>
      </p:grpSpPr>
      <p:sp>
        <p:nvSpPr>
          <p:cNvPr id="8" name="Rechthoek 6"/>
          <p:cNvSpPr/>
          <p:nvPr userDrawn="1"/>
        </p:nvSpPr>
        <p:spPr>
          <a:xfrm>
            <a:off x="0" y="1566647"/>
            <a:ext cx="12192001" cy="4430116"/>
          </a:xfrm>
          <a:prstGeom prst="rect">
            <a:avLst/>
          </a:prstGeom>
          <a:solidFill>
            <a:srgbClr val="C1E3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nl-NL"/>
            </a:defPPr>
            <a:lvl1pPr marL="0" algn="l" defTabSz="950336" rtl="0" eaLnBrk="1" latinLnBrk="0" hangingPunct="1">
              <a:defRPr sz="1871" kern="1200">
                <a:solidFill>
                  <a:schemeClr val="lt1"/>
                </a:solidFill>
                <a:latin typeface="+mn-lt"/>
                <a:ea typeface="+mn-ea"/>
                <a:cs typeface="+mn-cs"/>
              </a:defRPr>
            </a:lvl1pPr>
            <a:lvl2pPr marL="475168" algn="l" defTabSz="950336" rtl="0" eaLnBrk="1" latinLnBrk="0" hangingPunct="1">
              <a:defRPr sz="1871" kern="1200">
                <a:solidFill>
                  <a:schemeClr val="lt1"/>
                </a:solidFill>
                <a:latin typeface="+mn-lt"/>
                <a:ea typeface="+mn-ea"/>
                <a:cs typeface="+mn-cs"/>
              </a:defRPr>
            </a:lvl2pPr>
            <a:lvl3pPr marL="950336" algn="l" defTabSz="950336" rtl="0" eaLnBrk="1" latinLnBrk="0" hangingPunct="1">
              <a:defRPr sz="1871" kern="1200">
                <a:solidFill>
                  <a:schemeClr val="lt1"/>
                </a:solidFill>
                <a:latin typeface="+mn-lt"/>
                <a:ea typeface="+mn-ea"/>
                <a:cs typeface="+mn-cs"/>
              </a:defRPr>
            </a:lvl3pPr>
            <a:lvl4pPr marL="1425504" algn="l" defTabSz="950336" rtl="0" eaLnBrk="1" latinLnBrk="0" hangingPunct="1">
              <a:defRPr sz="1871" kern="1200">
                <a:solidFill>
                  <a:schemeClr val="lt1"/>
                </a:solidFill>
                <a:latin typeface="+mn-lt"/>
                <a:ea typeface="+mn-ea"/>
                <a:cs typeface="+mn-cs"/>
              </a:defRPr>
            </a:lvl4pPr>
            <a:lvl5pPr marL="1900672" algn="l" defTabSz="950336" rtl="0" eaLnBrk="1" latinLnBrk="0" hangingPunct="1">
              <a:defRPr sz="1871" kern="1200">
                <a:solidFill>
                  <a:schemeClr val="lt1"/>
                </a:solidFill>
                <a:latin typeface="+mn-lt"/>
                <a:ea typeface="+mn-ea"/>
                <a:cs typeface="+mn-cs"/>
              </a:defRPr>
            </a:lvl5pPr>
            <a:lvl6pPr marL="2375840" algn="l" defTabSz="950336" rtl="0" eaLnBrk="1" latinLnBrk="0" hangingPunct="1">
              <a:defRPr sz="1871" kern="1200">
                <a:solidFill>
                  <a:schemeClr val="lt1"/>
                </a:solidFill>
                <a:latin typeface="+mn-lt"/>
                <a:ea typeface="+mn-ea"/>
                <a:cs typeface="+mn-cs"/>
              </a:defRPr>
            </a:lvl6pPr>
            <a:lvl7pPr marL="2851008" algn="l" defTabSz="950336" rtl="0" eaLnBrk="1" latinLnBrk="0" hangingPunct="1">
              <a:defRPr sz="1871" kern="1200">
                <a:solidFill>
                  <a:schemeClr val="lt1"/>
                </a:solidFill>
                <a:latin typeface="+mn-lt"/>
                <a:ea typeface="+mn-ea"/>
                <a:cs typeface="+mn-cs"/>
              </a:defRPr>
            </a:lvl7pPr>
            <a:lvl8pPr marL="3326176" algn="l" defTabSz="950336" rtl="0" eaLnBrk="1" latinLnBrk="0" hangingPunct="1">
              <a:defRPr sz="1871" kern="1200">
                <a:solidFill>
                  <a:schemeClr val="lt1"/>
                </a:solidFill>
                <a:latin typeface="+mn-lt"/>
                <a:ea typeface="+mn-ea"/>
                <a:cs typeface="+mn-cs"/>
              </a:defRPr>
            </a:lvl8pPr>
            <a:lvl9pPr marL="3801344" algn="l" defTabSz="950336" rtl="0" eaLnBrk="1" latinLnBrk="0" hangingPunct="1">
              <a:defRPr sz="1871" kern="1200">
                <a:solidFill>
                  <a:schemeClr val="lt1"/>
                </a:solidFill>
                <a:latin typeface="+mn-lt"/>
                <a:ea typeface="+mn-ea"/>
                <a:cs typeface="+mn-cs"/>
              </a:defRPr>
            </a:lvl9pPr>
          </a:lstStyle>
          <a:p>
            <a:pPr algn="ctr"/>
            <a:endParaRPr lang="nl-NL"/>
          </a:p>
        </p:txBody>
      </p:sp>
      <p:sp>
        <p:nvSpPr>
          <p:cNvPr id="3" name="Rechthoek 7"/>
          <p:cNvSpPr/>
          <p:nvPr userDrawn="1"/>
        </p:nvSpPr>
        <p:spPr>
          <a:xfrm>
            <a:off x="0" y="0"/>
            <a:ext cx="12192000" cy="1439056"/>
          </a:xfrm>
          <a:prstGeom prst="rect">
            <a:avLst/>
          </a:prstGeom>
          <a:solidFill>
            <a:srgbClr val="093B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b="0" i="0" dirty="0">
              <a:solidFill>
                <a:schemeClr val="accent1">
                  <a:lumMod val="50000"/>
                </a:schemeClr>
              </a:solidFill>
              <a:latin typeface="Verdana Standaard" charset="0"/>
            </a:endParaRPr>
          </a:p>
        </p:txBody>
      </p:sp>
      <p:sp>
        <p:nvSpPr>
          <p:cNvPr id="5" name="Tijdelijke aanduiding voor tekst 17"/>
          <p:cNvSpPr>
            <a:spLocks noGrp="1"/>
          </p:cNvSpPr>
          <p:nvPr>
            <p:ph type="body" sz="quarter" idx="11" hasCustomPrompt="1"/>
          </p:nvPr>
        </p:nvSpPr>
        <p:spPr>
          <a:xfrm>
            <a:off x="939800" y="445746"/>
            <a:ext cx="10896600" cy="993310"/>
          </a:xfrm>
          <a:prstGeom prst="rect">
            <a:avLst/>
          </a:prstGeom>
        </p:spPr>
        <p:txBody>
          <a:bodyPr/>
          <a:lstStyle>
            <a:lvl1pPr marL="0" indent="0">
              <a:buNone/>
              <a:defRPr sz="3600" b="0">
                <a:solidFill>
                  <a:schemeClr val="bg1"/>
                </a:solidFill>
                <a:latin typeface="Verdana"/>
                <a:cs typeface="Verdana"/>
              </a:defRPr>
            </a:lvl1pPr>
            <a:lvl2pPr>
              <a:defRPr sz="3600" b="1">
                <a:solidFill>
                  <a:schemeClr val="bg1"/>
                </a:solidFill>
              </a:defRPr>
            </a:lvl2pPr>
            <a:lvl3pPr>
              <a:defRPr sz="3600" b="1">
                <a:solidFill>
                  <a:schemeClr val="bg1"/>
                </a:solidFill>
              </a:defRPr>
            </a:lvl3pPr>
            <a:lvl4pPr>
              <a:defRPr sz="3600" b="1">
                <a:solidFill>
                  <a:schemeClr val="bg1"/>
                </a:solidFill>
              </a:defRPr>
            </a:lvl4pPr>
            <a:lvl5pPr>
              <a:defRPr sz="3600" b="1">
                <a:solidFill>
                  <a:schemeClr val="bg1"/>
                </a:solidFill>
              </a:defRPr>
            </a:lvl5pPr>
          </a:lstStyle>
          <a:p>
            <a:pPr lvl="0"/>
            <a:r>
              <a:rPr lang="nl-NL" dirty="0" err="1" smtClean="0"/>
              <a:t>Heading</a:t>
            </a:r>
            <a:endParaRPr lang="nl-NL" dirty="0" smtClean="0"/>
          </a:p>
        </p:txBody>
      </p:sp>
      <p:sp>
        <p:nvSpPr>
          <p:cNvPr id="7" name="Text Placeholder 6"/>
          <p:cNvSpPr>
            <a:spLocks noGrp="1"/>
          </p:cNvSpPr>
          <p:nvPr>
            <p:ph type="body" sz="quarter" idx="12"/>
          </p:nvPr>
        </p:nvSpPr>
        <p:spPr>
          <a:xfrm>
            <a:off x="939800" y="1765300"/>
            <a:ext cx="10896600" cy="3614738"/>
          </a:xfrm>
          <a:prstGeom prst="rect">
            <a:avLst/>
          </a:prstGeom>
        </p:spPr>
        <p:txBody>
          <a:bodyPr/>
          <a:lstStyle>
            <a:lvl1pPr>
              <a:defRPr lang="en-US" sz="2800" b="0" i="0" kern="1200" dirty="0" smtClean="0">
                <a:solidFill>
                  <a:srgbClr val="093B37"/>
                </a:solidFill>
                <a:latin typeface="Verdana"/>
                <a:ea typeface="+mn-ea"/>
                <a:cs typeface="Verdana"/>
              </a:defRPr>
            </a:lvl1pPr>
            <a:lvl2pPr>
              <a:defRPr lang="en-US" sz="2800" b="0" i="0" kern="1200" dirty="0" smtClean="0">
                <a:solidFill>
                  <a:srgbClr val="093B37"/>
                </a:solidFill>
                <a:latin typeface="Verdana"/>
                <a:ea typeface="+mn-ea"/>
                <a:cs typeface="Verdana"/>
              </a:defRPr>
            </a:lvl2pPr>
            <a:lvl3pPr>
              <a:defRPr lang="en-US" sz="2800" b="0" i="0" kern="1200" dirty="0" smtClean="0">
                <a:solidFill>
                  <a:srgbClr val="093B37"/>
                </a:solidFill>
                <a:latin typeface="Verdana"/>
                <a:ea typeface="+mn-ea"/>
                <a:cs typeface="Verdana"/>
              </a:defRPr>
            </a:lvl3pPr>
            <a:lvl4pPr>
              <a:defRPr lang="en-US" sz="2800" b="0" i="0" kern="1200" dirty="0" smtClean="0">
                <a:solidFill>
                  <a:srgbClr val="093B37"/>
                </a:solidFill>
                <a:latin typeface="Verdana"/>
                <a:ea typeface="+mn-ea"/>
                <a:cs typeface="Verdana"/>
              </a:defRPr>
            </a:lvl4pPr>
            <a:lvl5pPr>
              <a:defRPr lang="en-GB" sz="2800" b="0" i="0" kern="1200" dirty="0">
                <a:solidFill>
                  <a:srgbClr val="093B37"/>
                </a:solidFill>
                <a:latin typeface="Verdana"/>
                <a:ea typeface="+mn-ea"/>
                <a:cs typeface="Verdana"/>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37133773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ouble heading with object slide">
    <p:spTree>
      <p:nvGrpSpPr>
        <p:cNvPr id="1" name=""/>
        <p:cNvGrpSpPr/>
        <p:nvPr/>
      </p:nvGrpSpPr>
      <p:grpSpPr>
        <a:xfrm>
          <a:off x="0" y="0"/>
          <a:ext cx="0" cy="0"/>
          <a:chOff x="0" y="0"/>
          <a:chExt cx="0" cy="0"/>
        </a:xfrm>
      </p:grpSpPr>
      <p:sp>
        <p:nvSpPr>
          <p:cNvPr id="8" name="Rechthoek 6"/>
          <p:cNvSpPr/>
          <p:nvPr userDrawn="1"/>
        </p:nvSpPr>
        <p:spPr>
          <a:xfrm>
            <a:off x="0" y="1566647"/>
            <a:ext cx="12192001" cy="4430116"/>
          </a:xfrm>
          <a:prstGeom prst="rect">
            <a:avLst/>
          </a:prstGeom>
          <a:solidFill>
            <a:srgbClr val="C1E3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nl-NL"/>
            </a:defPPr>
            <a:lvl1pPr marL="0" algn="l" defTabSz="950336" rtl="0" eaLnBrk="1" latinLnBrk="0" hangingPunct="1">
              <a:defRPr sz="1871" kern="1200">
                <a:solidFill>
                  <a:schemeClr val="lt1"/>
                </a:solidFill>
                <a:latin typeface="+mn-lt"/>
                <a:ea typeface="+mn-ea"/>
                <a:cs typeface="+mn-cs"/>
              </a:defRPr>
            </a:lvl1pPr>
            <a:lvl2pPr marL="475168" algn="l" defTabSz="950336" rtl="0" eaLnBrk="1" latinLnBrk="0" hangingPunct="1">
              <a:defRPr sz="1871" kern="1200">
                <a:solidFill>
                  <a:schemeClr val="lt1"/>
                </a:solidFill>
                <a:latin typeface="+mn-lt"/>
                <a:ea typeface="+mn-ea"/>
                <a:cs typeface="+mn-cs"/>
              </a:defRPr>
            </a:lvl2pPr>
            <a:lvl3pPr marL="950336" algn="l" defTabSz="950336" rtl="0" eaLnBrk="1" latinLnBrk="0" hangingPunct="1">
              <a:defRPr sz="1871" kern="1200">
                <a:solidFill>
                  <a:schemeClr val="lt1"/>
                </a:solidFill>
                <a:latin typeface="+mn-lt"/>
                <a:ea typeface="+mn-ea"/>
                <a:cs typeface="+mn-cs"/>
              </a:defRPr>
            </a:lvl3pPr>
            <a:lvl4pPr marL="1425504" algn="l" defTabSz="950336" rtl="0" eaLnBrk="1" latinLnBrk="0" hangingPunct="1">
              <a:defRPr sz="1871" kern="1200">
                <a:solidFill>
                  <a:schemeClr val="lt1"/>
                </a:solidFill>
                <a:latin typeface="+mn-lt"/>
                <a:ea typeface="+mn-ea"/>
                <a:cs typeface="+mn-cs"/>
              </a:defRPr>
            </a:lvl4pPr>
            <a:lvl5pPr marL="1900672" algn="l" defTabSz="950336" rtl="0" eaLnBrk="1" latinLnBrk="0" hangingPunct="1">
              <a:defRPr sz="1871" kern="1200">
                <a:solidFill>
                  <a:schemeClr val="lt1"/>
                </a:solidFill>
                <a:latin typeface="+mn-lt"/>
                <a:ea typeface="+mn-ea"/>
                <a:cs typeface="+mn-cs"/>
              </a:defRPr>
            </a:lvl5pPr>
            <a:lvl6pPr marL="2375840" algn="l" defTabSz="950336" rtl="0" eaLnBrk="1" latinLnBrk="0" hangingPunct="1">
              <a:defRPr sz="1871" kern="1200">
                <a:solidFill>
                  <a:schemeClr val="lt1"/>
                </a:solidFill>
                <a:latin typeface="+mn-lt"/>
                <a:ea typeface="+mn-ea"/>
                <a:cs typeface="+mn-cs"/>
              </a:defRPr>
            </a:lvl6pPr>
            <a:lvl7pPr marL="2851008" algn="l" defTabSz="950336" rtl="0" eaLnBrk="1" latinLnBrk="0" hangingPunct="1">
              <a:defRPr sz="1871" kern="1200">
                <a:solidFill>
                  <a:schemeClr val="lt1"/>
                </a:solidFill>
                <a:latin typeface="+mn-lt"/>
                <a:ea typeface="+mn-ea"/>
                <a:cs typeface="+mn-cs"/>
              </a:defRPr>
            </a:lvl7pPr>
            <a:lvl8pPr marL="3326176" algn="l" defTabSz="950336" rtl="0" eaLnBrk="1" latinLnBrk="0" hangingPunct="1">
              <a:defRPr sz="1871" kern="1200">
                <a:solidFill>
                  <a:schemeClr val="lt1"/>
                </a:solidFill>
                <a:latin typeface="+mn-lt"/>
                <a:ea typeface="+mn-ea"/>
                <a:cs typeface="+mn-cs"/>
              </a:defRPr>
            </a:lvl8pPr>
            <a:lvl9pPr marL="3801344" algn="l" defTabSz="950336" rtl="0" eaLnBrk="1" latinLnBrk="0" hangingPunct="1">
              <a:defRPr sz="1871" kern="1200">
                <a:solidFill>
                  <a:schemeClr val="lt1"/>
                </a:solidFill>
                <a:latin typeface="+mn-lt"/>
                <a:ea typeface="+mn-ea"/>
                <a:cs typeface="+mn-cs"/>
              </a:defRPr>
            </a:lvl9pPr>
          </a:lstStyle>
          <a:p>
            <a:pPr algn="ctr"/>
            <a:endParaRPr lang="nl-NL"/>
          </a:p>
        </p:txBody>
      </p:sp>
      <p:sp>
        <p:nvSpPr>
          <p:cNvPr id="7" name="Rechthoek 6"/>
          <p:cNvSpPr/>
          <p:nvPr userDrawn="1"/>
        </p:nvSpPr>
        <p:spPr>
          <a:xfrm>
            <a:off x="-3" y="0"/>
            <a:ext cx="12192003" cy="1439056"/>
          </a:xfrm>
          <a:prstGeom prst="rect">
            <a:avLst/>
          </a:prstGeom>
          <a:solidFill>
            <a:srgbClr val="093B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b="0" i="0" dirty="0">
              <a:solidFill>
                <a:schemeClr val="accent1">
                  <a:lumMod val="50000"/>
                </a:schemeClr>
              </a:solidFill>
              <a:latin typeface="Verdana Standaard" charset="0"/>
            </a:endParaRPr>
          </a:p>
        </p:txBody>
      </p:sp>
      <p:sp>
        <p:nvSpPr>
          <p:cNvPr id="3" name="Tijdelijke aanduiding voor afbeelding 2"/>
          <p:cNvSpPr>
            <a:spLocks noGrp="1"/>
          </p:cNvSpPr>
          <p:nvPr>
            <p:ph type="pic" sz="quarter" idx="10" hasCustomPrompt="1"/>
          </p:nvPr>
        </p:nvSpPr>
        <p:spPr>
          <a:xfrm>
            <a:off x="0" y="2514600"/>
            <a:ext cx="12192000" cy="3475038"/>
          </a:xfrm>
          <a:prstGeom prst="rect">
            <a:avLst/>
          </a:prstGeom>
        </p:spPr>
        <p:txBody>
          <a:bodyPr anchor="ctr"/>
          <a:lstStyle>
            <a:lvl1pPr marL="0" indent="0" algn="ctr">
              <a:buNone/>
              <a:defRPr sz="1800" i="0"/>
            </a:lvl1pPr>
          </a:lstStyle>
          <a:p>
            <a:r>
              <a:rPr lang="nl-NL" dirty="0" smtClean="0"/>
              <a:t>Image</a:t>
            </a:r>
            <a:endParaRPr lang="nl-NL" dirty="0"/>
          </a:p>
        </p:txBody>
      </p:sp>
      <p:sp>
        <p:nvSpPr>
          <p:cNvPr id="23" name="Tijdelijke aanduiding voor tekst 22"/>
          <p:cNvSpPr>
            <a:spLocks noGrp="1"/>
          </p:cNvSpPr>
          <p:nvPr>
            <p:ph type="body" sz="quarter" idx="16" hasCustomPrompt="1"/>
          </p:nvPr>
        </p:nvSpPr>
        <p:spPr>
          <a:xfrm>
            <a:off x="939800" y="1562100"/>
            <a:ext cx="11252200" cy="952500"/>
          </a:xfrm>
          <a:prstGeom prst="rect">
            <a:avLst/>
          </a:prstGeom>
        </p:spPr>
        <p:txBody>
          <a:bodyPr anchor="ctr"/>
          <a:lstStyle>
            <a:lvl1pPr marL="0" indent="0">
              <a:buNone/>
              <a:defRPr sz="2400">
                <a:solidFill>
                  <a:srgbClr val="093B37"/>
                </a:solidFill>
                <a:latin typeface="Verdana"/>
                <a:cs typeface="Verdana"/>
              </a:defRPr>
            </a:lvl1pPr>
            <a:lvl3pPr marL="914400" indent="0" algn="l">
              <a:buNone/>
              <a:defRPr sz="2400">
                <a:solidFill>
                  <a:srgbClr val="093B37"/>
                </a:solidFill>
              </a:defRPr>
            </a:lvl3pPr>
          </a:lstStyle>
          <a:p>
            <a:pPr lvl="0"/>
            <a:r>
              <a:rPr lang="nl-NL" dirty="0" smtClean="0"/>
              <a:t>Heading2</a:t>
            </a:r>
            <a:endParaRPr lang="nl-NL" dirty="0"/>
          </a:p>
        </p:txBody>
      </p:sp>
      <p:sp>
        <p:nvSpPr>
          <p:cNvPr id="24" name="Tijdelijke aanduiding voor tekst 17"/>
          <p:cNvSpPr>
            <a:spLocks noGrp="1"/>
          </p:cNvSpPr>
          <p:nvPr>
            <p:ph type="body" sz="quarter" idx="11" hasCustomPrompt="1"/>
          </p:nvPr>
        </p:nvSpPr>
        <p:spPr>
          <a:xfrm>
            <a:off x="939800" y="445746"/>
            <a:ext cx="10896600" cy="993310"/>
          </a:xfrm>
          <a:prstGeom prst="rect">
            <a:avLst/>
          </a:prstGeom>
        </p:spPr>
        <p:txBody>
          <a:bodyPr/>
          <a:lstStyle>
            <a:lvl1pPr marL="0" indent="0">
              <a:buNone/>
              <a:defRPr sz="3600" b="0">
                <a:solidFill>
                  <a:schemeClr val="bg1"/>
                </a:solidFill>
                <a:latin typeface="Verdana"/>
                <a:cs typeface="Verdana"/>
              </a:defRPr>
            </a:lvl1pPr>
            <a:lvl2pPr>
              <a:defRPr sz="3600" b="1">
                <a:solidFill>
                  <a:schemeClr val="bg1"/>
                </a:solidFill>
              </a:defRPr>
            </a:lvl2pPr>
            <a:lvl3pPr>
              <a:defRPr sz="3600" b="1">
                <a:solidFill>
                  <a:schemeClr val="bg1"/>
                </a:solidFill>
              </a:defRPr>
            </a:lvl3pPr>
            <a:lvl4pPr>
              <a:defRPr sz="3600" b="1">
                <a:solidFill>
                  <a:schemeClr val="bg1"/>
                </a:solidFill>
              </a:defRPr>
            </a:lvl4pPr>
            <a:lvl5pPr>
              <a:defRPr sz="3600" b="1">
                <a:solidFill>
                  <a:schemeClr val="bg1"/>
                </a:solidFill>
              </a:defRPr>
            </a:lvl5pPr>
          </a:lstStyle>
          <a:p>
            <a:pPr lvl="0"/>
            <a:r>
              <a:rPr lang="nl-NL" dirty="0" err="1" smtClean="0"/>
              <a:t>Heading</a:t>
            </a:r>
            <a:endParaRPr lang="nl-NL" dirty="0" smtClean="0"/>
          </a:p>
        </p:txBody>
      </p:sp>
    </p:spTree>
    <p:extLst>
      <p:ext uri="{BB962C8B-B14F-4D97-AF65-F5344CB8AC3E}">
        <p14:creationId xmlns:p14="http://schemas.microsoft.com/office/powerpoint/2010/main" val="21395177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ingle image slide">
    <p:spTree>
      <p:nvGrpSpPr>
        <p:cNvPr id="1" name=""/>
        <p:cNvGrpSpPr/>
        <p:nvPr/>
      </p:nvGrpSpPr>
      <p:grpSpPr>
        <a:xfrm>
          <a:off x="0" y="0"/>
          <a:ext cx="0" cy="0"/>
          <a:chOff x="0" y="0"/>
          <a:chExt cx="0" cy="0"/>
        </a:xfrm>
      </p:grpSpPr>
      <p:sp>
        <p:nvSpPr>
          <p:cNvPr id="3" name="Tijdelijke aanduiding voor afbeelding 2"/>
          <p:cNvSpPr>
            <a:spLocks noGrp="1"/>
          </p:cNvSpPr>
          <p:nvPr>
            <p:ph type="pic" sz="quarter" idx="10" hasCustomPrompt="1"/>
          </p:nvPr>
        </p:nvSpPr>
        <p:spPr>
          <a:xfrm>
            <a:off x="0" y="0"/>
            <a:ext cx="12192000" cy="5989638"/>
          </a:xfrm>
          <a:prstGeom prst="rect">
            <a:avLst/>
          </a:prstGeom>
        </p:spPr>
        <p:txBody>
          <a:bodyPr anchor="ctr"/>
          <a:lstStyle>
            <a:lvl1pPr marL="0" indent="0" algn="ctr">
              <a:buNone/>
              <a:defRPr sz="1800">
                <a:latin typeface="Verdana"/>
                <a:cs typeface="Verdana"/>
              </a:defRPr>
            </a:lvl1pPr>
          </a:lstStyle>
          <a:p>
            <a:r>
              <a:rPr lang="nl-NL" dirty="0" smtClean="0"/>
              <a:t>Image</a:t>
            </a:r>
            <a:endParaRPr lang="nl-NL" dirty="0"/>
          </a:p>
        </p:txBody>
      </p:sp>
    </p:spTree>
    <p:extLst>
      <p:ext uri="{BB962C8B-B14F-4D97-AF65-F5344CB8AC3E}">
        <p14:creationId xmlns:p14="http://schemas.microsoft.com/office/powerpoint/2010/main" val="999890961"/>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slide">
    <p:spTree>
      <p:nvGrpSpPr>
        <p:cNvPr id="1" name=""/>
        <p:cNvGrpSpPr/>
        <p:nvPr/>
      </p:nvGrpSpPr>
      <p:grpSpPr>
        <a:xfrm>
          <a:off x="0" y="0"/>
          <a:ext cx="0" cy="0"/>
          <a:chOff x="0" y="0"/>
          <a:chExt cx="0" cy="0"/>
        </a:xfrm>
      </p:grpSpPr>
      <p:sp>
        <p:nvSpPr>
          <p:cNvPr id="8" name="Rechthoek 7"/>
          <p:cNvSpPr/>
          <p:nvPr userDrawn="1"/>
        </p:nvSpPr>
        <p:spPr>
          <a:xfrm>
            <a:off x="0" y="0"/>
            <a:ext cx="12192000" cy="1439056"/>
          </a:xfrm>
          <a:prstGeom prst="rect">
            <a:avLst/>
          </a:prstGeom>
          <a:solidFill>
            <a:srgbClr val="093B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b="0" i="0" dirty="0">
              <a:solidFill>
                <a:schemeClr val="accent1">
                  <a:lumMod val="50000"/>
                </a:schemeClr>
              </a:solidFill>
              <a:latin typeface="Verdana Standaard" charset="0"/>
            </a:endParaRPr>
          </a:p>
        </p:txBody>
      </p:sp>
      <p:sp>
        <p:nvSpPr>
          <p:cNvPr id="3" name="Tijdelijke aanduiding voor afbeelding 2"/>
          <p:cNvSpPr>
            <a:spLocks noGrp="1"/>
          </p:cNvSpPr>
          <p:nvPr>
            <p:ph type="pic" sz="quarter" idx="10" hasCustomPrompt="1"/>
          </p:nvPr>
        </p:nvSpPr>
        <p:spPr>
          <a:xfrm>
            <a:off x="0" y="1552352"/>
            <a:ext cx="12192000" cy="4437286"/>
          </a:xfrm>
          <a:prstGeom prst="rect">
            <a:avLst/>
          </a:prstGeom>
        </p:spPr>
        <p:txBody>
          <a:bodyPr anchor="ctr"/>
          <a:lstStyle>
            <a:lvl1pPr marL="0" indent="0" algn="ctr">
              <a:buNone/>
              <a:defRPr sz="1800"/>
            </a:lvl1pPr>
          </a:lstStyle>
          <a:p>
            <a:r>
              <a:rPr lang="nl-NL" dirty="0" smtClean="0"/>
              <a:t>Image</a:t>
            </a:r>
            <a:endParaRPr lang="nl-NL" dirty="0"/>
          </a:p>
        </p:txBody>
      </p:sp>
      <p:sp>
        <p:nvSpPr>
          <p:cNvPr id="14" name="Tijdelijke aanduiding voor tekst 17"/>
          <p:cNvSpPr>
            <a:spLocks noGrp="1"/>
          </p:cNvSpPr>
          <p:nvPr>
            <p:ph type="body" sz="quarter" idx="11" hasCustomPrompt="1"/>
          </p:nvPr>
        </p:nvSpPr>
        <p:spPr>
          <a:xfrm>
            <a:off x="939800" y="445746"/>
            <a:ext cx="10896600" cy="993310"/>
          </a:xfrm>
          <a:prstGeom prst="rect">
            <a:avLst/>
          </a:prstGeom>
        </p:spPr>
        <p:txBody>
          <a:bodyPr/>
          <a:lstStyle>
            <a:lvl1pPr marL="0" indent="0">
              <a:buNone/>
              <a:defRPr sz="3600" b="0">
                <a:solidFill>
                  <a:schemeClr val="bg1"/>
                </a:solidFill>
                <a:latin typeface="Verdana"/>
                <a:cs typeface="Verdana"/>
              </a:defRPr>
            </a:lvl1pPr>
            <a:lvl2pPr>
              <a:defRPr sz="3600" b="1">
                <a:solidFill>
                  <a:schemeClr val="bg1"/>
                </a:solidFill>
              </a:defRPr>
            </a:lvl2pPr>
            <a:lvl3pPr>
              <a:defRPr sz="3600" b="1">
                <a:solidFill>
                  <a:schemeClr val="bg1"/>
                </a:solidFill>
              </a:defRPr>
            </a:lvl3pPr>
            <a:lvl4pPr>
              <a:defRPr sz="3600" b="1">
                <a:solidFill>
                  <a:schemeClr val="bg1"/>
                </a:solidFill>
              </a:defRPr>
            </a:lvl4pPr>
            <a:lvl5pPr>
              <a:defRPr sz="3600" b="1">
                <a:solidFill>
                  <a:schemeClr val="bg1"/>
                </a:solidFill>
              </a:defRPr>
            </a:lvl5pPr>
          </a:lstStyle>
          <a:p>
            <a:pPr lvl="0"/>
            <a:r>
              <a:rPr lang="nl-NL" dirty="0" err="1" smtClean="0"/>
              <a:t>Heading</a:t>
            </a:r>
            <a:endParaRPr lang="nl-NL" dirty="0" smtClean="0"/>
          </a:p>
        </p:txBody>
      </p:sp>
    </p:spTree>
    <p:extLst>
      <p:ext uri="{BB962C8B-B14F-4D97-AF65-F5344CB8AC3E}">
        <p14:creationId xmlns:p14="http://schemas.microsoft.com/office/powerpoint/2010/main" val="1107843752"/>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s with image slide">
    <p:spTree>
      <p:nvGrpSpPr>
        <p:cNvPr id="1" name=""/>
        <p:cNvGrpSpPr/>
        <p:nvPr/>
      </p:nvGrpSpPr>
      <p:grpSpPr>
        <a:xfrm>
          <a:off x="0" y="0"/>
          <a:ext cx="0" cy="0"/>
          <a:chOff x="0" y="0"/>
          <a:chExt cx="0" cy="0"/>
        </a:xfrm>
      </p:grpSpPr>
      <p:sp>
        <p:nvSpPr>
          <p:cNvPr id="8" name="Rechthoek 2"/>
          <p:cNvSpPr/>
          <p:nvPr userDrawn="1"/>
        </p:nvSpPr>
        <p:spPr>
          <a:xfrm>
            <a:off x="0" y="0"/>
            <a:ext cx="6297612" cy="2025214"/>
          </a:xfrm>
          <a:prstGeom prst="rect">
            <a:avLst/>
          </a:prstGeom>
          <a:solidFill>
            <a:srgbClr val="093B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b="0" i="0" dirty="0">
              <a:solidFill>
                <a:schemeClr val="accent1">
                  <a:lumMod val="50000"/>
                </a:schemeClr>
              </a:solidFill>
              <a:latin typeface="Verdana Standaard" charset="0"/>
            </a:endParaRPr>
          </a:p>
        </p:txBody>
      </p:sp>
      <p:sp>
        <p:nvSpPr>
          <p:cNvPr id="9" name="Rechthoek 8"/>
          <p:cNvSpPr/>
          <p:nvPr userDrawn="1"/>
        </p:nvSpPr>
        <p:spPr>
          <a:xfrm>
            <a:off x="0" y="2115454"/>
            <a:ext cx="6297612" cy="3874184"/>
          </a:xfrm>
          <a:prstGeom prst="rect">
            <a:avLst/>
          </a:prstGeom>
          <a:solidFill>
            <a:srgbClr val="C1E3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b="0" i="0" dirty="0">
              <a:latin typeface="Verdana Standaard" charset="0"/>
            </a:endParaRPr>
          </a:p>
        </p:txBody>
      </p:sp>
      <p:sp>
        <p:nvSpPr>
          <p:cNvPr id="16" name="Tijdelijke aanduiding voor afbeelding 15"/>
          <p:cNvSpPr>
            <a:spLocks noGrp="1"/>
          </p:cNvSpPr>
          <p:nvPr>
            <p:ph type="pic" sz="quarter" idx="10" hasCustomPrompt="1"/>
          </p:nvPr>
        </p:nvSpPr>
        <p:spPr>
          <a:xfrm>
            <a:off x="6415397" y="0"/>
            <a:ext cx="5776603" cy="5989638"/>
          </a:xfrm>
          <a:prstGeom prst="rect">
            <a:avLst/>
          </a:prstGeom>
        </p:spPr>
        <p:txBody>
          <a:bodyPr anchor="ctr"/>
          <a:lstStyle>
            <a:lvl1pPr marL="0" indent="0" algn="ctr">
              <a:buNone/>
              <a:defRPr sz="1800">
                <a:latin typeface="Verdana"/>
                <a:cs typeface="Verdana"/>
              </a:defRPr>
            </a:lvl1pPr>
          </a:lstStyle>
          <a:p>
            <a:r>
              <a:rPr lang="nl-NL" dirty="0" smtClean="0"/>
              <a:t>Image</a:t>
            </a:r>
            <a:endParaRPr lang="nl-NL" dirty="0"/>
          </a:p>
        </p:txBody>
      </p:sp>
      <p:sp>
        <p:nvSpPr>
          <p:cNvPr id="26" name="Tijdelijke aanduiding voor tekst 25"/>
          <p:cNvSpPr>
            <a:spLocks noGrp="1"/>
          </p:cNvSpPr>
          <p:nvPr>
            <p:ph type="body" sz="quarter" idx="13" hasCustomPrompt="1"/>
          </p:nvPr>
        </p:nvSpPr>
        <p:spPr>
          <a:xfrm>
            <a:off x="729507" y="2433638"/>
            <a:ext cx="5296644" cy="3522662"/>
          </a:xfrm>
          <a:prstGeom prst="rect">
            <a:avLst/>
          </a:prstGeom>
        </p:spPr>
        <p:txBody>
          <a:bodyPr/>
          <a:lstStyle>
            <a:lvl1pPr marL="457200" indent="-457200">
              <a:buFont typeface="Arial" charset="0"/>
              <a:buChar char="•"/>
              <a:defRPr>
                <a:solidFill>
                  <a:srgbClr val="093B37"/>
                </a:solidFill>
                <a:latin typeface="Verdana"/>
                <a:cs typeface="Verdana"/>
              </a:defRPr>
            </a:lvl1pPr>
          </a:lstStyle>
          <a:p>
            <a:pPr lvl="0"/>
            <a:r>
              <a:rPr lang="nl-NL" dirty="0" err="1" smtClean="0"/>
              <a:t>Text</a:t>
            </a:r>
            <a:endParaRPr lang="nl-NL" dirty="0" smtClean="0"/>
          </a:p>
          <a:p>
            <a:pPr lvl="0"/>
            <a:r>
              <a:rPr lang="nl-NL" dirty="0" err="1" smtClean="0"/>
              <a:t>Text</a:t>
            </a:r>
            <a:endParaRPr lang="nl-NL" dirty="0"/>
          </a:p>
        </p:txBody>
      </p:sp>
      <p:sp>
        <p:nvSpPr>
          <p:cNvPr id="27" name="Tijdelijke aanduiding voor tekst 17"/>
          <p:cNvSpPr>
            <a:spLocks noGrp="1"/>
          </p:cNvSpPr>
          <p:nvPr>
            <p:ph type="body" sz="quarter" idx="14" hasCustomPrompt="1"/>
          </p:nvPr>
        </p:nvSpPr>
        <p:spPr>
          <a:xfrm>
            <a:off x="939800" y="445746"/>
            <a:ext cx="5357809" cy="1579468"/>
          </a:xfrm>
          <a:prstGeom prst="rect">
            <a:avLst/>
          </a:prstGeom>
        </p:spPr>
        <p:txBody>
          <a:bodyPr/>
          <a:lstStyle>
            <a:lvl1pPr marL="0" indent="0">
              <a:buNone/>
              <a:defRPr sz="3600" b="0">
                <a:solidFill>
                  <a:schemeClr val="bg1"/>
                </a:solidFill>
                <a:latin typeface="Verdana"/>
                <a:cs typeface="Verdana"/>
              </a:defRPr>
            </a:lvl1pPr>
            <a:lvl2pPr>
              <a:defRPr sz="3600" b="1">
                <a:solidFill>
                  <a:schemeClr val="bg1"/>
                </a:solidFill>
              </a:defRPr>
            </a:lvl2pPr>
            <a:lvl3pPr>
              <a:defRPr sz="3600" b="1">
                <a:solidFill>
                  <a:schemeClr val="bg1"/>
                </a:solidFill>
              </a:defRPr>
            </a:lvl3pPr>
            <a:lvl4pPr>
              <a:defRPr sz="3600" b="1">
                <a:solidFill>
                  <a:schemeClr val="bg1"/>
                </a:solidFill>
              </a:defRPr>
            </a:lvl4pPr>
            <a:lvl5pPr>
              <a:defRPr sz="3600" b="1">
                <a:solidFill>
                  <a:schemeClr val="bg1"/>
                </a:solidFill>
              </a:defRPr>
            </a:lvl5pPr>
          </a:lstStyle>
          <a:p>
            <a:pPr lvl="0"/>
            <a:r>
              <a:rPr lang="nl-NL" dirty="0" err="1" smtClean="0"/>
              <a:t>Heading</a:t>
            </a:r>
            <a:endParaRPr lang="nl-NL" dirty="0" smtClean="0"/>
          </a:p>
        </p:txBody>
      </p:sp>
    </p:spTree>
    <p:extLst>
      <p:ext uri="{BB962C8B-B14F-4D97-AF65-F5344CB8AC3E}">
        <p14:creationId xmlns:p14="http://schemas.microsoft.com/office/powerpoint/2010/main" val="11529915"/>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Image with heading left slide">
    <p:spTree>
      <p:nvGrpSpPr>
        <p:cNvPr id="1" name=""/>
        <p:cNvGrpSpPr/>
        <p:nvPr/>
      </p:nvGrpSpPr>
      <p:grpSpPr>
        <a:xfrm>
          <a:off x="0" y="0"/>
          <a:ext cx="0" cy="0"/>
          <a:chOff x="0" y="0"/>
          <a:chExt cx="0" cy="0"/>
        </a:xfrm>
      </p:grpSpPr>
      <p:sp>
        <p:nvSpPr>
          <p:cNvPr id="8" name="Rechthoek 2"/>
          <p:cNvSpPr/>
          <p:nvPr userDrawn="1"/>
        </p:nvSpPr>
        <p:spPr>
          <a:xfrm>
            <a:off x="-9524" y="0"/>
            <a:ext cx="4176000" cy="5989638"/>
          </a:xfrm>
          <a:prstGeom prst="rect">
            <a:avLst/>
          </a:prstGeom>
          <a:solidFill>
            <a:srgbClr val="093B37"/>
          </a:solidFill>
          <a:ln>
            <a:noFill/>
          </a:ln>
        </p:spPr>
        <p:style>
          <a:lnRef idx="2">
            <a:schemeClr val="accent1">
              <a:shade val="50000"/>
            </a:schemeClr>
          </a:lnRef>
          <a:fillRef idx="1">
            <a:schemeClr val="accent1"/>
          </a:fillRef>
          <a:effectRef idx="0">
            <a:schemeClr val="accent1"/>
          </a:effectRef>
          <a:fontRef idx="minor">
            <a:schemeClr val="lt1"/>
          </a:fontRef>
        </p:style>
        <p:txBody>
          <a:bodyPr lIns="91356" tIns="45677" rIns="91356" bIns="45677" rtlCol="0" anchor="ctr"/>
          <a:lstStyle/>
          <a:p>
            <a:pPr fontAlgn="base">
              <a:lnSpc>
                <a:spcPct val="95000"/>
              </a:lnSpc>
              <a:spcBef>
                <a:spcPct val="20000"/>
              </a:spcBef>
              <a:spcAft>
                <a:spcPct val="20000"/>
              </a:spcAft>
              <a:buClr>
                <a:srgbClr val="0F3277"/>
              </a:buClr>
              <a:buSzPct val="115000"/>
            </a:pPr>
            <a:endParaRPr lang="en-US" b="0" i="0" dirty="0">
              <a:solidFill>
                <a:srgbClr val="FFFFFF"/>
              </a:solidFill>
              <a:latin typeface="Verdana Standaard" charset="0"/>
            </a:endParaRPr>
          </a:p>
        </p:txBody>
      </p:sp>
      <p:sp>
        <p:nvSpPr>
          <p:cNvPr id="6" name="Tijdelijke aanduiding voor tekst 20"/>
          <p:cNvSpPr>
            <a:spLocks noGrp="1"/>
          </p:cNvSpPr>
          <p:nvPr>
            <p:ph type="body" sz="quarter" idx="15" hasCustomPrompt="1"/>
          </p:nvPr>
        </p:nvSpPr>
        <p:spPr>
          <a:xfrm>
            <a:off x="939800" y="558799"/>
            <a:ext cx="3226676" cy="1993901"/>
          </a:xfrm>
          <a:prstGeom prst="rect">
            <a:avLst/>
          </a:prstGeom>
        </p:spPr>
        <p:txBody>
          <a:bodyPr anchor="t"/>
          <a:lstStyle>
            <a:lvl1pPr marL="0" indent="0">
              <a:buFont typeface="Arial" charset="0"/>
              <a:buNone/>
              <a:defRPr sz="3600">
                <a:solidFill>
                  <a:schemeClr val="bg1"/>
                </a:solidFill>
                <a:latin typeface="Verdana"/>
                <a:cs typeface="Verdana"/>
              </a:defRPr>
            </a:lvl1pPr>
            <a:lvl3pPr marL="914400" indent="0" algn="l">
              <a:buNone/>
              <a:defRPr sz="3600">
                <a:solidFill>
                  <a:schemeClr val="bg1"/>
                </a:solidFill>
              </a:defRPr>
            </a:lvl3pPr>
          </a:lstStyle>
          <a:p>
            <a:pPr lvl="0"/>
            <a:r>
              <a:rPr lang="nl-NL" dirty="0" err="1" smtClean="0"/>
              <a:t>Heading</a:t>
            </a:r>
            <a:endParaRPr lang="nl-NL" dirty="0"/>
          </a:p>
        </p:txBody>
      </p:sp>
      <p:sp>
        <p:nvSpPr>
          <p:cNvPr id="7" name="Tijdelijke aanduiding voor afbeelding 15"/>
          <p:cNvSpPr>
            <a:spLocks noGrp="1"/>
          </p:cNvSpPr>
          <p:nvPr>
            <p:ph type="pic" sz="quarter" idx="10" hasCustomPrompt="1"/>
          </p:nvPr>
        </p:nvSpPr>
        <p:spPr>
          <a:xfrm>
            <a:off x="4249736" y="0"/>
            <a:ext cx="7942263" cy="5989638"/>
          </a:xfrm>
          <a:prstGeom prst="rect">
            <a:avLst/>
          </a:prstGeom>
        </p:spPr>
        <p:txBody>
          <a:bodyPr anchor="ctr"/>
          <a:lstStyle>
            <a:lvl1pPr marL="0" indent="0" algn="ctr">
              <a:buNone/>
              <a:defRPr sz="1800">
                <a:latin typeface="Verdana"/>
                <a:cs typeface="Verdana"/>
              </a:defRPr>
            </a:lvl1pPr>
          </a:lstStyle>
          <a:p>
            <a:r>
              <a:rPr lang="nl-NL" dirty="0" smtClean="0"/>
              <a:t>Image</a:t>
            </a:r>
            <a:endParaRPr lang="nl-NL" dirty="0"/>
          </a:p>
        </p:txBody>
      </p:sp>
    </p:spTree>
    <p:extLst>
      <p:ext uri="{BB962C8B-B14F-4D97-AF65-F5344CB8AC3E}">
        <p14:creationId xmlns:p14="http://schemas.microsoft.com/office/powerpoint/2010/main" val="509753175"/>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Image with title slide">
    <p:spTree>
      <p:nvGrpSpPr>
        <p:cNvPr id="1" name=""/>
        <p:cNvGrpSpPr/>
        <p:nvPr/>
      </p:nvGrpSpPr>
      <p:grpSpPr>
        <a:xfrm>
          <a:off x="0" y="0"/>
          <a:ext cx="0" cy="0"/>
          <a:chOff x="0" y="0"/>
          <a:chExt cx="0" cy="0"/>
        </a:xfrm>
      </p:grpSpPr>
      <p:sp>
        <p:nvSpPr>
          <p:cNvPr id="10" name="Rechthoek 2"/>
          <p:cNvSpPr/>
          <p:nvPr userDrawn="1"/>
        </p:nvSpPr>
        <p:spPr>
          <a:xfrm>
            <a:off x="17" y="0"/>
            <a:ext cx="12191983" cy="3149600"/>
          </a:xfrm>
          <a:prstGeom prst="rect">
            <a:avLst/>
          </a:prstGeom>
          <a:solidFill>
            <a:srgbClr val="093B37"/>
          </a:solidFill>
          <a:ln>
            <a:noFill/>
          </a:ln>
        </p:spPr>
        <p:style>
          <a:lnRef idx="2">
            <a:schemeClr val="accent1">
              <a:shade val="50000"/>
            </a:schemeClr>
          </a:lnRef>
          <a:fillRef idx="1">
            <a:schemeClr val="accent1"/>
          </a:fillRef>
          <a:effectRef idx="0">
            <a:schemeClr val="accent1"/>
          </a:effectRef>
          <a:fontRef idx="minor">
            <a:schemeClr val="lt1"/>
          </a:fontRef>
        </p:style>
        <p:txBody>
          <a:bodyPr lIns="91356" tIns="45677" rIns="91356" bIns="45677" rtlCol="0" anchor="ctr"/>
          <a:lstStyle/>
          <a:p>
            <a:pPr fontAlgn="base">
              <a:lnSpc>
                <a:spcPct val="95000"/>
              </a:lnSpc>
              <a:spcBef>
                <a:spcPct val="20000"/>
              </a:spcBef>
              <a:spcAft>
                <a:spcPct val="20000"/>
              </a:spcAft>
              <a:buClr>
                <a:srgbClr val="0F3277"/>
              </a:buClr>
              <a:buSzPct val="115000"/>
            </a:pPr>
            <a:endParaRPr lang="en-US" b="0" i="0" dirty="0">
              <a:solidFill>
                <a:srgbClr val="FFFFFF"/>
              </a:solidFill>
              <a:latin typeface="Verdana Standaard" charset="0"/>
            </a:endParaRPr>
          </a:p>
        </p:txBody>
      </p:sp>
      <p:sp>
        <p:nvSpPr>
          <p:cNvPr id="15" name="Tijdelijke aanduiding voor afbeelding 2"/>
          <p:cNvSpPr>
            <a:spLocks noGrp="1"/>
          </p:cNvSpPr>
          <p:nvPr>
            <p:ph type="pic" idx="13" hasCustomPrompt="1"/>
          </p:nvPr>
        </p:nvSpPr>
        <p:spPr>
          <a:xfrm>
            <a:off x="0" y="3149600"/>
            <a:ext cx="12192000" cy="2840038"/>
          </a:xfrm>
          <a:prstGeom prst="rect">
            <a:avLst/>
          </a:prstGeom>
        </p:spPr>
        <p:txBody>
          <a:bodyPr anchor="ctr"/>
          <a:lstStyle>
            <a:lvl1pPr marL="0" indent="0" algn="ctr">
              <a:buNone/>
              <a:defRPr sz="1800">
                <a:latin typeface="Verdana"/>
                <a:cs typeface="Verdana"/>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dirty="0" smtClean="0"/>
              <a:t>Image</a:t>
            </a:r>
            <a:endParaRPr lang="nl-NL" dirty="0"/>
          </a:p>
        </p:txBody>
      </p:sp>
      <p:sp>
        <p:nvSpPr>
          <p:cNvPr id="6" name="Tijdelijke aanduiding voor tekst 20"/>
          <p:cNvSpPr>
            <a:spLocks noGrp="1"/>
          </p:cNvSpPr>
          <p:nvPr>
            <p:ph type="body" sz="quarter" idx="15" hasCustomPrompt="1"/>
          </p:nvPr>
        </p:nvSpPr>
        <p:spPr>
          <a:xfrm>
            <a:off x="965200" y="1990725"/>
            <a:ext cx="11226800" cy="1438275"/>
          </a:xfrm>
          <a:prstGeom prst="rect">
            <a:avLst/>
          </a:prstGeom>
        </p:spPr>
        <p:txBody>
          <a:bodyPr anchor="ctr"/>
          <a:lstStyle>
            <a:lvl1pPr marL="0" indent="0" algn="l">
              <a:buFont typeface="Arial" charset="0"/>
              <a:buNone/>
              <a:defRPr sz="9600" b="1">
                <a:solidFill>
                  <a:schemeClr val="bg1"/>
                </a:solidFill>
                <a:latin typeface="Verdana"/>
                <a:cs typeface="Verdana"/>
              </a:defRPr>
            </a:lvl1pPr>
            <a:lvl3pPr marL="914400" indent="0" algn="l">
              <a:buNone/>
              <a:defRPr sz="3600">
                <a:solidFill>
                  <a:schemeClr val="bg1"/>
                </a:solidFill>
              </a:defRPr>
            </a:lvl3pPr>
          </a:lstStyle>
          <a:p>
            <a:pPr lvl="0"/>
            <a:r>
              <a:rPr lang="nl-NL" dirty="0" err="1" smtClean="0"/>
              <a:t>Heading</a:t>
            </a:r>
            <a:endParaRPr lang="nl-NL" dirty="0"/>
          </a:p>
        </p:txBody>
      </p:sp>
    </p:spTree>
    <p:extLst>
      <p:ext uri="{BB962C8B-B14F-4D97-AF65-F5344CB8AC3E}">
        <p14:creationId xmlns:p14="http://schemas.microsoft.com/office/powerpoint/2010/main" val="84672037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5" name="Picture 4" descr="EC-JRC-logo_horizontal_EN_pos_transparent-background.png"/>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9586451" y="6059233"/>
            <a:ext cx="2463229" cy="720080"/>
          </a:xfrm>
          <a:prstGeom prst="rect">
            <a:avLst/>
          </a:prstGeom>
        </p:spPr>
      </p:pic>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sldLayoutIdLst>
    <p:sldLayoutId id="2147483661" r:id="rId1"/>
    <p:sldLayoutId id="2147483649" r:id="rId2"/>
    <p:sldLayoutId id="2147483667" r:id="rId3"/>
    <p:sldLayoutId id="2147483650" r:id="rId4"/>
    <p:sldLayoutId id="2147483651" r:id="rId5"/>
    <p:sldLayoutId id="2147483652" r:id="rId6"/>
    <p:sldLayoutId id="2147483656" r:id="rId7"/>
    <p:sldLayoutId id="2147483657" r:id="rId8"/>
    <p:sldLayoutId id="2147483653" r:id="rId9"/>
    <p:sldLayoutId id="2147483666" r:id="rId10"/>
    <p:sldLayoutId id="2147483654" r:id="rId11"/>
    <p:sldLayoutId id="2147483655" r:id="rId12"/>
  </p:sldLayoutIdLst>
  <p:timing>
    <p:tnLst>
      <p:par>
        <p:cTn id="1" dur="indefinite" restart="never" nodeType="tmRoot"/>
      </p:par>
    </p:tnLst>
  </p:timing>
  <p:txStyles>
    <p:titleStyle>
      <a:lvl1pPr algn="ctr" defTabSz="914400" rtl="0" eaLnBrk="1" latinLnBrk="0" hangingPunct="1">
        <a:lnSpc>
          <a:spcPct val="90000"/>
        </a:lnSpc>
        <a:spcBef>
          <a:spcPct val="0"/>
        </a:spcBef>
        <a:buNone/>
        <a:defRPr sz="3600" b="1" kern="1200">
          <a:solidFill>
            <a:schemeClr val="bg1"/>
          </a:solidFill>
          <a:latin typeface="Verdana" charset="0"/>
          <a:ea typeface="Verdana" charset="0"/>
          <a:cs typeface="Verdana" charset="0"/>
        </a:defRPr>
      </a:lvl1pPr>
    </p:titleStyle>
    <p:bodyStyle>
      <a:lvl1pPr marL="228600" indent="-228600" algn="l" defTabSz="914400" rtl="0" eaLnBrk="1" latinLnBrk="0" hangingPunct="1">
        <a:lnSpc>
          <a:spcPct val="90000"/>
        </a:lnSpc>
        <a:spcBef>
          <a:spcPts val="1000"/>
        </a:spcBef>
        <a:buFont typeface="Arial"/>
        <a:buChar char="•"/>
        <a:defRPr sz="2800" b="0" i="0" kern="1200">
          <a:solidFill>
            <a:schemeClr val="tx1"/>
          </a:solidFill>
          <a:latin typeface="Verdana Standaard" charset="0"/>
          <a:ea typeface="+mn-ea"/>
          <a:cs typeface="+mn-cs"/>
        </a:defRPr>
      </a:lvl1pPr>
      <a:lvl2pPr marL="685800" indent="-228600" algn="l" defTabSz="914400" rtl="0" eaLnBrk="1" latinLnBrk="0" hangingPunct="1">
        <a:lnSpc>
          <a:spcPct val="90000"/>
        </a:lnSpc>
        <a:spcBef>
          <a:spcPts val="500"/>
        </a:spcBef>
        <a:buFont typeface="Arial"/>
        <a:buChar char="•"/>
        <a:defRPr sz="2400" b="0" i="0" kern="1200">
          <a:solidFill>
            <a:schemeClr val="tx1"/>
          </a:solidFill>
          <a:latin typeface="Verdana Standaard" charset="0"/>
          <a:ea typeface="+mn-ea"/>
          <a:cs typeface="+mn-cs"/>
        </a:defRPr>
      </a:lvl2pPr>
      <a:lvl3pPr marL="1143000" indent="-228600" algn="l" defTabSz="914400" rtl="0" eaLnBrk="1" latinLnBrk="0" hangingPunct="1">
        <a:lnSpc>
          <a:spcPct val="90000"/>
        </a:lnSpc>
        <a:spcBef>
          <a:spcPts val="500"/>
        </a:spcBef>
        <a:buFont typeface="Arial"/>
        <a:buChar char="•"/>
        <a:defRPr sz="2000" b="0" i="0" kern="1200">
          <a:solidFill>
            <a:schemeClr val="tx1"/>
          </a:solidFill>
          <a:latin typeface="Verdana Standaard" charset="0"/>
          <a:ea typeface="+mn-ea"/>
          <a:cs typeface="+mn-cs"/>
        </a:defRPr>
      </a:lvl3pPr>
      <a:lvl4pPr marL="1600200" indent="-228600" algn="l" defTabSz="914400" rtl="0" eaLnBrk="1" latinLnBrk="0" hangingPunct="1">
        <a:lnSpc>
          <a:spcPct val="90000"/>
        </a:lnSpc>
        <a:spcBef>
          <a:spcPts val="500"/>
        </a:spcBef>
        <a:buFont typeface="Arial"/>
        <a:buChar char="•"/>
        <a:defRPr sz="1800" b="0" i="0" kern="1200">
          <a:solidFill>
            <a:schemeClr val="tx1"/>
          </a:solidFill>
          <a:latin typeface="Verdana Standaard" charset="0"/>
          <a:ea typeface="+mn-ea"/>
          <a:cs typeface="+mn-cs"/>
        </a:defRPr>
      </a:lvl4pPr>
      <a:lvl5pPr marL="2057400" indent="-228600" algn="l" defTabSz="914400" rtl="0" eaLnBrk="1" latinLnBrk="0" hangingPunct="1">
        <a:lnSpc>
          <a:spcPct val="90000"/>
        </a:lnSpc>
        <a:spcBef>
          <a:spcPts val="500"/>
        </a:spcBef>
        <a:buFont typeface="Arial"/>
        <a:buChar char="•"/>
        <a:defRPr sz="1800" b="0" i="0" kern="1200">
          <a:solidFill>
            <a:schemeClr val="tx1"/>
          </a:solidFill>
          <a:latin typeface="Verdana Standaard"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microsoft.com/office/2007/relationships/hdphoto" Target="../media/hdphoto1.wdp"/></Relationships>
</file>

<file path=ppt/slides/_rels/slide3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80191107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28182" y="2060848"/>
            <a:ext cx="4371996" cy="4184504"/>
          </a:xfrm>
          <a:prstGeom prst="rect">
            <a:avLst/>
          </a:prstGeom>
        </p:spPr>
      </p:pic>
      <p:sp>
        <p:nvSpPr>
          <p:cNvPr id="6" name="Content Placeholder 2"/>
          <p:cNvSpPr txBox="1">
            <a:spLocks/>
          </p:cNvSpPr>
          <p:nvPr/>
        </p:nvSpPr>
        <p:spPr>
          <a:xfrm>
            <a:off x="335361" y="1567157"/>
            <a:ext cx="7790236" cy="3877968"/>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b="0" i="0" kern="1200">
                <a:solidFill>
                  <a:schemeClr val="tx1"/>
                </a:solidFill>
                <a:latin typeface="Verdana Standaard" charset="0"/>
                <a:ea typeface="+mn-ea"/>
                <a:cs typeface="+mn-cs"/>
              </a:defRPr>
            </a:lvl1pPr>
            <a:lvl2pPr marL="685800" indent="-228600" algn="l" defTabSz="914400" rtl="0" eaLnBrk="1" latinLnBrk="0" hangingPunct="1">
              <a:lnSpc>
                <a:spcPct val="90000"/>
              </a:lnSpc>
              <a:spcBef>
                <a:spcPts val="500"/>
              </a:spcBef>
              <a:buFont typeface="Arial"/>
              <a:buChar char="•"/>
              <a:defRPr sz="2400" b="0" i="0" kern="1200">
                <a:solidFill>
                  <a:schemeClr val="tx1"/>
                </a:solidFill>
                <a:latin typeface="Verdana Standaard" charset="0"/>
                <a:ea typeface="+mn-ea"/>
                <a:cs typeface="+mn-cs"/>
              </a:defRPr>
            </a:lvl2pPr>
            <a:lvl3pPr marL="1143000" indent="-228600" algn="l" defTabSz="914400" rtl="0" eaLnBrk="1" latinLnBrk="0" hangingPunct="1">
              <a:lnSpc>
                <a:spcPct val="90000"/>
              </a:lnSpc>
              <a:spcBef>
                <a:spcPts val="500"/>
              </a:spcBef>
              <a:buFont typeface="Arial"/>
              <a:buChar char="•"/>
              <a:defRPr sz="2000" b="0" i="0" kern="1200">
                <a:solidFill>
                  <a:schemeClr val="tx1"/>
                </a:solidFill>
                <a:latin typeface="Verdana Standaard" charset="0"/>
                <a:ea typeface="+mn-ea"/>
                <a:cs typeface="+mn-cs"/>
              </a:defRPr>
            </a:lvl3pPr>
            <a:lvl4pPr marL="1600200" indent="-228600" algn="l" defTabSz="914400" rtl="0" eaLnBrk="1" latinLnBrk="0" hangingPunct="1">
              <a:lnSpc>
                <a:spcPct val="90000"/>
              </a:lnSpc>
              <a:spcBef>
                <a:spcPts val="500"/>
              </a:spcBef>
              <a:buFont typeface="Arial"/>
              <a:buChar char="•"/>
              <a:defRPr sz="1800" b="0" i="0" kern="1200">
                <a:solidFill>
                  <a:schemeClr val="tx1"/>
                </a:solidFill>
                <a:latin typeface="Verdana Standaard" charset="0"/>
                <a:ea typeface="+mn-ea"/>
                <a:cs typeface="+mn-cs"/>
              </a:defRPr>
            </a:lvl4pPr>
            <a:lvl5pPr marL="2057400" indent="-228600" algn="l" defTabSz="914400" rtl="0" eaLnBrk="1" latinLnBrk="0" hangingPunct="1">
              <a:lnSpc>
                <a:spcPct val="90000"/>
              </a:lnSpc>
              <a:spcBef>
                <a:spcPts val="500"/>
              </a:spcBef>
              <a:buFont typeface="Arial"/>
              <a:buChar char="•"/>
              <a:defRPr sz="1800" b="0" i="0" kern="1200">
                <a:solidFill>
                  <a:schemeClr val="tx1"/>
                </a:solidFill>
                <a:latin typeface="Verdana Standaard"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it-IT" sz="2300" dirty="0" smtClean="0"/>
              <a:t>The </a:t>
            </a:r>
            <a:r>
              <a:rPr lang="it-IT" sz="2300" dirty="0" err="1" smtClean="0"/>
              <a:t>average</a:t>
            </a:r>
            <a:r>
              <a:rPr lang="it-IT" sz="2300" dirty="0" smtClean="0"/>
              <a:t> PN23s in </a:t>
            </a:r>
            <a:r>
              <a:rPr lang="it-IT" sz="2300" dirty="0" err="1" smtClean="0"/>
              <a:t>laboratories</a:t>
            </a:r>
            <a:endParaRPr lang="it-IT" sz="2300" dirty="0" smtClean="0"/>
          </a:p>
          <a:p>
            <a:pPr lvl="1"/>
            <a:r>
              <a:rPr lang="it-IT" dirty="0" smtClean="0"/>
              <a:t>The PN23 for </a:t>
            </a:r>
            <a:r>
              <a:rPr lang="it-IT" dirty="0" err="1" smtClean="0"/>
              <a:t>different</a:t>
            </a:r>
            <a:r>
              <a:rPr lang="it-IT" dirty="0" smtClean="0"/>
              <a:t> </a:t>
            </a:r>
            <a:r>
              <a:rPr lang="it-IT" dirty="0" err="1" smtClean="0"/>
              <a:t>instruments</a:t>
            </a:r>
            <a:r>
              <a:rPr lang="it-IT" dirty="0" smtClean="0"/>
              <a:t> </a:t>
            </a:r>
            <a:r>
              <a:rPr lang="it-IT" dirty="0" err="1" smtClean="0"/>
              <a:t>within</a:t>
            </a:r>
            <a:r>
              <a:rPr lang="it-IT" dirty="0" smtClean="0"/>
              <a:t> 10%</a:t>
            </a:r>
          </a:p>
          <a:p>
            <a:pPr marL="0" indent="0">
              <a:buFont typeface="Arial"/>
              <a:buNone/>
            </a:pPr>
            <a:endParaRPr lang="it-IT" dirty="0" smtClean="0"/>
          </a:p>
          <a:p>
            <a:pPr marL="0" indent="0">
              <a:buFont typeface="Arial"/>
              <a:buNone/>
            </a:pPr>
            <a:endParaRPr lang="it-IT" dirty="0"/>
          </a:p>
          <a:p>
            <a:pPr marL="0" indent="0">
              <a:buFont typeface="Arial"/>
              <a:buNone/>
            </a:pPr>
            <a:endParaRPr lang="it-IT" dirty="0" smtClean="0"/>
          </a:p>
          <a:p>
            <a:pPr marL="0" indent="0">
              <a:buFont typeface="Arial"/>
              <a:buNone/>
            </a:pPr>
            <a:endParaRPr lang="it-IT" sz="2300" dirty="0" smtClean="0"/>
          </a:p>
          <a:p>
            <a:endParaRPr lang="it-IT" sz="1600" dirty="0" smtClean="0"/>
          </a:p>
          <a:p>
            <a:r>
              <a:rPr lang="it-IT" sz="2300" dirty="0" err="1" smtClean="0"/>
              <a:t>Repeatability</a:t>
            </a:r>
            <a:r>
              <a:rPr lang="it-IT" sz="2300" dirty="0" smtClean="0"/>
              <a:t>/</a:t>
            </a:r>
            <a:r>
              <a:rPr lang="en-IE" sz="2300" dirty="0" smtClean="0"/>
              <a:t>Reproducibility </a:t>
            </a:r>
            <a:r>
              <a:rPr lang="it-IT" sz="2300" dirty="0" err="1" smtClean="0"/>
              <a:t>Better</a:t>
            </a:r>
            <a:r>
              <a:rPr lang="it-IT" sz="2300" dirty="0" smtClean="0"/>
              <a:t> for CS1 </a:t>
            </a:r>
            <a:r>
              <a:rPr lang="it-IT" sz="2300" dirty="0" err="1" smtClean="0"/>
              <a:t>than</a:t>
            </a:r>
            <a:r>
              <a:rPr lang="it-IT" sz="2300" dirty="0" smtClean="0"/>
              <a:t> for PMP or CS2</a:t>
            </a:r>
            <a:endParaRPr lang="en-IE" sz="2300" dirty="0" smtClean="0"/>
          </a:p>
          <a:p>
            <a:pPr lvl="1"/>
            <a:endParaRPr lang="en-IE" sz="1800" dirty="0"/>
          </a:p>
        </p:txBody>
      </p:sp>
      <p:graphicFrame>
        <p:nvGraphicFramePr>
          <p:cNvPr id="7" name="Table 6"/>
          <p:cNvGraphicFramePr>
            <a:graphicFrameLocks noGrp="1"/>
          </p:cNvGraphicFramePr>
          <p:nvPr>
            <p:extLst>
              <p:ext uri="{D42A27DB-BD31-4B8C-83A1-F6EECF244321}">
                <p14:modId xmlns:p14="http://schemas.microsoft.com/office/powerpoint/2010/main" val="4221961925"/>
              </p:ext>
            </p:extLst>
          </p:nvPr>
        </p:nvGraphicFramePr>
        <p:xfrm>
          <a:off x="1086529" y="2607423"/>
          <a:ext cx="5501333" cy="1713116"/>
        </p:xfrm>
        <a:graphic>
          <a:graphicData uri="http://schemas.openxmlformats.org/drawingml/2006/table">
            <a:tbl>
              <a:tblPr>
                <a:tableStyleId>{5C22544A-7EE6-4342-B048-85BDC9FD1C3A}</a:tableStyleId>
              </a:tblPr>
              <a:tblGrid>
                <a:gridCol w="2000485">
                  <a:extLst>
                    <a:ext uri="{9D8B030D-6E8A-4147-A177-3AD203B41FA5}">
                      <a16:colId xmlns:a16="http://schemas.microsoft.com/office/drawing/2014/main" xmlns="" val="2280364494"/>
                    </a:ext>
                  </a:extLst>
                </a:gridCol>
                <a:gridCol w="1750424">
                  <a:extLst>
                    <a:ext uri="{9D8B030D-6E8A-4147-A177-3AD203B41FA5}">
                      <a16:colId xmlns:a16="http://schemas.microsoft.com/office/drawing/2014/main" xmlns="" val="141995029"/>
                    </a:ext>
                  </a:extLst>
                </a:gridCol>
                <a:gridCol w="1750424">
                  <a:extLst>
                    <a:ext uri="{9D8B030D-6E8A-4147-A177-3AD203B41FA5}">
                      <a16:colId xmlns:a16="http://schemas.microsoft.com/office/drawing/2014/main" xmlns="" val="2270757608"/>
                    </a:ext>
                  </a:extLst>
                </a:gridCol>
              </a:tblGrid>
              <a:tr h="428279">
                <a:tc>
                  <a:txBody>
                    <a:bodyPr/>
                    <a:lstStyle/>
                    <a:p>
                      <a:pPr algn="ctr" fontAlgn="b"/>
                      <a:r>
                        <a:rPr lang="it-IT" sz="2000" b="0" dirty="0" smtClean="0"/>
                        <a:t>10</a:t>
                      </a:r>
                      <a:r>
                        <a:rPr lang="it-IT" sz="2000" b="0" baseline="30000" dirty="0" smtClean="0"/>
                        <a:t>12</a:t>
                      </a:r>
                      <a:r>
                        <a:rPr lang="it-IT" sz="2000" b="0" dirty="0" smtClean="0"/>
                        <a:t>/km</a:t>
                      </a:r>
                      <a:endParaRPr lang="en-IE" sz="2000" b="0" i="0" u="none" strike="noStrike" dirty="0">
                        <a:solidFill>
                          <a:srgbClr val="000000"/>
                        </a:solidFill>
                        <a:effectLst/>
                        <a:latin typeface="Calibri" panose="020F0502020204030204" pitchFamily="34" charset="0"/>
                      </a:endParaRPr>
                    </a:p>
                  </a:txBody>
                  <a:tcPr marL="12700" marR="12700"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IE" sz="2000" b="1" u="none" strike="noStrike" dirty="0">
                          <a:effectLst/>
                        </a:rPr>
                        <a:t>HOT</a:t>
                      </a:r>
                      <a:endParaRPr lang="en-IE" sz="2000" b="1" i="0" u="none" strike="noStrike" dirty="0">
                        <a:solidFill>
                          <a:srgbClr val="000000"/>
                        </a:solidFill>
                        <a:effectLst/>
                        <a:latin typeface="Calibri" panose="020F0502020204030204" pitchFamily="34" charset="0"/>
                      </a:endParaRPr>
                    </a:p>
                  </a:txBody>
                  <a:tcPr marL="12700" marR="12700"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IE" sz="2000" b="1" u="none" strike="noStrike" dirty="0">
                          <a:effectLst/>
                        </a:rPr>
                        <a:t>COLD</a:t>
                      </a:r>
                      <a:endParaRPr lang="en-IE" sz="2000" b="1" i="0" u="none" strike="noStrike" dirty="0">
                        <a:solidFill>
                          <a:srgbClr val="000000"/>
                        </a:solidFill>
                        <a:effectLst/>
                        <a:latin typeface="Calibri" panose="020F0502020204030204" pitchFamily="34" charset="0"/>
                      </a:endParaRPr>
                    </a:p>
                  </a:txBody>
                  <a:tcPr marL="12700" marR="12700"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4271739928"/>
                  </a:ext>
                </a:extLst>
              </a:tr>
              <a:tr h="428279">
                <a:tc>
                  <a:txBody>
                    <a:bodyPr/>
                    <a:lstStyle/>
                    <a:p>
                      <a:pPr algn="ctr" fontAlgn="b"/>
                      <a:r>
                        <a:rPr lang="en-IE" sz="2000" b="1" u="none" strike="noStrike" dirty="0">
                          <a:effectLst/>
                        </a:rPr>
                        <a:t>PMP</a:t>
                      </a:r>
                      <a:endParaRPr lang="en-IE" sz="2000" b="1" i="0" u="none" strike="noStrike" dirty="0">
                        <a:solidFill>
                          <a:srgbClr val="000000"/>
                        </a:solidFill>
                        <a:effectLst/>
                        <a:latin typeface="Calibri" panose="020F0502020204030204" pitchFamily="34" charset="0"/>
                      </a:endParaRPr>
                    </a:p>
                  </a:txBody>
                  <a:tcPr marL="12700" marR="1270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IE" sz="2000" u="none" strike="noStrike">
                          <a:effectLst/>
                        </a:rPr>
                        <a:t>2.0 ± 0.3</a:t>
                      </a:r>
                      <a:endParaRPr lang="en-IE" sz="2000" b="0" i="0" u="none" strike="noStrike">
                        <a:solidFill>
                          <a:srgbClr val="000000"/>
                        </a:solidFill>
                        <a:effectLst/>
                        <a:latin typeface="Calibri" panose="020F0502020204030204" pitchFamily="34" charset="0"/>
                      </a:endParaRPr>
                    </a:p>
                  </a:txBody>
                  <a:tcPr marL="12700" marR="1270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IE" sz="2000" u="none" strike="noStrike" dirty="0">
                          <a:effectLst/>
                        </a:rPr>
                        <a:t>4.3 ± 0.8</a:t>
                      </a:r>
                      <a:endParaRPr lang="en-IE" sz="2000" b="0" i="0" u="none" strike="noStrike" dirty="0">
                        <a:solidFill>
                          <a:srgbClr val="000000"/>
                        </a:solidFill>
                        <a:effectLst/>
                        <a:latin typeface="Calibri" panose="020F0502020204030204" pitchFamily="34" charset="0"/>
                      </a:endParaRPr>
                    </a:p>
                  </a:txBody>
                  <a:tcPr marL="12700" marR="1270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3579737206"/>
                  </a:ext>
                </a:extLst>
              </a:tr>
              <a:tr h="428279">
                <a:tc>
                  <a:txBody>
                    <a:bodyPr/>
                    <a:lstStyle/>
                    <a:p>
                      <a:pPr algn="ctr" fontAlgn="b"/>
                      <a:r>
                        <a:rPr lang="en-IE" sz="2000" b="1" u="none" strike="noStrike" dirty="0">
                          <a:effectLst/>
                        </a:rPr>
                        <a:t>CS1</a:t>
                      </a:r>
                      <a:endParaRPr lang="en-IE" sz="2000" b="1" i="0" u="none" strike="noStrike" dirty="0">
                        <a:solidFill>
                          <a:srgbClr val="000000"/>
                        </a:solidFill>
                        <a:effectLst/>
                        <a:latin typeface="Calibri" panose="020F0502020204030204" pitchFamily="34" charset="0"/>
                      </a:endParaRPr>
                    </a:p>
                  </a:txBody>
                  <a:tcPr marL="12700" marR="1270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IE" sz="2000" u="none" strike="noStrike" dirty="0">
                          <a:effectLst/>
                        </a:rPr>
                        <a:t>1.9 ± 0.2</a:t>
                      </a:r>
                      <a:endParaRPr lang="en-IE" sz="2000" b="0" i="0" u="none" strike="noStrike" dirty="0">
                        <a:solidFill>
                          <a:srgbClr val="000000"/>
                        </a:solidFill>
                        <a:effectLst/>
                        <a:latin typeface="Calibri" panose="020F0502020204030204" pitchFamily="34" charset="0"/>
                      </a:endParaRPr>
                    </a:p>
                  </a:txBody>
                  <a:tcPr marL="12700" marR="1270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IE" sz="2000" u="none" strike="noStrike" dirty="0">
                          <a:effectLst/>
                        </a:rPr>
                        <a:t>4.2 ± 0.4</a:t>
                      </a:r>
                      <a:endParaRPr lang="en-IE" sz="2000" b="0" i="0" u="none" strike="noStrike" dirty="0">
                        <a:solidFill>
                          <a:srgbClr val="000000"/>
                        </a:solidFill>
                        <a:effectLst/>
                        <a:latin typeface="Calibri" panose="020F0502020204030204" pitchFamily="34" charset="0"/>
                      </a:endParaRPr>
                    </a:p>
                  </a:txBody>
                  <a:tcPr marL="12700" marR="1270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2945236871"/>
                  </a:ext>
                </a:extLst>
              </a:tr>
              <a:tr h="428279">
                <a:tc>
                  <a:txBody>
                    <a:bodyPr/>
                    <a:lstStyle/>
                    <a:p>
                      <a:pPr algn="ctr" fontAlgn="b"/>
                      <a:r>
                        <a:rPr lang="en-IE" sz="2000" b="1" u="none" strike="noStrike" dirty="0">
                          <a:effectLst/>
                        </a:rPr>
                        <a:t>CS2</a:t>
                      </a:r>
                      <a:endParaRPr lang="en-IE" sz="2000" b="1" i="0" u="none" strike="noStrike" dirty="0">
                        <a:solidFill>
                          <a:srgbClr val="000000"/>
                        </a:solidFill>
                        <a:effectLst/>
                        <a:latin typeface="Calibri" panose="020F0502020204030204" pitchFamily="34" charset="0"/>
                      </a:endParaRPr>
                    </a:p>
                  </a:txBody>
                  <a:tcPr marL="12700" marR="1270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IE" sz="2000" u="none" strike="noStrike" dirty="0">
                          <a:effectLst/>
                        </a:rPr>
                        <a:t>1.8 ± 0.3</a:t>
                      </a:r>
                      <a:endParaRPr lang="en-IE" sz="2000" b="0" i="0" u="none" strike="noStrike" dirty="0">
                        <a:solidFill>
                          <a:srgbClr val="000000"/>
                        </a:solidFill>
                        <a:effectLst/>
                        <a:latin typeface="Calibri" panose="020F0502020204030204" pitchFamily="34" charset="0"/>
                      </a:endParaRPr>
                    </a:p>
                  </a:txBody>
                  <a:tcPr marL="12700" marR="1270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IE" sz="2000" u="none" strike="noStrike" dirty="0">
                          <a:effectLst/>
                        </a:rPr>
                        <a:t>4.3 ± 1.0</a:t>
                      </a:r>
                      <a:endParaRPr lang="en-IE" sz="2000" b="0" i="0" u="none" strike="noStrike" dirty="0">
                        <a:solidFill>
                          <a:srgbClr val="000000"/>
                        </a:solidFill>
                        <a:effectLst/>
                        <a:latin typeface="Calibri" panose="020F0502020204030204" pitchFamily="34" charset="0"/>
                      </a:endParaRPr>
                    </a:p>
                  </a:txBody>
                  <a:tcPr marL="12700" marR="1270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480573736"/>
                  </a:ext>
                </a:extLst>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837648087"/>
              </p:ext>
            </p:extLst>
          </p:nvPr>
        </p:nvGraphicFramePr>
        <p:xfrm>
          <a:off x="2063552" y="5347355"/>
          <a:ext cx="5184576" cy="1297305"/>
        </p:xfrm>
        <a:graphic>
          <a:graphicData uri="http://schemas.openxmlformats.org/drawingml/2006/table">
            <a:tbl>
              <a:tblPr>
                <a:tableStyleId>{5C22544A-7EE6-4342-B048-85BDC9FD1C3A}</a:tableStyleId>
              </a:tblPr>
              <a:tblGrid>
                <a:gridCol w="1728192">
                  <a:extLst>
                    <a:ext uri="{9D8B030D-6E8A-4147-A177-3AD203B41FA5}">
                      <a16:colId xmlns:a16="http://schemas.microsoft.com/office/drawing/2014/main" xmlns="" val="2182921539"/>
                    </a:ext>
                  </a:extLst>
                </a:gridCol>
                <a:gridCol w="1632181">
                  <a:extLst>
                    <a:ext uri="{9D8B030D-6E8A-4147-A177-3AD203B41FA5}">
                      <a16:colId xmlns:a16="http://schemas.microsoft.com/office/drawing/2014/main" xmlns="" val="113056879"/>
                    </a:ext>
                  </a:extLst>
                </a:gridCol>
                <a:gridCol w="1824203">
                  <a:extLst>
                    <a:ext uri="{9D8B030D-6E8A-4147-A177-3AD203B41FA5}">
                      <a16:colId xmlns:a16="http://schemas.microsoft.com/office/drawing/2014/main" xmlns="" val="2814454840"/>
                    </a:ext>
                  </a:extLst>
                </a:gridCol>
              </a:tblGrid>
              <a:tr h="190500">
                <a:tc>
                  <a:txBody>
                    <a:bodyPr/>
                    <a:lstStyle/>
                    <a:p>
                      <a:pPr algn="l" fontAlgn="b"/>
                      <a:endParaRPr lang="en-IE" sz="1400" b="0" i="0" u="none" strike="noStrike">
                        <a:solidFill>
                          <a:srgbClr val="000000"/>
                        </a:solidFill>
                        <a:effectLst/>
                        <a:latin typeface="Calibri" panose="020F0502020204030204" pitchFamily="34" charset="0"/>
                      </a:endParaRPr>
                    </a:p>
                  </a:txBody>
                  <a:tcPr marL="12700" marR="12700" marT="9525" marB="0" anchor="b">
                    <a:lnB w="12700" cap="flat" cmpd="sng" algn="ctr">
                      <a:solidFill>
                        <a:schemeClr val="tx1"/>
                      </a:solidFill>
                      <a:prstDash val="solid"/>
                      <a:round/>
                      <a:headEnd type="none" w="med" len="med"/>
                      <a:tailEnd type="none" w="med" len="med"/>
                    </a:lnB>
                  </a:tcPr>
                </a:tc>
                <a:tc gridSpan="2">
                  <a:txBody>
                    <a:bodyPr/>
                    <a:lstStyle/>
                    <a:p>
                      <a:pPr algn="ctr" fontAlgn="b"/>
                      <a:r>
                        <a:rPr lang="en-IE" sz="1400" b="1" u="none" strike="noStrike" dirty="0">
                          <a:effectLst/>
                        </a:rPr>
                        <a:t>HOT/COLD</a:t>
                      </a:r>
                      <a:endParaRPr lang="en-IE" sz="1400" b="1" i="0" u="none" strike="noStrike" dirty="0">
                        <a:solidFill>
                          <a:srgbClr val="000000"/>
                        </a:solidFill>
                        <a:effectLst/>
                        <a:latin typeface="Calibri" panose="020F0502020204030204" pitchFamily="34" charset="0"/>
                      </a:endParaRPr>
                    </a:p>
                  </a:txBody>
                  <a:tcPr marL="12700" marR="12700" marT="9525" marB="0" anchor="b">
                    <a:lnB w="12700" cap="flat" cmpd="sng" algn="ctr">
                      <a:solidFill>
                        <a:schemeClr val="tx1"/>
                      </a:solidFill>
                      <a:prstDash val="solid"/>
                      <a:round/>
                      <a:headEnd type="none" w="med" len="med"/>
                      <a:tailEnd type="none" w="med" len="med"/>
                    </a:lnB>
                  </a:tcPr>
                </a:tc>
                <a:tc hMerge="1">
                  <a:txBody>
                    <a:bodyPr/>
                    <a:lstStyle/>
                    <a:p>
                      <a:endParaRPr lang="en-IE"/>
                    </a:p>
                  </a:txBody>
                  <a:tcPr/>
                </a:tc>
                <a:extLst>
                  <a:ext uri="{0D108BD9-81ED-4DB2-BD59-A6C34878D82A}">
                    <a16:rowId xmlns:a16="http://schemas.microsoft.com/office/drawing/2014/main" xmlns="" val="4237147229"/>
                  </a:ext>
                </a:extLst>
              </a:tr>
              <a:tr h="190500">
                <a:tc>
                  <a:txBody>
                    <a:bodyPr/>
                    <a:lstStyle/>
                    <a:p>
                      <a:pPr algn="ctr" fontAlgn="b"/>
                      <a:r>
                        <a:rPr lang="it-IT" sz="1400" b="1" u="none" strike="noStrike" kern="1200" dirty="0" smtClean="0">
                          <a:solidFill>
                            <a:schemeClr val="dk1"/>
                          </a:solidFill>
                          <a:effectLst/>
                          <a:latin typeface="+mn-lt"/>
                          <a:ea typeface="+mn-ea"/>
                          <a:cs typeface="+mn-cs"/>
                        </a:rPr>
                        <a:t>PN23</a:t>
                      </a:r>
                      <a:endParaRPr lang="en-IE" sz="1400" b="1" u="none" strike="noStrike" kern="1200" dirty="0">
                        <a:solidFill>
                          <a:schemeClr val="dk1"/>
                        </a:solidFill>
                        <a:effectLst/>
                        <a:latin typeface="+mn-lt"/>
                        <a:ea typeface="+mn-ea"/>
                        <a:cs typeface="+mn-cs"/>
                      </a:endParaRPr>
                    </a:p>
                  </a:txBody>
                  <a:tcPr marL="12700" marR="12700"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IE" sz="1400" b="1" u="none" strike="noStrike" dirty="0">
                          <a:effectLst/>
                        </a:rPr>
                        <a:t>Repeatability</a:t>
                      </a:r>
                      <a:endParaRPr lang="en-IE" sz="1400" b="1" i="0" u="none" strike="noStrike" dirty="0">
                        <a:solidFill>
                          <a:srgbClr val="000000"/>
                        </a:solidFill>
                        <a:effectLst/>
                        <a:latin typeface="Calibri" panose="020F0502020204030204" pitchFamily="34" charset="0"/>
                      </a:endParaRPr>
                    </a:p>
                  </a:txBody>
                  <a:tcPr marL="12700" marR="12700"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IE" sz="1400" b="1" u="none" strike="noStrike" dirty="0">
                          <a:effectLst/>
                        </a:rPr>
                        <a:t>Reproducibility</a:t>
                      </a:r>
                      <a:endParaRPr lang="en-IE" sz="1400" b="1" i="0" u="none" strike="noStrike" dirty="0">
                        <a:solidFill>
                          <a:srgbClr val="000000"/>
                        </a:solidFill>
                        <a:effectLst/>
                        <a:latin typeface="Calibri" panose="020F0502020204030204" pitchFamily="34" charset="0"/>
                      </a:endParaRPr>
                    </a:p>
                  </a:txBody>
                  <a:tcPr marL="12700" marR="12700"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290491231"/>
                  </a:ext>
                </a:extLst>
              </a:tr>
              <a:tr h="190500">
                <a:tc>
                  <a:txBody>
                    <a:bodyPr/>
                    <a:lstStyle/>
                    <a:p>
                      <a:pPr algn="ctr" fontAlgn="b"/>
                      <a:r>
                        <a:rPr lang="en-IE" sz="1400" b="1" u="none" strike="noStrike" dirty="0">
                          <a:effectLst/>
                        </a:rPr>
                        <a:t>PMP</a:t>
                      </a:r>
                      <a:endParaRPr lang="en-IE" sz="1400" b="1" i="0" u="none" strike="noStrike" dirty="0">
                        <a:solidFill>
                          <a:srgbClr val="000000"/>
                        </a:solidFill>
                        <a:effectLst/>
                        <a:latin typeface="Calibri" panose="020F0502020204030204" pitchFamily="34" charset="0"/>
                      </a:endParaRPr>
                    </a:p>
                  </a:txBody>
                  <a:tcPr marL="12700" marR="12700"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IE" sz="1800" u="none" strike="noStrike" dirty="0">
                          <a:effectLst/>
                        </a:rPr>
                        <a:t>0.17 /0.19</a:t>
                      </a:r>
                      <a:endParaRPr lang="en-IE" sz="1800" b="0" i="0" u="none" strike="noStrike" dirty="0">
                        <a:solidFill>
                          <a:srgbClr val="000000"/>
                        </a:solidFill>
                        <a:effectLst/>
                        <a:latin typeface="Calibri" panose="020F0502020204030204" pitchFamily="34" charset="0"/>
                      </a:endParaRPr>
                    </a:p>
                  </a:txBody>
                  <a:tcPr marL="12700" marR="12700"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IE" sz="1800" u="none" strike="noStrike" dirty="0">
                          <a:effectLst/>
                        </a:rPr>
                        <a:t>0.20 /0.23</a:t>
                      </a:r>
                      <a:endParaRPr lang="en-IE" sz="1800" b="0" i="0" u="none" strike="noStrike" dirty="0">
                        <a:solidFill>
                          <a:srgbClr val="000000"/>
                        </a:solidFill>
                        <a:effectLst/>
                        <a:latin typeface="Calibri" panose="020F0502020204030204" pitchFamily="34" charset="0"/>
                      </a:endParaRPr>
                    </a:p>
                  </a:txBody>
                  <a:tcPr marL="12700" marR="12700"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2962381566"/>
                  </a:ext>
                </a:extLst>
              </a:tr>
              <a:tr h="190500">
                <a:tc>
                  <a:txBody>
                    <a:bodyPr/>
                    <a:lstStyle/>
                    <a:p>
                      <a:pPr algn="ctr" fontAlgn="b"/>
                      <a:r>
                        <a:rPr lang="en-IE" sz="1400" b="1" u="none" strike="noStrike" dirty="0">
                          <a:effectLst/>
                        </a:rPr>
                        <a:t>CS1</a:t>
                      </a:r>
                      <a:endParaRPr lang="en-IE" sz="1400" b="1" i="0" u="none" strike="noStrike" dirty="0">
                        <a:solidFill>
                          <a:srgbClr val="000000"/>
                        </a:solidFill>
                        <a:effectLst/>
                        <a:latin typeface="Calibri" panose="020F0502020204030204" pitchFamily="34" charset="0"/>
                      </a:endParaRPr>
                    </a:p>
                  </a:txBody>
                  <a:tcPr marL="12700" marR="12700"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IE" sz="1800" u="none" strike="noStrike" dirty="0">
                          <a:effectLst/>
                        </a:rPr>
                        <a:t>0.10 /0.10</a:t>
                      </a:r>
                      <a:endParaRPr lang="en-IE" sz="1800" b="0" i="0" u="none" strike="noStrike" dirty="0">
                        <a:solidFill>
                          <a:srgbClr val="000000"/>
                        </a:solidFill>
                        <a:effectLst/>
                        <a:latin typeface="Calibri" panose="020F0502020204030204" pitchFamily="34" charset="0"/>
                      </a:endParaRPr>
                    </a:p>
                  </a:txBody>
                  <a:tcPr marL="12700" marR="12700"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IE" sz="1800" u="none" strike="noStrike" dirty="0">
                          <a:effectLst/>
                        </a:rPr>
                        <a:t>0.14 /0.16</a:t>
                      </a:r>
                      <a:endParaRPr lang="en-IE" sz="1800" b="0" i="0" u="none" strike="noStrike" dirty="0">
                        <a:solidFill>
                          <a:srgbClr val="000000"/>
                        </a:solidFill>
                        <a:effectLst/>
                        <a:latin typeface="Calibri" panose="020F0502020204030204" pitchFamily="34" charset="0"/>
                      </a:endParaRPr>
                    </a:p>
                  </a:txBody>
                  <a:tcPr marL="12700" marR="12700"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887300090"/>
                  </a:ext>
                </a:extLst>
              </a:tr>
              <a:tr h="190500">
                <a:tc>
                  <a:txBody>
                    <a:bodyPr/>
                    <a:lstStyle/>
                    <a:p>
                      <a:pPr algn="ctr" fontAlgn="b"/>
                      <a:r>
                        <a:rPr lang="en-IE" sz="1400" b="1" u="none" strike="noStrike" dirty="0">
                          <a:effectLst/>
                        </a:rPr>
                        <a:t>CS2</a:t>
                      </a:r>
                      <a:endParaRPr lang="en-IE" sz="1400" b="1" i="0" u="none" strike="noStrike" dirty="0">
                        <a:solidFill>
                          <a:srgbClr val="000000"/>
                        </a:solidFill>
                        <a:effectLst/>
                        <a:latin typeface="Calibri" panose="020F0502020204030204" pitchFamily="34" charset="0"/>
                      </a:endParaRPr>
                    </a:p>
                  </a:txBody>
                  <a:tcPr marL="12700" marR="12700"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IE" sz="1800" u="none" strike="noStrike">
                          <a:effectLst/>
                        </a:rPr>
                        <a:t>0.15 /0.23</a:t>
                      </a:r>
                      <a:endParaRPr lang="en-IE" sz="1800" b="0" i="0" u="none" strike="noStrike">
                        <a:solidFill>
                          <a:srgbClr val="000000"/>
                        </a:solidFill>
                        <a:effectLst/>
                        <a:latin typeface="Calibri" panose="020F0502020204030204" pitchFamily="34" charset="0"/>
                      </a:endParaRPr>
                    </a:p>
                  </a:txBody>
                  <a:tcPr marL="12700" marR="12700"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IE" sz="1800" u="none" strike="noStrike" dirty="0">
                          <a:effectLst/>
                        </a:rPr>
                        <a:t>0.20 /0.24</a:t>
                      </a:r>
                      <a:endParaRPr lang="en-IE" sz="1800" b="0" i="0" u="none" strike="noStrike" dirty="0">
                        <a:solidFill>
                          <a:srgbClr val="000000"/>
                        </a:solidFill>
                        <a:effectLst/>
                        <a:latin typeface="Calibri" panose="020F0502020204030204" pitchFamily="34" charset="0"/>
                      </a:endParaRPr>
                    </a:p>
                  </a:txBody>
                  <a:tcPr marL="12700" marR="12700"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3771350108"/>
                  </a:ext>
                </a:extLst>
              </a:tr>
            </a:tbl>
          </a:graphicData>
        </a:graphic>
      </p:graphicFrame>
      <p:cxnSp>
        <p:nvCxnSpPr>
          <p:cNvPr id="9" name="Straight Arrow Connector 8"/>
          <p:cNvCxnSpPr/>
          <p:nvPr/>
        </p:nvCxnSpPr>
        <p:spPr bwMode="auto">
          <a:xfrm flipH="1">
            <a:off x="11451061" y="4610745"/>
            <a:ext cx="384043" cy="216024"/>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 name="TextBox 9"/>
          <p:cNvSpPr txBox="1"/>
          <p:nvPr/>
        </p:nvSpPr>
        <p:spPr>
          <a:xfrm>
            <a:off x="11237506" y="4149081"/>
            <a:ext cx="707245" cy="461665"/>
          </a:xfrm>
          <a:prstGeom prst="rect">
            <a:avLst/>
          </a:prstGeom>
          <a:noFill/>
        </p:spPr>
        <p:txBody>
          <a:bodyPr wrap="none" rtlCol="0">
            <a:spAutoFit/>
          </a:bodyPr>
          <a:lstStyle/>
          <a:p>
            <a:r>
              <a:rPr lang="it-IT" sz="1200" dirty="0" smtClean="0">
                <a:solidFill>
                  <a:schemeClr val="tx1"/>
                </a:solidFill>
              </a:rPr>
              <a:t>Average</a:t>
            </a:r>
          </a:p>
          <a:p>
            <a:r>
              <a:rPr lang="it-IT" sz="1200" dirty="0" smtClean="0">
                <a:solidFill>
                  <a:schemeClr val="tx1"/>
                </a:solidFill>
              </a:rPr>
              <a:t>lines</a:t>
            </a:r>
            <a:endParaRPr lang="en-IE" sz="1200" dirty="0">
              <a:solidFill>
                <a:schemeClr val="tx1"/>
              </a:solidFill>
            </a:endParaRPr>
          </a:p>
        </p:txBody>
      </p:sp>
      <p:sp>
        <p:nvSpPr>
          <p:cNvPr id="11" name="TextBox 10"/>
          <p:cNvSpPr txBox="1"/>
          <p:nvPr/>
        </p:nvSpPr>
        <p:spPr>
          <a:xfrm>
            <a:off x="1" y="5719664"/>
            <a:ext cx="928459" cy="461665"/>
          </a:xfrm>
          <a:prstGeom prst="rect">
            <a:avLst/>
          </a:prstGeom>
          <a:noFill/>
        </p:spPr>
        <p:txBody>
          <a:bodyPr wrap="none" rtlCol="0">
            <a:spAutoFit/>
          </a:bodyPr>
          <a:lstStyle/>
          <a:p>
            <a:r>
              <a:rPr lang="it-IT" sz="1200" b="0" dirty="0" smtClean="0">
                <a:solidFill>
                  <a:schemeClr val="tx1"/>
                </a:solidFill>
              </a:rPr>
              <a:t>Normalized </a:t>
            </a:r>
          </a:p>
          <a:p>
            <a:r>
              <a:rPr lang="it-IT" sz="1200" b="0" dirty="0" smtClean="0">
                <a:solidFill>
                  <a:schemeClr val="tx1"/>
                </a:solidFill>
              </a:rPr>
              <a:t>to mean</a:t>
            </a:r>
            <a:endParaRPr lang="en-IE" sz="1200" b="0" dirty="0">
              <a:solidFill>
                <a:schemeClr val="tx1"/>
              </a:solidFill>
            </a:endParaRPr>
          </a:p>
        </p:txBody>
      </p:sp>
      <p:cxnSp>
        <p:nvCxnSpPr>
          <p:cNvPr id="12" name="Straight Arrow Connector 11"/>
          <p:cNvCxnSpPr/>
          <p:nvPr/>
        </p:nvCxnSpPr>
        <p:spPr bwMode="auto">
          <a:xfrm>
            <a:off x="1086530" y="6021288"/>
            <a:ext cx="785001" cy="0"/>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 name="Text Placeholder 1"/>
          <p:cNvSpPr>
            <a:spLocks noGrp="1"/>
          </p:cNvSpPr>
          <p:nvPr>
            <p:ph type="body" sz="quarter" idx="11"/>
          </p:nvPr>
        </p:nvSpPr>
        <p:spPr/>
        <p:txBody>
          <a:bodyPr/>
          <a:lstStyle/>
          <a:p>
            <a:r>
              <a:rPr lang="it-IT" dirty="0"/>
              <a:t>PMP PN23 </a:t>
            </a:r>
            <a:r>
              <a:rPr lang="it-IT" dirty="0" err="1"/>
              <a:t>results</a:t>
            </a:r>
            <a:endParaRPr lang="en-US" dirty="0"/>
          </a:p>
        </p:txBody>
      </p:sp>
    </p:spTree>
    <p:extLst>
      <p:ext uri="{BB962C8B-B14F-4D97-AF65-F5344CB8AC3E}">
        <p14:creationId xmlns:p14="http://schemas.microsoft.com/office/powerpoint/2010/main" val="165495064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it-IT" dirty="0"/>
              <a:t>PMP </a:t>
            </a:r>
            <a:r>
              <a:rPr lang="it-IT" dirty="0" smtClean="0"/>
              <a:t>PN10 </a:t>
            </a:r>
            <a:r>
              <a:rPr lang="it-IT" dirty="0" err="1"/>
              <a:t>results</a:t>
            </a:r>
            <a:endParaRPr lang="en-US" dirty="0"/>
          </a:p>
        </p:txBody>
      </p:sp>
      <p:pic>
        <p:nvPicPr>
          <p:cNvPr id="13" name="Picture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77013" y="1724740"/>
            <a:ext cx="4723163" cy="4520612"/>
          </a:xfrm>
          <a:prstGeom prst="rect">
            <a:avLst/>
          </a:prstGeom>
        </p:spPr>
      </p:pic>
      <p:sp>
        <p:nvSpPr>
          <p:cNvPr id="14" name="Content Placeholder 2"/>
          <p:cNvSpPr txBox="1">
            <a:spLocks/>
          </p:cNvSpPr>
          <p:nvPr/>
        </p:nvSpPr>
        <p:spPr>
          <a:xfrm>
            <a:off x="335361" y="1567157"/>
            <a:ext cx="7790236" cy="3662341"/>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b="0" i="0" kern="1200">
                <a:solidFill>
                  <a:schemeClr val="tx1"/>
                </a:solidFill>
                <a:latin typeface="Verdana Standaard" charset="0"/>
                <a:ea typeface="+mn-ea"/>
                <a:cs typeface="+mn-cs"/>
              </a:defRPr>
            </a:lvl1pPr>
            <a:lvl2pPr marL="685800" indent="-228600" algn="l" defTabSz="914400" rtl="0" eaLnBrk="1" latinLnBrk="0" hangingPunct="1">
              <a:lnSpc>
                <a:spcPct val="90000"/>
              </a:lnSpc>
              <a:spcBef>
                <a:spcPts val="500"/>
              </a:spcBef>
              <a:buFont typeface="Arial"/>
              <a:buChar char="•"/>
              <a:defRPr sz="2400" b="0" i="0" kern="1200">
                <a:solidFill>
                  <a:schemeClr val="tx1"/>
                </a:solidFill>
                <a:latin typeface="Verdana Standaard" charset="0"/>
                <a:ea typeface="+mn-ea"/>
                <a:cs typeface="+mn-cs"/>
              </a:defRPr>
            </a:lvl2pPr>
            <a:lvl3pPr marL="1143000" indent="-228600" algn="l" defTabSz="914400" rtl="0" eaLnBrk="1" latinLnBrk="0" hangingPunct="1">
              <a:lnSpc>
                <a:spcPct val="90000"/>
              </a:lnSpc>
              <a:spcBef>
                <a:spcPts val="500"/>
              </a:spcBef>
              <a:buFont typeface="Arial"/>
              <a:buChar char="•"/>
              <a:defRPr sz="2000" b="0" i="0" kern="1200">
                <a:solidFill>
                  <a:schemeClr val="tx1"/>
                </a:solidFill>
                <a:latin typeface="Verdana Standaard" charset="0"/>
                <a:ea typeface="+mn-ea"/>
                <a:cs typeface="+mn-cs"/>
              </a:defRPr>
            </a:lvl3pPr>
            <a:lvl4pPr marL="1600200" indent="-228600" algn="l" defTabSz="914400" rtl="0" eaLnBrk="1" latinLnBrk="0" hangingPunct="1">
              <a:lnSpc>
                <a:spcPct val="90000"/>
              </a:lnSpc>
              <a:spcBef>
                <a:spcPts val="500"/>
              </a:spcBef>
              <a:buFont typeface="Arial"/>
              <a:buChar char="•"/>
              <a:defRPr sz="1800" b="0" i="0" kern="1200">
                <a:solidFill>
                  <a:schemeClr val="tx1"/>
                </a:solidFill>
                <a:latin typeface="Verdana Standaard" charset="0"/>
                <a:ea typeface="+mn-ea"/>
                <a:cs typeface="+mn-cs"/>
              </a:defRPr>
            </a:lvl4pPr>
            <a:lvl5pPr marL="2057400" indent="-228600" algn="l" defTabSz="914400" rtl="0" eaLnBrk="1" latinLnBrk="0" hangingPunct="1">
              <a:lnSpc>
                <a:spcPct val="90000"/>
              </a:lnSpc>
              <a:spcBef>
                <a:spcPts val="500"/>
              </a:spcBef>
              <a:buFont typeface="Arial"/>
              <a:buChar char="•"/>
              <a:defRPr sz="1800" b="0" i="0" kern="1200">
                <a:solidFill>
                  <a:schemeClr val="tx1"/>
                </a:solidFill>
                <a:latin typeface="Verdana Standaard"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it-IT" sz="2300" dirty="0" smtClean="0"/>
              <a:t>The </a:t>
            </a:r>
            <a:r>
              <a:rPr lang="it-IT" sz="2300" dirty="0" err="1" smtClean="0"/>
              <a:t>average</a:t>
            </a:r>
            <a:r>
              <a:rPr lang="it-IT" sz="2300" dirty="0" smtClean="0"/>
              <a:t> PN10 in </a:t>
            </a:r>
            <a:r>
              <a:rPr lang="it-IT" sz="2300" dirty="0" err="1" smtClean="0"/>
              <a:t>laboratories</a:t>
            </a:r>
            <a:endParaRPr lang="it-IT" sz="2300" dirty="0" smtClean="0"/>
          </a:p>
          <a:p>
            <a:pPr lvl="1"/>
            <a:r>
              <a:rPr lang="it-IT" dirty="0" smtClean="0"/>
              <a:t>The PN10 for </a:t>
            </a:r>
            <a:r>
              <a:rPr lang="it-IT" dirty="0" err="1" smtClean="0"/>
              <a:t>different</a:t>
            </a:r>
            <a:r>
              <a:rPr lang="it-IT" dirty="0" smtClean="0"/>
              <a:t> </a:t>
            </a:r>
            <a:r>
              <a:rPr lang="it-IT" dirty="0" err="1" smtClean="0"/>
              <a:t>instruments</a:t>
            </a:r>
            <a:r>
              <a:rPr lang="it-IT" dirty="0" smtClean="0"/>
              <a:t> </a:t>
            </a:r>
            <a:r>
              <a:rPr lang="it-IT" dirty="0" err="1" smtClean="0"/>
              <a:t>within</a:t>
            </a:r>
            <a:r>
              <a:rPr lang="it-IT" dirty="0" smtClean="0"/>
              <a:t> 15% (Note for PN23 10%)</a:t>
            </a:r>
          </a:p>
          <a:p>
            <a:pPr marL="0" indent="0">
              <a:buFont typeface="Arial"/>
              <a:buNone/>
            </a:pPr>
            <a:endParaRPr lang="it-IT" dirty="0" smtClean="0"/>
          </a:p>
          <a:p>
            <a:pPr marL="0" indent="0">
              <a:buFont typeface="Arial"/>
              <a:buNone/>
            </a:pPr>
            <a:endParaRPr lang="it-IT" dirty="0" smtClean="0"/>
          </a:p>
          <a:p>
            <a:pPr marL="0" indent="0">
              <a:buFont typeface="Arial"/>
              <a:buNone/>
            </a:pPr>
            <a:endParaRPr lang="it-IT" sz="2300" dirty="0" smtClean="0"/>
          </a:p>
          <a:p>
            <a:endParaRPr lang="it-IT" sz="1600" dirty="0" smtClean="0"/>
          </a:p>
          <a:p>
            <a:r>
              <a:rPr lang="it-IT" sz="2300" dirty="0" err="1" smtClean="0"/>
              <a:t>Repeatability</a:t>
            </a:r>
            <a:r>
              <a:rPr lang="it-IT" sz="2300" dirty="0" smtClean="0"/>
              <a:t>/</a:t>
            </a:r>
            <a:r>
              <a:rPr lang="en-IE" sz="2300" dirty="0" smtClean="0"/>
              <a:t>Reproducibility </a:t>
            </a:r>
            <a:r>
              <a:rPr lang="it-IT" sz="2300" dirty="0" err="1" smtClean="0"/>
              <a:t>Better</a:t>
            </a:r>
            <a:r>
              <a:rPr lang="it-IT" sz="2300" dirty="0" smtClean="0"/>
              <a:t> for CS1 </a:t>
            </a:r>
            <a:r>
              <a:rPr lang="it-IT" sz="2300" dirty="0" err="1" smtClean="0"/>
              <a:t>than</a:t>
            </a:r>
            <a:r>
              <a:rPr lang="it-IT" sz="2300" dirty="0" smtClean="0"/>
              <a:t> for PMP or CS2</a:t>
            </a:r>
          </a:p>
          <a:p>
            <a:pPr lvl="1"/>
            <a:r>
              <a:rPr lang="it-IT" sz="1900" dirty="0" err="1" smtClean="0"/>
              <a:t>Better</a:t>
            </a:r>
            <a:r>
              <a:rPr lang="it-IT" sz="1900" dirty="0" smtClean="0"/>
              <a:t> for PN10 </a:t>
            </a:r>
            <a:r>
              <a:rPr lang="it-IT" sz="1900" dirty="0" err="1" smtClean="0"/>
              <a:t>than</a:t>
            </a:r>
            <a:r>
              <a:rPr lang="it-IT" sz="1900" dirty="0" smtClean="0"/>
              <a:t> PN23</a:t>
            </a:r>
            <a:endParaRPr lang="en-IE" sz="1900" dirty="0" smtClean="0"/>
          </a:p>
          <a:p>
            <a:pPr lvl="1"/>
            <a:endParaRPr lang="en-IE" sz="1800" dirty="0"/>
          </a:p>
        </p:txBody>
      </p:sp>
      <p:graphicFrame>
        <p:nvGraphicFramePr>
          <p:cNvPr id="15" name="Table 14"/>
          <p:cNvGraphicFramePr>
            <a:graphicFrameLocks noGrp="1"/>
          </p:cNvGraphicFramePr>
          <p:nvPr>
            <p:extLst>
              <p:ext uri="{D42A27DB-BD31-4B8C-83A1-F6EECF244321}">
                <p14:modId xmlns:p14="http://schemas.microsoft.com/office/powerpoint/2010/main" val="505084240"/>
              </p:ext>
            </p:extLst>
          </p:nvPr>
        </p:nvGraphicFramePr>
        <p:xfrm>
          <a:off x="2063553" y="2729015"/>
          <a:ext cx="4989195" cy="1727988"/>
        </p:xfrm>
        <a:graphic>
          <a:graphicData uri="http://schemas.openxmlformats.org/drawingml/2006/table">
            <a:tbl>
              <a:tblPr>
                <a:tableStyleId>{5C22544A-7EE6-4342-B048-85BDC9FD1C3A}</a:tableStyleId>
              </a:tblPr>
              <a:tblGrid>
                <a:gridCol w="1814253">
                  <a:extLst>
                    <a:ext uri="{9D8B030D-6E8A-4147-A177-3AD203B41FA5}">
                      <a16:colId xmlns:a16="http://schemas.microsoft.com/office/drawing/2014/main" xmlns="" val="2280364494"/>
                    </a:ext>
                  </a:extLst>
                </a:gridCol>
                <a:gridCol w="1587471">
                  <a:extLst>
                    <a:ext uri="{9D8B030D-6E8A-4147-A177-3AD203B41FA5}">
                      <a16:colId xmlns:a16="http://schemas.microsoft.com/office/drawing/2014/main" xmlns="" val="141995029"/>
                    </a:ext>
                  </a:extLst>
                </a:gridCol>
                <a:gridCol w="1587471">
                  <a:extLst>
                    <a:ext uri="{9D8B030D-6E8A-4147-A177-3AD203B41FA5}">
                      <a16:colId xmlns:a16="http://schemas.microsoft.com/office/drawing/2014/main" xmlns="" val="2270757608"/>
                    </a:ext>
                  </a:extLst>
                </a:gridCol>
              </a:tblGrid>
              <a:tr h="431997">
                <a:tc>
                  <a:txBody>
                    <a:bodyPr/>
                    <a:lstStyle/>
                    <a:p>
                      <a:pPr algn="ctr" fontAlgn="b"/>
                      <a:r>
                        <a:rPr lang="it-IT" sz="2000" b="0" dirty="0" smtClean="0"/>
                        <a:t>10</a:t>
                      </a:r>
                      <a:r>
                        <a:rPr lang="it-IT" sz="2000" b="0" baseline="30000" dirty="0" smtClean="0"/>
                        <a:t>12</a:t>
                      </a:r>
                      <a:r>
                        <a:rPr lang="it-IT" sz="2000" b="0" dirty="0" smtClean="0"/>
                        <a:t>/km</a:t>
                      </a:r>
                      <a:endParaRPr lang="en-IE" sz="2000" b="0" i="0" u="none" strike="noStrike" dirty="0">
                        <a:solidFill>
                          <a:srgbClr val="000000"/>
                        </a:solidFill>
                        <a:effectLst/>
                        <a:latin typeface="Calibri" panose="020F0502020204030204" pitchFamily="34" charset="0"/>
                      </a:endParaRPr>
                    </a:p>
                  </a:txBody>
                  <a:tcPr marL="12700" marR="12700"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IE" sz="2000" b="1" u="none" strike="noStrike" dirty="0">
                          <a:effectLst/>
                        </a:rPr>
                        <a:t>HOT</a:t>
                      </a:r>
                      <a:endParaRPr lang="en-IE" sz="2000" b="1" i="0" u="none" strike="noStrike" dirty="0">
                        <a:solidFill>
                          <a:srgbClr val="000000"/>
                        </a:solidFill>
                        <a:effectLst/>
                        <a:latin typeface="Calibri" panose="020F0502020204030204" pitchFamily="34" charset="0"/>
                      </a:endParaRPr>
                    </a:p>
                  </a:txBody>
                  <a:tcPr marL="12700" marR="12700"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IE" sz="2000" b="1" u="none" strike="noStrike" dirty="0">
                          <a:effectLst/>
                        </a:rPr>
                        <a:t>COLD</a:t>
                      </a:r>
                      <a:endParaRPr lang="en-IE" sz="2000" b="1" i="0" u="none" strike="noStrike" dirty="0">
                        <a:solidFill>
                          <a:srgbClr val="000000"/>
                        </a:solidFill>
                        <a:effectLst/>
                        <a:latin typeface="Calibri" panose="020F0502020204030204" pitchFamily="34" charset="0"/>
                      </a:endParaRPr>
                    </a:p>
                  </a:txBody>
                  <a:tcPr marL="12700" marR="12700"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4271739928"/>
                  </a:ext>
                </a:extLst>
              </a:tr>
              <a:tr h="431997">
                <a:tc>
                  <a:txBody>
                    <a:bodyPr/>
                    <a:lstStyle/>
                    <a:p>
                      <a:pPr algn="ctr" fontAlgn="b"/>
                      <a:r>
                        <a:rPr lang="en-IE" sz="2000" b="1" u="none" strike="noStrike" dirty="0">
                          <a:effectLst/>
                        </a:rPr>
                        <a:t>PMP</a:t>
                      </a:r>
                      <a:endParaRPr lang="en-IE" sz="2000" b="1" i="0" u="none" strike="noStrike" dirty="0">
                        <a:solidFill>
                          <a:srgbClr val="000000"/>
                        </a:solidFill>
                        <a:effectLst/>
                        <a:latin typeface="Calibri" panose="020F0502020204030204" pitchFamily="34" charset="0"/>
                      </a:endParaRPr>
                    </a:p>
                  </a:txBody>
                  <a:tcPr marL="12700" marR="1270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IE" sz="2000" b="0" i="0" u="none" strike="noStrike" dirty="0">
                          <a:solidFill>
                            <a:srgbClr val="000000"/>
                          </a:solidFill>
                          <a:effectLst/>
                          <a:latin typeface="+mn-lt"/>
                          <a:cs typeface="Calibri" panose="020F0502020204030204" pitchFamily="34" charset="0"/>
                        </a:rPr>
                        <a:t>2.6 ± 0.4</a:t>
                      </a:r>
                    </a:p>
                  </a:txBody>
                  <a:tcPr marL="12700" marR="12700"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IE" sz="2000" b="0" i="0" u="none" strike="noStrike">
                          <a:solidFill>
                            <a:srgbClr val="000000"/>
                          </a:solidFill>
                          <a:effectLst/>
                          <a:latin typeface="+mn-lt"/>
                          <a:cs typeface="Calibri" panose="020F0502020204030204" pitchFamily="34" charset="0"/>
                        </a:rPr>
                        <a:t>4.7 ± 0.6</a:t>
                      </a:r>
                    </a:p>
                  </a:txBody>
                  <a:tcPr marL="12700" marR="12700"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3579737206"/>
                  </a:ext>
                </a:extLst>
              </a:tr>
              <a:tr h="431997">
                <a:tc>
                  <a:txBody>
                    <a:bodyPr/>
                    <a:lstStyle/>
                    <a:p>
                      <a:pPr algn="ctr" fontAlgn="b"/>
                      <a:r>
                        <a:rPr lang="en-IE" sz="2000" b="1" u="none" strike="noStrike" dirty="0">
                          <a:effectLst/>
                        </a:rPr>
                        <a:t>CS1</a:t>
                      </a:r>
                      <a:endParaRPr lang="en-IE" sz="2000" b="1" i="0" u="none" strike="noStrike" dirty="0">
                        <a:solidFill>
                          <a:srgbClr val="000000"/>
                        </a:solidFill>
                        <a:effectLst/>
                        <a:latin typeface="Calibri" panose="020F0502020204030204" pitchFamily="34" charset="0"/>
                      </a:endParaRPr>
                    </a:p>
                  </a:txBody>
                  <a:tcPr marL="12700" marR="1270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IE" sz="2000" b="0" i="0" u="none" strike="noStrike" dirty="0">
                          <a:solidFill>
                            <a:srgbClr val="000000"/>
                          </a:solidFill>
                          <a:effectLst/>
                          <a:latin typeface="+mn-lt"/>
                          <a:cs typeface="Calibri" panose="020F0502020204030204" pitchFamily="34" charset="0"/>
                        </a:rPr>
                        <a:t>2.6 ± 0.2</a:t>
                      </a:r>
                    </a:p>
                  </a:txBody>
                  <a:tcPr marL="12700" marR="12700"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IE" sz="2000" b="0" i="0" u="none" strike="noStrike">
                          <a:solidFill>
                            <a:srgbClr val="000000"/>
                          </a:solidFill>
                          <a:effectLst/>
                          <a:latin typeface="+mn-lt"/>
                          <a:cs typeface="Calibri" panose="020F0502020204030204" pitchFamily="34" charset="0"/>
                        </a:rPr>
                        <a:t>5.0 ± 0.5</a:t>
                      </a:r>
                    </a:p>
                  </a:txBody>
                  <a:tcPr marL="12700" marR="12700"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2945236871"/>
                  </a:ext>
                </a:extLst>
              </a:tr>
              <a:tr h="431997">
                <a:tc>
                  <a:txBody>
                    <a:bodyPr/>
                    <a:lstStyle/>
                    <a:p>
                      <a:pPr algn="ctr" fontAlgn="b"/>
                      <a:r>
                        <a:rPr lang="en-IE" sz="2000" b="1" u="none" strike="noStrike" dirty="0">
                          <a:effectLst/>
                        </a:rPr>
                        <a:t>CS2</a:t>
                      </a:r>
                      <a:endParaRPr lang="en-IE" sz="2000" b="1" i="0" u="none" strike="noStrike" dirty="0">
                        <a:solidFill>
                          <a:srgbClr val="000000"/>
                        </a:solidFill>
                        <a:effectLst/>
                        <a:latin typeface="Calibri" panose="020F0502020204030204" pitchFamily="34" charset="0"/>
                      </a:endParaRPr>
                    </a:p>
                  </a:txBody>
                  <a:tcPr marL="12700" marR="1270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IE" sz="2000" b="0" i="0" u="none" strike="noStrike" dirty="0">
                          <a:solidFill>
                            <a:srgbClr val="000000"/>
                          </a:solidFill>
                          <a:effectLst/>
                          <a:latin typeface="+mn-lt"/>
                          <a:cs typeface="Calibri" panose="020F0502020204030204" pitchFamily="34" charset="0"/>
                        </a:rPr>
                        <a:t>2.4 ± 0.2</a:t>
                      </a:r>
                    </a:p>
                  </a:txBody>
                  <a:tcPr marL="12700" marR="12700"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IE" sz="2000" b="0" i="0" u="none" strike="noStrike" dirty="0">
                          <a:solidFill>
                            <a:srgbClr val="000000"/>
                          </a:solidFill>
                          <a:effectLst/>
                          <a:latin typeface="+mn-lt"/>
                          <a:cs typeface="Calibri" panose="020F0502020204030204" pitchFamily="34" charset="0"/>
                        </a:rPr>
                        <a:t>5.0 ± 0.8</a:t>
                      </a:r>
                    </a:p>
                  </a:txBody>
                  <a:tcPr marL="12700" marR="12700"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480573736"/>
                  </a:ext>
                </a:extLst>
              </a:tr>
            </a:tbl>
          </a:graphicData>
        </a:graphic>
      </p:graphicFrame>
      <p:graphicFrame>
        <p:nvGraphicFramePr>
          <p:cNvPr id="16" name="Table 15"/>
          <p:cNvGraphicFramePr>
            <a:graphicFrameLocks noGrp="1"/>
          </p:cNvGraphicFramePr>
          <p:nvPr>
            <p:extLst>
              <p:ext uri="{D42A27DB-BD31-4B8C-83A1-F6EECF244321}">
                <p14:modId xmlns:p14="http://schemas.microsoft.com/office/powerpoint/2010/main" val="998405960"/>
              </p:ext>
            </p:extLst>
          </p:nvPr>
        </p:nvGraphicFramePr>
        <p:xfrm>
          <a:off x="2063552" y="5561435"/>
          <a:ext cx="5184576" cy="1297305"/>
        </p:xfrm>
        <a:graphic>
          <a:graphicData uri="http://schemas.openxmlformats.org/drawingml/2006/table">
            <a:tbl>
              <a:tblPr>
                <a:tableStyleId>{5C22544A-7EE6-4342-B048-85BDC9FD1C3A}</a:tableStyleId>
              </a:tblPr>
              <a:tblGrid>
                <a:gridCol w="1728192">
                  <a:extLst>
                    <a:ext uri="{9D8B030D-6E8A-4147-A177-3AD203B41FA5}">
                      <a16:colId xmlns:a16="http://schemas.microsoft.com/office/drawing/2014/main" xmlns="" val="2182921539"/>
                    </a:ext>
                  </a:extLst>
                </a:gridCol>
                <a:gridCol w="1632181">
                  <a:extLst>
                    <a:ext uri="{9D8B030D-6E8A-4147-A177-3AD203B41FA5}">
                      <a16:colId xmlns:a16="http://schemas.microsoft.com/office/drawing/2014/main" xmlns="" val="113056879"/>
                    </a:ext>
                  </a:extLst>
                </a:gridCol>
                <a:gridCol w="1824203">
                  <a:extLst>
                    <a:ext uri="{9D8B030D-6E8A-4147-A177-3AD203B41FA5}">
                      <a16:colId xmlns:a16="http://schemas.microsoft.com/office/drawing/2014/main" xmlns="" val="2814454840"/>
                    </a:ext>
                  </a:extLst>
                </a:gridCol>
              </a:tblGrid>
              <a:tr h="190500">
                <a:tc>
                  <a:txBody>
                    <a:bodyPr/>
                    <a:lstStyle/>
                    <a:p>
                      <a:pPr algn="l" fontAlgn="b"/>
                      <a:endParaRPr lang="en-IE" sz="1400" b="0" i="0" u="none" strike="noStrike">
                        <a:solidFill>
                          <a:srgbClr val="000000"/>
                        </a:solidFill>
                        <a:effectLst/>
                        <a:latin typeface="Calibri" panose="020F0502020204030204" pitchFamily="34" charset="0"/>
                      </a:endParaRPr>
                    </a:p>
                  </a:txBody>
                  <a:tcPr marL="12700" marR="12700" marT="9525" marB="0" anchor="b">
                    <a:lnB w="12700" cap="flat" cmpd="sng" algn="ctr">
                      <a:solidFill>
                        <a:schemeClr val="tx1"/>
                      </a:solidFill>
                      <a:prstDash val="solid"/>
                      <a:round/>
                      <a:headEnd type="none" w="med" len="med"/>
                      <a:tailEnd type="none" w="med" len="med"/>
                    </a:lnB>
                  </a:tcPr>
                </a:tc>
                <a:tc gridSpan="2">
                  <a:txBody>
                    <a:bodyPr/>
                    <a:lstStyle/>
                    <a:p>
                      <a:pPr algn="ctr" fontAlgn="b"/>
                      <a:r>
                        <a:rPr lang="en-IE" sz="1400" b="1" u="none" strike="noStrike" dirty="0">
                          <a:effectLst/>
                        </a:rPr>
                        <a:t>HOT/COLD</a:t>
                      </a:r>
                      <a:endParaRPr lang="en-IE" sz="1400" b="1" i="0" u="none" strike="noStrike" dirty="0">
                        <a:solidFill>
                          <a:srgbClr val="000000"/>
                        </a:solidFill>
                        <a:effectLst/>
                        <a:latin typeface="Calibri" panose="020F0502020204030204" pitchFamily="34" charset="0"/>
                      </a:endParaRPr>
                    </a:p>
                  </a:txBody>
                  <a:tcPr marL="12700" marR="12700" marT="9525" marB="0" anchor="b">
                    <a:lnB w="12700" cap="flat" cmpd="sng" algn="ctr">
                      <a:solidFill>
                        <a:schemeClr val="tx1"/>
                      </a:solidFill>
                      <a:prstDash val="solid"/>
                      <a:round/>
                      <a:headEnd type="none" w="med" len="med"/>
                      <a:tailEnd type="none" w="med" len="med"/>
                    </a:lnB>
                  </a:tcPr>
                </a:tc>
                <a:tc hMerge="1">
                  <a:txBody>
                    <a:bodyPr/>
                    <a:lstStyle/>
                    <a:p>
                      <a:endParaRPr lang="en-IE"/>
                    </a:p>
                  </a:txBody>
                  <a:tcPr/>
                </a:tc>
                <a:extLst>
                  <a:ext uri="{0D108BD9-81ED-4DB2-BD59-A6C34878D82A}">
                    <a16:rowId xmlns:a16="http://schemas.microsoft.com/office/drawing/2014/main" xmlns="" val="4237147229"/>
                  </a:ext>
                </a:extLst>
              </a:tr>
              <a:tr h="190500">
                <a:tc>
                  <a:txBody>
                    <a:bodyPr/>
                    <a:lstStyle/>
                    <a:p>
                      <a:pPr algn="ctr" fontAlgn="b"/>
                      <a:r>
                        <a:rPr lang="it-IT" sz="1400" b="1" u="none" strike="noStrike" kern="1200" dirty="0" smtClean="0">
                          <a:solidFill>
                            <a:schemeClr val="dk1"/>
                          </a:solidFill>
                          <a:effectLst/>
                          <a:latin typeface="+mn-lt"/>
                          <a:ea typeface="+mn-ea"/>
                          <a:cs typeface="+mn-cs"/>
                        </a:rPr>
                        <a:t>PN10</a:t>
                      </a:r>
                      <a:endParaRPr lang="en-IE" sz="1400" b="1" u="none" strike="noStrike" kern="1200" dirty="0">
                        <a:solidFill>
                          <a:schemeClr val="dk1"/>
                        </a:solidFill>
                        <a:effectLst/>
                        <a:latin typeface="+mn-lt"/>
                        <a:ea typeface="+mn-ea"/>
                        <a:cs typeface="+mn-cs"/>
                      </a:endParaRPr>
                    </a:p>
                  </a:txBody>
                  <a:tcPr marL="12700" marR="12700"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IE" sz="1400" b="1" u="none" strike="noStrike" dirty="0">
                          <a:effectLst/>
                        </a:rPr>
                        <a:t>Repeatability</a:t>
                      </a:r>
                      <a:endParaRPr lang="en-IE" sz="1400" b="1" i="0" u="none" strike="noStrike" dirty="0">
                        <a:solidFill>
                          <a:srgbClr val="000000"/>
                        </a:solidFill>
                        <a:effectLst/>
                        <a:latin typeface="Calibri" panose="020F0502020204030204" pitchFamily="34" charset="0"/>
                      </a:endParaRPr>
                    </a:p>
                  </a:txBody>
                  <a:tcPr marL="12700" marR="12700"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IE" sz="1400" b="1" u="none" strike="noStrike" dirty="0">
                          <a:effectLst/>
                        </a:rPr>
                        <a:t>Reproducibility</a:t>
                      </a:r>
                      <a:endParaRPr lang="en-IE" sz="1400" b="1" i="0" u="none" strike="noStrike" dirty="0">
                        <a:solidFill>
                          <a:srgbClr val="000000"/>
                        </a:solidFill>
                        <a:effectLst/>
                        <a:latin typeface="Calibri" panose="020F0502020204030204" pitchFamily="34" charset="0"/>
                      </a:endParaRPr>
                    </a:p>
                  </a:txBody>
                  <a:tcPr marL="12700" marR="12700"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290491231"/>
                  </a:ext>
                </a:extLst>
              </a:tr>
              <a:tr h="190500">
                <a:tc>
                  <a:txBody>
                    <a:bodyPr/>
                    <a:lstStyle/>
                    <a:p>
                      <a:pPr algn="ctr" fontAlgn="b"/>
                      <a:r>
                        <a:rPr lang="en-IE" sz="1400" b="1" u="none" strike="noStrike" dirty="0">
                          <a:effectLst/>
                        </a:rPr>
                        <a:t>PMP</a:t>
                      </a:r>
                      <a:endParaRPr lang="en-IE" sz="1400" b="1" i="0" u="none" strike="noStrike" dirty="0">
                        <a:solidFill>
                          <a:srgbClr val="000000"/>
                        </a:solidFill>
                        <a:effectLst/>
                        <a:latin typeface="Calibri" panose="020F0502020204030204" pitchFamily="34" charset="0"/>
                      </a:endParaRPr>
                    </a:p>
                  </a:txBody>
                  <a:tcPr marL="12700" marR="12700"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IE" sz="1800" b="0" i="0" u="none" strike="noStrike">
                          <a:solidFill>
                            <a:srgbClr val="000000"/>
                          </a:solidFill>
                          <a:effectLst/>
                          <a:latin typeface="+mn-lt"/>
                          <a:cs typeface="Calibri" panose="020F0502020204030204" pitchFamily="34" charset="0"/>
                        </a:rPr>
                        <a:t>0.16 /0.12</a:t>
                      </a:r>
                    </a:p>
                  </a:txBody>
                  <a:tcPr marL="12700" marR="12700"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IE" sz="1800" b="0" i="0" u="none" strike="noStrike">
                          <a:solidFill>
                            <a:srgbClr val="000000"/>
                          </a:solidFill>
                          <a:effectLst/>
                          <a:latin typeface="+mn-lt"/>
                          <a:cs typeface="Calibri" panose="020F0502020204030204" pitchFamily="34" charset="0"/>
                        </a:rPr>
                        <a:t>0.18 /0.20</a:t>
                      </a:r>
                    </a:p>
                  </a:txBody>
                  <a:tcPr marL="12700" marR="12700"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2962381566"/>
                  </a:ext>
                </a:extLst>
              </a:tr>
              <a:tr h="190500">
                <a:tc>
                  <a:txBody>
                    <a:bodyPr/>
                    <a:lstStyle/>
                    <a:p>
                      <a:pPr algn="ctr" fontAlgn="b"/>
                      <a:r>
                        <a:rPr lang="en-IE" sz="1400" b="1" u="none" strike="noStrike" dirty="0">
                          <a:effectLst/>
                        </a:rPr>
                        <a:t>CS1</a:t>
                      </a:r>
                      <a:endParaRPr lang="en-IE" sz="1400" b="1" i="0" u="none" strike="noStrike" dirty="0">
                        <a:solidFill>
                          <a:srgbClr val="000000"/>
                        </a:solidFill>
                        <a:effectLst/>
                        <a:latin typeface="Calibri" panose="020F0502020204030204" pitchFamily="34" charset="0"/>
                      </a:endParaRPr>
                    </a:p>
                  </a:txBody>
                  <a:tcPr marL="12700" marR="12700"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IE" sz="1800" b="0" i="0" u="none" strike="noStrike">
                          <a:solidFill>
                            <a:srgbClr val="000000"/>
                          </a:solidFill>
                          <a:effectLst/>
                          <a:latin typeface="+mn-lt"/>
                          <a:cs typeface="Calibri" panose="020F0502020204030204" pitchFamily="34" charset="0"/>
                        </a:rPr>
                        <a:t>0.08 /0.10</a:t>
                      </a:r>
                    </a:p>
                  </a:txBody>
                  <a:tcPr marL="12700" marR="12700"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IE" sz="1800" b="0" i="0" u="none" strike="noStrike">
                          <a:solidFill>
                            <a:srgbClr val="000000"/>
                          </a:solidFill>
                          <a:effectLst/>
                          <a:latin typeface="+mn-lt"/>
                          <a:cs typeface="Calibri" panose="020F0502020204030204" pitchFamily="34" charset="0"/>
                        </a:rPr>
                        <a:t>0.11 /0.15</a:t>
                      </a:r>
                    </a:p>
                  </a:txBody>
                  <a:tcPr marL="12700" marR="12700"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887300090"/>
                  </a:ext>
                </a:extLst>
              </a:tr>
              <a:tr h="190500">
                <a:tc>
                  <a:txBody>
                    <a:bodyPr/>
                    <a:lstStyle/>
                    <a:p>
                      <a:pPr algn="ctr" fontAlgn="b"/>
                      <a:r>
                        <a:rPr lang="en-IE" sz="1400" b="1" u="none" strike="noStrike" dirty="0">
                          <a:effectLst/>
                        </a:rPr>
                        <a:t>CS2</a:t>
                      </a:r>
                      <a:endParaRPr lang="en-IE" sz="1400" b="1" i="0" u="none" strike="noStrike" dirty="0">
                        <a:solidFill>
                          <a:srgbClr val="000000"/>
                        </a:solidFill>
                        <a:effectLst/>
                        <a:latin typeface="Calibri" panose="020F0502020204030204" pitchFamily="34" charset="0"/>
                      </a:endParaRPr>
                    </a:p>
                  </a:txBody>
                  <a:tcPr marL="12700" marR="12700"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IE" sz="1800" b="0" i="0" u="none" strike="noStrike">
                          <a:solidFill>
                            <a:srgbClr val="000000"/>
                          </a:solidFill>
                          <a:effectLst/>
                          <a:latin typeface="+mn-lt"/>
                          <a:cs typeface="Calibri" panose="020F0502020204030204" pitchFamily="34" charset="0"/>
                        </a:rPr>
                        <a:t>0.10 /0.16</a:t>
                      </a:r>
                    </a:p>
                  </a:txBody>
                  <a:tcPr marL="12700" marR="12700"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IE" sz="1800" b="0" i="0" u="none" strike="noStrike" dirty="0">
                          <a:solidFill>
                            <a:srgbClr val="000000"/>
                          </a:solidFill>
                          <a:effectLst/>
                          <a:latin typeface="+mn-lt"/>
                          <a:cs typeface="Calibri" panose="020F0502020204030204" pitchFamily="34" charset="0"/>
                        </a:rPr>
                        <a:t>0.14 /0.17</a:t>
                      </a:r>
                    </a:p>
                  </a:txBody>
                  <a:tcPr marL="12700" marR="12700"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3771350108"/>
                  </a:ext>
                </a:extLst>
              </a:tr>
            </a:tbl>
          </a:graphicData>
        </a:graphic>
      </p:graphicFrame>
      <p:cxnSp>
        <p:nvCxnSpPr>
          <p:cNvPr id="17" name="Straight Arrow Connector 16"/>
          <p:cNvCxnSpPr/>
          <p:nvPr/>
        </p:nvCxnSpPr>
        <p:spPr bwMode="auto">
          <a:xfrm flipH="1">
            <a:off x="11505858" y="4457003"/>
            <a:ext cx="384043" cy="216024"/>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8" name="TextBox 17"/>
          <p:cNvSpPr txBox="1"/>
          <p:nvPr/>
        </p:nvSpPr>
        <p:spPr>
          <a:xfrm>
            <a:off x="11392931" y="3918248"/>
            <a:ext cx="707245" cy="461665"/>
          </a:xfrm>
          <a:prstGeom prst="rect">
            <a:avLst/>
          </a:prstGeom>
          <a:noFill/>
        </p:spPr>
        <p:txBody>
          <a:bodyPr wrap="none" rtlCol="0">
            <a:spAutoFit/>
          </a:bodyPr>
          <a:lstStyle/>
          <a:p>
            <a:r>
              <a:rPr lang="it-IT" sz="1200" dirty="0" smtClean="0">
                <a:solidFill>
                  <a:schemeClr val="tx1"/>
                </a:solidFill>
              </a:rPr>
              <a:t>Average</a:t>
            </a:r>
          </a:p>
          <a:p>
            <a:r>
              <a:rPr lang="it-IT" sz="1200" dirty="0" smtClean="0">
                <a:solidFill>
                  <a:schemeClr val="tx1"/>
                </a:solidFill>
              </a:rPr>
              <a:t>lines</a:t>
            </a:r>
            <a:endParaRPr lang="en-IE" sz="1200" dirty="0">
              <a:solidFill>
                <a:schemeClr val="tx1"/>
              </a:solidFill>
            </a:endParaRPr>
          </a:p>
        </p:txBody>
      </p:sp>
      <p:sp>
        <p:nvSpPr>
          <p:cNvPr id="19" name="TextBox 18"/>
          <p:cNvSpPr txBox="1"/>
          <p:nvPr/>
        </p:nvSpPr>
        <p:spPr>
          <a:xfrm>
            <a:off x="1" y="5719664"/>
            <a:ext cx="928459" cy="461665"/>
          </a:xfrm>
          <a:prstGeom prst="rect">
            <a:avLst/>
          </a:prstGeom>
          <a:noFill/>
        </p:spPr>
        <p:txBody>
          <a:bodyPr wrap="none" rtlCol="0">
            <a:spAutoFit/>
          </a:bodyPr>
          <a:lstStyle/>
          <a:p>
            <a:r>
              <a:rPr lang="it-IT" sz="1200" b="0" dirty="0" smtClean="0">
                <a:solidFill>
                  <a:schemeClr val="tx1"/>
                </a:solidFill>
              </a:rPr>
              <a:t>Normalized </a:t>
            </a:r>
          </a:p>
          <a:p>
            <a:r>
              <a:rPr lang="it-IT" sz="1200" b="0" dirty="0" smtClean="0">
                <a:solidFill>
                  <a:schemeClr val="tx1"/>
                </a:solidFill>
              </a:rPr>
              <a:t>to mean</a:t>
            </a:r>
            <a:endParaRPr lang="en-IE" sz="1200" b="0" dirty="0">
              <a:solidFill>
                <a:schemeClr val="tx1"/>
              </a:solidFill>
            </a:endParaRPr>
          </a:p>
        </p:txBody>
      </p:sp>
      <p:cxnSp>
        <p:nvCxnSpPr>
          <p:cNvPr id="20" name="Straight Arrow Connector 19"/>
          <p:cNvCxnSpPr/>
          <p:nvPr/>
        </p:nvCxnSpPr>
        <p:spPr bwMode="auto">
          <a:xfrm>
            <a:off x="1086530" y="6021288"/>
            <a:ext cx="785001" cy="0"/>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141504697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it-IT" dirty="0"/>
              <a:t>Sub23nm-fraction </a:t>
            </a:r>
            <a:endParaRPr lang="en-US" dirty="0"/>
          </a:p>
        </p:txBody>
      </p:sp>
      <p:sp>
        <p:nvSpPr>
          <p:cNvPr id="11" name="Content Placeholder 2"/>
          <p:cNvSpPr txBox="1">
            <a:spLocks/>
          </p:cNvSpPr>
          <p:nvPr/>
        </p:nvSpPr>
        <p:spPr>
          <a:xfrm>
            <a:off x="310875" y="1524907"/>
            <a:ext cx="8257248" cy="4392488"/>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b="0" i="0" kern="1200">
                <a:solidFill>
                  <a:schemeClr val="tx1"/>
                </a:solidFill>
                <a:latin typeface="Verdana Standaard" charset="0"/>
                <a:ea typeface="+mn-ea"/>
                <a:cs typeface="+mn-cs"/>
              </a:defRPr>
            </a:lvl1pPr>
            <a:lvl2pPr marL="685800" indent="-228600" algn="l" defTabSz="914400" rtl="0" eaLnBrk="1" latinLnBrk="0" hangingPunct="1">
              <a:lnSpc>
                <a:spcPct val="90000"/>
              </a:lnSpc>
              <a:spcBef>
                <a:spcPts val="500"/>
              </a:spcBef>
              <a:buFont typeface="Arial"/>
              <a:buChar char="•"/>
              <a:defRPr sz="2400" b="0" i="0" kern="1200">
                <a:solidFill>
                  <a:schemeClr val="tx1"/>
                </a:solidFill>
                <a:latin typeface="Verdana Standaard" charset="0"/>
                <a:ea typeface="+mn-ea"/>
                <a:cs typeface="+mn-cs"/>
              </a:defRPr>
            </a:lvl2pPr>
            <a:lvl3pPr marL="1143000" indent="-228600" algn="l" defTabSz="914400" rtl="0" eaLnBrk="1" latinLnBrk="0" hangingPunct="1">
              <a:lnSpc>
                <a:spcPct val="90000"/>
              </a:lnSpc>
              <a:spcBef>
                <a:spcPts val="500"/>
              </a:spcBef>
              <a:buFont typeface="Arial"/>
              <a:buChar char="•"/>
              <a:defRPr sz="2000" b="0" i="0" kern="1200">
                <a:solidFill>
                  <a:schemeClr val="tx1"/>
                </a:solidFill>
                <a:latin typeface="Verdana Standaard" charset="0"/>
                <a:ea typeface="+mn-ea"/>
                <a:cs typeface="+mn-cs"/>
              </a:defRPr>
            </a:lvl3pPr>
            <a:lvl4pPr marL="1600200" indent="-228600" algn="l" defTabSz="914400" rtl="0" eaLnBrk="1" latinLnBrk="0" hangingPunct="1">
              <a:lnSpc>
                <a:spcPct val="90000"/>
              </a:lnSpc>
              <a:spcBef>
                <a:spcPts val="500"/>
              </a:spcBef>
              <a:buFont typeface="Arial"/>
              <a:buChar char="•"/>
              <a:defRPr sz="1800" b="0" i="0" kern="1200">
                <a:solidFill>
                  <a:schemeClr val="tx1"/>
                </a:solidFill>
                <a:latin typeface="Verdana Standaard" charset="0"/>
                <a:ea typeface="+mn-ea"/>
                <a:cs typeface="+mn-cs"/>
              </a:defRPr>
            </a:lvl4pPr>
            <a:lvl5pPr marL="2057400" indent="-228600" algn="l" defTabSz="914400" rtl="0" eaLnBrk="1" latinLnBrk="0" hangingPunct="1">
              <a:lnSpc>
                <a:spcPct val="90000"/>
              </a:lnSpc>
              <a:spcBef>
                <a:spcPts val="500"/>
              </a:spcBef>
              <a:buFont typeface="Arial"/>
              <a:buChar char="•"/>
              <a:defRPr sz="1800" b="0" i="0" kern="1200">
                <a:solidFill>
                  <a:schemeClr val="tx1"/>
                </a:solidFill>
                <a:latin typeface="Verdana Standaard"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it-IT" dirty="0" smtClean="0"/>
              <a:t>Sub23nm-fraction PMP&lt;CS1</a:t>
            </a:r>
          </a:p>
          <a:p>
            <a:pPr lvl="1"/>
            <a:r>
              <a:rPr lang="it-IT" dirty="0" smtClean="0"/>
              <a:t>No </a:t>
            </a:r>
            <a:r>
              <a:rPr lang="it-IT" dirty="0" err="1" smtClean="0"/>
              <a:t>clear</a:t>
            </a:r>
            <a:r>
              <a:rPr lang="it-IT" dirty="0" smtClean="0"/>
              <a:t> </a:t>
            </a:r>
            <a:r>
              <a:rPr lang="it-IT" dirty="0" err="1" smtClean="0"/>
              <a:t>artefacts</a:t>
            </a:r>
            <a:r>
              <a:rPr lang="it-IT" dirty="0" smtClean="0"/>
              <a:t> in PMP </a:t>
            </a:r>
            <a:r>
              <a:rPr lang="it-IT" dirty="0" err="1" smtClean="0"/>
              <a:t>systems</a:t>
            </a:r>
            <a:endParaRPr lang="it-IT" dirty="0" smtClean="0"/>
          </a:p>
          <a:p>
            <a:pPr lvl="2"/>
            <a:r>
              <a:rPr lang="it-IT" dirty="0" smtClean="0"/>
              <a:t>From the </a:t>
            </a:r>
            <a:r>
              <a:rPr lang="it-IT" u="sng" dirty="0" smtClean="0"/>
              <a:t>PMP RR data</a:t>
            </a:r>
            <a:r>
              <a:rPr lang="it-IT" b="1" dirty="0" smtClean="0"/>
              <a:t> </a:t>
            </a:r>
            <a:r>
              <a:rPr lang="it-IT" dirty="0" smtClean="0"/>
              <a:t>CS </a:t>
            </a:r>
            <a:r>
              <a:rPr lang="it-IT" dirty="0" err="1" smtClean="0"/>
              <a:t>need</a:t>
            </a:r>
            <a:r>
              <a:rPr lang="it-IT" dirty="0" smtClean="0"/>
              <a:t> </a:t>
            </a:r>
            <a:r>
              <a:rPr lang="it-IT" dirty="0" err="1" smtClean="0"/>
              <a:t>is</a:t>
            </a:r>
            <a:r>
              <a:rPr lang="it-IT" dirty="0" smtClean="0"/>
              <a:t> </a:t>
            </a:r>
            <a:r>
              <a:rPr lang="it-IT" dirty="0" err="1" smtClean="0"/>
              <a:t>not</a:t>
            </a:r>
            <a:r>
              <a:rPr lang="it-IT" dirty="0" smtClean="0"/>
              <a:t> </a:t>
            </a:r>
            <a:r>
              <a:rPr lang="it-IT" dirty="0" err="1" smtClean="0"/>
              <a:t>justified</a:t>
            </a:r>
            <a:endParaRPr lang="it-IT" dirty="0" smtClean="0"/>
          </a:p>
          <a:p>
            <a:pPr lvl="2"/>
            <a:r>
              <a:rPr lang="it-IT" dirty="0" smtClean="0"/>
              <a:t>CS recommended due to artefacts reported </a:t>
            </a:r>
            <a:r>
              <a:rPr lang="it-IT" u="sng" dirty="0" smtClean="0"/>
              <a:t>in literature</a:t>
            </a:r>
            <a:r>
              <a:rPr lang="it-IT" dirty="0" smtClean="0"/>
              <a:t> for Evaporation Tube</a:t>
            </a:r>
          </a:p>
          <a:p>
            <a:pPr lvl="1"/>
            <a:r>
              <a:rPr lang="it-IT" dirty="0" smtClean="0"/>
              <a:t>High </a:t>
            </a:r>
            <a:r>
              <a:rPr lang="it-IT" dirty="0" err="1" smtClean="0"/>
              <a:t>variability</a:t>
            </a:r>
            <a:r>
              <a:rPr lang="it-IT" dirty="0" smtClean="0"/>
              <a:t> </a:t>
            </a:r>
            <a:r>
              <a:rPr lang="it-IT" dirty="0" err="1" smtClean="0"/>
              <a:t>between</a:t>
            </a:r>
            <a:r>
              <a:rPr lang="it-IT" dirty="0" smtClean="0"/>
              <a:t> </a:t>
            </a:r>
            <a:r>
              <a:rPr lang="it-IT" dirty="0" err="1" smtClean="0"/>
              <a:t>labs</a:t>
            </a:r>
            <a:r>
              <a:rPr lang="it-IT" dirty="0" smtClean="0"/>
              <a:t> PMP</a:t>
            </a:r>
          </a:p>
          <a:p>
            <a:pPr lvl="2"/>
            <a:r>
              <a:rPr lang="it-IT" dirty="0" smtClean="0"/>
              <a:t>Lab </a:t>
            </a:r>
            <a:r>
              <a:rPr lang="it-IT" dirty="0" err="1" smtClean="0"/>
              <a:t>PMPs</a:t>
            </a:r>
            <a:r>
              <a:rPr lang="it-IT" dirty="0" smtClean="0"/>
              <a:t> are of </a:t>
            </a:r>
            <a:r>
              <a:rPr lang="it-IT" dirty="0" err="1" smtClean="0"/>
              <a:t>different</a:t>
            </a:r>
            <a:r>
              <a:rPr lang="it-IT" dirty="0" smtClean="0"/>
              <a:t> design, </a:t>
            </a:r>
            <a:r>
              <a:rPr lang="it-IT" dirty="0" err="1" smtClean="0"/>
              <a:t>thus</a:t>
            </a:r>
            <a:r>
              <a:rPr lang="it-IT" dirty="0" smtClean="0"/>
              <a:t>, </a:t>
            </a:r>
            <a:r>
              <a:rPr lang="it-IT" dirty="0" err="1" smtClean="0"/>
              <a:t>different</a:t>
            </a:r>
            <a:r>
              <a:rPr lang="it-IT" dirty="0" smtClean="0"/>
              <a:t> </a:t>
            </a:r>
            <a:r>
              <a:rPr lang="it-IT" dirty="0" err="1" smtClean="0"/>
              <a:t>losses</a:t>
            </a:r>
            <a:r>
              <a:rPr lang="it-IT" dirty="0" smtClean="0">
                <a:sym typeface="Symbol" panose="05050102010706020507" pitchFamily="18" charset="2"/>
              </a:rPr>
              <a:t> for PN10</a:t>
            </a:r>
            <a:endParaRPr lang="it-IT" dirty="0" smtClean="0"/>
          </a:p>
          <a:p>
            <a:pPr lvl="1"/>
            <a:r>
              <a:rPr lang="it-IT" dirty="0" smtClean="0"/>
              <a:t>PMP negative Sub23nm- </a:t>
            </a:r>
            <a:r>
              <a:rPr lang="it-IT" dirty="0" err="1" smtClean="0"/>
              <a:t>values</a:t>
            </a:r>
            <a:endParaRPr lang="it-IT" dirty="0" smtClean="0"/>
          </a:p>
          <a:p>
            <a:pPr lvl="2"/>
            <a:r>
              <a:rPr lang="it-IT" b="1" dirty="0" smtClean="0"/>
              <a:t>LOSSES</a:t>
            </a:r>
            <a:r>
              <a:rPr lang="it-IT" dirty="0" smtClean="0"/>
              <a:t> of PN10 in the </a:t>
            </a:r>
            <a:r>
              <a:rPr lang="it-IT" dirty="0" err="1" smtClean="0"/>
              <a:t>current</a:t>
            </a:r>
            <a:r>
              <a:rPr lang="it-IT" dirty="0" smtClean="0"/>
              <a:t> </a:t>
            </a:r>
            <a:r>
              <a:rPr lang="it-IT" dirty="0" err="1" smtClean="0"/>
              <a:t>methodology</a:t>
            </a:r>
            <a:r>
              <a:rPr lang="it-IT" dirty="0" smtClean="0"/>
              <a:t> PMP-</a:t>
            </a:r>
            <a:r>
              <a:rPr lang="it-IT" dirty="0" err="1" smtClean="0"/>
              <a:t>systems</a:t>
            </a:r>
            <a:r>
              <a:rPr lang="it-IT" dirty="0" smtClean="0"/>
              <a:t>, </a:t>
            </a:r>
            <a:r>
              <a:rPr lang="it-IT" dirty="0"/>
              <a:t>CPC </a:t>
            </a:r>
            <a:r>
              <a:rPr lang="it-IT" dirty="0" err="1"/>
              <a:t>calibration</a:t>
            </a:r>
            <a:r>
              <a:rPr lang="it-IT" dirty="0"/>
              <a:t> </a:t>
            </a:r>
            <a:r>
              <a:rPr lang="it-IT" dirty="0" err="1" smtClean="0"/>
              <a:t>uncertainties</a:t>
            </a:r>
            <a:endParaRPr lang="it-IT" sz="2400" i="1" dirty="0" smtClean="0"/>
          </a:p>
          <a:p>
            <a:r>
              <a:rPr lang="it-IT" dirty="0" err="1" smtClean="0"/>
              <a:t>Recalibration</a:t>
            </a:r>
            <a:r>
              <a:rPr lang="it-IT" dirty="0" smtClean="0"/>
              <a:t>/-design</a:t>
            </a:r>
            <a:r>
              <a:rPr lang="en-US" altLang="en-US" dirty="0" smtClean="0"/>
              <a:t> needed</a:t>
            </a:r>
            <a:endParaRPr lang="it-IT" dirty="0" smtClean="0"/>
          </a:p>
          <a:p>
            <a:pPr lvl="1"/>
            <a:r>
              <a:rPr lang="it-IT" dirty="0" err="1" smtClean="0"/>
              <a:t>Current</a:t>
            </a:r>
            <a:r>
              <a:rPr lang="it-IT" dirty="0" smtClean="0"/>
              <a:t> </a:t>
            </a:r>
            <a:r>
              <a:rPr lang="it-IT" dirty="0" err="1" smtClean="0"/>
              <a:t>methodology</a:t>
            </a:r>
            <a:r>
              <a:rPr lang="it-IT" dirty="0" smtClean="0"/>
              <a:t> </a:t>
            </a:r>
            <a:r>
              <a:rPr lang="it-IT" dirty="0" smtClean="0">
                <a:sym typeface="Symbol" panose="05050102010706020507" pitchFamily="18" charset="2"/>
              </a:rPr>
              <a:t></a:t>
            </a:r>
          </a:p>
          <a:p>
            <a:pPr lvl="2"/>
            <a:r>
              <a:rPr lang="it-IT" dirty="0" smtClean="0">
                <a:sym typeface="Symbol" panose="05050102010706020507" pitchFamily="18" charset="2"/>
              </a:rPr>
              <a:t>High </a:t>
            </a:r>
            <a:r>
              <a:rPr lang="it-IT" dirty="0" err="1" smtClean="0">
                <a:sym typeface="Symbol" panose="05050102010706020507" pitchFamily="18" charset="2"/>
              </a:rPr>
              <a:t>variation</a:t>
            </a:r>
            <a:r>
              <a:rPr lang="it-IT" dirty="0" smtClean="0">
                <a:sym typeface="Symbol" panose="05050102010706020507" pitchFamily="18" charset="2"/>
              </a:rPr>
              <a:t> of </a:t>
            </a:r>
            <a:r>
              <a:rPr lang="it-IT" dirty="0" smtClean="0"/>
              <a:t>Sub23nm</a:t>
            </a:r>
            <a:r>
              <a:rPr lang="it-IT" dirty="0" smtClean="0">
                <a:sym typeface="Symbol" panose="05050102010706020507" pitchFamily="18" charset="2"/>
              </a:rPr>
              <a:t> </a:t>
            </a:r>
            <a:r>
              <a:rPr lang="it-IT" dirty="0" err="1" smtClean="0">
                <a:sym typeface="Symbol" panose="05050102010706020507" pitchFamily="18" charset="2"/>
              </a:rPr>
              <a:t>between</a:t>
            </a:r>
            <a:r>
              <a:rPr lang="it-IT" dirty="0" smtClean="0">
                <a:sym typeface="Symbol" panose="05050102010706020507" pitchFamily="18" charset="2"/>
              </a:rPr>
              <a:t> </a:t>
            </a:r>
            <a:r>
              <a:rPr lang="it-IT" dirty="0" err="1" smtClean="0">
                <a:sym typeface="Symbol" panose="05050102010706020507" pitchFamily="18" charset="2"/>
              </a:rPr>
              <a:t>laboratories</a:t>
            </a:r>
            <a:r>
              <a:rPr lang="it-IT" dirty="0" smtClean="0">
                <a:sym typeface="Symbol" panose="05050102010706020507" pitchFamily="18" charset="2"/>
              </a:rPr>
              <a:t> </a:t>
            </a:r>
          </a:p>
          <a:p>
            <a:pPr lvl="2"/>
            <a:r>
              <a:rPr lang="it-IT" dirty="0" smtClean="0">
                <a:sym typeface="Symbol" panose="05050102010706020507" pitchFamily="18" charset="2"/>
              </a:rPr>
              <a:t>LOSSES </a:t>
            </a:r>
            <a:r>
              <a:rPr lang="it-IT" dirty="0" err="1" smtClean="0">
                <a:sym typeface="Symbol" panose="05050102010706020507" pitchFamily="18" charset="2"/>
              </a:rPr>
              <a:t>at</a:t>
            </a:r>
            <a:r>
              <a:rPr lang="it-IT" dirty="0" smtClean="0">
                <a:sym typeface="Symbol" panose="05050102010706020507" pitchFamily="18" charset="2"/>
              </a:rPr>
              <a:t> </a:t>
            </a:r>
            <a:r>
              <a:rPr lang="it-IT" dirty="0" smtClean="0"/>
              <a:t>Sub23nm-fraction</a:t>
            </a:r>
          </a:p>
        </p:txBody>
      </p:sp>
      <p:pic>
        <p:nvPicPr>
          <p:cNvPr id="12" name="Picture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282273" y="2189981"/>
            <a:ext cx="3791744" cy="4288353"/>
          </a:xfrm>
          <a:prstGeom prst="rect">
            <a:avLst/>
          </a:prstGeom>
        </p:spPr>
      </p:pic>
      <p:graphicFrame>
        <p:nvGraphicFramePr>
          <p:cNvPr id="21" name="Table 20"/>
          <p:cNvGraphicFramePr>
            <a:graphicFrameLocks noGrp="1"/>
          </p:cNvGraphicFramePr>
          <p:nvPr>
            <p:extLst>
              <p:ext uri="{D42A27DB-BD31-4B8C-83A1-F6EECF244321}">
                <p14:modId xmlns:p14="http://schemas.microsoft.com/office/powerpoint/2010/main" val="780823470"/>
              </p:ext>
            </p:extLst>
          </p:nvPr>
        </p:nvGraphicFramePr>
        <p:xfrm>
          <a:off x="8622167" y="1487536"/>
          <a:ext cx="2976333" cy="778827"/>
        </p:xfrm>
        <a:graphic>
          <a:graphicData uri="http://schemas.openxmlformats.org/drawingml/2006/table">
            <a:tbl>
              <a:tblPr>
                <a:tableStyleId>{5940675A-B579-460E-94D1-54222C63F5DA}</a:tableStyleId>
              </a:tblPr>
              <a:tblGrid>
                <a:gridCol w="992111">
                  <a:extLst>
                    <a:ext uri="{9D8B030D-6E8A-4147-A177-3AD203B41FA5}">
                      <a16:colId xmlns:a16="http://schemas.microsoft.com/office/drawing/2014/main" xmlns="" val="1467548748"/>
                    </a:ext>
                  </a:extLst>
                </a:gridCol>
                <a:gridCol w="992111">
                  <a:extLst>
                    <a:ext uri="{9D8B030D-6E8A-4147-A177-3AD203B41FA5}">
                      <a16:colId xmlns:a16="http://schemas.microsoft.com/office/drawing/2014/main" xmlns="" val="2234294374"/>
                    </a:ext>
                  </a:extLst>
                </a:gridCol>
                <a:gridCol w="992111">
                  <a:extLst>
                    <a:ext uri="{9D8B030D-6E8A-4147-A177-3AD203B41FA5}">
                      <a16:colId xmlns:a16="http://schemas.microsoft.com/office/drawing/2014/main" xmlns="" val="432175389"/>
                    </a:ext>
                  </a:extLst>
                </a:gridCol>
              </a:tblGrid>
              <a:tr h="259609">
                <a:tc>
                  <a:txBody>
                    <a:bodyPr/>
                    <a:lstStyle/>
                    <a:p>
                      <a:pPr algn="ctr" fontAlgn="b"/>
                      <a:r>
                        <a:rPr lang="it-IT" sz="1200" b="1" u="none" strike="noStrike" kern="1200" dirty="0" smtClean="0">
                          <a:solidFill>
                            <a:schemeClr val="tx1"/>
                          </a:solidFill>
                          <a:effectLst/>
                          <a:latin typeface="+mn-lt"/>
                          <a:ea typeface="+mn-ea"/>
                          <a:cs typeface="+mn-cs"/>
                        </a:rPr>
                        <a:t>WLTC</a:t>
                      </a:r>
                      <a:endParaRPr lang="en-IE" sz="1200" b="1" u="none" strike="noStrike" kern="1200" dirty="0">
                        <a:solidFill>
                          <a:schemeClr val="tx1"/>
                        </a:solidFill>
                        <a:effectLst/>
                        <a:latin typeface="+mn-lt"/>
                        <a:ea typeface="+mn-ea"/>
                        <a:cs typeface="+mn-cs"/>
                      </a:endParaRPr>
                    </a:p>
                  </a:txBody>
                  <a:tcPr marL="12700" marR="12700" marT="9525" marB="0" anchor="b"/>
                </a:tc>
                <a:tc>
                  <a:txBody>
                    <a:bodyPr/>
                    <a:lstStyle/>
                    <a:p>
                      <a:pPr algn="ctr" fontAlgn="b"/>
                      <a:r>
                        <a:rPr lang="en-IE" sz="1200" b="1" u="none" strike="noStrike" dirty="0" smtClean="0">
                          <a:effectLst/>
                        </a:rPr>
                        <a:t>HOT</a:t>
                      </a:r>
                    </a:p>
                  </a:txBody>
                  <a:tcPr marL="12700" marR="12700" marT="9525" marB="0" anchor="b"/>
                </a:tc>
                <a:tc>
                  <a:txBody>
                    <a:bodyPr/>
                    <a:lstStyle/>
                    <a:p>
                      <a:pPr algn="ctr" fontAlgn="b"/>
                      <a:r>
                        <a:rPr lang="en-IE" sz="1200" b="1" u="none" strike="noStrike" dirty="0">
                          <a:effectLst/>
                        </a:rPr>
                        <a:t>COLD</a:t>
                      </a:r>
                      <a:endParaRPr lang="en-IE" sz="1200" b="1" i="0" u="none" strike="noStrike" dirty="0">
                        <a:solidFill>
                          <a:srgbClr val="000000"/>
                        </a:solidFill>
                        <a:effectLst/>
                        <a:latin typeface="Calibri" panose="020F0502020204030204" pitchFamily="34" charset="0"/>
                      </a:endParaRPr>
                    </a:p>
                  </a:txBody>
                  <a:tcPr marL="12700" marR="12700" marT="9525" marB="0" anchor="b"/>
                </a:tc>
                <a:extLst>
                  <a:ext uri="{0D108BD9-81ED-4DB2-BD59-A6C34878D82A}">
                    <a16:rowId xmlns:a16="http://schemas.microsoft.com/office/drawing/2014/main" xmlns="" val="1068880170"/>
                  </a:ext>
                </a:extLst>
              </a:tr>
              <a:tr h="259609">
                <a:tc>
                  <a:txBody>
                    <a:bodyPr/>
                    <a:lstStyle/>
                    <a:p>
                      <a:pPr algn="ctr" fontAlgn="b"/>
                      <a:r>
                        <a:rPr lang="en-IE" sz="1200" b="1" u="none" strike="noStrike" dirty="0">
                          <a:effectLst/>
                        </a:rPr>
                        <a:t>PMP</a:t>
                      </a:r>
                      <a:endParaRPr lang="en-IE" sz="1200" b="1" i="0" u="none" strike="noStrike" dirty="0">
                        <a:solidFill>
                          <a:srgbClr val="000000"/>
                        </a:solidFill>
                        <a:effectLst/>
                        <a:latin typeface="Calibri" panose="020F0502020204030204" pitchFamily="34" charset="0"/>
                      </a:endParaRPr>
                    </a:p>
                  </a:txBody>
                  <a:tcPr marL="12700" marR="12700" marT="9525" marB="0" anchor="b"/>
                </a:tc>
                <a:tc>
                  <a:txBody>
                    <a:bodyPr/>
                    <a:lstStyle/>
                    <a:p>
                      <a:pPr algn="ctr" fontAlgn="b"/>
                      <a:r>
                        <a:rPr lang="en-IE" sz="1200" u="none" strike="noStrike" dirty="0" smtClean="0">
                          <a:effectLst/>
                        </a:rPr>
                        <a:t>31 </a:t>
                      </a:r>
                      <a:r>
                        <a:rPr lang="en-IE" sz="1200" u="none" strike="noStrike" dirty="0">
                          <a:effectLst/>
                        </a:rPr>
                        <a:t>± </a:t>
                      </a:r>
                      <a:r>
                        <a:rPr lang="en-IE" sz="1200" b="1" u="none" strike="noStrike" dirty="0" smtClean="0">
                          <a:solidFill>
                            <a:srgbClr val="FF0000"/>
                          </a:solidFill>
                          <a:effectLst/>
                        </a:rPr>
                        <a:t>22</a:t>
                      </a:r>
                      <a:endParaRPr lang="en-IE" sz="1200" b="1" i="0" u="none" strike="noStrike" dirty="0">
                        <a:solidFill>
                          <a:srgbClr val="FF0000"/>
                        </a:solidFill>
                        <a:effectLst/>
                        <a:latin typeface="Calibri" panose="020F0502020204030204" pitchFamily="34" charset="0"/>
                      </a:endParaRPr>
                    </a:p>
                  </a:txBody>
                  <a:tcPr marL="12700" marR="12700" marT="9525" marB="0" anchor="b"/>
                </a:tc>
                <a:tc>
                  <a:txBody>
                    <a:bodyPr/>
                    <a:lstStyle/>
                    <a:p>
                      <a:pPr algn="ctr" fontAlgn="b"/>
                      <a:r>
                        <a:rPr lang="en-IE" sz="1200" u="none" strike="noStrike" dirty="0" smtClean="0">
                          <a:effectLst/>
                        </a:rPr>
                        <a:t>12 </a:t>
                      </a:r>
                      <a:r>
                        <a:rPr lang="en-IE" sz="1200" u="none" strike="noStrike" dirty="0">
                          <a:effectLst/>
                        </a:rPr>
                        <a:t>± </a:t>
                      </a:r>
                      <a:r>
                        <a:rPr lang="en-IE" sz="1200" b="1" u="none" strike="noStrike" dirty="0" smtClean="0">
                          <a:solidFill>
                            <a:srgbClr val="FF0000"/>
                          </a:solidFill>
                          <a:effectLst/>
                        </a:rPr>
                        <a:t>16</a:t>
                      </a:r>
                      <a:endParaRPr lang="en-IE" sz="1200" b="1" i="0" u="none" strike="noStrike" dirty="0">
                        <a:solidFill>
                          <a:srgbClr val="FF0000"/>
                        </a:solidFill>
                        <a:effectLst/>
                        <a:latin typeface="Calibri" panose="020F0502020204030204" pitchFamily="34" charset="0"/>
                      </a:endParaRPr>
                    </a:p>
                  </a:txBody>
                  <a:tcPr marL="12700" marR="12700" marT="9525" marB="0" anchor="b"/>
                </a:tc>
                <a:extLst>
                  <a:ext uri="{0D108BD9-81ED-4DB2-BD59-A6C34878D82A}">
                    <a16:rowId xmlns:a16="http://schemas.microsoft.com/office/drawing/2014/main" xmlns="" val="267600293"/>
                  </a:ext>
                </a:extLst>
              </a:tr>
              <a:tr h="259609">
                <a:tc>
                  <a:txBody>
                    <a:bodyPr/>
                    <a:lstStyle/>
                    <a:p>
                      <a:pPr algn="ctr" fontAlgn="b"/>
                      <a:r>
                        <a:rPr lang="en-IE" sz="1200" b="1" u="none" strike="noStrike" dirty="0" smtClean="0">
                          <a:effectLst/>
                        </a:rPr>
                        <a:t>CS</a:t>
                      </a:r>
                      <a:endParaRPr lang="en-IE" sz="1200" b="1" i="0" u="none" strike="noStrike" dirty="0">
                        <a:solidFill>
                          <a:srgbClr val="000000"/>
                        </a:solidFill>
                        <a:effectLst/>
                        <a:latin typeface="Calibri" panose="020F0502020204030204" pitchFamily="34" charset="0"/>
                      </a:endParaRPr>
                    </a:p>
                  </a:txBody>
                  <a:tcPr marL="12700" marR="12700" marT="9525" marB="0" anchor="b"/>
                </a:tc>
                <a:tc>
                  <a:txBody>
                    <a:bodyPr/>
                    <a:lstStyle/>
                    <a:p>
                      <a:pPr algn="ctr" fontAlgn="b"/>
                      <a:r>
                        <a:rPr lang="en-IE" sz="1200" u="none" strike="noStrike" dirty="0" smtClean="0">
                          <a:effectLst/>
                        </a:rPr>
                        <a:t>39 </a:t>
                      </a:r>
                      <a:r>
                        <a:rPr lang="en-IE" sz="1200" u="none" strike="noStrike" dirty="0">
                          <a:effectLst/>
                        </a:rPr>
                        <a:t>± 6</a:t>
                      </a:r>
                      <a:endParaRPr lang="en-IE" sz="1200" b="0" i="0" u="none" strike="noStrike" dirty="0">
                        <a:solidFill>
                          <a:srgbClr val="000000"/>
                        </a:solidFill>
                        <a:effectLst/>
                        <a:latin typeface="Calibri" panose="020F0502020204030204" pitchFamily="34" charset="0"/>
                      </a:endParaRPr>
                    </a:p>
                  </a:txBody>
                  <a:tcPr marL="12700" marR="12700" marT="9525" marB="0" anchor="b"/>
                </a:tc>
                <a:tc>
                  <a:txBody>
                    <a:bodyPr/>
                    <a:lstStyle/>
                    <a:p>
                      <a:pPr algn="ctr" fontAlgn="b"/>
                      <a:r>
                        <a:rPr lang="en-IE" sz="1200" u="none" strike="noStrike" dirty="0" smtClean="0">
                          <a:effectLst/>
                        </a:rPr>
                        <a:t>18 </a:t>
                      </a:r>
                      <a:r>
                        <a:rPr lang="en-IE" sz="1200" u="none" strike="noStrike" dirty="0">
                          <a:effectLst/>
                        </a:rPr>
                        <a:t>± 4</a:t>
                      </a:r>
                      <a:endParaRPr lang="en-IE" sz="1200" b="0" i="0" u="none" strike="noStrike" dirty="0">
                        <a:solidFill>
                          <a:srgbClr val="000000"/>
                        </a:solidFill>
                        <a:effectLst/>
                        <a:latin typeface="Calibri" panose="020F0502020204030204" pitchFamily="34" charset="0"/>
                      </a:endParaRPr>
                    </a:p>
                  </a:txBody>
                  <a:tcPr marL="12700" marR="12700" marT="9525" marB="0" anchor="b"/>
                </a:tc>
                <a:extLst>
                  <a:ext uri="{0D108BD9-81ED-4DB2-BD59-A6C34878D82A}">
                    <a16:rowId xmlns:a16="http://schemas.microsoft.com/office/drawing/2014/main" xmlns="" val="4038044219"/>
                  </a:ext>
                </a:extLst>
              </a:tr>
            </a:tbl>
          </a:graphicData>
        </a:graphic>
      </p:graphicFrame>
      <p:sp>
        <p:nvSpPr>
          <p:cNvPr id="6" name="Text Placeholder 1"/>
          <p:cNvSpPr txBox="1">
            <a:spLocks/>
          </p:cNvSpPr>
          <p:nvPr/>
        </p:nvSpPr>
        <p:spPr>
          <a:xfrm>
            <a:off x="8652629" y="866626"/>
            <a:ext cx="3183771" cy="658281"/>
          </a:xfrm>
          <a:prstGeom prst="rect">
            <a:avLst/>
          </a:prstGeom>
        </p:spPr>
        <p:txBody>
          <a:bodyPr/>
          <a:lstStyle>
            <a:lvl1pPr marL="0" indent="0" algn="l" defTabSz="914400" rtl="0" eaLnBrk="1" latinLnBrk="0" hangingPunct="1">
              <a:lnSpc>
                <a:spcPct val="90000"/>
              </a:lnSpc>
              <a:spcBef>
                <a:spcPts val="1000"/>
              </a:spcBef>
              <a:buFont typeface="Arial"/>
              <a:buNone/>
              <a:defRPr sz="3600" b="0" i="0" kern="1200">
                <a:solidFill>
                  <a:schemeClr val="bg1"/>
                </a:solidFill>
                <a:latin typeface="Verdana"/>
                <a:ea typeface="+mn-ea"/>
                <a:cs typeface="Verdana"/>
              </a:defRPr>
            </a:lvl1pPr>
            <a:lvl2pPr marL="685800" indent="-228600" algn="l" defTabSz="914400" rtl="0" eaLnBrk="1" latinLnBrk="0" hangingPunct="1">
              <a:lnSpc>
                <a:spcPct val="90000"/>
              </a:lnSpc>
              <a:spcBef>
                <a:spcPts val="500"/>
              </a:spcBef>
              <a:buFont typeface="Arial"/>
              <a:buChar char="•"/>
              <a:defRPr sz="3600" b="1" i="0" kern="1200">
                <a:solidFill>
                  <a:schemeClr val="bg1"/>
                </a:solidFill>
                <a:latin typeface="Verdana Standaard" charset="0"/>
                <a:ea typeface="+mn-ea"/>
                <a:cs typeface="+mn-cs"/>
              </a:defRPr>
            </a:lvl2pPr>
            <a:lvl3pPr marL="1143000" indent="-228600" algn="l" defTabSz="914400" rtl="0" eaLnBrk="1" latinLnBrk="0" hangingPunct="1">
              <a:lnSpc>
                <a:spcPct val="90000"/>
              </a:lnSpc>
              <a:spcBef>
                <a:spcPts val="500"/>
              </a:spcBef>
              <a:buFont typeface="Arial"/>
              <a:buChar char="•"/>
              <a:defRPr sz="3600" b="1" i="0" kern="1200">
                <a:solidFill>
                  <a:schemeClr val="bg1"/>
                </a:solidFill>
                <a:latin typeface="Verdana Standaard" charset="0"/>
                <a:ea typeface="+mn-ea"/>
                <a:cs typeface="+mn-cs"/>
              </a:defRPr>
            </a:lvl3pPr>
            <a:lvl4pPr marL="1600200" indent="-228600" algn="l" defTabSz="914400" rtl="0" eaLnBrk="1" latinLnBrk="0" hangingPunct="1">
              <a:lnSpc>
                <a:spcPct val="90000"/>
              </a:lnSpc>
              <a:spcBef>
                <a:spcPts val="500"/>
              </a:spcBef>
              <a:buFont typeface="Arial"/>
              <a:buChar char="•"/>
              <a:defRPr sz="3600" b="1" i="0" kern="1200">
                <a:solidFill>
                  <a:schemeClr val="bg1"/>
                </a:solidFill>
                <a:latin typeface="Verdana Standaard" charset="0"/>
                <a:ea typeface="+mn-ea"/>
                <a:cs typeface="+mn-cs"/>
              </a:defRPr>
            </a:lvl4pPr>
            <a:lvl5pPr marL="2057400" indent="-228600" algn="l" defTabSz="914400" rtl="0" eaLnBrk="1" latinLnBrk="0" hangingPunct="1">
              <a:lnSpc>
                <a:spcPct val="90000"/>
              </a:lnSpc>
              <a:spcBef>
                <a:spcPts val="500"/>
              </a:spcBef>
              <a:buFont typeface="Arial"/>
              <a:buChar char="•"/>
              <a:defRPr sz="3600" b="1" i="0" kern="1200">
                <a:solidFill>
                  <a:schemeClr val="bg1"/>
                </a:solidFill>
                <a:latin typeface="Verdana Standaard"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it-IT" sz="2000" dirty="0" smtClean="0"/>
              <a:t>(PN10-PN23)/PN23 %</a:t>
            </a:r>
            <a:endParaRPr lang="en-US" sz="2000" dirty="0"/>
          </a:p>
        </p:txBody>
      </p:sp>
    </p:spTree>
    <p:extLst>
      <p:ext uri="{BB962C8B-B14F-4D97-AF65-F5344CB8AC3E}">
        <p14:creationId xmlns:p14="http://schemas.microsoft.com/office/powerpoint/2010/main" val="368052621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939800" y="310646"/>
            <a:ext cx="10896600" cy="993310"/>
          </a:xfrm>
        </p:spPr>
        <p:txBody>
          <a:bodyPr/>
          <a:lstStyle/>
          <a:p>
            <a:r>
              <a:rPr lang="it-IT" dirty="0" err="1"/>
              <a:t>Draft</a:t>
            </a:r>
            <a:r>
              <a:rPr lang="it-IT" dirty="0"/>
              <a:t> </a:t>
            </a:r>
            <a:r>
              <a:rPr lang="it-IT" dirty="0" err="1"/>
              <a:t>requirements</a:t>
            </a:r>
            <a:r>
              <a:rPr lang="it-IT" dirty="0"/>
              <a:t> and </a:t>
            </a:r>
            <a:r>
              <a:rPr lang="it-IT" dirty="0" err="1"/>
              <a:t>calibration</a:t>
            </a:r>
            <a:r>
              <a:rPr lang="it-IT" dirty="0"/>
              <a:t> </a:t>
            </a:r>
            <a:r>
              <a:rPr lang="it-IT" dirty="0" err="1"/>
              <a:t>procedures</a:t>
            </a:r>
            <a:r>
              <a:rPr lang="it-IT" dirty="0"/>
              <a:t> of sub23nm </a:t>
            </a:r>
            <a:r>
              <a:rPr lang="it-IT" dirty="0" err="1"/>
              <a:t>protocol</a:t>
            </a:r>
            <a:r>
              <a:rPr lang="it-IT" dirty="0"/>
              <a:t> </a:t>
            </a:r>
            <a:br>
              <a:rPr lang="it-IT" dirty="0"/>
            </a:br>
            <a:endParaRPr lang="en-US" dirty="0"/>
          </a:p>
        </p:txBody>
      </p:sp>
      <p:sp>
        <p:nvSpPr>
          <p:cNvPr id="6" name="Content Placeholder 2"/>
          <p:cNvSpPr txBox="1">
            <a:spLocks/>
          </p:cNvSpPr>
          <p:nvPr/>
        </p:nvSpPr>
        <p:spPr>
          <a:xfrm>
            <a:off x="527051" y="1769807"/>
            <a:ext cx="11664949" cy="4683530"/>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b="0" i="0" kern="1200">
                <a:solidFill>
                  <a:schemeClr val="tx1"/>
                </a:solidFill>
                <a:latin typeface="Verdana Standaard" charset="0"/>
                <a:ea typeface="+mn-ea"/>
                <a:cs typeface="+mn-cs"/>
              </a:defRPr>
            </a:lvl1pPr>
            <a:lvl2pPr marL="685800" indent="-228600" algn="l" defTabSz="914400" rtl="0" eaLnBrk="1" latinLnBrk="0" hangingPunct="1">
              <a:lnSpc>
                <a:spcPct val="90000"/>
              </a:lnSpc>
              <a:spcBef>
                <a:spcPts val="500"/>
              </a:spcBef>
              <a:buFont typeface="Arial"/>
              <a:buChar char="•"/>
              <a:defRPr sz="2400" b="0" i="0" kern="1200">
                <a:solidFill>
                  <a:schemeClr val="tx1"/>
                </a:solidFill>
                <a:latin typeface="Verdana Standaard" charset="0"/>
                <a:ea typeface="+mn-ea"/>
                <a:cs typeface="+mn-cs"/>
              </a:defRPr>
            </a:lvl2pPr>
            <a:lvl3pPr marL="1143000" indent="-228600" algn="l" defTabSz="914400" rtl="0" eaLnBrk="1" latinLnBrk="0" hangingPunct="1">
              <a:lnSpc>
                <a:spcPct val="90000"/>
              </a:lnSpc>
              <a:spcBef>
                <a:spcPts val="500"/>
              </a:spcBef>
              <a:buFont typeface="Arial"/>
              <a:buChar char="•"/>
              <a:defRPr sz="2000" b="0" i="0" kern="1200">
                <a:solidFill>
                  <a:schemeClr val="tx1"/>
                </a:solidFill>
                <a:latin typeface="Verdana Standaard" charset="0"/>
                <a:ea typeface="+mn-ea"/>
                <a:cs typeface="+mn-cs"/>
              </a:defRPr>
            </a:lvl3pPr>
            <a:lvl4pPr marL="1600200" indent="-228600" algn="l" defTabSz="914400" rtl="0" eaLnBrk="1" latinLnBrk="0" hangingPunct="1">
              <a:lnSpc>
                <a:spcPct val="90000"/>
              </a:lnSpc>
              <a:spcBef>
                <a:spcPts val="500"/>
              </a:spcBef>
              <a:buFont typeface="Arial"/>
              <a:buChar char="•"/>
              <a:defRPr sz="1800" b="0" i="0" kern="1200">
                <a:solidFill>
                  <a:schemeClr val="tx1"/>
                </a:solidFill>
                <a:latin typeface="Verdana Standaard" charset="0"/>
                <a:ea typeface="+mn-ea"/>
                <a:cs typeface="+mn-cs"/>
              </a:defRPr>
            </a:lvl4pPr>
            <a:lvl5pPr marL="2057400" indent="-228600" algn="l" defTabSz="914400" rtl="0" eaLnBrk="1" latinLnBrk="0" hangingPunct="1">
              <a:lnSpc>
                <a:spcPct val="90000"/>
              </a:lnSpc>
              <a:spcBef>
                <a:spcPts val="500"/>
              </a:spcBef>
              <a:buFont typeface="Arial"/>
              <a:buChar char="•"/>
              <a:defRPr sz="1800" b="0" i="0" kern="1200">
                <a:solidFill>
                  <a:schemeClr val="tx1"/>
                </a:solidFill>
                <a:latin typeface="Verdana Standaard"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spcAft>
                <a:spcPts val="600"/>
              </a:spcAft>
            </a:pPr>
            <a:r>
              <a:rPr lang="en-US" altLang="en-US" dirty="0" smtClean="0"/>
              <a:t>Calibration: Thermally stable particles 5000-10000 p/cm</a:t>
            </a:r>
            <a:r>
              <a:rPr lang="en-US" altLang="en-US" baseline="30000" dirty="0" smtClean="0"/>
              <a:t>3 </a:t>
            </a:r>
            <a:r>
              <a:rPr lang="en-US" altLang="en-US" dirty="0" smtClean="0"/>
              <a:t>at 15nm</a:t>
            </a:r>
            <a:endParaRPr lang="en-US" altLang="en-US" baseline="30000" dirty="0" smtClean="0"/>
          </a:p>
          <a:p>
            <a:pPr>
              <a:spcAft>
                <a:spcPts val="600"/>
              </a:spcAft>
            </a:pPr>
            <a:r>
              <a:rPr lang="en-US" altLang="en-US" dirty="0" smtClean="0"/>
              <a:t>PCRF(15nm)/PCRF(100nm)&lt;1.8-2.0</a:t>
            </a:r>
          </a:p>
          <a:p>
            <a:pPr>
              <a:spcAft>
                <a:spcPts val="600"/>
              </a:spcAft>
            </a:pPr>
            <a:r>
              <a:rPr lang="en-US" altLang="en-US" dirty="0" smtClean="0"/>
              <a:t>PCRF = average (15nm ?,30nm, 50nm, 100nm)</a:t>
            </a:r>
          </a:p>
          <a:p>
            <a:pPr lvl="1">
              <a:defRPr/>
            </a:pPr>
            <a:r>
              <a:rPr lang="en-US" altLang="en-US" dirty="0" smtClean="0"/>
              <a:t>If Evaporation tube, minimum primary dilution 100</a:t>
            </a:r>
          </a:p>
          <a:p>
            <a:pPr lvl="1"/>
            <a:r>
              <a:rPr lang="en-US" altLang="en-US" dirty="0" smtClean="0"/>
              <a:t>Catalytic stripper</a:t>
            </a:r>
            <a:endParaRPr lang="en-US" altLang="en-US" strike="sngStrike" dirty="0" smtClean="0"/>
          </a:p>
          <a:p>
            <a:pPr>
              <a:spcAft>
                <a:spcPts val="600"/>
              </a:spcAft>
            </a:pPr>
            <a:r>
              <a:rPr lang="en-US" altLang="en-US" dirty="0" smtClean="0"/>
              <a:t>PNC (Particle counter)</a:t>
            </a:r>
          </a:p>
          <a:p>
            <a:pPr lvl="1">
              <a:defRPr/>
            </a:pPr>
            <a:r>
              <a:rPr lang="en-US" altLang="en-US" dirty="0" smtClean="0"/>
              <a:t>Counting efficiency 10nm: 50%-70%</a:t>
            </a:r>
          </a:p>
          <a:p>
            <a:pPr lvl="1">
              <a:defRPr/>
            </a:pPr>
            <a:r>
              <a:rPr lang="en-US" altLang="en-US" dirty="0" smtClean="0"/>
              <a:t>Counting efficiency 15nm: &gt;90%</a:t>
            </a:r>
          </a:p>
          <a:p>
            <a:pPr lvl="1">
              <a:defRPr/>
            </a:pPr>
            <a:r>
              <a:rPr lang="en-US" altLang="en-US" dirty="0" smtClean="0"/>
              <a:t>Material: Emery oil (soot, silver)</a:t>
            </a:r>
          </a:p>
          <a:p>
            <a:pPr>
              <a:spcAft>
                <a:spcPts val="600"/>
              </a:spcAft>
            </a:pPr>
            <a:endParaRPr lang="en-IE" dirty="0"/>
          </a:p>
        </p:txBody>
      </p:sp>
    </p:spTree>
    <p:extLst>
      <p:ext uri="{BB962C8B-B14F-4D97-AF65-F5344CB8AC3E}">
        <p14:creationId xmlns:p14="http://schemas.microsoft.com/office/powerpoint/2010/main" val="221573558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body" sz="quarter" idx="11"/>
          </p:nvPr>
        </p:nvSpPr>
        <p:spPr/>
        <p:txBody>
          <a:bodyPr/>
          <a:lstStyle/>
          <a:p>
            <a:r>
              <a:rPr lang="en-IE" altLang="en-US" dirty="0"/>
              <a:t>PN Counting from Raw Exhaust via Fixed Dilution</a:t>
            </a:r>
            <a:endParaRPr lang="en-US" altLang="en-US" dirty="0"/>
          </a:p>
        </p:txBody>
      </p:sp>
      <p:sp>
        <p:nvSpPr>
          <p:cNvPr id="5" name="Content Placeholder 2"/>
          <p:cNvSpPr>
            <a:spLocks noGrp="1"/>
          </p:cNvSpPr>
          <p:nvPr>
            <p:ph type="body" sz="quarter" idx="12"/>
          </p:nvPr>
        </p:nvSpPr>
        <p:spPr/>
        <p:txBody>
          <a:bodyPr/>
          <a:lstStyle/>
          <a:p>
            <a:r>
              <a:rPr lang="en-IE" altLang="en-US" sz="2400" dirty="0"/>
              <a:t>Interest in this approach confirmed by some engine manufacturers and some instrument manufacturers</a:t>
            </a:r>
          </a:p>
          <a:p>
            <a:r>
              <a:rPr lang="en-IE" altLang="en-US" sz="2400" dirty="0" smtClean="0"/>
              <a:t>01 </a:t>
            </a:r>
            <a:r>
              <a:rPr lang="en-IE" altLang="en-US" sz="2400" dirty="0"/>
              <a:t>Series of amendments to Reg. 132 already includes such possibility but the procedure is not defined</a:t>
            </a:r>
          </a:p>
          <a:p>
            <a:r>
              <a:rPr lang="en-IE" altLang="en-US" sz="2400" dirty="0" smtClean="0"/>
              <a:t>First </a:t>
            </a:r>
            <a:r>
              <a:rPr lang="en-IE" altLang="en-US" sz="2400" dirty="0"/>
              <a:t>analysis of potential benefits/issues presented during the last meetings </a:t>
            </a:r>
          </a:p>
          <a:p>
            <a:endParaRPr lang="en-IE" altLang="en-US" sz="2400" dirty="0" smtClean="0"/>
          </a:p>
          <a:p>
            <a:r>
              <a:rPr lang="en-IE" altLang="en-US" sz="2400" dirty="0" smtClean="0"/>
              <a:t>Correlation </a:t>
            </a:r>
            <a:r>
              <a:rPr lang="en-IE" altLang="en-US" sz="2400" dirty="0"/>
              <a:t>with other methods (CVS and partial flow system) and advantages/disadvantages to be checked – Additional data </a:t>
            </a:r>
            <a:r>
              <a:rPr lang="en-IE" altLang="en-US" sz="2400" dirty="0" smtClean="0"/>
              <a:t>required</a:t>
            </a:r>
          </a:p>
        </p:txBody>
      </p:sp>
    </p:spTree>
    <p:extLst>
      <p:ext uri="{BB962C8B-B14F-4D97-AF65-F5344CB8AC3E}">
        <p14:creationId xmlns:p14="http://schemas.microsoft.com/office/powerpoint/2010/main" val="187795153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body" sz="quarter" idx="11"/>
          </p:nvPr>
        </p:nvSpPr>
        <p:spPr/>
        <p:txBody>
          <a:bodyPr/>
          <a:lstStyle/>
          <a:p>
            <a:r>
              <a:rPr lang="en-US" altLang="en-US" dirty="0"/>
              <a:t>Raw exhaust (tailpipe) sampling</a:t>
            </a:r>
          </a:p>
        </p:txBody>
      </p:sp>
      <p:sp>
        <p:nvSpPr>
          <p:cNvPr id="5" name="Content Placeholder 2"/>
          <p:cNvSpPr>
            <a:spLocks noGrp="1"/>
          </p:cNvSpPr>
          <p:nvPr>
            <p:ph type="body" sz="quarter" idx="12"/>
          </p:nvPr>
        </p:nvSpPr>
        <p:spPr/>
        <p:txBody>
          <a:bodyPr/>
          <a:lstStyle/>
          <a:p>
            <a:r>
              <a:rPr lang="en-IE" altLang="en-US" sz="2400" dirty="0"/>
              <a:t>Preliminary results generated by the JRC show 20% differences</a:t>
            </a:r>
          </a:p>
          <a:p>
            <a:r>
              <a:rPr lang="en-IE" altLang="en-US" sz="2400" dirty="0"/>
              <a:t>Input from others is necessary</a:t>
            </a:r>
          </a:p>
          <a:p>
            <a:r>
              <a:rPr lang="en-IE" altLang="en-US" sz="2400" dirty="0"/>
              <a:t>Theoretical investigation of </a:t>
            </a:r>
            <a:r>
              <a:rPr lang="en-IE" altLang="en-US" sz="2400" dirty="0" smtClean="0"/>
              <a:t>uncertainty</a:t>
            </a:r>
          </a:p>
          <a:p>
            <a:r>
              <a:rPr lang="en-IE" altLang="en-US" sz="2400" dirty="0"/>
              <a:t>Data presented by the industry during the 43rd meeting confirming good correlation</a:t>
            </a:r>
          </a:p>
          <a:p>
            <a:endParaRPr lang="en-IE" altLang="en-US" sz="2400" dirty="0"/>
          </a:p>
          <a:p>
            <a:r>
              <a:rPr lang="en-IE" altLang="en-US" sz="2400" b="1" dirty="0" smtClean="0"/>
              <a:t>A </a:t>
            </a:r>
            <a:r>
              <a:rPr lang="en-IE" altLang="en-US" sz="2400" b="1" dirty="0"/>
              <a:t> well designed experimental programme has already started by </a:t>
            </a:r>
            <a:r>
              <a:rPr lang="en-IE" altLang="en-US" sz="2400" b="1" dirty="0" smtClean="0"/>
              <a:t>OICA with </a:t>
            </a:r>
            <a:r>
              <a:rPr lang="en-IE" altLang="en-US" sz="2400" b="1" dirty="0"/>
              <a:t>the support of JRC. The first results are promising.</a:t>
            </a:r>
          </a:p>
          <a:p>
            <a:endParaRPr lang="en-IE" altLang="en-US" sz="2400" dirty="0"/>
          </a:p>
          <a:p>
            <a:endParaRPr lang="en-IE" altLang="en-US" sz="2400" dirty="0"/>
          </a:p>
        </p:txBody>
      </p:sp>
    </p:spTree>
    <p:extLst>
      <p:ext uri="{BB962C8B-B14F-4D97-AF65-F5344CB8AC3E}">
        <p14:creationId xmlns:p14="http://schemas.microsoft.com/office/powerpoint/2010/main" val="32563554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939800" y="310646"/>
            <a:ext cx="10896600" cy="993310"/>
          </a:xfrm>
        </p:spPr>
        <p:txBody>
          <a:bodyPr/>
          <a:lstStyle/>
          <a:p>
            <a:r>
              <a:rPr lang="it-IT" dirty="0"/>
              <a:t/>
            </a:r>
            <a:br>
              <a:rPr lang="it-IT" dirty="0"/>
            </a:br>
            <a:endParaRPr lang="en-US" dirty="0"/>
          </a:p>
        </p:txBody>
      </p:sp>
      <p:sp>
        <p:nvSpPr>
          <p:cNvPr id="6" name="Content Placeholder 2"/>
          <p:cNvSpPr txBox="1">
            <a:spLocks/>
          </p:cNvSpPr>
          <p:nvPr/>
        </p:nvSpPr>
        <p:spPr>
          <a:xfrm>
            <a:off x="527051" y="1769807"/>
            <a:ext cx="11664949" cy="4683530"/>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b="0" i="0" kern="1200">
                <a:solidFill>
                  <a:schemeClr val="tx1"/>
                </a:solidFill>
                <a:latin typeface="Verdana Standaard" charset="0"/>
                <a:ea typeface="+mn-ea"/>
                <a:cs typeface="+mn-cs"/>
              </a:defRPr>
            </a:lvl1pPr>
            <a:lvl2pPr marL="685800" indent="-228600" algn="l" defTabSz="914400" rtl="0" eaLnBrk="1" latinLnBrk="0" hangingPunct="1">
              <a:lnSpc>
                <a:spcPct val="90000"/>
              </a:lnSpc>
              <a:spcBef>
                <a:spcPts val="500"/>
              </a:spcBef>
              <a:buFont typeface="Arial"/>
              <a:buChar char="•"/>
              <a:defRPr sz="2400" b="0" i="0" kern="1200">
                <a:solidFill>
                  <a:schemeClr val="tx1"/>
                </a:solidFill>
                <a:latin typeface="Verdana Standaard" charset="0"/>
                <a:ea typeface="+mn-ea"/>
                <a:cs typeface="+mn-cs"/>
              </a:defRPr>
            </a:lvl2pPr>
            <a:lvl3pPr marL="1143000" indent="-228600" algn="l" defTabSz="914400" rtl="0" eaLnBrk="1" latinLnBrk="0" hangingPunct="1">
              <a:lnSpc>
                <a:spcPct val="90000"/>
              </a:lnSpc>
              <a:spcBef>
                <a:spcPts val="500"/>
              </a:spcBef>
              <a:buFont typeface="Arial"/>
              <a:buChar char="•"/>
              <a:defRPr sz="2000" b="0" i="0" kern="1200">
                <a:solidFill>
                  <a:schemeClr val="tx1"/>
                </a:solidFill>
                <a:latin typeface="Verdana Standaard" charset="0"/>
                <a:ea typeface="+mn-ea"/>
                <a:cs typeface="+mn-cs"/>
              </a:defRPr>
            </a:lvl3pPr>
            <a:lvl4pPr marL="1600200" indent="-228600" algn="l" defTabSz="914400" rtl="0" eaLnBrk="1" latinLnBrk="0" hangingPunct="1">
              <a:lnSpc>
                <a:spcPct val="90000"/>
              </a:lnSpc>
              <a:spcBef>
                <a:spcPts val="500"/>
              </a:spcBef>
              <a:buFont typeface="Arial"/>
              <a:buChar char="•"/>
              <a:defRPr sz="1800" b="0" i="0" kern="1200">
                <a:solidFill>
                  <a:schemeClr val="tx1"/>
                </a:solidFill>
                <a:latin typeface="Verdana Standaard" charset="0"/>
                <a:ea typeface="+mn-ea"/>
                <a:cs typeface="+mn-cs"/>
              </a:defRPr>
            </a:lvl4pPr>
            <a:lvl5pPr marL="2057400" indent="-228600" algn="l" defTabSz="914400" rtl="0" eaLnBrk="1" latinLnBrk="0" hangingPunct="1">
              <a:lnSpc>
                <a:spcPct val="90000"/>
              </a:lnSpc>
              <a:spcBef>
                <a:spcPts val="500"/>
              </a:spcBef>
              <a:buFont typeface="Arial"/>
              <a:buChar char="•"/>
              <a:defRPr sz="1800" b="0" i="0" kern="1200">
                <a:solidFill>
                  <a:schemeClr val="tx1"/>
                </a:solidFill>
                <a:latin typeface="Verdana Standaard"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spcAft>
                <a:spcPts val="600"/>
              </a:spcAft>
              <a:buNone/>
            </a:pPr>
            <a:endParaRPr lang="en-IE" dirty="0" smtClean="0">
              <a:solidFill>
                <a:srgbClr val="000000"/>
              </a:solidFill>
            </a:endParaRPr>
          </a:p>
          <a:p>
            <a:pPr marL="0" indent="0">
              <a:spcAft>
                <a:spcPts val="600"/>
              </a:spcAft>
              <a:buNone/>
            </a:pPr>
            <a:r>
              <a:rPr lang="en-IE" dirty="0" smtClean="0">
                <a:solidFill>
                  <a:srgbClr val="000000"/>
                </a:solidFill>
              </a:rPr>
              <a:t>Objectives:</a:t>
            </a:r>
          </a:p>
          <a:p>
            <a:r>
              <a:rPr lang="en-IE" dirty="0" smtClean="0"/>
              <a:t>Assess raw </a:t>
            </a:r>
            <a:r>
              <a:rPr lang="en-IE" dirty="0"/>
              <a:t>exhaust sampling for type approval</a:t>
            </a:r>
          </a:p>
          <a:p>
            <a:pPr lvl="1"/>
            <a:r>
              <a:rPr lang="en-IE" dirty="0"/>
              <a:t>Uncertainty TP vs CVS or PFDS</a:t>
            </a:r>
          </a:p>
          <a:p>
            <a:pPr lvl="1"/>
            <a:r>
              <a:rPr lang="en-IE" dirty="0"/>
              <a:t>Robustness of TP systems</a:t>
            </a:r>
          </a:p>
          <a:p>
            <a:pPr lvl="1"/>
            <a:r>
              <a:rPr lang="en-IE" dirty="0"/>
              <a:t>Technical </a:t>
            </a:r>
            <a:r>
              <a:rPr lang="en-IE" dirty="0" smtClean="0"/>
              <a:t>specifications</a:t>
            </a:r>
          </a:p>
          <a:p>
            <a:pPr marL="457200" lvl="1" indent="0">
              <a:buNone/>
            </a:pPr>
            <a:endParaRPr lang="en-IE" dirty="0"/>
          </a:p>
          <a:p>
            <a:r>
              <a:rPr lang="en-IE" dirty="0"/>
              <a:t>Sub-23 nm</a:t>
            </a:r>
          </a:p>
          <a:p>
            <a:pPr lvl="1"/>
            <a:r>
              <a:rPr lang="it-IT" dirty="0" err="1"/>
              <a:t>Support</a:t>
            </a:r>
            <a:r>
              <a:rPr lang="it-IT" dirty="0"/>
              <a:t> PMP</a:t>
            </a:r>
            <a:endParaRPr lang="en-IE" dirty="0"/>
          </a:p>
          <a:p>
            <a:pPr marL="0" indent="0">
              <a:spcAft>
                <a:spcPts val="600"/>
              </a:spcAft>
              <a:buNone/>
            </a:pPr>
            <a:endParaRPr lang="en-IE" dirty="0" smtClean="0">
              <a:solidFill>
                <a:srgbClr val="000000"/>
              </a:solidFill>
            </a:endParaRPr>
          </a:p>
        </p:txBody>
      </p:sp>
      <p:sp>
        <p:nvSpPr>
          <p:cNvPr id="4" name="Title 1"/>
          <p:cNvSpPr txBox="1">
            <a:spLocks/>
          </p:cNvSpPr>
          <p:nvPr/>
        </p:nvSpPr>
        <p:spPr>
          <a:xfrm>
            <a:off x="939800" y="445746"/>
            <a:ext cx="10896600" cy="993310"/>
          </a:xfrm>
          <a:prstGeom prst="rect">
            <a:avLst/>
          </a:prstGeom>
        </p:spPr>
        <p:txBody>
          <a:bodyPr/>
          <a:lstStyle>
            <a:lvl1pPr marL="0" indent="0" algn="l" defTabSz="914400" rtl="0" eaLnBrk="1" latinLnBrk="0" hangingPunct="1">
              <a:lnSpc>
                <a:spcPct val="90000"/>
              </a:lnSpc>
              <a:spcBef>
                <a:spcPts val="1000"/>
              </a:spcBef>
              <a:buFont typeface="Arial"/>
              <a:buNone/>
              <a:defRPr sz="3600" b="0" i="0" kern="1200">
                <a:solidFill>
                  <a:schemeClr val="bg1"/>
                </a:solidFill>
                <a:latin typeface="Verdana"/>
                <a:ea typeface="+mn-ea"/>
                <a:cs typeface="Verdana"/>
              </a:defRPr>
            </a:lvl1pPr>
            <a:lvl2pPr marL="685800" indent="-228600" algn="l" defTabSz="914400" rtl="0" eaLnBrk="1" latinLnBrk="0" hangingPunct="1">
              <a:lnSpc>
                <a:spcPct val="90000"/>
              </a:lnSpc>
              <a:spcBef>
                <a:spcPts val="500"/>
              </a:spcBef>
              <a:buFont typeface="Arial"/>
              <a:buChar char="•"/>
              <a:defRPr sz="3600" b="1" i="0" kern="1200">
                <a:solidFill>
                  <a:schemeClr val="bg1"/>
                </a:solidFill>
                <a:latin typeface="Verdana Standaard" charset="0"/>
                <a:ea typeface="+mn-ea"/>
                <a:cs typeface="+mn-cs"/>
              </a:defRPr>
            </a:lvl2pPr>
            <a:lvl3pPr marL="1143000" indent="-228600" algn="l" defTabSz="914400" rtl="0" eaLnBrk="1" latinLnBrk="0" hangingPunct="1">
              <a:lnSpc>
                <a:spcPct val="90000"/>
              </a:lnSpc>
              <a:spcBef>
                <a:spcPts val="500"/>
              </a:spcBef>
              <a:buFont typeface="Arial"/>
              <a:buChar char="•"/>
              <a:defRPr sz="3600" b="1" i="0" kern="1200">
                <a:solidFill>
                  <a:schemeClr val="bg1"/>
                </a:solidFill>
                <a:latin typeface="Verdana Standaard" charset="0"/>
                <a:ea typeface="+mn-ea"/>
                <a:cs typeface="+mn-cs"/>
              </a:defRPr>
            </a:lvl3pPr>
            <a:lvl4pPr marL="1600200" indent="-228600" algn="l" defTabSz="914400" rtl="0" eaLnBrk="1" latinLnBrk="0" hangingPunct="1">
              <a:lnSpc>
                <a:spcPct val="90000"/>
              </a:lnSpc>
              <a:spcBef>
                <a:spcPts val="500"/>
              </a:spcBef>
              <a:buFont typeface="Arial"/>
              <a:buChar char="•"/>
              <a:defRPr sz="3600" b="1" i="0" kern="1200">
                <a:solidFill>
                  <a:schemeClr val="bg1"/>
                </a:solidFill>
                <a:latin typeface="Verdana Standaard" charset="0"/>
                <a:ea typeface="+mn-ea"/>
                <a:cs typeface="+mn-cs"/>
              </a:defRPr>
            </a:lvl4pPr>
            <a:lvl5pPr marL="2057400" indent="-228600" algn="l" defTabSz="914400" rtl="0" eaLnBrk="1" latinLnBrk="0" hangingPunct="1">
              <a:lnSpc>
                <a:spcPct val="90000"/>
              </a:lnSpc>
              <a:spcBef>
                <a:spcPts val="500"/>
              </a:spcBef>
              <a:buFont typeface="Arial"/>
              <a:buChar char="•"/>
              <a:defRPr sz="3600" b="1" i="0" kern="1200">
                <a:solidFill>
                  <a:schemeClr val="bg1"/>
                </a:solidFill>
                <a:latin typeface="Verdana Standaard"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altLang="en-US" dirty="0" smtClean="0"/>
              <a:t>OICA-JRC experimental </a:t>
            </a:r>
            <a:r>
              <a:rPr lang="en-US" altLang="en-US" dirty="0" err="1" smtClean="0"/>
              <a:t>programme</a:t>
            </a:r>
            <a:endParaRPr lang="en-US" altLang="en-US" dirty="0"/>
          </a:p>
        </p:txBody>
      </p:sp>
    </p:spTree>
    <p:extLst>
      <p:ext uri="{BB962C8B-B14F-4D97-AF65-F5344CB8AC3E}">
        <p14:creationId xmlns:p14="http://schemas.microsoft.com/office/powerpoint/2010/main" val="152927119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939800" y="310646"/>
            <a:ext cx="10896600" cy="993310"/>
          </a:xfrm>
        </p:spPr>
        <p:txBody>
          <a:bodyPr/>
          <a:lstStyle/>
          <a:p>
            <a:r>
              <a:rPr lang="it-IT" dirty="0"/>
              <a:t/>
            </a:r>
            <a:br>
              <a:rPr lang="it-IT" dirty="0"/>
            </a:br>
            <a:endParaRPr lang="en-US" dirty="0"/>
          </a:p>
        </p:txBody>
      </p:sp>
      <p:sp>
        <p:nvSpPr>
          <p:cNvPr id="6" name="Content Placeholder 2"/>
          <p:cNvSpPr txBox="1">
            <a:spLocks/>
          </p:cNvSpPr>
          <p:nvPr/>
        </p:nvSpPr>
        <p:spPr>
          <a:xfrm>
            <a:off x="527051" y="1769807"/>
            <a:ext cx="11664949" cy="4683530"/>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b="0" i="0" kern="1200">
                <a:solidFill>
                  <a:schemeClr val="tx1"/>
                </a:solidFill>
                <a:latin typeface="Verdana Standaard" charset="0"/>
                <a:ea typeface="+mn-ea"/>
                <a:cs typeface="+mn-cs"/>
              </a:defRPr>
            </a:lvl1pPr>
            <a:lvl2pPr marL="685800" indent="-228600" algn="l" defTabSz="914400" rtl="0" eaLnBrk="1" latinLnBrk="0" hangingPunct="1">
              <a:lnSpc>
                <a:spcPct val="90000"/>
              </a:lnSpc>
              <a:spcBef>
                <a:spcPts val="500"/>
              </a:spcBef>
              <a:buFont typeface="Arial"/>
              <a:buChar char="•"/>
              <a:defRPr sz="2400" b="0" i="0" kern="1200">
                <a:solidFill>
                  <a:schemeClr val="tx1"/>
                </a:solidFill>
                <a:latin typeface="Verdana Standaard" charset="0"/>
                <a:ea typeface="+mn-ea"/>
                <a:cs typeface="+mn-cs"/>
              </a:defRPr>
            </a:lvl2pPr>
            <a:lvl3pPr marL="1143000" indent="-228600" algn="l" defTabSz="914400" rtl="0" eaLnBrk="1" latinLnBrk="0" hangingPunct="1">
              <a:lnSpc>
                <a:spcPct val="90000"/>
              </a:lnSpc>
              <a:spcBef>
                <a:spcPts val="500"/>
              </a:spcBef>
              <a:buFont typeface="Arial"/>
              <a:buChar char="•"/>
              <a:defRPr sz="2000" b="0" i="0" kern="1200">
                <a:solidFill>
                  <a:schemeClr val="tx1"/>
                </a:solidFill>
                <a:latin typeface="Verdana Standaard" charset="0"/>
                <a:ea typeface="+mn-ea"/>
                <a:cs typeface="+mn-cs"/>
              </a:defRPr>
            </a:lvl3pPr>
            <a:lvl4pPr marL="1600200" indent="-228600" algn="l" defTabSz="914400" rtl="0" eaLnBrk="1" latinLnBrk="0" hangingPunct="1">
              <a:lnSpc>
                <a:spcPct val="90000"/>
              </a:lnSpc>
              <a:spcBef>
                <a:spcPts val="500"/>
              </a:spcBef>
              <a:buFont typeface="Arial"/>
              <a:buChar char="•"/>
              <a:defRPr sz="1800" b="0" i="0" kern="1200">
                <a:solidFill>
                  <a:schemeClr val="tx1"/>
                </a:solidFill>
                <a:latin typeface="Verdana Standaard" charset="0"/>
                <a:ea typeface="+mn-ea"/>
                <a:cs typeface="+mn-cs"/>
              </a:defRPr>
            </a:lvl4pPr>
            <a:lvl5pPr marL="2057400" indent="-228600" algn="l" defTabSz="914400" rtl="0" eaLnBrk="1" latinLnBrk="0" hangingPunct="1">
              <a:lnSpc>
                <a:spcPct val="90000"/>
              </a:lnSpc>
              <a:spcBef>
                <a:spcPts val="500"/>
              </a:spcBef>
              <a:buFont typeface="Arial"/>
              <a:buChar char="•"/>
              <a:defRPr sz="1800" b="0" i="0" kern="1200">
                <a:solidFill>
                  <a:schemeClr val="tx1"/>
                </a:solidFill>
                <a:latin typeface="Verdana Standaard"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dirty="0">
                <a:solidFill>
                  <a:srgbClr val="000000"/>
                </a:solidFill>
              </a:rPr>
              <a:t>The exercise should cover:</a:t>
            </a:r>
            <a:endParaRPr lang="en-IE" dirty="0">
              <a:solidFill>
                <a:srgbClr val="000000"/>
              </a:solidFill>
            </a:endParaRPr>
          </a:p>
          <a:p>
            <a:r>
              <a:rPr lang="en-IE" dirty="0">
                <a:solidFill>
                  <a:srgbClr val="000000"/>
                </a:solidFill>
              </a:rPr>
              <a:t>CNG, DPF regenerations, high bio-fuels</a:t>
            </a:r>
          </a:p>
          <a:p>
            <a:r>
              <a:rPr lang="en-IE" dirty="0">
                <a:solidFill>
                  <a:srgbClr val="000000"/>
                </a:solidFill>
              </a:rPr>
              <a:t>Crankcase (open system) emissions connected to tailpipe </a:t>
            </a:r>
          </a:p>
          <a:p>
            <a:r>
              <a:rPr lang="en-IE" dirty="0">
                <a:solidFill>
                  <a:srgbClr val="000000"/>
                </a:solidFill>
              </a:rPr>
              <a:t>Instruments will be calibrated (especially 10 nm CPCs)</a:t>
            </a:r>
          </a:p>
          <a:p>
            <a:r>
              <a:rPr lang="en-US" dirty="0">
                <a:solidFill>
                  <a:srgbClr val="000000"/>
                </a:solidFill>
              </a:rPr>
              <a:t>Extension to China (VECC and CAAM</a:t>
            </a:r>
            <a:r>
              <a:rPr lang="en-US" dirty="0" smtClean="0">
                <a:solidFill>
                  <a:srgbClr val="000000"/>
                </a:solidFill>
              </a:rPr>
              <a:t>) and US (Cummins) under consideration</a:t>
            </a:r>
            <a:endParaRPr lang="en-US" dirty="0">
              <a:solidFill>
                <a:srgbClr val="000000"/>
              </a:solidFill>
            </a:endParaRPr>
          </a:p>
          <a:p>
            <a:pPr marL="0" indent="0">
              <a:buNone/>
            </a:pPr>
            <a:endParaRPr lang="en-IE" dirty="0">
              <a:solidFill>
                <a:srgbClr val="000000"/>
              </a:solidFill>
            </a:endParaRPr>
          </a:p>
        </p:txBody>
      </p:sp>
      <p:sp>
        <p:nvSpPr>
          <p:cNvPr id="5" name="Text Placeholder 1"/>
          <p:cNvSpPr txBox="1">
            <a:spLocks/>
          </p:cNvSpPr>
          <p:nvPr/>
        </p:nvSpPr>
        <p:spPr>
          <a:xfrm>
            <a:off x="1092200" y="463046"/>
            <a:ext cx="10896600" cy="993310"/>
          </a:xfrm>
          <a:prstGeom prst="rect">
            <a:avLst/>
          </a:prstGeom>
        </p:spPr>
        <p:txBody>
          <a:bodyPr/>
          <a:lstStyle>
            <a:lvl1pPr marL="0" indent="0" algn="l" defTabSz="914400" rtl="0" eaLnBrk="1" latinLnBrk="0" hangingPunct="1">
              <a:lnSpc>
                <a:spcPct val="90000"/>
              </a:lnSpc>
              <a:spcBef>
                <a:spcPts val="1000"/>
              </a:spcBef>
              <a:buFont typeface="Arial"/>
              <a:buNone/>
              <a:defRPr sz="3600" b="0" i="0" kern="1200">
                <a:solidFill>
                  <a:schemeClr val="bg1"/>
                </a:solidFill>
                <a:latin typeface="Verdana"/>
                <a:ea typeface="+mn-ea"/>
                <a:cs typeface="Verdana"/>
              </a:defRPr>
            </a:lvl1pPr>
            <a:lvl2pPr marL="685800" indent="-228600" algn="l" defTabSz="914400" rtl="0" eaLnBrk="1" latinLnBrk="0" hangingPunct="1">
              <a:lnSpc>
                <a:spcPct val="90000"/>
              </a:lnSpc>
              <a:spcBef>
                <a:spcPts val="500"/>
              </a:spcBef>
              <a:buFont typeface="Arial"/>
              <a:buChar char="•"/>
              <a:defRPr sz="3600" b="1" i="0" kern="1200">
                <a:solidFill>
                  <a:schemeClr val="bg1"/>
                </a:solidFill>
                <a:latin typeface="Verdana Standaard" charset="0"/>
                <a:ea typeface="+mn-ea"/>
                <a:cs typeface="+mn-cs"/>
              </a:defRPr>
            </a:lvl2pPr>
            <a:lvl3pPr marL="1143000" indent="-228600" algn="l" defTabSz="914400" rtl="0" eaLnBrk="1" latinLnBrk="0" hangingPunct="1">
              <a:lnSpc>
                <a:spcPct val="90000"/>
              </a:lnSpc>
              <a:spcBef>
                <a:spcPts val="500"/>
              </a:spcBef>
              <a:buFont typeface="Arial"/>
              <a:buChar char="•"/>
              <a:defRPr sz="3600" b="1" i="0" kern="1200">
                <a:solidFill>
                  <a:schemeClr val="bg1"/>
                </a:solidFill>
                <a:latin typeface="Verdana Standaard" charset="0"/>
                <a:ea typeface="+mn-ea"/>
                <a:cs typeface="+mn-cs"/>
              </a:defRPr>
            </a:lvl3pPr>
            <a:lvl4pPr marL="1600200" indent="-228600" algn="l" defTabSz="914400" rtl="0" eaLnBrk="1" latinLnBrk="0" hangingPunct="1">
              <a:lnSpc>
                <a:spcPct val="90000"/>
              </a:lnSpc>
              <a:spcBef>
                <a:spcPts val="500"/>
              </a:spcBef>
              <a:buFont typeface="Arial"/>
              <a:buChar char="•"/>
              <a:defRPr sz="3600" b="1" i="0" kern="1200">
                <a:solidFill>
                  <a:schemeClr val="bg1"/>
                </a:solidFill>
                <a:latin typeface="Verdana Standaard" charset="0"/>
                <a:ea typeface="+mn-ea"/>
                <a:cs typeface="+mn-cs"/>
              </a:defRPr>
            </a:lvl4pPr>
            <a:lvl5pPr marL="2057400" indent="-228600" algn="l" defTabSz="914400" rtl="0" eaLnBrk="1" latinLnBrk="0" hangingPunct="1">
              <a:lnSpc>
                <a:spcPct val="90000"/>
              </a:lnSpc>
              <a:spcBef>
                <a:spcPts val="500"/>
              </a:spcBef>
              <a:buFont typeface="Arial"/>
              <a:buChar char="•"/>
              <a:defRPr sz="3600" b="1" i="0" kern="1200">
                <a:solidFill>
                  <a:schemeClr val="bg1"/>
                </a:solidFill>
                <a:latin typeface="Verdana Standaard"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it-IT" dirty="0" smtClean="0"/>
              <a:t>Scope</a:t>
            </a:r>
            <a:br>
              <a:rPr lang="it-IT" dirty="0" smtClean="0"/>
            </a:br>
            <a:endParaRPr lang="en-US" dirty="0"/>
          </a:p>
        </p:txBody>
      </p:sp>
    </p:spTree>
    <p:extLst>
      <p:ext uri="{BB962C8B-B14F-4D97-AF65-F5344CB8AC3E}">
        <p14:creationId xmlns:p14="http://schemas.microsoft.com/office/powerpoint/2010/main" val="286921276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939800" y="310646"/>
            <a:ext cx="10896600" cy="993310"/>
          </a:xfrm>
        </p:spPr>
        <p:txBody>
          <a:bodyPr/>
          <a:lstStyle/>
          <a:p>
            <a:r>
              <a:rPr lang="it-IT" dirty="0"/>
              <a:t/>
            </a:r>
            <a:br>
              <a:rPr lang="it-IT" dirty="0"/>
            </a:br>
            <a:endParaRPr lang="en-US" dirty="0"/>
          </a:p>
        </p:txBody>
      </p:sp>
      <p:sp>
        <p:nvSpPr>
          <p:cNvPr id="5" name="Text Placeholder 1"/>
          <p:cNvSpPr txBox="1">
            <a:spLocks/>
          </p:cNvSpPr>
          <p:nvPr/>
        </p:nvSpPr>
        <p:spPr>
          <a:xfrm>
            <a:off x="1092200" y="463046"/>
            <a:ext cx="10896600" cy="993310"/>
          </a:xfrm>
          <a:prstGeom prst="rect">
            <a:avLst/>
          </a:prstGeom>
        </p:spPr>
        <p:txBody>
          <a:bodyPr/>
          <a:lstStyle>
            <a:lvl1pPr marL="0" indent="0" algn="l" defTabSz="914400" rtl="0" eaLnBrk="1" latinLnBrk="0" hangingPunct="1">
              <a:lnSpc>
                <a:spcPct val="90000"/>
              </a:lnSpc>
              <a:spcBef>
                <a:spcPts val="1000"/>
              </a:spcBef>
              <a:buFont typeface="Arial"/>
              <a:buNone/>
              <a:defRPr sz="3600" b="0" i="0" kern="1200">
                <a:solidFill>
                  <a:schemeClr val="bg1"/>
                </a:solidFill>
                <a:latin typeface="Verdana"/>
                <a:ea typeface="+mn-ea"/>
                <a:cs typeface="Verdana"/>
              </a:defRPr>
            </a:lvl1pPr>
            <a:lvl2pPr marL="685800" indent="-228600" algn="l" defTabSz="914400" rtl="0" eaLnBrk="1" latinLnBrk="0" hangingPunct="1">
              <a:lnSpc>
                <a:spcPct val="90000"/>
              </a:lnSpc>
              <a:spcBef>
                <a:spcPts val="500"/>
              </a:spcBef>
              <a:buFont typeface="Arial"/>
              <a:buChar char="•"/>
              <a:defRPr sz="3600" b="1" i="0" kern="1200">
                <a:solidFill>
                  <a:schemeClr val="bg1"/>
                </a:solidFill>
                <a:latin typeface="Verdana Standaard" charset="0"/>
                <a:ea typeface="+mn-ea"/>
                <a:cs typeface="+mn-cs"/>
              </a:defRPr>
            </a:lvl2pPr>
            <a:lvl3pPr marL="1143000" indent="-228600" algn="l" defTabSz="914400" rtl="0" eaLnBrk="1" latinLnBrk="0" hangingPunct="1">
              <a:lnSpc>
                <a:spcPct val="90000"/>
              </a:lnSpc>
              <a:spcBef>
                <a:spcPts val="500"/>
              </a:spcBef>
              <a:buFont typeface="Arial"/>
              <a:buChar char="•"/>
              <a:defRPr sz="3600" b="1" i="0" kern="1200">
                <a:solidFill>
                  <a:schemeClr val="bg1"/>
                </a:solidFill>
                <a:latin typeface="Verdana Standaard" charset="0"/>
                <a:ea typeface="+mn-ea"/>
                <a:cs typeface="+mn-cs"/>
              </a:defRPr>
            </a:lvl3pPr>
            <a:lvl4pPr marL="1600200" indent="-228600" algn="l" defTabSz="914400" rtl="0" eaLnBrk="1" latinLnBrk="0" hangingPunct="1">
              <a:lnSpc>
                <a:spcPct val="90000"/>
              </a:lnSpc>
              <a:spcBef>
                <a:spcPts val="500"/>
              </a:spcBef>
              <a:buFont typeface="Arial"/>
              <a:buChar char="•"/>
              <a:defRPr sz="3600" b="1" i="0" kern="1200">
                <a:solidFill>
                  <a:schemeClr val="bg1"/>
                </a:solidFill>
                <a:latin typeface="Verdana Standaard" charset="0"/>
                <a:ea typeface="+mn-ea"/>
                <a:cs typeface="+mn-cs"/>
              </a:defRPr>
            </a:lvl4pPr>
            <a:lvl5pPr marL="2057400" indent="-228600" algn="l" defTabSz="914400" rtl="0" eaLnBrk="1" latinLnBrk="0" hangingPunct="1">
              <a:lnSpc>
                <a:spcPct val="90000"/>
              </a:lnSpc>
              <a:spcBef>
                <a:spcPts val="500"/>
              </a:spcBef>
              <a:buFont typeface="Arial"/>
              <a:buChar char="•"/>
              <a:defRPr sz="3600" b="1" i="0" kern="1200">
                <a:solidFill>
                  <a:schemeClr val="bg1"/>
                </a:solidFill>
                <a:latin typeface="Verdana Standaard"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dirty="0"/>
              <a:t>Timeline (Europe)</a:t>
            </a:r>
          </a:p>
        </p:txBody>
      </p:sp>
      <p:sp>
        <p:nvSpPr>
          <p:cNvPr id="7" name="Content Placeholder 2"/>
          <p:cNvSpPr txBox="1">
            <a:spLocks/>
          </p:cNvSpPr>
          <p:nvPr/>
        </p:nvSpPr>
        <p:spPr>
          <a:xfrm>
            <a:off x="609600" y="1600201"/>
            <a:ext cx="10972800" cy="4525963"/>
          </a:xfrm>
          <a:prstGeom prst="rect">
            <a:avLst/>
          </a:prstGeom>
        </p:spPr>
        <p:txBody>
          <a:bodyPr>
            <a:normAutofit/>
          </a:bodyPr>
          <a:lstStyle>
            <a:lvl1pPr marL="228600" indent="-228600" algn="l" defTabSz="914400" rtl="0" eaLnBrk="1" latinLnBrk="0" hangingPunct="1">
              <a:lnSpc>
                <a:spcPct val="90000"/>
              </a:lnSpc>
              <a:spcBef>
                <a:spcPts val="1000"/>
              </a:spcBef>
              <a:buFont typeface="Arial"/>
              <a:buChar char="•"/>
              <a:defRPr sz="2800" b="0" i="0" kern="1200">
                <a:solidFill>
                  <a:schemeClr val="tx1"/>
                </a:solidFill>
                <a:latin typeface="Verdana Standaard" charset="0"/>
                <a:ea typeface="+mn-ea"/>
                <a:cs typeface="+mn-cs"/>
              </a:defRPr>
            </a:lvl1pPr>
            <a:lvl2pPr marL="685800" indent="-228600" algn="l" defTabSz="914400" rtl="0" eaLnBrk="1" latinLnBrk="0" hangingPunct="1">
              <a:lnSpc>
                <a:spcPct val="90000"/>
              </a:lnSpc>
              <a:spcBef>
                <a:spcPts val="500"/>
              </a:spcBef>
              <a:buFont typeface="Arial"/>
              <a:buChar char="•"/>
              <a:defRPr sz="2400" b="0" i="0" kern="1200">
                <a:solidFill>
                  <a:schemeClr val="tx1"/>
                </a:solidFill>
                <a:latin typeface="Verdana Standaard" charset="0"/>
                <a:ea typeface="+mn-ea"/>
                <a:cs typeface="+mn-cs"/>
              </a:defRPr>
            </a:lvl2pPr>
            <a:lvl3pPr marL="1143000" indent="-228600" algn="l" defTabSz="914400" rtl="0" eaLnBrk="1" latinLnBrk="0" hangingPunct="1">
              <a:lnSpc>
                <a:spcPct val="90000"/>
              </a:lnSpc>
              <a:spcBef>
                <a:spcPts val="500"/>
              </a:spcBef>
              <a:buFont typeface="Arial"/>
              <a:buChar char="•"/>
              <a:defRPr sz="2000" b="0" i="0" kern="1200">
                <a:solidFill>
                  <a:schemeClr val="tx1"/>
                </a:solidFill>
                <a:latin typeface="Verdana Standaard" charset="0"/>
                <a:ea typeface="+mn-ea"/>
                <a:cs typeface="+mn-cs"/>
              </a:defRPr>
            </a:lvl3pPr>
            <a:lvl4pPr marL="1600200" indent="-228600" algn="l" defTabSz="914400" rtl="0" eaLnBrk="1" latinLnBrk="0" hangingPunct="1">
              <a:lnSpc>
                <a:spcPct val="90000"/>
              </a:lnSpc>
              <a:spcBef>
                <a:spcPts val="500"/>
              </a:spcBef>
              <a:buFont typeface="Arial"/>
              <a:buChar char="•"/>
              <a:defRPr sz="1800" b="0" i="0" kern="1200">
                <a:solidFill>
                  <a:schemeClr val="tx1"/>
                </a:solidFill>
                <a:latin typeface="Verdana Standaard" charset="0"/>
                <a:ea typeface="+mn-ea"/>
                <a:cs typeface="+mn-cs"/>
              </a:defRPr>
            </a:lvl4pPr>
            <a:lvl5pPr marL="2057400" indent="-228600" algn="l" defTabSz="914400" rtl="0" eaLnBrk="1" latinLnBrk="0" hangingPunct="1">
              <a:lnSpc>
                <a:spcPct val="90000"/>
              </a:lnSpc>
              <a:spcBef>
                <a:spcPts val="500"/>
              </a:spcBef>
              <a:buFont typeface="Arial"/>
              <a:buChar char="•"/>
              <a:defRPr sz="1800" b="0" i="0" kern="1200">
                <a:solidFill>
                  <a:schemeClr val="tx1"/>
                </a:solidFill>
                <a:latin typeface="Verdana Standaard"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mtClean="0"/>
              <a:t>OEM1:	 	w41-45</a:t>
            </a:r>
          </a:p>
          <a:p>
            <a:r>
              <a:rPr lang="en-US" smtClean="0"/>
              <a:t>OEM2: 		w47-49</a:t>
            </a:r>
          </a:p>
          <a:p>
            <a:pPr marL="0" indent="0">
              <a:buFont typeface="Arial"/>
              <a:buNone/>
            </a:pPr>
            <a:r>
              <a:rPr lang="en-US" smtClean="0"/>
              <a:t>    JRC validations</a:t>
            </a:r>
          </a:p>
          <a:p>
            <a:r>
              <a:rPr lang="en-US" smtClean="0"/>
              <a:t>OEM3: 		w3-7 (2019)</a:t>
            </a:r>
          </a:p>
          <a:p>
            <a:r>
              <a:rPr lang="en-US" smtClean="0"/>
              <a:t>OEM4: 		w8-10</a:t>
            </a:r>
          </a:p>
          <a:p>
            <a:pPr marL="0" indent="0">
              <a:buFont typeface="Arial"/>
              <a:buNone/>
            </a:pPr>
            <a:r>
              <a:rPr lang="en-US" smtClean="0"/>
              <a:t>    JRC validations</a:t>
            </a:r>
          </a:p>
          <a:p>
            <a:r>
              <a:rPr lang="en-US" smtClean="0"/>
              <a:t>OEM5: 		w13-17</a:t>
            </a:r>
          </a:p>
          <a:p>
            <a:r>
              <a:rPr lang="en-US" smtClean="0"/>
              <a:t>OEM6:		w19+ (tbc)</a:t>
            </a:r>
          </a:p>
          <a:p>
            <a:endParaRPr lang="en-IE" dirty="0"/>
          </a:p>
        </p:txBody>
      </p:sp>
    </p:spTree>
    <p:extLst>
      <p:ext uri="{BB962C8B-B14F-4D97-AF65-F5344CB8AC3E}">
        <p14:creationId xmlns:p14="http://schemas.microsoft.com/office/powerpoint/2010/main" val="261821097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939800" y="310646"/>
            <a:ext cx="10896600" cy="993310"/>
          </a:xfrm>
        </p:spPr>
        <p:txBody>
          <a:bodyPr/>
          <a:lstStyle/>
          <a:p>
            <a:r>
              <a:rPr lang="it-IT" dirty="0"/>
              <a:t/>
            </a:r>
            <a:br>
              <a:rPr lang="it-IT" dirty="0"/>
            </a:br>
            <a:endParaRPr lang="en-US" dirty="0"/>
          </a:p>
        </p:txBody>
      </p:sp>
      <p:sp>
        <p:nvSpPr>
          <p:cNvPr id="5" name="Text Placeholder 1"/>
          <p:cNvSpPr txBox="1">
            <a:spLocks/>
          </p:cNvSpPr>
          <p:nvPr/>
        </p:nvSpPr>
        <p:spPr>
          <a:xfrm>
            <a:off x="1092200" y="463046"/>
            <a:ext cx="10896600" cy="993310"/>
          </a:xfrm>
          <a:prstGeom prst="rect">
            <a:avLst/>
          </a:prstGeom>
        </p:spPr>
        <p:txBody>
          <a:bodyPr/>
          <a:lstStyle>
            <a:lvl1pPr marL="0" indent="0" algn="l" defTabSz="914400" rtl="0" eaLnBrk="1" latinLnBrk="0" hangingPunct="1">
              <a:lnSpc>
                <a:spcPct val="90000"/>
              </a:lnSpc>
              <a:spcBef>
                <a:spcPts val="1000"/>
              </a:spcBef>
              <a:buFont typeface="Arial"/>
              <a:buNone/>
              <a:defRPr sz="3600" b="0" i="0" kern="1200">
                <a:solidFill>
                  <a:schemeClr val="bg1"/>
                </a:solidFill>
                <a:latin typeface="Verdana"/>
                <a:ea typeface="+mn-ea"/>
                <a:cs typeface="Verdana"/>
              </a:defRPr>
            </a:lvl1pPr>
            <a:lvl2pPr marL="685800" indent="-228600" algn="l" defTabSz="914400" rtl="0" eaLnBrk="1" latinLnBrk="0" hangingPunct="1">
              <a:lnSpc>
                <a:spcPct val="90000"/>
              </a:lnSpc>
              <a:spcBef>
                <a:spcPts val="500"/>
              </a:spcBef>
              <a:buFont typeface="Arial"/>
              <a:buChar char="•"/>
              <a:defRPr sz="3600" b="1" i="0" kern="1200">
                <a:solidFill>
                  <a:schemeClr val="bg1"/>
                </a:solidFill>
                <a:latin typeface="Verdana Standaard" charset="0"/>
                <a:ea typeface="+mn-ea"/>
                <a:cs typeface="+mn-cs"/>
              </a:defRPr>
            </a:lvl2pPr>
            <a:lvl3pPr marL="1143000" indent="-228600" algn="l" defTabSz="914400" rtl="0" eaLnBrk="1" latinLnBrk="0" hangingPunct="1">
              <a:lnSpc>
                <a:spcPct val="90000"/>
              </a:lnSpc>
              <a:spcBef>
                <a:spcPts val="500"/>
              </a:spcBef>
              <a:buFont typeface="Arial"/>
              <a:buChar char="•"/>
              <a:defRPr sz="3600" b="1" i="0" kern="1200">
                <a:solidFill>
                  <a:schemeClr val="bg1"/>
                </a:solidFill>
                <a:latin typeface="Verdana Standaard" charset="0"/>
                <a:ea typeface="+mn-ea"/>
                <a:cs typeface="+mn-cs"/>
              </a:defRPr>
            </a:lvl3pPr>
            <a:lvl4pPr marL="1600200" indent="-228600" algn="l" defTabSz="914400" rtl="0" eaLnBrk="1" latinLnBrk="0" hangingPunct="1">
              <a:lnSpc>
                <a:spcPct val="90000"/>
              </a:lnSpc>
              <a:spcBef>
                <a:spcPts val="500"/>
              </a:spcBef>
              <a:buFont typeface="Arial"/>
              <a:buChar char="•"/>
              <a:defRPr sz="3600" b="1" i="0" kern="1200">
                <a:solidFill>
                  <a:schemeClr val="bg1"/>
                </a:solidFill>
                <a:latin typeface="Verdana Standaard" charset="0"/>
                <a:ea typeface="+mn-ea"/>
                <a:cs typeface="+mn-cs"/>
              </a:defRPr>
            </a:lvl4pPr>
            <a:lvl5pPr marL="2057400" indent="-228600" algn="l" defTabSz="914400" rtl="0" eaLnBrk="1" latinLnBrk="0" hangingPunct="1">
              <a:lnSpc>
                <a:spcPct val="90000"/>
              </a:lnSpc>
              <a:spcBef>
                <a:spcPts val="500"/>
              </a:spcBef>
              <a:buFont typeface="Arial"/>
              <a:buChar char="•"/>
              <a:defRPr sz="3600" b="1" i="0" kern="1200">
                <a:solidFill>
                  <a:schemeClr val="bg1"/>
                </a:solidFill>
                <a:latin typeface="Verdana Standaard"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dirty="0"/>
              <a:t>Setup</a:t>
            </a:r>
          </a:p>
        </p:txBody>
      </p:sp>
      <p:sp>
        <p:nvSpPr>
          <p:cNvPr id="6" name="Content Placeholder 2"/>
          <p:cNvSpPr txBox="1">
            <a:spLocks/>
          </p:cNvSpPr>
          <p:nvPr/>
        </p:nvSpPr>
        <p:spPr>
          <a:xfrm>
            <a:off x="609600" y="1600201"/>
            <a:ext cx="10972800" cy="4525963"/>
          </a:xfrm>
          <a:prstGeom prst="rect">
            <a:avLst/>
          </a:prstGeom>
        </p:spPr>
        <p:txBody>
          <a:bodyPr>
            <a:normAutofit/>
          </a:bodyPr>
          <a:lstStyle>
            <a:lvl1pPr marL="228600" indent="-228600" algn="l" defTabSz="914400" rtl="0" eaLnBrk="1" latinLnBrk="0" hangingPunct="1">
              <a:lnSpc>
                <a:spcPct val="90000"/>
              </a:lnSpc>
              <a:spcBef>
                <a:spcPts val="1000"/>
              </a:spcBef>
              <a:buFont typeface="Arial"/>
              <a:buChar char="•"/>
              <a:defRPr sz="2800" b="0" i="0" kern="1200">
                <a:solidFill>
                  <a:schemeClr val="tx1"/>
                </a:solidFill>
                <a:latin typeface="Verdana Standaard" charset="0"/>
                <a:ea typeface="+mn-ea"/>
                <a:cs typeface="+mn-cs"/>
              </a:defRPr>
            </a:lvl1pPr>
            <a:lvl2pPr marL="685800" indent="-228600" algn="l" defTabSz="914400" rtl="0" eaLnBrk="1" latinLnBrk="0" hangingPunct="1">
              <a:lnSpc>
                <a:spcPct val="90000"/>
              </a:lnSpc>
              <a:spcBef>
                <a:spcPts val="500"/>
              </a:spcBef>
              <a:buFont typeface="Arial"/>
              <a:buChar char="•"/>
              <a:defRPr sz="2400" b="0" i="0" kern="1200">
                <a:solidFill>
                  <a:schemeClr val="tx1"/>
                </a:solidFill>
                <a:latin typeface="Verdana Standaard" charset="0"/>
                <a:ea typeface="+mn-ea"/>
                <a:cs typeface="+mn-cs"/>
              </a:defRPr>
            </a:lvl2pPr>
            <a:lvl3pPr marL="1143000" indent="-228600" algn="l" defTabSz="914400" rtl="0" eaLnBrk="1" latinLnBrk="0" hangingPunct="1">
              <a:lnSpc>
                <a:spcPct val="90000"/>
              </a:lnSpc>
              <a:spcBef>
                <a:spcPts val="500"/>
              </a:spcBef>
              <a:buFont typeface="Arial"/>
              <a:buChar char="•"/>
              <a:defRPr sz="2000" b="0" i="0" kern="1200">
                <a:solidFill>
                  <a:schemeClr val="tx1"/>
                </a:solidFill>
                <a:latin typeface="Verdana Standaard" charset="0"/>
                <a:ea typeface="+mn-ea"/>
                <a:cs typeface="+mn-cs"/>
              </a:defRPr>
            </a:lvl3pPr>
            <a:lvl4pPr marL="1600200" indent="-228600" algn="l" defTabSz="914400" rtl="0" eaLnBrk="1" latinLnBrk="0" hangingPunct="1">
              <a:lnSpc>
                <a:spcPct val="90000"/>
              </a:lnSpc>
              <a:spcBef>
                <a:spcPts val="500"/>
              </a:spcBef>
              <a:buFont typeface="Arial"/>
              <a:buChar char="•"/>
              <a:defRPr sz="1800" b="0" i="0" kern="1200">
                <a:solidFill>
                  <a:schemeClr val="tx1"/>
                </a:solidFill>
                <a:latin typeface="Verdana Standaard" charset="0"/>
                <a:ea typeface="+mn-ea"/>
                <a:cs typeface="+mn-cs"/>
              </a:defRPr>
            </a:lvl4pPr>
            <a:lvl5pPr marL="2057400" indent="-228600" algn="l" defTabSz="914400" rtl="0" eaLnBrk="1" latinLnBrk="0" hangingPunct="1">
              <a:lnSpc>
                <a:spcPct val="90000"/>
              </a:lnSpc>
              <a:spcBef>
                <a:spcPts val="500"/>
              </a:spcBef>
              <a:buFont typeface="Arial"/>
              <a:buChar char="•"/>
              <a:defRPr sz="1800" b="0" i="0" kern="1200">
                <a:solidFill>
                  <a:schemeClr val="tx1"/>
                </a:solidFill>
                <a:latin typeface="Verdana Standaard"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IE" smtClean="0"/>
              <a:t>Instruments (</a:t>
            </a:r>
            <a:r>
              <a:rPr lang="en-IE" smtClean="0">
                <a:solidFill>
                  <a:srgbClr val="00B050"/>
                </a:solidFill>
              </a:rPr>
              <a:t>in green provided by JRC</a:t>
            </a:r>
            <a:r>
              <a:rPr lang="en-IE" smtClean="0"/>
              <a:t>)</a:t>
            </a:r>
          </a:p>
          <a:p>
            <a:pPr lvl="1"/>
            <a:r>
              <a:rPr lang="en-IE" b="1" u="sng" smtClean="0">
                <a:solidFill>
                  <a:srgbClr val="00B050"/>
                </a:solidFill>
              </a:rPr>
              <a:t>CS10</a:t>
            </a:r>
            <a:r>
              <a:rPr lang="en-IE" smtClean="0">
                <a:solidFill>
                  <a:srgbClr val="00B050"/>
                </a:solidFill>
              </a:rPr>
              <a:t> at tailpipe (JRC)  (+</a:t>
            </a:r>
            <a:r>
              <a:rPr lang="en-IE" b="1" smtClean="0">
                <a:solidFill>
                  <a:srgbClr val="00B050"/>
                </a:solidFill>
              </a:rPr>
              <a:t>CPC23</a:t>
            </a:r>
            <a:r>
              <a:rPr lang="en-IE" smtClean="0">
                <a:solidFill>
                  <a:srgbClr val="00B050"/>
                </a:solidFill>
              </a:rPr>
              <a:t>nm JRC)</a:t>
            </a:r>
          </a:p>
          <a:p>
            <a:pPr lvl="1"/>
            <a:r>
              <a:rPr lang="en-IE" b="1" u="sng" smtClean="0"/>
              <a:t>PMP23</a:t>
            </a:r>
            <a:r>
              <a:rPr lang="en-IE" smtClean="0"/>
              <a:t> at PFDS </a:t>
            </a:r>
            <a:r>
              <a:rPr lang="en-IE" smtClean="0">
                <a:solidFill>
                  <a:srgbClr val="00B050"/>
                </a:solidFill>
              </a:rPr>
              <a:t>(+</a:t>
            </a:r>
            <a:r>
              <a:rPr lang="en-IE" b="1" smtClean="0">
                <a:solidFill>
                  <a:srgbClr val="00B050"/>
                </a:solidFill>
              </a:rPr>
              <a:t>CPC10</a:t>
            </a:r>
            <a:r>
              <a:rPr lang="en-IE" smtClean="0">
                <a:solidFill>
                  <a:srgbClr val="00B050"/>
                </a:solidFill>
              </a:rPr>
              <a:t>nm JRC</a:t>
            </a:r>
            <a:r>
              <a:rPr lang="en-IE" smtClean="0"/>
              <a:t>)</a:t>
            </a:r>
          </a:p>
          <a:p>
            <a:pPr lvl="1"/>
            <a:r>
              <a:rPr lang="en-IE" smtClean="0"/>
              <a:t>PMP23 at tailpipe (</a:t>
            </a:r>
            <a:r>
              <a:rPr lang="en-IE" b="1" u="sng" smtClean="0"/>
              <a:t>TP23</a:t>
            </a:r>
            <a:r>
              <a:rPr lang="en-IE" smtClean="0"/>
              <a:t>) (optional, only few OEMs)</a:t>
            </a:r>
          </a:p>
          <a:p>
            <a:endParaRPr lang="en-IE" smtClean="0"/>
          </a:p>
          <a:p>
            <a:r>
              <a:rPr lang="en-US" smtClean="0"/>
              <a:t>Other CPCs can be connected at the systems with the instructions provided by JRC</a:t>
            </a:r>
          </a:p>
          <a:p>
            <a:r>
              <a:rPr lang="en-US" smtClean="0"/>
              <a:t>OEM will test many instruments from different manufacturers</a:t>
            </a:r>
          </a:p>
          <a:p>
            <a:pPr lvl="1"/>
            <a:r>
              <a:rPr lang="en-US" smtClean="0">
                <a:solidFill>
                  <a:srgbClr val="FF0000"/>
                </a:solidFill>
              </a:rPr>
              <a:t>JRC to contact instrument manufacturers</a:t>
            </a:r>
            <a:endParaRPr lang="en-IE" dirty="0">
              <a:solidFill>
                <a:srgbClr val="FF0000"/>
              </a:solidFill>
            </a:endParaRPr>
          </a:p>
        </p:txBody>
      </p:sp>
    </p:spTree>
    <p:extLst>
      <p:ext uri="{BB962C8B-B14F-4D97-AF65-F5344CB8AC3E}">
        <p14:creationId xmlns:p14="http://schemas.microsoft.com/office/powerpoint/2010/main" val="6377452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78th UNECE GRPE session</a:t>
            </a:r>
            <a:br>
              <a:rPr lang="en-US" dirty="0" smtClean="0"/>
            </a:br>
            <a:r>
              <a:rPr lang="en-US" dirty="0"/>
              <a:t/>
            </a:r>
            <a:br>
              <a:rPr lang="en-US" dirty="0"/>
            </a:br>
            <a:r>
              <a:rPr lang="en-US" sz="3200" dirty="0"/>
              <a:t>PMP IWG Progress Report</a:t>
            </a:r>
            <a:r>
              <a:rPr lang="en-US" dirty="0"/>
              <a:t/>
            </a:r>
            <a:br>
              <a:rPr lang="en-US" dirty="0"/>
            </a:br>
            <a:endParaRPr lang="en-US" dirty="0"/>
          </a:p>
        </p:txBody>
      </p:sp>
      <p:sp>
        <p:nvSpPr>
          <p:cNvPr id="4" name="Text Placeholder 3"/>
          <p:cNvSpPr>
            <a:spLocks noGrp="1"/>
          </p:cNvSpPr>
          <p:nvPr>
            <p:ph type="body" sz="quarter" idx="11"/>
          </p:nvPr>
        </p:nvSpPr>
        <p:spPr/>
        <p:txBody>
          <a:bodyPr/>
          <a:lstStyle/>
          <a:p>
            <a:r>
              <a:rPr lang="it-IT" dirty="0" smtClean="0"/>
              <a:t>Geneva, </a:t>
            </a:r>
            <a:r>
              <a:rPr lang="it-IT" dirty="0"/>
              <a:t>8</a:t>
            </a:r>
            <a:r>
              <a:rPr lang="it-IT" baseline="30000" dirty="0" smtClean="0"/>
              <a:t>th</a:t>
            </a:r>
            <a:r>
              <a:rPr lang="it-IT" dirty="0" smtClean="0"/>
              <a:t> -11</a:t>
            </a:r>
            <a:r>
              <a:rPr lang="it-IT" baseline="30000" dirty="0" smtClean="0"/>
              <a:t>th</a:t>
            </a:r>
            <a:r>
              <a:rPr lang="it-IT" dirty="0" smtClean="0"/>
              <a:t> </a:t>
            </a:r>
            <a:r>
              <a:rPr lang="it-IT" dirty="0" err="1" smtClean="0"/>
              <a:t>January</a:t>
            </a:r>
            <a:r>
              <a:rPr lang="it-IT" dirty="0" smtClean="0"/>
              <a:t> 2019</a:t>
            </a:r>
            <a:endParaRPr lang="en-US" dirty="0"/>
          </a:p>
        </p:txBody>
      </p:sp>
      <p:pic>
        <p:nvPicPr>
          <p:cNvPr id="5"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a:xfrm>
            <a:off x="890470" y="3809493"/>
            <a:ext cx="1969717" cy="1493763"/>
          </a:xfrm>
          <a:prstGeom prst="rect">
            <a:avLst/>
          </a:prstGeom>
          <a:noFill/>
          <a:extLst>
            <a:ext uri="{91240B29-F687-4F45-9708-019B960494DF}">
              <a14:hiddenLine xmlns:a14="http://schemas.microsoft.com/office/drawing/2010/main" w="12700">
                <a:solidFill>
                  <a:schemeClr val="tx1"/>
                </a:solidFill>
                <a:miter lim="800000"/>
                <a:headEnd type="none" w="sm" len="sm"/>
                <a:tailEnd type="none" w="sm" len="sm"/>
              </a14:hiddenLine>
            </a:ext>
          </a:extLst>
        </p:spPr>
      </p:pic>
      <p:sp>
        <p:nvSpPr>
          <p:cNvPr id="6" name="Rectangle 5"/>
          <p:cNvSpPr/>
          <p:nvPr/>
        </p:nvSpPr>
        <p:spPr>
          <a:xfrm>
            <a:off x="890470" y="5412861"/>
            <a:ext cx="2496277" cy="338554"/>
          </a:xfrm>
          <a:prstGeom prst="rect">
            <a:avLst/>
          </a:prstGeom>
        </p:spPr>
        <p:txBody>
          <a:bodyPr wrap="square">
            <a:spAutoFit/>
          </a:bodyPr>
          <a:lstStyle/>
          <a:p>
            <a:r>
              <a:rPr lang="en-IE" sz="1600" b="1" dirty="0">
                <a:solidFill>
                  <a:schemeClr val="bg1"/>
                </a:solidFill>
              </a:rPr>
              <a:t>UNITED NATIONS</a:t>
            </a:r>
            <a:endParaRPr lang="en-IE" sz="1600" dirty="0">
              <a:solidFill>
                <a:schemeClr val="bg1"/>
              </a:solidFill>
            </a:endParaRPr>
          </a:p>
        </p:txBody>
      </p:sp>
    </p:spTree>
    <p:extLst>
      <p:ext uri="{BB962C8B-B14F-4D97-AF65-F5344CB8AC3E}">
        <p14:creationId xmlns:p14="http://schemas.microsoft.com/office/powerpoint/2010/main" val="230489918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939800" y="310646"/>
            <a:ext cx="10896600" cy="993310"/>
          </a:xfrm>
        </p:spPr>
        <p:txBody>
          <a:bodyPr/>
          <a:lstStyle/>
          <a:p>
            <a:r>
              <a:rPr lang="it-IT" dirty="0"/>
              <a:t/>
            </a:r>
            <a:br>
              <a:rPr lang="it-IT" dirty="0"/>
            </a:br>
            <a:endParaRPr lang="en-US" dirty="0"/>
          </a:p>
        </p:txBody>
      </p:sp>
      <p:sp>
        <p:nvSpPr>
          <p:cNvPr id="5" name="Text Placeholder 1"/>
          <p:cNvSpPr txBox="1">
            <a:spLocks/>
          </p:cNvSpPr>
          <p:nvPr/>
        </p:nvSpPr>
        <p:spPr>
          <a:xfrm>
            <a:off x="1092200" y="463046"/>
            <a:ext cx="10896600" cy="993310"/>
          </a:xfrm>
          <a:prstGeom prst="rect">
            <a:avLst/>
          </a:prstGeom>
        </p:spPr>
        <p:txBody>
          <a:bodyPr/>
          <a:lstStyle>
            <a:lvl1pPr marL="0" indent="0" algn="l" defTabSz="914400" rtl="0" eaLnBrk="1" latinLnBrk="0" hangingPunct="1">
              <a:lnSpc>
                <a:spcPct val="90000"/>
              </a:lnSpc>
              <a:spcBef>
                <a:spcPts val="1000"/>
              </a:spcBef>
              <a:buFont typeface="Arial"/>
              <a:buNone/>
              <a:defRPr sz="3600" b="0" i="0" kern="1200">
                <a:solidFill>
                  <a:schemeClr val="bg1"/>
                </a:solidFill>
                <a:latin typeface="Verdana"/>
                <a:ea typeface="+mn-ea"/>
                <a:cs typeface="Verdana"/>
              </a:defRPr>
            </a:lvl1pPr>
            <a:lvl2pPr marL="685800" indent="-228600" algn="l" defTabSz="914400" rtl="0" eaLnBrk="1" latinLnBrk="0" hangingPunct="1">
              <a:lnSpc>
                <a:spcPct val="90000"/>
              </a:lnSpc>
              <a:spcBef>
                <a:spcPts val="500"/>
              </a:spcBef>
              <a:buFont typeface="Arial"/>
              <a:buChar char="•"/>
              <a:defRPr sz="3600" b="1" i="0" kern="1200">
                <a:solidFill>
                  <a:schemeClr val="bg1"/>
                </a:solidFill>
                <a:latin typeface="Verdana Standaard" charset="0"/>
                <a:ea typeface="+mn-ea"/>
                <a:cs typeface="+mn-cs"/>
              </a:defRPr>
            </a:lvl2pPr>
            <a:lvl3pPr marL="1143000" indent="-228600" algn="l" defTabSz="914400" rtl="0" eaLnBrk="1" latinLnBrk="0" hangingPunct="1">
              <a:lnSpc>
                <a:spcPct val="90000"/>
              </a:lnSpc>
              <a:spcBef>
                <a:spcPts val="500"/>
              </a:spcBef>
              <a:buFont typeface="Arial"/>
              <a:buChar char="•"/>
              <a:defRPr sz="3600" b="1" i="0" kern="1200">
                <a:solidFill>
                  <a:schemeClr val="bg1"/>
                </a:solidFill>
                <a:latin typeface="Verdana Standaard" charset="0"/>
                <a:ea typeface="+mn-ea"/>
                <a:cs typeface="+mn-cs"/>
              </a:defRPr>
            </a:lvl3pPr>
            <a:lvl4pPr marL="1600200" indent="-228600" algn="l" defTabSz="914400" rtl="0" eaLnBrk="1" latinLnBrk="0" hangingPunct="1">
              <a:lnSpc>
                <a:spcPct val="90000"/>
              </a:lnSpc>
              <a:spcBef>
                <a:spcPts val="500"/>
              </a:spcBef>
              <a:buFont typeface="Arial"/>
              <a:buChar char="•"/>
              <a:defRPr sz="3600" b="1" i="0" kern="1200">
                <a:solidFill>
                  <a:schemeClr val="bg1"/>
                </a:solidFill>
                <a:latin typeface="Verdana Standaard" charset="0"/>
                <a:ea typeface="+mn-ea"/>
                <a:cs typeface="+mn-cs"/>
              </a:defRPr>
            </a:lvl4pPr>
            <a:lvl5pPr marL="2057400" indent="-228600" algn="l" defTabSz="914400" rtl="0" eaLnBrk="1" latinLnBrk="0" hangingPunct="1">
              <a:lnSpc>
                <a:spcPct val="90000"/>
              </a:lnSpc>
              <a:spcBef>
                <a:spcPts val="500"/>
              </a:spcBef>
              <a:buFont typeface="Arial"/>
              <a:buChar char="•"/>
              <a:defRPr sz="3600" b="1" i="0" kern="1200">
                <a:solidFill>
                  <a:schemeClr val="bg1"/>
                </a:solidFill>
                <a:latin typeface="Verdana Standaard"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dirty="0"/>
              <a:t>Protocol (indicative)</a:t>
            </a:r>
          </a:p>
        </p:txBody>
      </p:sp>
      <p:sp>
        <p:nvSpPr>
          <p:cNvPr id="6" name="Content Placeholder 2"/>
          <p:cNvSpPr txBox="1">
            <a:spLocks/>
          </p:cNvSpPr>
          <p:nvPr/>
        </p:nvSpPr>
        <p:spPr>
          <a:xfrm>
            <a:off x="609600" y="1600201"/>
            <a:ext cx="10972800" cy="4525963"/>
          </a:xfrm>
          <a:prstGeom prst="rect">
            <a:avLst/>
          </a:prstGeom>
        </p:spPr>
        <p:txBody>
          <a:bodyPr>
            <a:normAutofit/>
          </a:bodyPr>
          <a:lstStyle>
            <a:lvl1pPr marL="228600" indent="-228600" algn="l" defTabSz="914400" rtl="0" eaLnBrk="1" latinLnBrk="0" hangingPunct="1">
              <a:lnSpc>
                <a:spcPct val="90000"/>
              </a:lnSpc>
              <a:spcBef>
                <a:spcPts val="1000"/>
              </a:spcBef>
              <a:buFont typeface="Arial"/>
              <a:buChar char="•"/>
              <a:defRPr sz="2800" b="0" i="0" kern="1200">
                <a:solidFill>
                  <a:schemeClr val="tx1"/>
                </a:solidFill>
                <a:latin typeface="Verdana Standaard" charset="0"/>
                <a:ea typeface="+mn-ea"/>
                <a:cs typeface="+mn-cs"/>
              </a:defRPr>
            </a:lvl1pPr>
            <a:lvl2pPr marL="685800" indent="-228600" algn="l" defTabSz="914400" rtl="0" eaLnBrk="1" latinLnBrk="0" hangingPunct="1">
              <a:lnSpc>
                <a:spcPct val="90000"/>
              </a:lnSpc>
              <a:spcBef>
                <a:spcPts val="500"/>
              </a:spcBef>
              <a:buFont typeface="Arial"/>
              <a:buChar char="•"/>
              <a:defRPr sz="2400" b="0" i="0" kern="1200">
                <a:solidFill>
                  <a:schemeClr val="tx1"/>
                </a:solidFill>
                <a:latin typeface="Verdana Standaard" charset="0"/>
                <a:ea typeface="+mn-ea"/>
                <a:cs typeface="+mn-cs"/>
              </a:defRPr>
            </a:lvl2pPr>
            <a:lvl3pPr marL="1143000" indent="-228600" algn="l" defTabSz="914400" rtl="0" eaLnBrk="1" latinLnBrk="0" hangingPunct="1">
              <a:lnSpc>
                <a:spcPct val="90000"/>
              </a:lnSpc>
              <a:spcBef>
                <a:spcPts val="500"/>
              </a:spcBef>
              <a:buFont typeface="Arial"/>
              <a:buChar char="•"/>
              <a:defRPr sz="2000" b="0" i="0" kern="1200">
                <a:solidFill>
                  <a:schemeClr val="tx1"/>
                </a:solidFill>
                <a:latin typeface="Verdana Standaard" charset="0"/>
                <a:ea typeface="+mn-ea"/>
                <a:cs typeface="+mn-cs"/>
              </a:defRPr>
            </a:lvl3pPr>
            <a:lvl4pPr marL="1600200" indent="-228600" algn="l" defTabSz="914400" rtl="0" eaLnBrk="1" latinLnBrk="0" hangingPunct="1">
              <a:lnSpc>
                <a:spcPct val="90000"/>
              </a:lnSpc>
              <a:spcBef>
                <a:spcPts val="500"/>
              </a:spcBef>
              <a:buFont typeface="Arial"/>
              <a:buChar char="•"/>
              <a:defRPr sz="1800" b="0" i="0" kern="1200">
                <a:solidFill>
                  <a:schemeClr val="tx1"/>
                </a:solidFill>
                <a:latin typeface="Verdana Standaard" charset="0"/>
                <a:ea typeface="+mn-ea"/>
                <a:cs typeface="+mn-cs"/>
              </a:defRPr>
            </a:lvl4pPr>
            <a:lvl5pPr marL="2057400" indent="-228600" algn="l" defTabSz="914400" rtl="0" eaLnBrk="1" latinLnBrk="0" hangingPunct="1">
              <a:lnSpc>
                <a:spcPct val="90000"/>
              </a:lnSpc>
              <a:spcBef>
                <a:spcPts val="500"/>
              </a:spcBef>
              <a:buFont typeface="Arial"/>
              <a:buChar char="•"/>
              <a:defRPr sz="1800" b="0" i="0" kern="1200">
                <a:solidFill>
                  <a:schemeClr val="tx1"/>
                </a:solidFill>
                <a:latin typeface="Verdana Standaard"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mtClean="0"/>
              <a:t>Protocol covers complete engine map and dynamics (e.g. for one shift day):</a:t>
            </a:r>
            <a:endParaRPr lang="en-IE" smtClean="0"/>
          </a:p>
          <a:p>
            <a:pPr lvl="1"/>
            <a:r>
              <a:rPr lang="en-IE" smtClean="0"/>
              <a:t>WHTC cold + WHTC hot, WHSC, FTP, NRTC, (CO2 mapping),  WHTC hot + WHTC hot</a:t>
            </a:r>
          </a:p>
          <a:p>
            <a:pPr marL="742950" lvl="2" indent="-342900"/>
            <a:r>
              <a:rPr lang="en-IE" smtClean="0"/>
              <a:t>Last day: WHTC hot  with active regen</a:t>
            </a:r>
          </a:p>
          <a:p>
            <a:pPr marL="342900" lvl="1" indent="-342900">
              <a:buFont typeface="Arial" panose="020B0604020202020204" pitchFamily="34" charset="0"/>
              <a:buChar char="•"/>
            </a:pPr>
            <a:endParaRPr lang="en-US" smtClean="0"/>
          </a:p>
          <a:p>
            <a:pPr marL="342900" lvl="1" indent="-342900">
              <a:buFont typeface="Arial" panose="020B0604020202020204" pitchFamily="34" charset="0"/>
              <a:buChar char="•"/>
            </a:pPr>
            <a:r>
              <a:rPr lang="en-US" smtClean="0"/>
              <a:t>PM filters and gaseous measurements to be taken</a:t>
            </a:r>
          </a:p>
          <a:p>
            <a:pPr marL="342900" lvl="1" indent="-342900">
              <a:buFont typeface="Arial" panose="020B0604020202020204" pitchFamily="34" charset="0"/>
              <a:buChar char="•"/>
            </a:pPr>
            <a:r>
              <a:rPr lang="en-US" smtClean="0"/>
              <a:t>Standard fuels and lubricants but should be analyzed</a:t>
            </a:r>
          </a:p>
          <a:p>
            <a:pPr marL="342900" lvl="1" indent="-342900">
              <a:buFont typeface="Arial" panose="020B0604020202020204" pitchFamily="34" charset="0"/>
              <a:buChar char="•"/>
            </a:pPr>
            <a:r>
              <a:rPr lang="en-IE" smtClean="0"/>
              <a:t>Exhaust gas temperature at sampling location shall be measured (at PFDS should be ok)</a:t>
            </a:r>
          </a:p>
          <a:p>
            <a:pPr marL="0" indent="0">
              <a:buFont typeface="Arial"/>
              <a:buNone/>
            </a:pPr>
            <a:endParaRPr lang="en-IE" dirty="0"/>
          </a:p>
        </p:txBody>
      </p:sp>
    </p:spTree>
    <p:extLst>
      <p:ext uri="{BB962C8B-B14F-4D97-AF65-F5344CB8AC3E}">
        <p14:creationId xmlns:p14="http://schemas.microsoft.com/office/powerpoint/2010/main" val="197481835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939800" y="310646"/>
            <a:ext cx="10896600" cy="993310"/>
          </a:xfrm>
        </p:spPr>
        <p:txBody>
          <a:bodyPr/>
          <a:lstStyle/>
          <a:p>
            <a:r>
              <a:rPr lang="it-IT" dirty="0"/>
              <a:t/>
            </a:r>
            <a:br>
              <a:rPr lang="it-IT" dirty="0"/>
            </a:br>
            <a:endParaRPr lang="en-US" dirty="0"/>
          </a:p>
        </p:txBody>
      </p:sp>
      <p:sp>
        <p:nvSpPr>
          <p:cNvPr id="5" name="Text Placeholder 1"/>
          <p:cNvSpPr txBox="1">
            <a:spLocks/>
          </p:cNvSpPr>
          <p:nvPr/>
        </p:nvSpPr>
        <p:spPr>
          <a:xfrm>
            <a:off x="1092200" y="463046"/>
            <a:ext cx="10896600" cy="993310"/>
          </a:xfrm>
          <a:prstGeom prst="rect">
            <a:avLst/>
          </a:prstGeom>
        </p:spPr>
        <p:txBody>
          <a:bodyPr/>
          <a:lstStyle>
            <a:lvl1pPr marL="0" indent="0" algn="l" defTabSz="914400" rtl="0" eaLnBrk="1" latinLnBrk="0" hangingPunct="1">
              <a:lnSpc>
                <a:spcPct val="90000"/>
              </a:lnSpc>
              <a:spcBef>
                <a:spcPts val="1000"/>
              </a:spcBef>
              <a:buFont typeface="Arial"/>
              <a:buNone/>
              <a:defRPr sz="3600" b="0" i="0" kern="1200">
                <a:solidFill>
                  <a:schemeClr val="bg1"/>
                </a:solidFill>
                <a:latin typeface="Verdana"/>
                <a:ea typeface="+mn-ea"/>
                <a:cs typeface="Verdana"/>
              </a:defRPr>
            </a:lvl1pPr>
            <a:lvl2pPr marL="685800" indent="-228600" algn="l" defTabSz="914400" rtl="0" eaLnBrk="1" latinLnBrk="0" hangingPunct="1">
              <a:lnSpc>
                <a:spcPct val="90000"/>
              </a:lnSpc>
              <a:spcBef>
                <a:spcPts val="500"/>
              </a:spcBef>
              <a:buFont typeface="Arial"/>
              <a:buChar char="•"/>
              <a:defRPr sz="3600" b="1" i="0" kern="1200">
                <a:solidFill>
                  <a:schemeClr val="bg1"/>
                </a:solidFill>
                <a:latin typeface="Verdana Standaard" charset="0"/>
                <a:ea typeface="+mn-ea"/>
                <a:cs typeface="+mn-cs"/>
              </a:defRPr>
            </a:lvl2pPr>
            <a:lvl3pPr marL="1143000" indent="-228600" algn="l" defTabSz="914400" rtl="0" eaLnBrk="1" latinLnBrk="0" hangingPunct="1">
              <a:lnSpc>
                <a:spcPct val="90000"/>
              </a:lnSpc>
              <a:spcBef>
                <a:spcPts val="500"/>
              </a:spcBef>
              <a:buFont typeface="Arial"/>
              <a:buChar char="•"/>
              <a:defRPr sz="3600" b="1" i="0" kern="1200">
                <a:solidFill>
                  <a:schemeClr val="bg1"/>
                </a:solidFill>
                <a:latin typeface="Verdana Standaard" charset="0"/>
                <a:ea typeface="+mn-ea"/>
                <a:cs typeface="+mn-cs"/>
              </a:defRPr>
            </a:lvl3pPr>
            <a:lvl4pPr marL="1600200" indent="-228600" algn="l" defTabSz="914400" rtl="0" eaLnBrk="1" latinLnBrk="0" hangingPunct="1">
              <a:lnSpc>
                <a:spcPct val="90000"/>
              </a:lnSpc>
              <a:spcBef>
                <a:spcPts val="500"/>
              </a:spcBef>
              <a:buFont typeface="Arial"/>
              <a:buChar char="•"/>
              <a:defRPr sz="3600" b="1" i="0" kern="1200">
                <a:solidFill>
                  <a:schemeClr val="bg1"/>
                </a:solidFill>
                <a:latin typeface="Verdana Standaard" charset="0"/>
                <a:ea typeface="+mn-ea"/>
                <a:cs typeface="+mn-cs"/>
              </a:defRPr>
            </a:lvl4pPr>
            <a:lvl5pPr marL="2057400" indent="-228600" algn="l" defTabSz="914400" rtl="0" eaLnBrk="1" latinLnBrk="0" hangingPunct="1">
              <a:lnSpc>
                <a:spcPct val="90000"/>
              </a:lnSpc>
              <a:spcBef>
                <a:spcPts val="500"/>
              </a:spcBef>
              <a:buFont typeface="Arial"/>
              <a:buChar char="•"/>
              <a:defRPr sz="3600" b="1" i="0" kern="1200">
                <a:solidFill>
                  <a:schemeClr val="bg1"/>
                </a:solidFill>
                <a:latin typeface="Verdana Standaard"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dirty="0"/>
              <a:t>Testing sequence</a:t>
            </a:r>
          </a:p>
        </p:txBody>
      </p:sp>
      <p:sp>
        <p:nvSpPr>
          <p:cNvPr id="7" name="Content Placeholder 2"/>
          <p:cNvSpPr txBox="1">
            <a:spLocks/>
          </p:cNvSpPr>
          <p:nvPr/>
        </p:nvSpPr>
        <p:spPr>
          <a:xfrm>
            <a:off x="609600" y="1600201"/>
            <a:ext cx="10972800" cy="4525963"/>
          </a:xfrm>
          <a:prstGeom prst="rect">
            <a:avLst/>
          </a:prstGeom>
        </p:spPr>
        <p:txBody>
          <a:bodyPr>
            <a:normAutofit/>
          </a:bodyPr>
          <a:lstStyle>
            <a:lvl1pPr marL="228600" indent="-228600" algn="l" defTabSz="914400" rtl="0" eaLnBrk="1" latinLnBrk="0" hangingPunct="1">
              <a:lnSpc>
                <a:spcPct val="90000"/>
              </a:lnSpc>
              <a:spcBef>
                <a:spcPts val="1000"/>
              </a:spcBef>
              <a:buFont typeface="Arial"/>
              <a:buChar char="•"/>
              <a:defRPr sz="2800" b="0" i="0" kern="1200">
                <a:solidFill>
                  <a:schemeClr val="tx1"/>
                </a:solidFill>
                <a:latin typeface="Verdana Standaard" charset="0"/>
                <a:ea typeface="+mn-ea"/>
                <a:cs typeface="+mn-cs"/>
              </a:defRPr>
            </a:lvl1pPr>
            <a:lvl2pPr marL="685800" indent="-228600" algn="l" defTabSz="914400" rtl="0" eaLnBrk="1" latinLnBrk="0" hangingPunct="1">
              <a:lnSpc>
                <a:spcPct val="90000"/>
              </a:lnSpc>
              <a:spcBef>
                <a:spcPts val="500"/>
              </a:spcBef>
              <a:buFont typeface="Arial"/>
              <a:buChar char="•"/>
              <a:defRPr sz="2400" b="0" i="0" kern="1200">
                <a:solidFill>
                  <a:schemeClr val="tx1"/>
                </a:solidFill>
                <a:latin typeface="Verdana Standaard" charset="0"/>
                <a:ea typeface="+mn-ea"/>
                <a:cs typeface="+mn-cs"/>
              </a:defRPr>
            </a:lvl2pPr>
            <a:lvl3pPr marL="1143000" indent="-228600" algn="l" defTabSz="914400" rtl="0" eaLnBrk="1" latinLnBrk="0" hangingPunct="1">
              <a:lnSpc>
                <a:spcPct val="90000"/>
              </a:lnSpc>
              <a:spcBef>
                <a:spcPts val="500"/>
              </a:spcBef>
              <a:buFont typeface="Arial"/>
              <a:buChar char="•"/>
              <a:defRPr sz="2000" b="0" i="0" kern="1200">
                <a:solidFill>
                  <a:schemeClr val="tx1"/>
                </a:solidFill>
                <a:latin typeface="Verdana Standaard" charset="0"/>
                <a:ea typeface="+mn-ea"/>
                <a:cs typeface="+mn-cs"/>
              </a:defRPr>
            </a:lvl3pPr>
            <a:lvl4pPr marL="1600200" indent="-228600" algn="l" defTabSz="914400" rtl="0" eaLnBrk="1" latinLnBrk="0" hangingPunct="1">
              <a:lnSpc>
                <a:spcPct val="90000"/>
              </a:lnSpc>
              <a:spcBef>
                <a:spcPts val="500"/>
              </a:spcBef>
              <a:buFont typeface="Arial"/>
              <a:buChar char="•"/>
              <a:defRPr sz="1800" b="0" i="0" kern="1200">
                <a:solidFill>
                  <a:schemeClr val="tx1"/>
                </a:solidFill>
                <a:latin typeface="Verdana Standaard" charset="0"/>
                <a:ea typeface="+mn-ea"/>
                <a:cs typeface="+mn-cs"/>
              </a:defRPr>
            </a:lvl4pPr>
            <a:lvl5pPr marL="2057400" indent="-228600" algn="l" defTabSz="914400" rtl="0" eaLnBrk="1" latinLnBrk="0" hangingPunct="1">
              <a:lnSpc>
                <a:spcPct val="90000"/>
              </a:lnSpc>
              <a:spcBef>
                <a:spcPts val="500"/>
              </a:spcBef>
              <a:buFont typeface="Arial"/>
              <a:buChar char="•"/>
              <a:defRPr sz="1800" b="0" i="0" kern="1200">
                <a:solidFill>
                  <a:schemeClr val="tx1"/>
                </a:solidFill>
                <a:latin typeface="Verdana Standaard"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mtClean="0"/>
              <a:t>Influence of position compared to PFDS (few OEMs, within 1 m or with probes at same cross-section)</a:t>
            </a:r>
          </a:p>
          <a:p>
            <a:r>
              <a:rPr lang="en-IE" smtClean="0"/>
              <a:t>PMP23 at PFDS, TP23 and CS10+23 at tailpipe with high PCRF</a:t>
            </a:r>
          </a:p>
          <a:p>
            <a:r>
              <a:rPr lang="en-IE" smtClean="0"/>
              <a:t>PMP23 at PFDS high PCRF, TP23 and CS10+23 at tailpipe with low PCRF</a:t>
            </a:r>
          </a:p>
          <a:p>
            <a:r>
              <a:rPr lang="en-IE" smtClean="0"/>
              <a:t>TP23 or CS10+23 with longer sampling line (residence time &lt;3s) temperature&gt;150°C</a:t>
            </a:r>
          </a:p>
          <a:p>
            <a:r>
              <a:rPr lang="en-US" smtClean="0"/>
              <a:t>Tests with and without crankcase emissions</a:t>
            </a:r>
            <a:endParaRPr lang="en-IE" smtClean="0"/>
          </a:p>
          <a:p>
            <a:r>
              <a:rPr lang="en-IE" smtClean="0"/>
              <a:t>TP23 with “pre-diluter” (if available)</a:t>
            </a:r>
          </a:p>
          <a:p>
            <a:endParaRPr lang="en-IE" dirty="0"/>
          </a:p>
        </p:txBody>
      </p:sp>
    </p:spTree>
    <p:extLst>
      <p:ext uri="{BB962C8B-B14F-4D97-AF65-F5344CB8AC3E}">
        <p14:creationId xmlns:p14="http://schemas.microsoft.com/office/powerpoint/2010/main" val="54654206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939800" y="310646"/>
            <a:ext cx="10896600" cy="993310"/>
          </a:xfrm>
        </p:spPr>
        <p:txBody>
          <a:bodyPr/>
          <a:lstStyle/>
          <a:p>
            <a:r>
              <a:rPr lang="it-IT" dirty="0"/>
              <a:t/>
            </a:r>
            <a:br>
              <a:rPr lang="it-IT" dirty="0"/>
            </a:br>
            <a:endParaRPr lang="en-US" dirty="0"/>
          </a:p>
        </p:txBody>
      </p:sp>
      <p:sp>
        <p:nvSpPr>
          <p:cNvPr id="5" name="Text Placeholder 1"/>
          <p:cNvSpPr txBox="1">
            <a:spLocks/>
          </p:cNvSpPr>
          <p:nvPr/>
        </p:nvSpPr>
        <p:spPr>
          <a:xfrm>
            <a:off x="1092200" y="463046"/>
            <a:ext cx="10896600" cy="993310"/>
          </a:xfrm>
          <a:prstGeom prst="rect">
            <a:avLst/>
          </a:prstGeom>
        </p:spPr>
        <p:txBody>
          <a:bodyPr/>
          <a:lstStyle>
            <a:lvl1pPr marL="0" indent="0" algn="l" defTabSz="914400" rtl="0" eaLnBrk="1" latinLnBrk="0" hangingPunct="1">
              <a:lnSpc>
                <a:spcPct val="90000"/>
              </a:lnSpc>
              <a:spcBef>
                <a:spcPts val="1000"/>
              </a:spcBef>
              <a:buFont typeface="Arial"/>
              <a:buNone/>
              <a:defRPr sz="3600" b="0" i="0" kern="1200">
                <a:solidFill>
                  <a:schemeClr val="bg1"/>
                </a:solidFill>
                <a:latin typeface="Verdana"/>
                <a:ea typeface="+mn-ea"/>
                <a:cs typeface="Verdana"/>
              </a:defRPr>
            </a:lvl1pPr>
            <a:lvl2pPr marL="685800" indent="-228600" algn="l" defTabSz="914400" rtl="0" eaLnBrk="1" latinLnBrk="0" hangingPunct="1">
              <a:lnSpc>
                <a:spcPct val="90000"/>
              </a:lnSpc>
              <a:spcBef>
                <a:spcPts val="500"/>
              </a:spcBef>
              <a:buFont typeface="Arial"/>
              <a:buChar char="•"/>
              <a:defRPr sz="3600" b="1" i="0" kern="1200">
                <a:solidFill>
                  <a:schemeClr val="bg1"/>
                </a:solidFill>
                <a:latin typeface="Verdana Standaard" charset="0"/>
                <a:ea typeface="+mn-ea"/>
                <a:cs typeface="+mn-cs"/>
              </a:defRPr>
            </a:lvl2pPr>
            <a:lvl3pPr marL="1143000" indent="-228600" algn="l" defTabSz="914400" rtl="0" eaLnBrk="1" latinLnBrk="0" hangingPunct="1">
              <a:lnSpc>
                <a:spcPct val="90000"/>
              </a:lnSpc>
              <a:spcBef>
                <a:spcPts val="500"/>
              </a:spcBef>
              <a:buFont typeface="Arial"/>
              <a:buChar char="•"/>
              <a:defRPr sz="3600" b="1" i="0" kern="1200">
                <a:solidFill>
                  <a:schemeClr val="bg1"/>
                </a:solidFill>
                <a:latin typeface="Verdana Standaard" charset="0"/>
                <a:ea typeface="+mn-ea"/>
                <a:cs typeface="+mn-cs"/>
              </a:defRPr>
            </a:lvl3pPr>
            <a:lvl4pPr marL="1600200" indent="-228600" algn="l" defTabSz="914400" rtl="0" eaLnBrk="1" latinLnBrk="0" hangingPunct="1">
              <a:lnSpc>
                <a:spcPct val="90000"/>
              </a:lnSpc>
              <a:spcBef>
                <a:spcPts val="500"/>
              </a:spcBef>
              <a:buFont typeface="Arial"/>
              <a:buChar char="•"/>
              <a:defRPr sz="3600" b="1" i="0" kern="1200">
                <a:solidFill>
                  <a:schemeClr val="bg1"/>
                </a:solidFill>
                <a:latin typeface="Verdana Standaard" charset="0"/>
                <a:ea typeface="+mn-ea"/>
                <a:cs typeface="+mn-cs"/>
              </a:defRPr>
            </a:lvl4pPr>
            <a:lvl5pPr marL="2057400" indent="-228600" algn="l" defTabSz="914400" rtl="0" eaLnBrk="1" latinLnBrk="0" hangingPunct="1">
              <a:lnSpc>
                <a:spcPct val="90000"/>
              </a:lnSpc>
              <a:spcBef>
                <a:spcPts val="500"/>
              </a:spcBef>
              <a:buFont typeface="Arial"/>
              <a:buChar char="•"/>
              <a:defRPr sz="3600" b="1" i="0" kern="1200">
                <a:solidFill>
                  <a:schemeClr val="bg1"/>
                </a:solidFill>
                <a:latin typeface="Verdana Standaard"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dirty="0"/>
              <a:t>Setup</a:t>
            </a:r>
          </a:p>
        </p:txBody>
      </p:sp>
      <p:sp>
        <p:nvSpPr>
          <p:cNvPr id="6" name="TextBox 5"/>
          <p:cNvSpPr txBox="1"/>
          <p:nvPr/>
        </p:nvSpPr>
        <p:spPr>
          <a:xfrm>
            <a:off x="1487489" y="4765570"/>
            <a:ext cx="1043876" cy="369332"/>
          </a:xfrm>
          <a:prstGeom prst="rect">
            <a:avLst/>
          </a:prstGeom>
          <a:solidFill>
            <a:schemeClr val="bg1">
              <a:lumMod val="75000"/>
            </a:schemeClr>
          </a:solidFill>
          <a:ln>
            <a:solidFill>
              <a:schemeClr val="tx1"/>
            </a:solidFill>
          </a:ln>
        </p:spPr>
        <p:txBody>
          <a:bodyPr wrap="none" rtlCol="0">
            <a:spAutoFit/>
          </a:bodyPr>
          <a:lstStyle/>
          <a:p>
            <a:r>
              <a:rPr lang="en-US" dirty="0"/>
              <a:t>ENGINE</a:t>
            </a:r>
            <a:endParaRPr lang="en-IE" dirty="0"/>
          </a:p>
        </p:txBody>
      </p:sp>
      <p:cxnSp>
        <p:nvCxnSpPr>
          <p:cNvPr id="8" name="Straight Connector 7"/>
          <p:cNvCxnSpPr>
            <a:stCxn id="6" idx="3"/>
          </p:cNvCxnSpPr>
          <p:nvPr/>
        </p:nvCxnSpPr>
        <p:spPr>
          <a:xfrm>
            <a:off x="2531365" y="4950236"/>
            <a:ext cx="7501073"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3791744" y="4117498"/>
            <a:ext cx="736500" cy="369332"/>
          </a:xfrm>
          <a:prstGeom prst="rect">
            <a:avLst/>
          </a:prstGeom>
          <a:solidFill>
            <a:schemeClr val="bg1">
              <a:lumMod val="75000"/>
            </a:schemeClr>
          </a:solidFill>
          <a:ln>
            <a:solidFill>
              <a:schemeClr val="tx1"/>
            </a:solidFill>
          </a:ln>
        </p:spPr>
        <p:txBody>
          <a:bodyPr wrap="none" rtlCol="0">
            <a:spAutoFit/>
          </a:bodyPr>
          <a:lstStyle/>
          <a:p>
            <a:r>
              <a:rPr lang="en-US" dirty="0"/>
              <a:t>PFDS</a:t>
            </a:r>
            <a:endParaRPr lang="en-IE" dirty="0"/>
          </a:p>
        </p:txBody>
      </p:sp>
      <p:cxnSp>
        <p:nvCxnSpPr>
          <p:cNvPr id="10" name="Straight Connector 9"/>
          <p:cNvCxnSpPr>
            <a:stCxn id="9" idx="2"/>
          </p:cNvCxnSpPr>
          <p:nvPr/>
        </p:nvCxnSpPr>
        <p:spPr>
          <a:xfrm>
            <a:off x="4159994" y="4486830"/>
            <a:ext cx="70118" cy="463406"/>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a:stCxn id="9" idx="0"/>
          </p:cNvCxnSpPr>
          <p:nvPr/>
        </p:nvCxnSpPr>
        <p:spPr>
          <a:xfrm flipV="1">
            <a:off x="4159994" y="3613442"/>
            <a:ext cx="70118" cy="504056"/>
          </a:xfrm>
          <a:prstGeom prst="line">
            <a:avLst/>
          </a:prstGeom>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3791745" y="3241004"/>
            <a:ext cx="877501" cy="369332"/>
          </a:xfrm>
          <a:prstGeom prst="rect">
            <a:avLst/>
          </a:prstGeom>
          <a:solidFill>
            <a:schemeClr val="bg1">
              <a:lumMod val="75000"/>
            </a:schemeClr>
          </a:solidFill>
          <a:ln>
            <a:solidFill>
              <a:schemeClr val="tx1"/>
            </a:solidFill>
          </a:ln>
        </p:spPr>
        <p:txBody>
          <a:bodyPr wrap="none" rtlCol="0">
            <a:spAutoFit/>
          </a:bodyPr>
          <a:lstStyle/>
          <a:p>
            <a:r>
              <a:rPr lang="en-US" dirty="0"/>
              <a:t>PMP23</a:t>
            </a:r>
            <a:endParaRPr lang="en-IE" dirty="0"/>
          </a:p>
        </p:txBody>
      </p:sp>
      <p:sp>
        <p:nvSpPr>
          <p:cNvPr id="13" name="TextBox 12"/>
          <p:cNvSpPr txBox="1"/>
          <p:nvPr/>
        </p:nvSpPr>
        <p:spPr>
          <a:xfrm>
            <a:off x="5179242" y="3241004"/>
            <a:ext cx="851803" cy="369332"/>
          </a:xfrm>
          <a:prstGeom prst="rect">
            <a:avLst/>
          </a:prstGeom>
          <a:solidFill>
            <a:schemeClr val="accent4">
              <a:lumMod val="40000"/>
              <a:lumOff val="60000"/>
            </a:schemeClr>
          </a:solidFill>
          <a:ln>
            <a:solidFill>
              <a:schemeClr val="tx1"/>
            </a:solidFill>
          </a:ln>
        </p:spPr>
        <p:txBody>
          <a:bodyPr wrap="none" rtlCol="0">
            <a:spAutoFit/>
          </a:bodyPr>
          <a:lstStyle/>
          <a:p>
            <a:r>
              <a:rPr lang="en-US" dirty="0"/>
              <a:t>CPC10</a:t>
            </a:r>
            <a:endParaRPr lang="en-IE" dirty="0"/>
          </a:p>
        </p:txBody>
      </p:sp>
      <p:cxnSp>
        <p:nvCxnSpPr>
          <p:cNvPr id="14" name="Straight Connector 13"/>
          <p:cNvCxnSpPr>
            <a:stCxn id="12" idx="3"/>
            <a:endCxn id="13" idx="1"/>
          </p:cNvCxnSpPr>
          <p:nvPr/>
        </p:nvCxnSpPr>
        <p:spPr>
          <a:xfrm>
            <a:off x="4669246" y="3425670"/>
            <a:ext cx="50999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4668480" y="4950236"/>
            <a:ext cx="0" cy="751438"/>
          </a:xfrm>
          <a:prstGeom prst="line">
            <a:avLst/>
          </a:prstGeom>
        </p:spPr>
        <p:style>
          <a:lnRef idx="1">
            <a:schemeClr val="accent2"/>
          </a:lnRef>
          <a:fillRef idx="0">
            <a:schemeClr val="accent2"/>
          </a:fillRef>
          <a:effectRef idx="0">
            <a:schemeClr val="accent2"/>
          </a:effectRef>
          <a:fontRef idx="minor">
            <a:schemeClr val="tx1"/>
          </a:fontRef>
        </p:style>
      </p:cxnSp>
      <p:sp>
        <p:nvSpPr>
          <p:cNvPr id="16" name="TextBox 15"/>
          <p:cNvSpPr txBox="1"/>
          <p:nvPr/>
        </p:nvSpPr>
        <p:spPr>
          <a:xfrm>
            <a:off x="4799738" y="5187410"/>
            <a:ext cx="1293406" cy="369332"/>
          </a:xfrm>
          <a:prstGeom prst="rect">
            <a:avLst/>
          </a:prstGeom>
          <a:noFill/>
        </p:spPr>
        <p:txBody>
          <a:bodyPr wrap="none" rtlCol="0">
            <a:spAutoFit/>
          </a:bodyPr>
          <a:lstStyle/>
          <a:p>
            <a:r>
              <a:rPr lang="en-US" dirty="0">
                <a:solidFill>
                  <a:srgbClr val="C00000"/>
                </a:solidFill>
              </a:rPr>
              <a:t>Heated tube</a:t>
            </a:r>
            <a:endParaRPr lang="en-IE" dirty="0">
              <a:solidFill>
                <a:srgbClr val="C00000"/>
              </a:solidFill>
            </a:endParaRPr>
          </a:p>
        </p:txBody>
      </p:sp>
      <p:sp>
        <p:nvSpPr>
          <p:cNvPr id="17" name="TextBox 16"/>
          <p:cNvSpPr txBox="1"/>
          <p:nvPr/>
        </p:nvSpPr>
        <p:spPr>
          <a:xfrm>
            <a:off x="4289509" y="5701674"/>
            <a:ext cx="697840" cy="369332"/>
          </a:xfrm>
          <a:prstGeom prst="rect">
            <a:avLst/>
          </a:prstGeom>
          <a:solidFill>
            <a:schemeClr val="accent4">
              <a:lumMod val="40000"/>
              <a:lumOff val="60000"/>
            </a:schemeClr>
          </a:solidFill>
          <a:ln>
            <a:solidFill>
              <a:schemeClr val="tx1"/>
            </a:solidFill>
          </a:ln>
        </p:spPr>
        <p:txBody>
          <a:bodyPr wrap="none" rtlCol="0">
            <a:spAutoFit/>
          </a:bodyPr>
          <a:lstStyle/>
          <a:p>
            <a:r>
              <a:rPr lang="en-US" dirty="0" smtClean="0"/>
              <a:t>CS10</a:t>
            </a:r>
            <a:endParaRPr lang="en-IE" dirty="0"/>
          </a:p>
        </p:txBody>
      </p:sp>
      <p:sp>
        <p:nvSpPr>
          <p:cNvPr id="18" name="TextBox 17"/>
          <p:cNvSpPr txBox="1"/>
          <p:nvPr/>
        </p:nvSpPr>
        <p:spPr>
          <a:xfrm>
            <a:off x="5521172" y="5701674"/>
            <a:ext cx="851803" cy="369332"/>
          </a:xfrm>
          <a:prstGeom prst="rect">
            <a:avLst/>
          </a:prstGeom>
          <a:solidFill>
            <a:schemeClr val="accent4">
              <a:lumMod val="40000"/>
              <a:lumOff val="60000"/>
            </a:schemeClr>
          </a:solidFill>
          <a:ln>
            <a:solidFill>
              <a:schemeClr val="tx1"/>
            </a:solidFill>
          </a:ln>
        </p:spPr>
        <p:txBody>
          <a:bodyPr wrap="none" rtlCol="0">
            <a:spAutoFit/>
          </a:bodyPr>
          <a:lstStyle/>
          <a:p>
            <a:r>
              <a:rPr lang="en-US" dirty="0"/>
              <a:t>CPC23</a:t>
            </a:r>
            <a:endParaRPr lang="en-IE" dirty="0"/>
          </a:p>
        </p:txBody>
      </p:sp>
      <p:cxnSp>
        <p:nvCxnSpPr>
          <p:cNvPr id="19" name="Straight Connector 18"/>
          <p:cNvCxnSpPr>
            <a:stCxn id="17" idx="3"/>
            <a:endCxn id="18" idx="1"/>
          </p:cNvCxnSpPr>
          <p:nvPr/>
        </p:nvCxnSpPr>
        <p:spPr>
          <a:xfrm>
            <a:off x="4987349" y="5886340"/>
            <a:ext cx="533823" cy="0"/>
          </a:xfrm>
          <a:prstGeom prst="line">
            <a:avLst/>
          </a:prstGeom>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743744" y="2254582"/>
            <a:ext cx="1762171" cy="369332"/>
          </a:xfrm>
          <a:prstGeom prst="rect">
            <a:avLst/>
          </a:prstGeom>
          <a:solidFill>
            <a:schemeClr val="accent4">
              <a:lumMod val="40000"/>
              <a:lumOff val="60000"/>
            </a:schemeClr>
          </a:solidFill>
          <a:ln>
            <a:solidFill>
              <a:schemeClr val="tx1"/>
            </a:solidFill>
          </a:ln>
        </p:spPr>
        <p:txBody>
          <a:bodyPr wrap="none" rtlCol="0">
            <a:spAutoFit/>
          </a:bodyPr>
          <a:lstStyle/>
          <a:p>
            <a:r>
              <a:rPr lang="en-US" dirty="0"/>
              <a:t>Provided by JRC</a:t>
            </a:r>
            <a:endParaRPr lang="en-IE" dirty="0"/>
          </a:p>
        </p:txBody>
      </p:sp>
      <p:sp>
        <p:nvSpPr>
          <p:cNvPr id="21" name="TextBox 20"/>
          <p:cNvSpPr txBox="1"/>
          <p:nvPr/>
        </p:nvSpPr>
        <p:spPr>
          <a:xfrm>
            <a:off x="719404" y="1687810"/>
            <a:ext cx="1646417" cy="369332"/>
          </a:xfrm>
          <a:prstGeom prst="rect">
            <a:avLst/>
          </a:prstGeom>
          <a:solidFill>
            <a:schemeClr val="bg1">
              <a:lumMod val="75000"/>
            </a:schemeClr>
          </a:solidFill>
          <a:ln>
            <a:solidFill>
              <a:schemeClr val="tx1"/>
            </a:solidFill>
          </a:ln>
        </p:spPr>
        <p:txBody>
          <a:bodyPr wrap="none" rtlCol="0">
            <a:spAutoFit/>
          </a:bodyPr>
          <a:lstStyle/>
          <a:p>
            <a:r>
              <a:rPr lang="en-US" dirty="0"/>
              <a:t>Provided by lab</a:t>
            </a:r>
            <a:endParaRPr lang="en-IE" dirty="0"/>
          </a:p>
        </p:txBody>
      </p:sp>
      <p:cxnSp>
        <p:nvCxnSpPr>
          <p:cNvPr id="22" name="Straight Connector 21"/>
          <p:cNvCxnSpPr/>
          <p:nvPr/>
        </p:nvCxnSpPr>
        <p:spPr>
          <a:xfrm flipV="1">
            <a:off x="5914956" y="4465613"/>
            <a:ext cx="0" cy="504056"/>
          </a:xfrm>
          <a:prstGeom prst="line">
            <a:avLst/>
          </a:prstGeom>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5476589" y="4093175"/>
            <a:ext cx="684878" cy="369332"/>
          </a:xfrm>
          <a:prstGeom prst="rect">
            <a:avLst/>
          </a:prstGeom>
          <a:solidFill>
            <a:schemeClr val="bg1">
              <a:lumMod val="75000"/>
            </a:schemeClr>
          </a:solidFill>
          <a:ln>
            <a:solidFill>
              <a:schemeClr val="tx1"/>
            </a:solidFill>
          </a:ln>
        </p:spPr>
        <p:txBody>
          <a:bodyPr wrap="none" rtlCol="0">
            <a:spAutoFit/>
          </a:bodyPr>
          <a:lstStyle/>
          <a:p>
            <a:r>
              <a:rPr lang="en-US" dirty="0" smtClean="0"/>
              <a:t>TP23</a:t>
            </a:r>
            <a:endParaRPr lang="en-IE" dirty="0"/>
          </a:p>
        </p:txBody>
      </p:sp>
      <p:sp>
        <p:nvSpPr>
          <p:cNvPr id="24" name="TextBox 23"/>
          <p:cNvSpPr txBox="1"/>
          <p:nvPr/>
        </p:nvSpPr>
        <p:spPr>
          <a:xfrm>
            <a:off x="6399239" y="4113386"/>
            <a:ext cx="3450133" cy="369332"/>
          </a:xfrm>
          <a:prstGeom prst="rect">
            <a:avLst/>
          </a:prstGeom>
          <a:noFill/>
        </p:spPr>
        <p:txBody>
          <a:bodyPr wrap="none" rtlCol="0">
            <a:spAutoFit/>
          </a:bodyPr>
          <a:lstStyle/>
          <a:p>
            <a:r>
              <a:rPr lang="en-US" dirty="0"/>
              <a:t>o</a:t>
            </a:r>
            <a:r>
              <a:rPr lang="en-US" dirty="0" smtClean="0"/>
              <a:t>ptional (TP23=PMP23 at tailpipe)</a:t>
            </a:r>
            <a:endParaRPr lang="en-IE" dirty="0"/>
          </a:p>
        </p:txBody>
      </p:sp>
      <p:sp>
        <p:nvSpPr>
          <p:cNvPr id="25" name="TextBox 24"/>
          <p:cNvSpPr txBox="1"/>
          <p:nvPr/>
        </p:nvSpPr>
        <p:spPr>
          <a:xfrm>
            <a:off x="5207515" y="2656617"/>
            <a:ext cx="1268384" cy="369332"/>
          </a:xfrm>
          <a:prstGeom prst="rect">
            <a:avLst/>
          </a:prstGeom>
          <a:solidFill>
            <a:schemeClr val="bg1">
              <a:lumMod val="75000"/>
            </a:schemeClr>
          </a:solidFill>
          <a:ln>
            <a:solidFill>
              <a:schemeClr val="tx1"/>
            </a:solidFill>
          </a:ln>
        </p:spPr>
        <p:txBody>
          <a:bodyPr wrap="none" rtlCol="0">
            <a:spAutoFit/>
          </a:bodyPr>
          <a:lstStyle/>
          <a:p>
            <a:r>
              <a:rPr lang="en-US" dirty="0" smtClean="0"/>
              <a:t>Extra CPCs</a:t>
            </a:r>
            <a:endParaRPr lang="en-IE" dirty="0"/>
          </a:p>
        </p:txBody>
      </p:sp>
    </p:spTree>
    <p:extLst>
      <p:ext uri="{BB962C8B-B14F-4D97-AF65-F5344CB8AC3E}">
        <p14:creationId xmlns:p14="http://schemas.microsoft.com/office/powerpoint/2010/main" val="263741859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939800" y="310646"/>
            <a:ext cx="10896600" cy="993310"/>
          </a:xfrm>
        </p:spPr>
        <p:txBody>
          <a:bodyPr/>
          <a:lstStyle/>
          <a:p>
            <a:r>
              <a:rPr lang="it-IT" dirty="0"/>
              <a:t/>
            </a:r>
            <a:br>
              <a:rPr lang="it-IT" dirty="0"/>
            </a:br>
            <a:endParaRPr lang="en-US" dirty="0"/>
          </a:p>
        </p:txBody>
      </p:sp>
      <p:sp>
        <p:nvSpPr>
          <p:cNvPr id="5" name="Text Placeholder 1"/>
          <p:cNvSpPr txBox="1">
            <a:spLocks/>
          </p:cNvSpPr>
          <p:nvPr/>
        </p:nvSpPr>
        <p:spPr>
          <a:xfrm>
            <a:off x="1092200" y="463046"/>
            <a:ext cx="10896600" cy="993310"/>
          </a:xfrm>
          <a:prstGeom prst="rect">
            <a:avLst/>
          </a:prstGeom>
        </p:spPr>
        <p:txBody>
          <a:bodyPr/>
          <a:lstStyle>
            <a:lvl1pPr marL="0" indent="0" algn="l" defTabSz="914400" rtl="0" eaLnBrk="1" latinLnBrk="0" hangingPunct="1">
              <a:lnSpc>
                <a:spcPct val="90000"/>
              </a:lnSpc>
              <a:spcBef>
                <a:spcPts val="1000"/>
              </a:spcBef>
              <a:buFont typeface="Arial"/>
              <a:buNone/>
              <a:defRPr sz="3600" b="0" i="0" kern="1200">
                <a:solidFill>
                  <a:schemeClr val="bg1"/>
                </a:solidFill>
                <a:latin typeface="Verdana"/>
                <a:ea typeface="+mn-ea"/>
                <a:cs typeface="Verdana"/>
              </a:defRPr>
            </a:lvl1pPr>
            <a:lvl2pPr marL="685800" indent="-228600" algn="l" defTabSz="914400" rtl="0" eaLnBrk="1" latinLnBrk="0" hangingPunct="1">
              <a:lnSpc>
                <a:spcPct val="90000"/>
              </a:lnSpc>
              <a:spcBef>
                <a:spcPts val="500"/>
              </a:spcBef>
              <a:buFont typeface="Arial"/>
              <a:buChar char="•"/>
              <a:defRPr sz="3600" b="1" i="0" kern="1200">
                <a:solidFill>
                  <a:schemeClr val="bg1"/>
                </a:solidFill>
                <a:latin typeface="Verdana Standaard" charset="0"/>
                <a:ea typeface="+mn-ea"/>
                <a:cs typeface="+mn-cs"/>
              </a:defRPr>
            </a:lvl2pPr>
            <a:lvl3pPr marL="1143000" indent="-228600" algn="l" defTabSz="914400" rtl="0" eaLnBrk="1" latinLnBrk="0" hangingPunct="1">
              <a:lnSpc>
                <a:spcPct val="90000"/>
              </a:lnSpc>
              <a:spcBef>
                <a:spcPts val="500"/>
              </a:spcBef>
              <a:buFont typeface="Arial"/>
              <a:buChar char="•"/>
              <a:defRPr sz="3600" b="1" i="0" kern="1200">
                <a:solidFill>
                  <a:schemeClr val="bg1"/>
                </a:solidFill>
                <a:latin typeface="Verdana Standaard" charset="0"/>
                <a:ea typeface="+mn-ea"/>
                <a:cs typeface="+mn-cs"/>
              </a:defRPr>
            </a:lvl3pPr>
            <a:lvl4pPr marL="1600200" indent="-228600" algn="l" defTabSz="914400" rtl="0" eaLnBrk="1" latinLnBrk="0" hangingPunct="1">
              <a:lnSpc>
                <a:spcPct val="90000"/>
              </a:lnSpc>
              <a:spcBef>
                <a:spcPts val="500"/>
              </a:spcBef>
              <a:buFont typeface="Arial"/>
              <a:buChar char="•"/>
              <a:defRPr sz="3600" b="1" i="0" kern="1200">
                <a:solidFill>
                  <a:schemeClr val="bg1"/>
                </a:solidFill>
                <a:latin typeface="Verdana Standaard" charset="0"/>
                <a:ea typeface="+mn-ea"/>
                <a:cs typeface="+mn-cs"/>
              </a:defRPr>
            </a:lvl4pPr>
            <a:lvl5pPr marL="2057400" indent="-228600" algn="l" defTabSz="914400" rtl="0" eaLnBrk="1" latinLnBrk="0" hangingPunct="1">
              <a:lnSpc>
                <a:spcPct val="90000"/>
              </a:lnSpc>
              <a:spcBef>
                <a:spcPts val="500"/>
              </a:spcBef>
              <a:buFont typeface="Arial"/>
              <a:buChar char="•"/>
              <a:defRPr sz="3600" b="1" i="0" kern="1200">
                <a:solidFill>
                  <a:schemeClr val="bg1"/>
                </a:solidFill>
                <a:latin typeface="Verdana Standaard"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dirty="0" smtClean="0"/>
              <a:t>Next steps</a:t>
            </a:r>
            <a:endParaRPr lang="en-US" dirty="0"/>
          </a:p>
        </p:txBody>
      </p:sp>
      <p:sp>
        <p:nvSpPr>
          <p:cNvPr id="26" name="Content Placeholder 2"/>
          <p:cNvSpPr txBox="1">
            <a:spLocks/>
          </p:cNvSpPr>
          <p:nvPr/>
        </p:nvSpPr>
        <p:spPr>
          <a:xfrm>
            <a:off x="609600" y="1600201"/>
            <a:ext cx="10972800" cy="4525963"/>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b="0" i="0" kern="1200">
                <a:solidFill>
                  <a:schemeClr val="tx1"/>
                </a:solidFill>
                <a:latin typeface="Verdana Standaard" charset="0"/>
                <a:ea typeface="+mn-ea"/>
                <a:cs typeface="+mn-cs"/>
              </a:defRPr>
            </a:lvl1pPr>
            <a:lvl2pPr marL="685800" indent="-228600" algn="l" defTabSz="914400" rtl="0" eaLnBrk="1" latinLnBrk="0" hangingPunct="1">
              <a:lnSpc>
                <a:spcPct val="90000"/>
              </a:lnSpc>
              <a:spcBef>
                <a:spcPts val="500"/>
              </a:spcBef>
              <a:buFont typeface="Arial"/>
              <a:buChar char="•"/>
              <a:defRPr sz="2400" b="0" i="0" kern="1200">
                <a:solidFill>
                  <a:schemeClr val="tx1"/>
                </a:solidFill>
                <a:latin typeface="Verdana Standaard" charset="0"/>
                <a:ea typeface="+mn-ea"/>
                <a:cs typeface="+mn-cs"/>
              </a:defRPr>
            </a:lvl2pPr>
            <a:lvl3pPr marL="1143000" indent="-228600" algn="l" defTabSz="914400" rtl="0" eaLnBrk="1" latinLnBrk="0" hangingPunct="1">
              <a:lnSpc>
                <a:spcPct val="90000"/>
              </a:lnSpc>
              <a:spcBef>
                <a:spcPts val="500"/>
              </a:spcBef>
              <a:buFont typeface="Arial"/>
              <a:buChar char="•"/>
              <a:defRPr sz="2000" b="0" i="0" kern="1200">
                <a:solidFill>
                  <a:schemeClr val="tx1"/>
                </a:solidFill>
                <a:latin typeface="Verdana Standaard" charset="0"/>
                <a:ea typeface="+mn-ea"/>
                <a:cs typeface="+mn-cs"/>
              </a:defRPr>
            </a:lvl3pPr>
            <a:lvl4pPr marL="1600200" indent="-228600" algn="l" defTabSz="914400" rtl="0" eaLnBrk="1" latinLnBrk="0" hangingPunct="1">
              <a:lnSpc>
                <a:spcPct val="90000"/>
              </a:lnSpc>
              <a:spcBef>
                <a:spcPts val="500"/>
              </a:spcBef>
              <a:buFont typeface="Arial"/>
              <a:buChar char="•"/>
              <a:defRPr sz="1800" b="0" i="0" kern="1200">
                <a:solidFill>
                  <a:schemeClr val="tx1"/>
                </a:solidFill>
                <a:latin typeface="Verdana Standaard" charset="0"/>
                <a:ea typeface="+mn-ea"/>
                <a:cs typeface="+mn-cs"/>
              </a:defRPr>
            </a:lvl4pPr>
            <a:lvl5pPr marL="2057400" indent="-228600" algn="l" defTabSz="914400" rtl="0" eaLnBrk="1" latinLnBrk="0" hangingPunct="1">
              <a:lnSpc>
                <a:spcPct val="90000"/>
              </a:lnSpc>
              <a:spcBef>
                <a:spcPts val="500"/>
              </a:spcBef>
              <a:buFont typeface="Arial"/>
              <a:buChar char="•"/>
              <a:defRPr sz="1800" b="0" i="0" kern="1200">
                <a:solidFill>
                  <a:schemeClr val="tx1"/>
                </a:solidFill>
                <a:latin typeface="Verdana Standaard"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dirty="0" smtClean="0"/>
              <a:t>Preliminary results at OEM1 show good results:</a:t>
            </a:r>
          </a:p>
          <a:p>
            <a:pPr lvl="1"/>
            <a:r>
              <a:rPr lang="en-US" dirty="0" smtClean="0"/>
              <a:t>Excellent comparability partial flow – raw exhaust for both 23 and 10 nm CPCs</a:t>
            </a:r>
          </a:p>
          <a:p>
            <a:pPr lvl="1"/>
            <a:r>
              <a:rPr lang="en-US" dirty="0" smtClean="0"/>
              <a:t>No artifacts from crankcase emissions </a:t>
            </a:r>
          </a:p>
          <a:p>
            <a:pPr lvl="1"/>
            <a:endParaRPr lang="en-US" dirty="0" smtClean="0"/>
          </a:p>
          <a:p>
            <a:r>
              <a:rPr lang="en-US" dirty="0" smtClean="0"/>
              <a:t>Horiba pre-diluter will be tested at some OEM</a:t>
            </a:r>
          </a:p>
        </p:txBody>
      </p:sp>
    </p:spTree>
    <p:extLst>
      <p:ext uri="{BB962C8B-B14F-4D97-AF65-F5344CB8AC3E}">
        <p14:creationId xmlns:p14="http://schemas.microsoft.com/office/powerpoint/2010/main" val="333332788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body" sz="quarter" idx="11"/>
          </p:nvPr>
        </p:nvSpPr>
        <p:spPr/>
        <p:txBody>
          <a:bodyPr/>
          <a:lstStyle/>
          <a:p>
            <a:r>
              <a:rPr lang="en-US" altLang="en-US" dirty="0"/>
              <a:t>PNC Calibration Round Robin</a:t>
            </a:r>
          </a:p>
        </p:txBody>
      </p:sp>
      <p:sp>
        <p:nvSpPr>
          <p:cNvPr id="5" name="Content Placeholder 2"/>
          <p:cNvSpPr>
            <a:spLocks noGrp="1"/>
          </p:cNvSpPr>
          <p:nvPr>
            <p:ph type="body" sz="quarter" idx="12"/>
          </p:nvPr>
        </p:nvSpPr>
        <p:spPr>
          <a:xfrm>
            <a:off x="939800" y="1434550"/>
            <a:ext cx="10896600" cy="3614738"/>
          </a:xfrm>
        </p:spPr>
        <p:txBody>
          <a:bodyPr/>
          <a:lstStyle/>
          <a:p>
            <a:endParaRPr lang="en-IE" altLang="en-US" sz="2400" dirty="0"/>
          </a:p>
          <a:p>
            <a:r>
              <a:rPr lang="en-IE" altLang="en-US" sz="2400" dirty="0"/>
              <a:t>F</a:t>
            </a:r>
            <a:r>
              <a:rPr lang="en-IE" altLang="en-US" sz="2400" dirty="0" smtClean="0"/>
              <a:t>inal </a:t>
            </a:r>
            <a:r>
              <a:rPr lang="en-IE" altLang="en-US" sz="2400" dirty="0"/>
              <a:t>report </a:t>
            </a:r>
            <a:r>
              <a:rPr lang="en-IE" altLang="en-US" sz="2400" dirty="0" smtClean="0"/>
              <a:t>finished </a:t>
            </a:r>
            <a:r>
              <a:rPr lang="mr-IN" altLang="en-US" sz="2400" dirty="0" smtClean="0"/>
              <a:t>–</a:t>
            </a:r>
            <a:r>
              <a:rPr lang="en-IE" altLang="en-US" sz="2400" dirty="0" smtClean="0"/>
              <a:t> Available on the PMP website</a:t>
            </a:r>
          </a:p>
          <a:p>
            <a:endParaRPr lang="en-IE" altLang="en-US" sz="2400" dirty="0"/>
          </a:p>
          <a:p>
            <a:r>
              <a:rPr lang="en-IE" altLang="en-US" sz="2400" dirty="0" smtClean="0"/>
              <a:t>Several reccomendations for calibration procedure improvement </a:t>
            </a:r>
          </a:p>
          <a:p>
            <a:endParaRPr lang="en-IE" altLang="en-US" sz="2400" dirty="0"/>
          </a:p>
          <a:p>
            <a:r>
              <a:rPr lang="en-IE" altLang="en-US" sz="2400" dirty="0" smtClean="0"/>
              <a:t>Soot </a:t>
            </a:r>
            <a:r>
              <a:rPr lang="en-IE" altLang="en-US" sz="2400" dirty="0"/>
              <a:t>aerosol suitable material but did not improve calibration uncertainty</a:t>
            </a:r>
            <a:endParaRPr lang="en-IE" altLang="en-US" sz="2400" dirty="0" smtClean="0"/>
          </a:p>
          <a:p>
            <a:endParaRPr lang="en-IE" altLang="en-US" sz="2400" dirty="0"/>
          </a:p>
          <a:p>
            <a:r>
              <a:rPr lang="en-IE" altLang="en-US" sz="2400" dirty="0" smtClean="0"/>
              <a:t>Agreement within PMP group that at this moment in time changes to the calibration procedure make sense only in combination with the development  of a sub-23 nm procedure</a:t>
            </a:r>
          </a:p>
          <a:p>
            <a:endParaRPr lang="en-IE" altLang="en-US" sz="2400" dirty="0"/>
          </a:p>
          <a:p>
            <a:endParaRPr lang="en-IE" altLang="en-US" dirty="0"/>
          </a:p>
        </p:txBody>
      </p:sp>
    </p:spTree>
    <p:extLst>
      <p:ext uri="{BB962C8B-B14F-4D97-AF65-F5344CB8AC3E}">
        <p14:creationId xmlns:p14="http://schemas.microsoft.com/office/powerpoint/2010/main" val="388372698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body" sz="quarter" idx="11"/>
          </p:nvPr>
        </p:nvSpPr>
        <p:spPr/>
        <p:txBody>
          <a:bodyPr/>
          <a:lstStyle/>
          <a:p>
            <a:r>
              <a:rPr lang="en-US" altLang="en-US" dirty="0" smtClean="0"/>
              <a:t>HORIZON 2020 projects</a:t>
            </a:r>
            <a:endParaRPr lang="en-US" altLang="en-US" dirty="0"/>
          </a:p>
        </p:txBody>
      </p:sp>
      <p:sp>
        <p:nvSpPr>
          <p:cNvPr id="5" name="Content Placeholder 2"/>
          <p:cNvSpPr>
            <a:spLocks noGrp="1"/>
          </p:cNvSpPr>
          <p:nvPr>
            <p:ph type="body" sz="quarter" idx="12"/>
          </p:nvPr>
        </p:nvSpPr>
        <p:spPr/>
        <p:txBody>
          <a:bodyPr/>
          <a:lstStyle/>
          <a:p>
            <a:r>
              <a:rPr lang="en-IE" altLang="en-US" sz="2400" dirty="0" smtClean="0"/>
              <a:t>The group is monitoring the progress of the three projects funded by EU under the H2020 scheme</a:t>
            </a:r>
          </a:p>
          <a:p>
            <a:pPr lvl="1"/>
            <a:r>
              <a:rPr lang="en-IE" altLang="en-US" sz="2400" dirty="0" err="1"/>
              <a:t>DownToTen</a:t>
            </a:r>
            <a:endParaRPr lang="en-IE" altLang="en-US" sz="2400" dirty="0"/>
          </a:p>
          <a:p>
            <a:pPr lvl="1"/>
            <a:r>
              <a:rPr lang="en-IE" altLang="en-US" sz="2400" dirty="0"/>
              <a:t>PEMS4nano</a:t>
            </a:r>
          </a:p>
          <a:p>
            <a:pPr lvl="1"/>
            <a:r>
              <a:rPr lang="en-IE" altLang="en-US" sz="2400" dirty="0"/>
              <a:t>SUREAL-23</a:t>
            </a:r>
          </a:p>
          <a:p>
            <a:endParaRPr lang="en-IE" altLang="en-US" sz="2400" dirty="0" smtClean="0"/>
          </a:p>
          <a:p>
            <a:r>
              <a:rPr lang="en-IE" altLang="en-US" sz="2400" dirty="0" smtClean="0"/>
              <a:t>These projects have the objective of investigating sub23 nm emissions and to develop new test procedures to measure these particles</a:t>
            </a:r>
          </a:p>
          <a:p>
            <a:r>
              <a:rPr lang="en-IE" altLang="en-US" sz="2400" dirty="0" smtClean="0"/>
              <a:t>Representatives of the consortia provide regular updates to PMP group – Presentations available on the PMP website</a:t>
            </a:r>
            <a:endParaRPr lang="en-IE" altLang="en-US" sz="2400" dirty="0"/>
          </a:p>
        </p:txBody>
      </p:sp>
    </p:spTree>
    <p:extLst>
      <p:ext uri="{BB962C8B-B14F-4D97-AF65-F5344CB8AC3E}">
        <p14:creationId xmlns:p14="http://schemas.microsoft.com/office/powerpoint/2010/main" val="413291459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body" sz="quarter" idx="11"/>
          </p:nvPr>
        </p:nvSpPr>
        <p:spPr/>
        <p:txBody>
          <a:bodyPr/>
          <a:lstStyle/>
          <a:p>
            <a:r>
              <a:rPr lang="en-US" altLang="en-US" dirty="0"/>
              <a:t>Low Temperature testing</a:t>
            </a:r>
          </a:p>
        </p:txBody>
      </p:sp>
      <p:sp>
        <p:nvSpPr>
          <p:cNvPr id="5" name="Content Placeholder 2"/>
          <p:cNvSpPr>
            <a:spLocks noGrp="1"/>
          </p:cNvSpPr>
          <p:nvPr>
            <p:ph type="body" sz="quarter" idx="12"/>
          </p:nvPr>
        </p:nvSpPr>
        <p:spPr/>
        <p:txBody>
          <a:bodyPr/>
          <a:lstStyle/>
          <a:p>
            <a:r>
              <a:rPr lang="en-IE" altLang="en-US" sz="2400" dirty="0"/>
              <a:t>Testing is done since &gt;10 years</a:t>
            </a:r>
          </a:p>
          <a:p>
            <a:r>
              <a:rPr lang="en-IE" altLang="en-US" sz="2400" dirty="0"/>
              <a:t>Input is necessary on experimental setup / difficulties encountered or topics to be investigated</a:t>
            </a:r>
          </a:p>
          <a:p>
            <a:endParaRPr lang="en-IE" altLang="en-US" sz="2400" dirty="0" smtClean="0"/>
          </a:p>
          <a:p>
            <a:r>
              <a:rPr lang="en-IE" altLang="en-US" sz="2400" dirty="0" smtClean="0"/>
              <a:t>No specific question received so far</a:t>
            </a:r>
          </a:p>
          <a:p>
            <a:endParaRPr lang="en-IE" altLang="en-US" sz="2400" dirty="0"/>
          </a:p>
          <a:p>
            <a:r>
              <a:rPr lang="en-IE" altLang="en-US" sz="2400" dirty="0"/>
              <a:t>From PMP perspective </a:t>
            </a:r>
            <a:r>
              <a:rPr lang="en-IE" altLang="en-US" sz="2400" dirty="0" smtClean="0"/>
              <a:t>it is </a:t>
            </a:r>
            <a:r>
              <a:rPr lang="en-IE" altLang="en-US" sz="2400" dirty="0"/>
              <a:t>closed. PMP recommended:</a:t>
            </a:r>
          </a:p>
          <a:p>
            <a:pPr marL="0" indent="0">
              <a:buNone/>
            </a:pPr>
            <a:r>
              <a:rPr lang="en-IE" altLang="en-US" sz="2400" dirty="0" smtClean="0"/>
              <a:t>- No problem to include it WLTP if sampling from CVS: </a:t>
            </a:r>
            <a:r>
              <a:rPr lang="en-IE" altLang="en-US" sz="2400" dirty="0"/>
              <a:t>no condensation takes place until the measurement of the SPN23 (or PM) at –7°C.</a:t>
            </a:r>
          </a:p>
          <a:p>
            <a:endParaRPr lang="en-IE" altLang="en-US" sz="2400" dirty="0" smtClean="0"/>
          </a:p>
        </p:txBody>
      </p:sp>
    </p:spTree>
    <p:extLst>
      <p:ext uri="{BB962C8B-B14F-4D97-AF65-F5344CB8AC3E}">
        <p14:creationId xmlns:p14="http://schemas.microsoft.com/office/powerpoint/2010/main" val="116009256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body" sz="quarter" idx="11"/>
          </p:nvPr>
        </p:nvSpPr>
        <p:spPr>
          <a:xfrm>
            <a:off x="648529" y="175546"/>
            <a:ext cx="11187871" cy="993310"/>
          </a:xfrm>
        </p:spPr>
        <p:txBody>
          <a:bodyPr/>
          <a:lstStyle/>
          <a:p>
            <a:r>
              <a:rPr lang="en-US" altLang="en-US" dirty="0"/>
              <a:t>Short literature review about effects of gasoline characteristics on solid PN-Emissions, GDI</a:t>
            </a:r>
          </a:p>
        </p:txBody>
      </p:sp>
      <p:sp>
        <p:nvSpPr>
          <p:cNvPr id="5" name="Content Placeholder 2"/>
          <p:cNvSpPr>
            <a:spLocks noGrp="1"/>
          </p:cNvSpPr>
          <p:nvPr>
            <p:ph type="body" sz="quarter" idx="12"/>
          </p:nvPr>
        </p:nvSpPr>
        <p:spPr/>
        <p:txBody>
          <a:bodyPr/>
          <a:lstStyle/>
          <a:p>
            <a:r>
              <a:rPr lang="en-IE" altLang="en-US" sz="2400" dirty="0" smtClean="0"/>
              <a:t>Aromatics </a:t>
            </a:r>
            <a:r>
              <a:rPr lang="en-IE" altLang="en-US" sz="2400" dirty="0"/>
              <a:t>are suggested to increase PN emissions</a:t>
            </a:r>
          </a:p>
          <a:p>
            <a:pPr lvl="1"/>
            <a:r>
              <a:rPr lang="en-IE" altLang="en-US" sz="2000" dirty="0"/>
              <a:t>Hard to decompose, High ΔHv</a:t>
            </a:r>
          </a:p>
          <a:p>
            <a:pPr lvl="1"/>
            <a:r>
              <a:rPr lang="en-IE" altLang="en-US" sz="2000" dirty="0"/>
              <a:t>Low volatility, </a:t>
            </a:r>
          </a:p>
          <a:p>
            <a:pPr lvl="1"/>
            <a:r>
              <a:rPr lang="en-IE" altLang="en-US" sz="2000" dirty="0"/>
              <a:t>Decompostion directly to soot precursors </a:t>
            </a:r>
            <a:endParaRPr lang="en-IE" altLang="en-US" sz="2400" dirty="0"/>
          </a:p>
          <a:p>
            <a:r>
              <a:rPr lang="en-IE" altLang="en-US" sz="2400" dirty="0"/>
              <a:t>Volatility of the fuel is suggested to imply lower PN emissions</a:t>
            </a:r>
          </a:p>
          <a:p>
            <a:pPr lvl="1"/>
            <a:r>
              <a:rPr lang="en-IE" altLang="en-US" sz="2000" dirty="0"/>
              <a:t>Low volatility of fuel can affect mixture formation  wall wetting  PN</a:t>
            </a:r>
          </a:p>
          <a:p>
            <a:pPr lvl="1"/>
            <a:r>
              <a:rPr lang="en-IE" altLang="en-US" sz="2000" dirty="0"/>
              <a:t>(Too) high volatility fuel  possible flash evaporation  enhanced PN</a:t>
            </a:r>
          </a:p>
          <a:p>
            <a:pPr lvl="1"/>
            <a:r>
              <a:rPr lang="en-IE" altLang="en-US" sz="2000" dirty="0"/>
              <a:t>"Moderate" volatility increase  PN decrease</a:t>
            </a:r>
          </a:p>
          <a:p>
            <a:r>
              <a:rPr lang="en-IE" altLang="en-US" sz="2400" dirty="0"/>
              <a:t>Oxygenates are suggested to decrease PN emissions</a:t>
            </a:r>
          </a:p>
          <a:p>
            <a:pPr lvl="1"/>
            <a:r>
              <a:rPr lang="en-IE" altLang="en-US" sz="2000" dirty="0"/>
              <a:t>Oxidative reduction of soot precursors, Enhanced oxidation of soot, enhanced combustion in first place</a:t>
            </a:r>
          </a:p>
          <a:p>
            <a:pPr lvl="1"/>
            <a:r>
              <a:rPr lang="en-IE" altLang="en-US" sz="2000" dirty="0"/>
              <a:t>At  high Oxygenate levels, possibility to increase PN</a:t>
            </a:r>
          </a:p>
          <a:p>
            <a:endParaRPr lang="en-IE" altLang="en-US" sz="2400" dirty="0"/>
          </a:p>
        </p:txBody>
      </p:sp>
    </p:spTree>
    <p:extLst>
      <p:ext uri="{BB962C8B-B14F-4D97-AF65-F5344CB8AC3E}">
        <p14:creationId xmlns:p14="http://schemas.microsoft.com/office/powerpoint/2010/main" val="134891378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body" sz="quarter" idx="11"/>
          </p:nvPr>
        </p:nvSpPr>
        <p:spPr>
          <a:xfrm>
            <a:off x="648529" y="175546"/>
            <a:ext cx="11187871" cy="993310"/>
          </a:xfrm>
        </p:spPr>
        <p:txBody>
          <a:bodyPr/>
          <a:lstStyle/>
          <a:p>
            <a:r>
              <a:rPr lang="en-US" altLang="en-US" dirty="0"/>
              <a:t>Fuel Aromatic content on PN</a:t>
            </a:r>
          </a:p>
        </p:txBody>
      </p:sp>
      <p:sp>
        <p:nvSpPr>
          <p:cNvPr id="6" name="Content Placeholder 2"/>
          <p:cNvSpPr txBox="1">
            <a:spLocks/>
          </p:cNvSpPr>
          <p:nvPr/>
        </p:nvSpPr>
        <p:spPr>
          <a:xfrm>
            <a:off x="830178" y="1595956"/>
            <a:ext cx="10856847" cy="4351338"/>
          </a:xfrm>
          <a:prstGeom prst="rect">
            <a:avLst/>
          </a:prstGeom>
        </p:spPr>
        <p:txBody>
          <a:bodyPr>
            <a:noAutofit/>
          </a:bodyPr>
          <a:lstStyle>
            <a:lvl1pPr marL="228600" indent="-228600" algn="l" defTabSz="914400" rtl="0" eaLnBrk="1" latinLnBrk="0" hangingPunct="1">
              <a:lnSpc>
                <a:spcPct val="90000"/>
              </a:lnSpc>
              <a:spcBef>
                <a:spcPts val="1000"/>
              </a:spcBef>
              <a:buFont typeface="Arial"/>
              <a:buChar char="•"/>
              <a:defRPr sz="2800" b="0" i="0" kern="1200">
                <a:solidFill>
                  <a:schemeClr val="tx1"/>
                </a:solidFill>
                <a:latin typeface="Verdana Standaard" charset="0"/>
                <a:ea typeface="+mn-ea"/>
                <a:cs typeface="+mn-cs"/>
              </a:defRPr>
            </a:lvl1pPr>
            <a:lvl2pPr marL="685800" indent="-228600" algn="l" defTabSz="914400" rtl="0" eaLnBrk="1" latinLnBrk="0" hangingPunct="1">
              <a:lnSpc>
                <a:spcPct val="90000"/>
              </a:lnSpc>
              <a:spcBef>
                <a:spcPts val="500"/>
              </a:spcBef>
              <a:buFont typeface="Arial"/>
              <a:buChar char="•"/>
              <a:defRPr sz="2400" b="0" i="0" kern="1200">
                <a:solidFill>
                  <a:schemeClr val="tx1"/>
                </a:solidFill>
                <a:latin typeface="Verdana Standaard" charset="0"/>
                <a:ea typeface="+mn-ea"/>
                <a:cs typeface="+mn-cs"/>
              </a:defRPr>
            </a:lvl2pPr>
            <a:lvl3pPr marL="1143000" indent="-228600" algn="l" defTabSz="914400" rtl="0" eaLnBrk="1" latinLnBrk="0" hangingPunct="1">
              <a:lnSpc>
                <a:spcPct val="90000"/>
              </a:lnSpc>
              <a:spcBef>
                <a:spcPts val="500"/>
              </a:spcBef>
              <a:buFont typeface="Arial"/>
              <a:buChar char="•"/>
              <a:defRPr sz="2000" b="0" i="0" kern="1200">
                <a:solidFill>
                  <a:schemeClr val="tx1"/>
                </a:solidFill>
                <a:latin typeface="Verdana Standaard" charset="0"/>
                <a:ea typeface="+mn-ea"/>
                <a:cs typeface="+mn-cs"/>
              </a:defRPr>
            </a:lvl3pPr>
            <a:lvl4pPr marL="1600200" indent="-228600" algn="l" defTabSz="914400" rtl="0" eaLnBrk="1" latinLnBrk="0" hangingPunct="1">
              <a:lnSpc>
                <a:spcPct val="90000"/>
              </a:lnSpc>
              <a:spcBef>
                <a:spcPts val="500"/>
              </a:spcBef>
              <a:buFont typeface="Arial"/>
              <a:buChar char="•"/>
              <a:defRPr sz="1800" b="0" i="0" kern="1200">
                <a:solidFill>
                  <a:schemeClr val="tx1"/>
                </a:solidFill>
                <a:latin typeface="Verdana Standaard" charset="0"/>
                <a:ea typeface="+mn-ea"/>
                <a:cs typeface="+mn-cs"/>
              </a:defRPr>
            </a:lvl4pPr>
            <a:lvl5pPr marL="2057400" indent="-228600" algn="l" defTabSz="914400" rtl="0" eaLnBrk="1" latinLnBrk="0" hangingPunct="1">
              <a:lnSpc>
                <a:spcPct val="90000"/>
              </a:lnSpc>
              <a:spcBef>
                <a:spcPts val="500"/>
              </a:spcBef>
              <a:buFont typeface="Arial"/>
              <a:buChar char="•"/>
              <a:defRPr sz="1800" b="0" i="0" kern="1200">
                <a:solidFill>
                  <a:schemeClr val="tx1"/>
                </a:solidFill>
                <a:latin typeface="Verdana Standaard"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IE" sz="2400" dirty="0" smtClean="0"/>
              <a:t>High aromatic content increase PN (M) emissions</a:t>
            </a:r>
          </a:p>
          <a:p>
            <a:pPr lvl="1"/>
            <a:r>
              <a:rPr lang="en-IE" sz="1800" dirty="0" smtClean="0"/>
              <a:t>High heat of vaporization, hard to decompose</a:t>
            </a:r>
          </a:p>
          <a:p>
            <a:pPr lvl="1"/>
            <a:r>
              <a:rPr lang="en-IE" sz="1800" dirty="0" smtClean="0"/>
              <a:t>Decomposition straight to soot precursors</a:t>
            </a:r>
          </a:p>
          <a:p>
            <a:pPr lvl="1"/>
            <a:r>
              <a:rPr lang="en-US" sz="1800" dirty="0" smtClean="0"/>
              <a:t>Low volatility</a:t>
            </a:r>
            <a:r>
              <a:rPr lang="en-US" sz="1800" dirty="0" smtClean="0">
                <a:sym typeface="Symbol" panose="05050102010706020507" pitchFamily="18" charset="2"/>
              </a:rPr>
              <a:t> affect the spray and mixture characteristics</a:t>
            </a:r>
            <a:endParaRPr lang="en-IE" sz="1800" dirty="0" smtClean="0"/>
          </a:p>
          <a:p>
            <a:pPr>
              <a:lnSpc>
                <a:spcPct val="110000"/>
              </a:lnSpc>
            </a:pPr>
            <a:endParaRPr lang="it-IT" sz="1000" dirty="0" smtClean="0"/>
          </a:p>
          <a:p>
            <a:pPr>
              <a:lnSpc>
                <a:spcPct val="110000"/>
              </a:lnSpc>
            </a:pPr>
            <a:r>
              <a:rPr lang="it-IT" sz="2400" dirty="0" smtClean="0"/>
              <a:t>The </a:t>
            </a:r>
            <a:r>
              <a:rPr lang="it-IT" sz="2400" dirty="0" err="1" smtClean="0"/>
              <a:t>fuel</a:t>
            </a:r>
            <a:r>
              <a:rPr lang="it-IT" sz="2400" dirty="0" smtClean="0"/>
              <a:t> </a:t>
            </a:r>
            <a:r>
              <a:rPr lang="it-IT" sz="2400" dirty="0" err="1" smtClean="0"/>
              <a:t>aromatic</a:t>
            </a:r>
            <a:r>
              <a:rPr lang="it-IT" sz="2400" dirty="0" smtClean="0"/>
              <a:t> </a:t>
            </a:r>
            <a:r>
              <a:rPr lang="it-IT" sz="2400" dirty="0" err="1" smtClean="0"/>
              <a:t>effect</a:t>
            </a:r>
            <a:r>
              <a:rPr lang="it-IT" sz="2400" dirty="0" smtClean="0"/>
              <a:t> on PM (</a:t>
            </a:r>
            <a:r>
              <a:rPr lang="it-IT" sz="2400" dirty="0" err="1" smtClean="0"/>
              <a:t>N</a:t>
            </a:r>
            <a:r>
              <a:rPr lang="it-IT" sz="2400" dirty="0" smtClean="0"/>
              <a:t>) </a:t>
            </a:r>
            <a:r>
              <a:rPr lang="it-IT" sz="2400" dirty="0" err="1" smtClean="0"/>
              <a:t>forecasted</a:t>
            </a:r>
            <a:r>
              <a:rPr lang="it-IT" sz="2400" dirty="0" smtClean="0"/>
              <a:t> </a:t>
            </a:r>
            <a:r>
              <a:rPr lang="it-IT" sz="2400" dirty="0" err="1" smtClean="0"/>
              <a:t>sometimes</a:t>
            </a:r>
            <a:r>
              <a:rPr lang="it-IT" sz="2400" dirty="0" smtClean="0"/>
              <a:t> with PM Index  (</a:t>
            </a:r>
            <a:r>
              <a:rPr lang="en-IE" sz="2400" dirty="0" smtClean="0"/>
              <a:t>Aikawa </a:t>
            </a:r>
            <a:r>
              <a:rPr lang="en-IE" sz="2400" i="1" dirty="0" smtClean="0"/>
              <a:t>et al</a:t>
            </a:r>
            <a:r>
              <a:rPr lang="en-IE" sz="2400" dirty="0" smtClean="0"/>
              <a:t>. 2010</a:t>
            </a:r>
            <a:r>
              <a:rPr lang="it-IT" sz="2400" dirty="0" smtClean="0"/>
              <a:t>)</a:t>
            </a:r>
          </a:p>
          <a:p>
            <a:endParaRPr lang="it-IT" sz="900" dirty="0" smtClean="0"/>
          </a:p>
          <a:p>
            <a:r>
              <a:rPr lang="it-IT" sz="2400" dirty="0" smtClean="0"/>
              <a:t>PMI </a:t>
            </a:r>
            <a:r>
              <a:rPr lang="it-IT" sz="2400" dirty="0" err="1" smtClean="0"/>
              <a:t>missing</a:t>
            </a:r>
            <a:r>
              <a:rPr lang="it-IT" sz="2400" dirty="0" smtClean="0"/>
              <a:t> (for </a:t>
            </a:r>
            <a:r>
              <a:rPr lang="it-IT" sz="2400" dirty="0" err="1" smtClean="0"/>
              <a:t>example</a:t>
            </a:r>
            <a:r>
              <a:rPr lang="it-IT" sz="2400" dirty="0" smtClean="0"/>
              <a:t>)</a:t>
            </a:r>
          </a:p>
          <a:p>
            <a:pPr lvl="1"/>
            <a:r>
              <a:rPr lang="it-IT" sz="1800" dirty="0" err="1" smtClean="0"/>
              <a:t>Fuel</a:t>
            </a:r>
            <a:r>
              <a:rPr lang="it-IT" sz="1800" dirty="0" smtClean="0"/>
              <a:t> </a:t>
            </a:r>
            <a:r>
              <a:rPr lang="it-IT" sz="1800" dirty="0" err="1" smtClean="0"/>
              <a:t>Oxygenates</a:t>
            </a:r>
            <a:endParaRPr lang="it-IT" sz="1800" dirty="0" smtClean="0"/>
          </a:p>
          <a:p>
            <a:pPr lvl="1"/>
            <a:r>
              <a:rPr lang="it-IT" sz="1800" dirty="0" err="1" smtClean="0"/>
              <a:t>vehicle</a:t>
            </a:r>
            <a:r>
              <a:rPr lang="it-IT" sz="1800" dirty="0" smtClean="0"/>
              <a:t> (</a:t>
            </a:r>
            <a:r>
              <a:rPr lang="it-IT" sz="1800" dirty="0" err="1" smtClean="0"/>
              <a:t>operating</a:t>
            </a:r>
            <a:r>
              <a:rPr lang="it-IT" sz="1800" dirty="0" smtClean="0"/>
              <a:t>) </a:t>
            </a:r>
            <a:r>
              <a:rPr lang="it-IT" sz="1800" dirty="0" err="1" smtClean="0"/>
              <a:t>parameters</a:t>
            </a:r>
            <a:endParaRPr lang="it-IT" sz="1800" dirty="0" smtClean="0"/>
          </a:p>
          <a:p>
            <a:endParaRPr lang="it-IT" sz="1200" dirty="0" smtClean="0"/>
          </a:p>
          <a:p>
            <a:r>
              <a:rPr lang="it-IT" sz="2400" dirty="0" err="1" smtClean="0"/>
              <a:t>Many</a:t>
            </a:r>
            <a:r>
              <a:rPr lang="it-IT" sz="2400" dirty="0" smtClean="0"/>
              <a:t> </a:t>
            </a:r>
            <a:r>
              <a:rPr lang="it-IT" sz="2400" dirty="0" err="1" smtClean="0"/>
              <a:t>attempts</a:t>
            </a:r>
            <a:r>
              <a:rPr lang="it-IT" sz="2400" dirty="0" smtClean="0"/>
              <a:t> to </a:t>
            </a:r>
            <a:r>
              <a:rPr lang="it-IT" sz="2400" dirty="0" err="1" smtClean="0"/>
              <a:t>improve</a:t>
            </a:r>
            <a:r>
              <a:rPr lang="it-IT" sz="2400" dirty="0" smtClean="0"/>
              <a:t> PM </a:t>
            </a:r>
            <a:r>
              <a:rPr lang="it-IT" sz="2400" dirty="0" err="1" smtClean="0"/>
              <a:t>index</a:t>
            </a:r>
            <a:r>
              <a:rPr lang="it-IT" sz="2400" dirty="0" smtClean="0"/>
              <a:t>, create Index for PN and to take </a:t>
            </a:r>
            <a:r>
              <a:rPr lang="it-IT" sz="2400" dirty="0" err="1" smtClean="0"/>
              <a:t>vehicle</a:t>
            </a:r>
            <a:r>
              <a:rPr lang="it-IT" sz="2400" dirty="0" smtClean="0"/>
              <a:t> (</a:t>
            </a:r>
            <a:r>
              <a:rPr lang="it-IT" sz="2400" dirty="0" err="1" smtClean="0"/>
              <a:t>operating</a:t>
            </a:r>
            <a:r>
              <a:rPr lang="it-IT" sz="2400" dirty="0" smtClean="0"/>
              <a:t>) </a:t>
            </a:r>
            <a:r>
              <a:rPr lang="it-IT" sz="2400" dirty="0" err="1" smtClean="0"/>
              <a:t>parameters</a:t>
            </a:r>
            <a:r>
              <a:rPr lang="it-IT" sz="2400" dirty="0" smtClean="0"/>
              <a:t> </a:t>
            </a:r>
            <a:r>
              <a:rPr lang="it-IT" sz="2400" dirty="0" err="1" smtClean="0"/>
              <a:t>into</a:t>
            </a:r>
            <a:r>
              <a:rPr lang="it-IT" sz="2400" dirty="0" smtClean="0"/>
              <a:t> account</a:t>
            </a:r>
          </a:p>
        </p:txBody>
      </p:sp>
    </p:spTree>
    <p:extLst>
      <p:ext uri="{BB962C8B-B14F-4D97-AF65-F5344CB8AC3E}">
        <p14:creationId xmlns:p14="http://schemas.microsoft.com/office/powerpoint/2010/main" val="310109958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body" sz="quarter" idx="11"/>
          </p:nvPr>
        </p:nvSpPr>
        <p:spPr>
          <a:xfrm>
            <a:off x="648529" y="175546"/>
            <a:ext cx="11187871" cy="993310"/>
          </a:xfrm>
        </p:spPr>
        <p:txBody>
          <a:bodyPr/>
          <a:lstStyle/>
          <a:p>
            <a:r>
              <a:rPr lang="en-US" altLang="en-US" dirty="0"/>
              <a:t>Fuel Aromatic content on PN</a:t>
            </a:r>
          </a:p>
        </p:txBody>
      </p:sp>
      <p:sp>
        <p:nvSpPr>
          <p:cNvPr id="5" name="Content Placeholder 4"/>
          <p:cNvSpPr txBox="1">
            <a:spLocks/>
          </p:cNvSpPr>
          <p:nvPr/>
        </p:nvSpPr>
        <p:spPr>
          <a:xfrm>
            <a:off x="838200" y="1825625"/>
            <a:ext cx="5181600" cy="4351338"/>
          </a:xfrm>
          <a:prstGeom prst="rect">
            <a:avLst/>
          </a:prstGeom>
        </p:spPr>
        <p:txBody>
          <a:bodyPr>
            <a:normAutofit/>
          </a:bodyPr>
          <a:lstStyle>
            <a:lvl1pPr marL="228600" indent="-228600" algn="l" defTabSz="914400" rtl="0" eaLnBrk="1" latinLnBrk="0" hangingPunct="1">
              <a:lnSpc>
                <a:spcPct val="90000"/>
              </a:lnSpc>
              <a:spcBef>
                <a:spcPts val="1000"/>
              </a:spcBef>
              <a:buFont typeface="Arial"/>
              <a:buChar char="•"/>
              <a:defRPr sz="2800" b="0" i="0" kern="1200">
                <a:solidFill>
                  <a:schemeClr val="tx1"/>
                </a:solidFill>
                <a:latin typeface="Verdana Standaard" charset="0"/>
                <a:ea typeface="+mn-ea"/>
                <a:cs typeface="+mn-cs"/>
              </a:defRPr>
            </a:lvl1pPr>
            <a:lvl2pPr marL="685800" indent="-228600" algn="l" defTabSz="914400" rtl="0" eaLnBrk="1" latinLnBrk="0" hangingPunct="1">
              <a:lnSpc>
                <a:spcPct val="90000"/>
              </a:lnSpc>
              <a:spcBef>
                <a:spcPts val="500"/>
              </a:spcBef>
              <a:buFont typeface="Arial"/>
              <a:buChar char="•"/>
              <a:defRPr sz="2400" b="0" i="0" kern="1200">
                <a:solidFill>
                  <a:schemeClr val="tx1"/>
                </a:solidFill>
                <a:latin typeface="Verdana Standaard" charset="0"/>
                <a:ea typeface="+mn-ea"/>
                <a:cs typeface="+mn-cs"/>
              </a:defRPr>
            </a:lvl2pPr>
            <a:lvl3pPr marL="1143000" indent="-228600" algn="l" defTabSz="914400" rtl="0" eaLnBrk="1" latinLnBrk="0" hangingPunct="1">
              <a:lnSpc>
                <a:spcPct val="90000"/>
              </a:lnSpc>
              <a:spcBef>
                <a:spcPts val="500"/>
              </a:spcBef>
              <a:buFont typeface="Arial"/>
              <a:buChar char="•"/>
              <a:defRPr sz="2000" b="0" i="0" kern="1200">
                <a:solidFill>
                  <a:schemeClr val="tx1"/>
                </a:solidFill>
                <a:latin typeface="Verdana Standaard" charset="0"/>
                <a:ea typeface="+mn-ea"/>
                <a:cs typeface="+mn-cs"/>
              </a:defRPr>
            </a:lvl3pPr>
            <a:lvl4pPr marL="1600200" indent="-228600" algn="l" defTabSz="914400" rtl="0" eaLnBrk="1" latinLnBrk="0" hangingPunct="1">
              <a:lnSpc>
                <a:spcPct val="90000"/>
              </a:lnSpc>
              <a:spcBef>
                <a:spcPts val="500"/>
              </a:spcBef>
              <a:buFont typeface="Arial"/>
              <a:buChar char="•"/>
              <a:defRPr sz="1800" b="0" i="0" kern="1200">
                <a:solidFill>
                  <a:schemeClr val="tx1"/>
                </a:solidFill>
                <a:latin typeface="Verdana Standaard" charset="0"/>
                <a:ea typeface="+mn-ea"/>
                <a:cs typeface="+mn-cs"/>
              </a:defRPr>
            </a:lvl4pPr>
            <a:lvl5pPr marL="2057400" indent="-228600" algn="l" defTabSz="914400" rtl="0" eaLnBrk="1" latinLnBrk="0" hangingPunct="1">
              <a:lnSpc>
                <a:spcPct val="90000"/>
              </a:lnSpc>
              <a:spcBef>
                <a:spcPts val="500"/>
              </a:spcBef>
              <a:buFont typeface="Arial"/>
              <a:buChar char="•"/>
              <a:defRPr sz="1800" b="0" i="0" kern="1200">
                <a:solidFill>
                  <a:schemeClr val="tx1"/>
                </a:solidFill>
                <a:latin typeface="Verdana Standaard"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mtClean="0"/>
              <a:t>PMI forecasts well even </a:t>
            </a:r>
            <a:r>
              <a:rPr lang="en-US" b="1" smtClean="0"/>
              <a:t>PN </a:t>
            </a:r>
            <a:r>
              <a:rPr lang="en-US" smtClean="0"/>
              <a:t>when fuels designed for aromatic targets</a:t>
            </a:r>
          </a:p>
          <a:p>
            <a:r>
              <a:rPr lang="en-US" smtClean="0"/>
              <a:t>3 fuels with </a:t>
            </a:r>
            <a:r>
              <a:rPr lang="en-IE" smtClean="0"/>
              <a:t>total aromatics targets (15%, 25%, and 35% by volume) + base fuel</a:t>
            </a:r>
          </a:p>
          <a:p>
            <a:r>
              <a:rPr lang="it-IT" smtClean="0"/>
              <a:t>Different engine types</a:t>
            </a:r>
            <a:endParaRPr lang="en-IE" dirty="0"/>
          </a:p>
        </p:txBody>
      </p:sp>
      <p:pic>
        <p:nvPicPr>
          <p:cNvPr id="7" name="Picture 6"/>
          <p:cNvPicPr>
            <a:picLocks noChangeAspect="1"/>
          </p:cNvPicPr>
          <p:nvPr/>
        </p:nvPicPr>
        <p:blipFill>
          <a:blip r:embed="rId2"/>
          <a:stretch>
            <a:fillRect/>
          </a:stretch>
        </p:blipFill>
        <p:spPr>
          <a:xfrm>
            <a:off x="5967822" y="2026793"/>
            <a:ext cx="6026399" cy="3916807"/>
          </a:xfrm>
          <a:prstGeom prst="rect">
            <a:avLst/>
          </a:prstGeom>
        </p:spPr>
      </p:pic>
      <p:sp>
        <p:nvSpPr>
          <p:cNvPr id="8" name="Rectangle 7"/>
          <p:cNvSpPr/>
          <p:nvPr/>
        </p:nvSpPr>
        <p:spPr>
          <a:xfrm>
            <a:off x="9397958" y="5943600"/>
            <a:ext cx="2247475" cy="369332"/>
          </a:xfrm>
          <a:prstGeom prst="rect">
            <a:avLst/>
          </a:prstGeom>
        </p:spPr>
        <p:txBody>
          <a:bodyPr wrap="none">
            <a:spAutoFit/>
          </a:bodyPr>
          <a:lstStyle/>
          <a:p>
            <a:r>
              <a:rPr lang="en-IE" b="1" dirty="0" err="1">
                <a:solidFill>
                  <a:schemeClr val="bg1">
                    <a:lumMod val="50000"/>
                  </a:schemeClr>
                </a:solidFill>
              </a:rPr>
              <a:t>Karavalakis</a:t>
            </a:r>
            <a:r>
              <a:rPr lang="en-IE" b="1" dirty="0">
                <a:solidFill>
                  <a:schemeClr val="bg1">
                    <a:lumMod val="50000"/>
                  </a:schemeClr>
                </a:solidFill>
              </a:rPr>
              <a:t> et al 2015</a:t>
            </a:r>
            <a:endParaRPr lang="en-IE" dirty="0">
              <a:solidFill>
                <a:schemeClr val="bg1">
                  <a:lumMod val="50000"/>
                </a:schemeClr>
              </a:solidFill>
            </a:endParaRPr>
          </a:p>
        </p:txBody>
      </p:sp>
      <p:sp>
        <p:nvSpPr>
          <p:cNvPr id="9" name="Rectangle 8"/>
          <p:cNvSpPr/>
          <p:nvPr/>
        </p:nvSpPr>
        <p:spPr>
          <a:xfrm>
            <a:off x="9388668" y="1707190"/>
            <a:ext cx="2803332" cy="369332"/>
          </a:xfrm>
          <a:prstGeom prst="rect">
            <a:avLst/>
          </a:prstGeom>
        </p:spPr>
        <p:txBody>
          <a:bodyPr wrap="none">
            <a:spAutoFit/>
          </a:bodyPr>
          <a:lstStyle/>
          <a:p>
            <a:r>
              <a:rPr lang="en-IE" dirty="0" smtClean="0">
                <a:solidFill>
                  <a:schemeClr val="bg1">
                    <a:lumMod val="50000"/>
                  </a:schemeClr>
                </a:solidFill>
              </a:rPr>
              <a:t>Data extracted from papers</a:t>
            </a:r>
            <a:endParaRPr lang="en-IE" dirty="0">
              <a:solidFill>
                <a:schemeClr val="bg1">
                  <a:lumMod val="50000"/>
                </a:schemeClr>
              </a:solidFill>
            </a:endParaRPr>
          </a:p>
        </p:txBody>
      </p:sp>
      <p:sp>
        <p:nvSpPr>
          <p:cNvPr id="10" name="TextBox 9"/>
          <p:cNvSpPr txBox="1"/>
          <p:nvPr/>
        </p:nvSpPr>
        <p:spPr>
          <a:xfrm>
            <a:off x="9227367" y="2281670"/>
            <a:ext cx="1243584" cy="646331"/>
          </a:xfrm>
          <a:prstGeom prst="rect">
            <a:avLst/>
          </a:prstGeom>
          <a:noFill/>
        </p:spPr>
        <p:txBody>
          <a:bodyPr wrap="square" rtlCol="0">
            <a:spAutoFit/>
          </a:bodyPr>
          <a:lstStyle/>
          <a:p>
            <a:r>
              <a:rPr lang="en-US" dirty="0" smtClean="0"/>
              <a:t>Guide for eye</a:t>
            </a:r>
            <a:endParaRPr lang="en-IE" dirty="0"/>
          </a:p>
        </p:txBody>
      </p:sp>
      <p:cxnSp>
        <p:nvCxnSpPr>
          <p:cNvPr id="11" name="Straight Arrow Connector 10"/>
          <p:cNvCxnSpPr/>
          <p:nvPr/>
        </p:nvCxnSpPr>
        <p:spPr>
          <a:xfrm>
            <a:off x="9739431" y="2647463"/>
            <a:ext cx="329184" cy="49377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4188824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body" sz="quarter" idx="11"/>
          </p:nvPr>
        </p:nvSpPr>
        <p:spPr/>
        <p:txBody>
          <a:bodyPr/>
          <a:lstStyle/>
          <a:p>
            <a:r>
              <a:rPr lang="en-US" altLang="en-US" dirty="0" smtClean="0"/>
              <a:t>PMP meetings in 2018</a:t>
            </a:r>
            <a:endParaRPr lang="en-IE" altLang="en-US" dirty="0" smtClean="0"/>
          </a:p>
        </p:txBody>
      </p:sp>
      <p:sp>
        <p:nvSpPr>
          <p:cNvPr id="5" name="Content Placeholder 2"/>
          <p:cNvSpPr>
            <a:spLocks noGrp="1"/>
          </p:cNvSpPr>
          <p:nvPr>
            <p:ph type="body" sz="quarter" idx="12"/>
          </p:nvPr>
        </p:nvSpPr>
        <p:spPr/>
        <p:txBody>
          <a:bodyPr/>
          <a:lstStyle/>
          <a:p>
            <a:r>
              <a:rPr lang="en-US" altLang="en-US" sz="2000" dirty="0" smtClean="0"/>
              <a:t>2018-</a:t>
            </a:r>
            <a:r>
              <a:rPr lang="en-US" altLang="en-US" sz="2000" dirty="0"/>
              <a:t>01-</a:t>
            </a:r>
            <a:r>
              <a:rPr lang="en-US" altLang="en-US" sz="2000" dirty="0" smtClean="0"/>
              <a:t>10:  </a:t>
            </a:r>
            <a:r>
              <a:rPr lang="en-US" altLang="en-US" sz="2000" dirty="0"/>
              <a:t>	</a:t>
            </a:r>
            <a:r>
              <a:rPr lang="en-US" altLang="en-US" sz="2000" dirty="0" smtClean="0"/>
              <a:t>	PMP 46</a:t>
            </a:r>
            <a:r>
              <a:rPr lang="en-US" altLang="en-US" sz="2000" baseline="30000" dirty="0" smtClean="0"/>
              <a:t>th</a:t>
            </a:r>
            <a:r>
              <a:rPr lang="en-US" altLang="en-US" sz="2000" dirty="0" smtClean="0"/>
              <a:t> </a:t>
            </a:r>
            <a:r>
              <a:rPr lang="en-US" altLang="en-US" sz="2000" dirty="0"/>
              <a:t>(GRPE Geneva summary)</a:t>
            </a:r>
          </a:p>
          <a:p>
            <a:r>
              <a:rPr lang="en-US" altLang="en-US" sz="2000" dirty="0" smtClean="0"/>
              <a:t>2017-05-16/17??: </a:t>
            </a:r>
            <a:r>
              <a:rPr lang="en-US" altLang="en-US" sz="2000" dirty="0"/>
              <a:t>	</a:t>
            </a:r>
            <a:r>
              <a:rPr lang="en-US" altLang="en-US" sz="2000" dirty="0" smtClean="0"/>
              <a:t>	PMP 47</a:t>
            </a:r>
            <a:r>
              <a:rPr lang="en-US" altLang="en-US" sz="2000" baseline="30000" dirty="0" smtClean="0"/>
              <a:t>th</a:t>
            </a:r>
            <a:r>
              <a:rPr lang="en-US" altLang="en-US" sz="2000" dirty="0" smtClean="0"/>
              <a:t>  </a:t>
            </a:r>
            <a:endParaRPr lang="en-US" altLang="en-US" sz="2000" dirty="0"/>
          </a:p>
          <a:p>
            <a:pPr>
              <a:spcAft>
                <a:spcPct val="40000"/>
              </a:spcAft>
              <a:buClr>
                <a:srgbClr val="002060"/>
              </a:buClr>
              <a:buSzPct val="115000"/>
            </a:pPr>
            <a:r>
              <a:rPr lang="it-IT" altLang="en-US" sz="2000" dirty="0" smtClean="0"/>
              <a:t>2018-</a:t>
            </a:r>
            <a:r>
              <a:rPr lang="it-IT" altLang="en-US" sz="2000" dirty="0"/>
              <a:t>11-7/8 		PMP </a:t>
            </a:r>
            <a:r>
              <a:rPr lang="it-IT" altLang="en-US" sz="2000" dirty="0" smtClean="0"/>
              <a:t>48</a:t>
            </a:r>
            <a:r>
              <a:rPr lang="it-IT" altLang="en-US" sz="2000" baseline="30000" dirty="0" smtClean="0"/>
              <a:t>th</a:t>
            </a:r>
            <a:endParaRPr lang="it-IT" altLang="en-US" sz="2000" baseline="30000" dirty="0"/>
          </a:p>
          <a:p>
            <a:pPr defTabSz="825500">
              <a:spcAft>
                <a:spcPct val="40000"/>
              </a:spcAft>
              <a:buClr>
                <a:srgbClr val="002060"/>
              </a:buClr>
              <a:buSzPct val="115000"/>
            </a:pPr>
            <a:endParaRPr lang="en-US" altLang="en-US" sz="2000" kern="1200" baseline="30000" dirty="0">
              <a:solidFill>
                <a:srgbClr val="0F5494"/>
              </a:solidFill>
              <a:latin typeface="Verdana" pitchFamily="34" charset="0"/>
            </a:endParaRPr>
          </a:p>
          <a:p>
            <a:pPr defTabSz="825500">
              <a:spcAft>
                <a:spcPct val="40000"/>
              </a:spcAft>
              <a:buClr>
                <a:srgbClr val="002060"/>
              </a:buClr>
              <a:buSzPct val="115000"/>
            </a:pPr>
            <a:r>
              <a:rPr lang="en-US" altLang="en-US" sz="2000" dirty="0"/>
              <a:t>NEXT F-2-F MEETING: </a:t>
            </a:r>
            <a:r>
              <a:rPr lang="en-US" altLang="en-US" sz="2000" b="1" dirty="0" smtClean="0"/>
              <a:t>3</a:t>
            </a:r>
            <a:r>
              <a:rPr lang="en-US" altLang="en-US" sz="2000" b="1" baseline="30000" dirty="0" smtClean="0"/>
              <a:t>rd</a:t>
            </a:r>
            <a:r>
              <a:rPr lang="en-US" altLang="en-US" sz="2000" b="1" dirty="0" smtClean="0"/>
              <a:t> </a:t>
            </a:r>
            <a:r>
              <a:rPr lang="mr-IN" altLang="en-US" sz="2000" b="1" dirty="0" smtClean="0"/>
              <a:t>–</a:t>
            </a:r>
            <a:r>
              <a:rPr lang="en-US" altLang="en-US" sz="2000" b="1" dirty="0"/>
              <a:t> </a:t>
            </a:r>
            <a:r>
              <a:rPr lang="en-US" altLang="en-US" sz="2000" b="1" dirty="0" smtClean="0"/>
              <a:t>4</a:t>
            </a:r>
            <a:r>
              <a:rPr lang="en-US" altLang="en-US" sz="2000" b="1" baseline="30000" dirty="0" smtClean="0"/>
              <a:t>th</a:t>
            </a:r>
            <a:r>
              <a:rPr lang="en-US" altLang="en-US" sz="2000" b="1" dirty="0" smtClean="0"/>
              <a:t>  April 2019 </a:t>
            </a:r>
            <a:r>
              <a:rPr lang="en-US" altLang="en-US" sz="2000" dirty="0"/>
              <a:t>(Location: JRC </a:t>
            </a:r>
            <a:r>
              <a:rPr lang="en-US" altLang="en-US" sz="2000" dirty="0" err="1" smtClean="0"/>
              <a:t>Ispra</a:t>
            </a:r>
            <a:r>
              <a:rPr lang="en-US" altLang="en-US" sz="2000" dirty="0" smtClean="0"/>
              <a:t> - </a:t>
            </a:r>
            <a:r>
              <a:rPr lang="en-US" altLang="en-US" sz="2000" dirty="0" err="1" smtClean="0"/>
              <a:t>tbc</a:t>
            </a:r>
            <a:r>
              <a:rPr lang="en-US" altLang="en-US" sz="2000" dirty="0" smtClean="0"/>
              <a:t>)</a:t>
            </a:r>
            <a:endParaRPr lang="en-US" altLang="en-US" sz="2000" dirty="0"/>
          </a:p>
          <a:p>
            <a:pPr marL="0" indent="0" defTabSz="825500">
              <a:spcAft>
                <a:spcPct val="40000"/>
              </a:spcAft>
              <a:buClr>
                <a:srgbClr val="002060"/>
              </a:buClr>
              <a:buSzPct val="115000"/>
              <a:buNone/>
            </a:pPr>
            <a:r>
              <a:rPr lang="en-IE" altLang="en-US" sz="2000" kern="1200" dirty="0" smtClean="0">
                <a:solidFill>
                  <a:srgbClr val="0F5494"/>
                </a:solidFill>
                <a:latin typeface="Verdana" pitchFamily="34" charset="0"/>
                <a:cs typeface="+mn-cs"/>
              </a:rPr>
              <a:t> </a:t>
            </a:r>
            <a:endParaRPr lang="en-IE" altLang="en-US" sz="2000" kern="1200" dirty="0">
              <a:solidFill>
                <a:srgbClr val="0F5494"/>
              </a:solidFill>
              <a:latin typeface="Verdana" pitchFamily="34" charset="0"/>
              <a:cs typeface="+mn-cs"/>
            </a:endParaRPr>
          </a:p>
        </p:txBody>
      </p:sp>
    </p:spTree>
    <p:extLst>
      <p:ext uri="{BB962C8B-B14F-4D97-AF65-F5344CB8AC3E}">
        <p14:creationId xmlns:p14="http://schemas.microsoft.com/office/powerpoint/2010/main" val="234456690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5"/>
          </p:nvPr>
        </p:nvSpPr>
        <p:spPr/>
        <p:txBody>
          <a:bodyPr/>
          <a:lstStyle/>
          <a:p>
            <a:pPr algn="ctr"/>
            <a:r>
              <a:rPr lang="en-US" sz="3600" dirty="0" smtClean="0"/>
              <a:t>NON-EXHAUST </a:t>
            </a:r>
            <a:r>
              <a:rPr lang="en-US" sz="3600" dirty="0"/>
              <a:t>PARTICLE EMISSIONS</a:t>
            </a:r>
          </a:p>
        </p:txBody>
      </p:sp>
    </p:spTree>
    <p:extLst>
      <p:ext uri="{BB962C8B-B14F-4D97-AF65-F5344CB8AC3E}">
        <p14:creationId xmlns:p14="http://schemas.microsoft.com/office/powerpoint/2010/main" val="146285037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5"/>
          </p:nvPr>
        </p:nvSpPr>
        <p:spPr>
          <a:xfrm>
            <a:off x="482600" y="1552111"/>
            <a:ext cx="11226800" cy="1438275"/>
          </a:xfrm>
        </p:spPr>
        <p:txBody>
          <a:bodyPr/>
          <a:lstStyle/>
          <a:p>
            <a:pPr algn="ctr"/>
            <a:r>
              <a:rPr lang="en-US" sz="3600" dirty="0" smtClean="0"/>
              <a:t>NON-EXHAUST </a:t>
            </a:r>
            <a:r>
              <a:rPr lang="en-US" sz="3600" dirty="0"/>
              <a:t>PARTICLE </a:t>
            </a:r>
            <a:r>
              <a:rPr lang="en-US" sz="3600" dirty="0" smtClean="0"/>
              <a:t>EMISSIONS</a:t>
            </a:r>
          </a:p>
          <a:p>
            <a:pPr algn="ctr"/>
            <a:r>
              <a:rPr lang="en-US" sz="3600" dirty="0" smtClean="0"/>
              <a:t>BRAKE WEAR EMISSIONS</a:t>
            </a:r>
            <a:endParaRPr lang="en-US" sz="3600" dirty="0"/>
          </a:p>
        </p:txBody>
      </p:sp>
      <p:sp>
        <p:nvSpPr>
          <p:cNvPr id="4" name="Text Placeholder 2"/>
          <p:cNvSpPr txBox="1">
            <a:spLocks/>
          </p:cNvSpPr>
          <p:nvPr/>
        </p:nvSpPr>
        <p:spPr>
          <a:xfrm>
            <a:off x="482600" y="3384623"/>
            <a:ext cx="11226800" cy="1440138"/>
          </a:xfrm>
          <a:prstGeom prst="rect">
            <a:avLst/>
          </a:prstGeom>
        </p:spPr>
        <p:txBody>
          <a:bodyPr anchor="ctr"/>
          <a:lstStyle>
            <a:lvl1pPr marL="0" indent="0" algn="l" defTabSz="914400" rtl="0" eaLnBrk="1" latinLnBrk="0" hangingPunct="1">
              <a:lnSpc>
                <a:spcPct val="90000"/>
              </a:lnSpc>
              <a:spcBef>
                <a:spcPts val="1000"/>
              </a:spcBef>
              <a:buFont typeface="Arial" charset="0"/>
              <a:buNone/>
              <a:defRPr sz="9600" b="1" i="0" kern="1200">
                <a:solidFill>
                  <a:schemeClr val="bg1"/>
                </a:solidFill>
                <a:latin typeface="Verdana"/>
                <a:ea typeface="+mn-ea"/>
                <a:cs typeface="Verdana"/>
              </a:defRPr>
            </a:lvl1pPr>
            <a:lvl2pPr marL="685800" indent="-228600" algn="l" defTabSz="914400" rtl="0" eaLnBrk="1" latinLnBrk="0" hangingPunct="1">
              <a:lnSpc>
                <a:spcPct val="90000"/>
              </a:lnSpc>
              <a:spcBef>
                <a:spcPts val="500"/>
              </a:spcBef>
              <a:buFont typeface="Arial"/>
              <a:buChar char="•"/>
              <a:defRPr sz="2400" b="0" i="0" kern="1200">
                <a:solidFill>
                  <a:schemeClr val="tx1"/>
                </a:solidFill>
                <a:latin typeface="Verdana Standaard" charset="0"/>
                <a:ea typeface="+mn-ea"/>
                <a:cs typeface="+mn-cs"/>
              </a:defRPr>
            </a:lvl2pPr>
            <a:lvl3pPr marL="914400" indent="0" algn="l" defTabSz="914400" rtl="0" eaLnBrk="1" latinLnBrk="0" hangingPunct="1">
              <a:lnSpc>
                <a:spcPct val="90000"/>
              </a:lnSpc>
              <a:spcBef>
                <a:spcPts val="500"/>
              </a:spcBef>
              <a:buFont typeface="Arial"/>
              <a:buNone/>
              <a:defRPr sz="3600" b="0" i="0" kern="1200">
                <a:solidFill>
                  <a:schemeClr val="bg1"/>
                </a:solidFill>
                <a:latin typeface="Verdana Standaard" charset="0"/>
                <a:ea typeface="+mn-ea"/>
                <a:cs typeface="+mn-cs"/>
              </a:defRPr>
            </a:lvl3pPr>
            <a:lvl4pPr marL="1600200" indent="-228600" algn="l" defTabSz="914400" rtl="0" eaLnBrk="1" latinLnBrk="0" hangingPunct="1">
              <a:lnSpc>
                <a:spcPct val="90000"/>
              </a:lnSpc>
              <a:spcBef>
                <a:spcPts val="500"/>
              </a:spcBef>
              <a:buFont typeface="Arial"/>
              <a:buChar char="•"/>
              <a:defRPr sz="1800" b="0" i="0" kern="1200">
                <a:solidFill>
                  <a:schemeClr val="tx1"/>
                </a:solidFill>
                <a:latin typeface="Verdana Standaard" charset="0"/>
                <a:ea typeface="+mn-ea"/>
                <a:cs typeface="+mn-cs"/>
              </a:defRPr>
            </a:lvl4pPr>
            <a:lvl5pPr marL="2057400" indent="-228600" algn="l" defTabSz="914400" rtl="0" eaLnBrk="1" latinLnBrk="0" hangingPunct="1">
              <a:lnSpc>
                <a:spcPct val="90000"/>
              </a:lnSpc>
              <a:spcBef>
                <a:spcPts val="500"/>
              </a:spcBef>
              <a:buFont typeface="Arial"/>
              <a:buChar char="•"/>
              <a:defRPr sz="1800" b="0" i="0" kern="1200">
                <a:solidFill>
                  <a:schemeClr val="tx1"/>
                </a:solidFill>
                <a:latin typeface="Verdana Standaard"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r>
              <a:rPr lang="en-US" sz="2800" u="sng" dirty="0" smtClean="0">
                <a:solidFill>
                  <a:schemeClr val="tx1"/>
                </a:solidFill>
              </a:rPr>
              <a:t>TASK</a:t>
            </a:r>
          </a:p>
          <a:p>
            <a:pPr algn="ctr"/>
            <a:r>
              <a:rPr lang="en-US" sz="2800" dirty="0" smtClean="0">
                <a:solidFill>
                  <a:schemeClr val="tx1"/>
                </a:solidFill>
              </a:rPr>
              <a:t>DEVELOPMENT OF A COMMON METHOD FOR </a:t>
            </a:r>
          </a:p>
          <a:p>
            <a:pPr algn="ctr"/>
            <a:r>
              <a:rPr lang="en-US" sz="2800" dirty="0" smtClean="0">
                <a:solidFill>
                  <a:schemeClr val="tx1"/>
                </a:solidFill>
              </a:rPr>
              <a:t>SAMPLING AND MEASURING BRAKE WEAR PARTICLES</a:t>
            </a:r>
            <a:endParaRPr lang="en-US" sz="2800" dirty="0">
              <a:solidFill>
                <a:schemeClr val="tx1"/>
              </a:solidFill>
            </a:endParaRPr>
          </a:p>
        </p:txBody>
      </p:sp>
    </p:spTree>
    <p:extLst>
      <p:ext uri="{BB962C8B-B14F-4D97-AF65-F5344CB8AC3E}">
        <p14:creationId xmlns:p14="http://schemas.microsoft.com/office/powerpoint/2010/main" val="181946851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28000" y="1979498"/>
            <a:ext cx="11736000" cy="1661993"/>
          </a:xfrm>
          <a:prstGeom prst="rect">
            <a:avLst/>
          </a:prstGeom>
        </p:spPr>
        <p:txBody>
          <a:bodyPr wrap="square">
            <a:spAutoFit/>
          </a:bodyPr>
          <a:lstStyle/>
          <a:p>
            <a:pPr indent="182563" algn="just">
              <a:spcAft>
                <a:spcPts val="1200"/>
              </a:spcAft>
              <a:buFont typeface="Arial" pitchFamily="34" charset="0"/>
              <a:buChar char="•"/>
            </a:pPr>
            <a:r>
              <a:rPr lang="en-US" altLang="en-US" dirty="0">
                <a:latin typeface="Verdana" pitchFamily="34" charset="0"/>
              </a:rPr>
              <a:t>WLTP Database Analysis </a:t>
            </a:r>
            <a:r>
              <a:rPr lang="en-US" altLang="en-US" dirty="0" smtClean="0">
                <a:solidFill>
                  <a:srgbClr val="640000"/>
                </a:solidFill>
                <a:latin typeface="Verdana" pitchFamily="34" charset="0"/>
              </a:rPr>
              <a:t>(Concluded)</a:t>
            </a:r>
          </a:p>
          <a:p>
            <a:pPr indent="182563" algn="just">
              <a:spcAft>
                <a:spcPts val="1200"/>
              </a:spcAft>
              <a:buFont typeface="Arial" pitchFamily="34" charset="0"/>
              <a:buChar char="•"/>
            </a:pPr>
            <a:r>
              <a:rPr lang="en-US" altLang="en-US" dirty="0" smtClean="0">
                <a:latin typeface="Verdana" pitchFamily="34" charset="0"/>
              </a:rPr>
              <a:t>Comparison of WLTP data with Existing Industrial Cycles </a:t>
            </a:r>
            <a:r>
              <a:rPr lang="en-US" altLang="en-US" dirty="0" smtClean="0">
                <a:solidFill>
                  <a:srgbClr val="640000"/>
                </a:solidFill>
                <a:latin typeface="Verdana" pitchFamily="34" charset="0"/>
              </a:rPr>
              <a:t>(Concluded)</a:t>
            </a:r>
            <a:r>
              <a:rPr lang="en-US" altLang="en-US" dirty="0" smtClean="0">
                <a:solidFill>
                  <a:srgbClr val="002060"/>
                </a:solidFill>
                <a:latin typeface="Verdana" pitchFamily="34" charset="0"/>
              </a:rPr>
              <a:t> </a:t>
            </a:r>
          </a:p>
          <a:p>
            <a:pPr indent="182563" algn="just" defTabSz="182563">
              <a:spcAft>
                <a:spcPts val="1200"/>
              </a:spcAft>
              <a:buFont typeface="Arial" pitchFamily="34" charset="0"/>
              <a:buChar char="•"/>
            </a:pPr>
            <a:r>
              <a:rPr lang="en-US" altLang="en-US" dirty="0" smtClean="0">
                <a:latin typeface="Verdana" pitchFamily="34" charset="0"/>
              </a:rPr>
              <a:t>Development </a:t>
            </a:r>
            <a:r>
              <a:rPr lang="en-US" altLang="en-US" dirty="0">
                <a:latin typeface="Verdana" pitchFamily="34" charset="0"/>
              </a:rPr>
              <a:t>of a first version of the </a:t>
            </a:r>
            <a:r>
              <a:rPr lang="en-US" altLang="en-US" dirty="0" smtClean="0">
                <a:latin typeface="Verdana" pitchFamily="34" charset="0"/>
              </a:rPr>
              <a:t>novel </a:t>
            </a:r>
            <a:r>
              <a:rPr lang="en-US" altLang="en-US" dirty="0">
                <a:latin typeface="Verdana" pitchFamily="34" charset="0"/>
              </a:rPr>
              <a:t>(WLTP </a:t>
            </a:r>
            <a:r>
              <a:rPr lang="en-US" altLang="en-US" dirty="0" smtClean="0">
                <a:latin typeface="Verdana" pitchFamily="34" charset="0"/>
              </a:rPr>
              <a:t>based) braking </a:t>
            </a:r>
            <a:r>
              <a:rPr lang="en-US" altLang="en-US" dirty="0">
                <a:latin typeface="Verdana" pitchFamily="34" charset="0"/>
              </a:rPr>
              <a:t>schedule </a:t>
            </a:r>
            <a:r>
              <a:rPr lang="en-US" altLang="en-US" dirty="0">
                <a:solidFill>
                  <a:srgbClr val="640000"/>
                </a:solidFill>
                <a:latin typeface="Verdana" pitchFamily="34" charset="0"/>
              </a:rPr>
              <a:t>(Concluded</a:t>
            </a:r>
            <a:r>
              <a:rPr lang="en-US" altLang="en-US" dirty="0" smtClean="0">
                <a:solidFill>
                  <a:srgbClr val="640000"/>
                </a:solidFill>
                <a:latin typeface="Verdana" pitchFamily="34" charset="0"/>
              </a:rPr>
              <a:t>)</a:t>
            </a:r>
            <a:endParaRPr lang="en-US" altLang="en-US" dirty="0">
              <a:solidFill>
                <a:srgbClr val="C00000"/>
              </a:solidFill>
              <a:latin typeface="Verdana" pitchFamily="34" charset="0"/>
            </a:endParaRPr>
          </a:p>
          <a:p>
            <a:pPr indent="182563" algn="just" defTabSz="182563">
              <a:spcAft>
                <a:spcPts val="1200"/>
              </a:spcAft>
              <a:buFont typeface="Arial" pitchFamily="34" charset="0"/>
              <a:buChar char="•"/>
            </a:pPr>
            <a:r>
              <a:rPr lang="en-US" altLang="en-US" dirty="0" smtClean="0">
                <a:latin typeface="Verdana" pitchFamily="34" charset="0"/>
              </a:rPr>
              <a:t>Validation </a:t>
            </a:r>
            <a:r>
              <a:rPr lang="en-US" altLang="en-US" dirty="0">
                <a:latin typeface="Verdana" pitchFamily="34" charset="0"/>
              </a:rPr>
              <a:t>of the </a:t>
            </a:r>
            <a:r>
              <a:rPr lang="en-US" altLang="en-US" dirty="0" smtClean="0">
                <a:latin typeface="Verdana" pitchFamily="34" charset="0"/>
              </a:rPr>
              <a:t>novel cycle - </a:t>
            </a:r>
            <a:r>
              <a:rPr lang="en-US" altLang="en-US" dirty="0">
                <a:latin typeface="Verdana" pitchFamily="34" charset="0"/>
              </a:rPr>
              <a:t>Round robin </a:t>
            </a:r>
            <a:r>
              <a:rPr lang="en-US" altLang="en-US" dirty="0" smtClean="0">
                <a:solidFill>
                  <a:srgbClr val="640000"/>
                </a:solidFill>
                <a:latin typeface="Verdana" pitchFamily="34" charset="0"/>
              </a:rPr>
              <a:t>(</a:t>
            </a:r>
            <a:r>
              <a:rPr lang="en-US" altLang="en-US" dirty="0">
                <a:solidFill>
                  <a:srgbClr val="640000"/>
                </a:solidFill>
                <a:latin typeface="Verdana" pitchFamily="34" charset="0"/>
              </a:rPr>
              <a:t>Deadline: January 2019)</a:t>
            </a:r>
          </a:p>
        </p:txBody>
      </p:sp>
      <p:sp>
        <p:nvSpPr>
          <p:cNvPr id="5" name="Text Placeholder 1"/>
          <p:cNvSpPr>
            <a:spLocks noGrp="1"/>
          </p:cNvSpPr>
          <p:nvPr>
            <p:ph type="body" sz="quarter" idx="11"/>
          </p:nvPr>
        </p:nvSpPr>
        <p:spPr>
          <a:xfrm>
            <a:off x="0" y="246558"/>
            <a:ext cx="12192000" cy="951803"/>
          </a:xfrm>
        </p:spPr>
        <p:txBody>
          <a:bodyPr/>
          <a:lstStyle/>
          <a:p>
            <a:pPr algn="ctr">
              <a:spcBef>
                <a:spcPts val="0"/>
              </a:spcBef>
            </a:pPr>
            <a:r>
              <a:rPr lang="en-IE" sz="3200" dirty="0"/>
              <a:t>DEVELOPMENT OF A COMMON METHOD FOR </a:t>
            </a:r>
          </a:p>
          <a:p>
            <a:pPr algn="ctr">
              <a:spcBef>
                <a:spcPts val="0"/>
              </a:spcBef>
            </a:pPr>
            <a:r>
              <a:rPr lang="en-IE" sz="3200" dirty="0"/>
              <a:t>SAMPLING AND MEASURING BRAKE WEAR PARTICLES</a:t>
            </a:r>
          </a:p>
        </p:txBody>
      </p:sp>
      <p:sp>
        <p:nvSpPr>
          <p:cNvPr id="4" name="Rectangle 3"/>
          <p:cNvSpPr/>
          <p:nvPr/>
        </p:nvSpPr>
        <p:spPr>
          <a:xfrm>
            <a:off x="196277" y="1519694"/>
            <a:ext cx="11799446" cy="461665"/>
          </a:xfrm>
          <a:prstGeom prst="rect">
            <a:avLst/>
          </a:prstGeom>
        </p:spPr>
        <p:txBody>
          <a:bodyPr wrap="square">
            <a:spAutoFit/>
          </a:bodyPr>
          <a:lstStyle/>
          <a:p>
            <a:pPr algn="just" defTabSz="365125">
              <a:lnSpc>
                <a:spcPct val="150000"/>
              </a:lnSpc>
              <a:spcAft>
                <a:spcPts val="1200"/>
              </a:spcAft>
            </a:pPr>
            <a:r>
              <a:rPr lang="en-US" altLang="en-US" sz="1600" b="1" u="sng" dirty="0" smtClean="0">
                <a:latin typeface="Verdana" pitchFamily="34" charset="0"/>
              </a:rPr>
              <a:t>STEP 1 - </a:t>
            </a:r>
            <a:r>
              <a:rPr lang="en-IE" altLang="en-US" sz="1600" b="1" u="sng" dirty="0" smtClean="0">
                <a:latin typeface="Verdana" pitchFamily="34" charset="0"/>
              </a:rPr>
              <a:t>Development of a new real-world braking cycle</a:t>
            </a:r>
          </a:p>
        </p:txBody>
      </p:sp>
      <p:sp>
        <p:nvSpPr>
          <p:cNvPr id="7" name="Rectangle 6"/>
          <p:cNvSpPr/>
          <p:nvPr/>
        </p:nvSpPr>
        <p:spPr>
          <a:xfrm>
            <a:off x="192560" y="3747682"/>
            <a:ext cx="11799446" cy="411908"/>
          </a:xfrm>
          <a:prstGeom prst="rect">
            <a:avLst/>
          </a:prstGeom>
        </p:spPr>
        <p:txBody>
          <a:bodyPr wrap="square">
            <a:spAutoFit/>
          </a:bodyPr>
          <a:lstStyle/>
          <a:p>
            <a:pPr algn="just" defTabSz="365125">
              <a:lnSpc>
                <a:spcPct val="150000"/>
              </a:lnSpc>
              <a:spcAft>
                <a:spcPts val="1200"/>
              </a:spcAft>
            </a:pPr>
            <a:r>
              <a:rPr lang="en-US" altLang="en-US" sz="1600" b="1" u="sng" dirty="0" smtClean="0">
                <a:latin typeface="Verdana" pitchFamily="34" charset="0"/>
              </a:rPr>
              <a:t>STEP 2 - </a:t>
            </a:r>
            <a:r>
              <a:rPr lang="en-IE" altLang="en-US" sz="1600" b="1" u="sng" dirty="0">
                <a:latin typeface="Verdana" pitchFamily="34" charset="0"/>
              </a:rPr>
              <a:t>Definition of a set of minimum </a:t>
            </a:r>
            <a:r>
              <a:rPr lang="en-IE" altLang="en-US" sz="1600" b="1" u="sng" dirty="0" smtClean="0">
                <a:latin typeface="Verdana" pitchFamily="34" charset="0"/>
              </a:rPr>
              <a:t>requirements for </a:t>
            </a:r>
            <a:r>
              <a:rPr lang="en-IE" altLang="en-US" sz="1600" b="1" u="sng" dirty="0">
                <a:latin typeface="Verdana" pitchFamily="34" charset="0"/>
              </a:rPr>
              <a:t>the emissions measurement </a:t>
            </a:r>
            <a:r>
              <a:rPr lang="en-IE" altLang="en-US" sz="1600" b="1" u="sng" dirty="0" smtClean="0">
                <a:latin typeface="Verdana" pitchFamily="34" charset="0"/>
              </a:rPr>
              <a:t>setup</a:t>
            </a:r>
          </a:p>
        </p:txBody>
      </p:sp>
      <p:sp>
        <p:nvSpPr>
          <p:cNvPr id="8" name="Rectangle 7"/>
          <p:cNvSpPr/>
          <p:nvPr/>
        </p:nvSpPr>
        <p:spPr>
          <a:xfrm>
            <a:off x="228000" y="4208184"/>
            <a:ext cx="11736000" cy="1661993"/>
          </a:xfrm>
          <a:prstGeom prst="rect">
            <a:avLst/>
          </a:prstGeom>
        </p:spPr>
        <p:txBody>
          <a:bodyPr wrap="square">
            <a:spAutoFit/>
          </a:bodyPr>
          <a:lstStyle/>
          <a:p>
            <a:pPr indent="266700" algn="just">
              <a:spcAft>
                <a:spcPts val="1200"/>
              </a:spcAft>
              <a:buFont typeface="Arial" pitchFamily="34" charset="0"/>
              <a:buChar char="•"/>
            </a:pPr>
            <a:r>
              <a:rPr lang="en-US" altLang="en-US" dirty="0" smtClean="0">
                <a:latin typeface="Verdana" pitchFamily="34" charset="0"/>
              </a:rPr>
              <a:t>Selection of the testing methodology </a:t>
            </a:r>
            <a:r>
              <a:rPr lang="en-US" altLang="en-US" dirty="0">
                <a:solidFill>
                  <a:srgbClr val="640000"/>
                </a:solidFill>
                <a:latin typeface="Verdana" pitchFamily="34" charset="0"/>
              </a:rPr>
              <a:t>(Concluded)</a:t>
            </a:r>
            <a:endParaRPr lang="en-US" altLang="en-US" dirty="0" smtClean="0">
              <a:solidFill>
                <a:srgbClr val="C00000"/>
              </a:solidFill>
              <a:latin typeface="Verdana" pitchFamily="34" charset="0"/>
            </a:endParaRPr>
          </a:p>
          <a:p>
            <a:pPr marL="269875" indent="-269875" algn="just">
              <a:spcAft>
                <a:spcPts val="1200"/>
              </a:spcAft>
              <a:buFont typeface="Arial" pitchFamily="34" charset="0"/>
              <a:buChar char="•"/>
              <a:tabLst>
                <a:tab pos="269875" algn="l"/>
              </a:tabLst>
            </a:pPr>
            <a:r>
              <a:rPr lang="en-US" altLang="en-US" dirty="0" smtClean="0">
                <a:latin typeface="Verdana" pitchFamily="34" charset="0"/>
              </a:rPr>
              <a:t>Comparison of existing systems/test rig configurations </a:t>
            </a:r>
            <a:r>
              <a:rPr lang="en-US" altLang="en-US" dirty="0">
                <a:solidFill>
                  <a:srgbClr val="640000"/>
                </a:solidFill>
                <a:latin typeface="Verdana" pitchFamily="34" charset="0"/>
              </a:rPr>
              <a:t>(Concluded)</a:t>
            </a:r>
            <a:r>
              <a:rPr lang="en-US" altLang="en-US" dirty="0" smtClean="0">
                <a:solidFill>
                  <a:srgbClr val="C00000"/>
                </a:solidFill>
                <a:latin typeface="Verdana" pitchFamily="34" charset="0"/>
              </a:rPr>
              <a:t> </a:t>
            </a:r>
          </a:p>
          <a:p>
            <a:pPr algn="just">
              <a:spcAft>
                <a:spcPts val="1200"/>
              </a:spcAft>
              <a:buFont typeface="Arial" pitchFamily="34" charset="0"/>
              <a:buChar char="•"/>
              <a:tabLst>
                <a:tab pos="266700" algn="l"/>
              </a:tabLst>
            </a:pPr>
            <a:r>
              <a:rPr lang="en-US" altLang="en-US" dirty="0" smtClean="0">
                <a:latin typeface="Verdana" pitchFamily="34" charset="0"/>
              </a:rPr>
              <a:t> 	Selection/definition of testing parameters </a:t>
            </a:r>
            <a:r>
              <a:rPr lang="en-US" altLang="en-US" dirty="0">
                <a:solidFill>
                  <a:srgbClr val="640000"/>
                </a:solidFill>
                <a:latin typeface="Verdana" pitchFamily="34" charset="0"/>
              </a:rPr>
              <a:t>(Deadline: March 2018 – Still on-going)</a:t>
            </a:r>
          </a:p>
          <a:p>
            <a:pPr marL="266700" indent="-266700" algn="just">
              <a:spcAft>
                <a:spcPts val="1200"/>
              </a:spcAft>
              <a:buFont typeface="Arial" pitchFamily="34" charset="0"/>
              <a:buChar char="•"/>
              <a:tabLst>
                <a:tab pos="266700" algn="l"/>
              </a:tabLst>
            </a:pPr>
            <a:r>
              <a:rPr lang="en-US" altLang="en-US" dirty="0" smtClean="0">
                <a:latin typeface="Verdana" pitchFamily="34" charset="0"/>
              </a:rPr>
              <a:t>Validation of the selected configuration(s) &amp; measurement methods </a:t>
            </a:r>
            <a:r>
              <a:rPr lang="en-US" altLang="en-US" dirty="0">
                <a:solidFill>
                  <a:srgbClr val="640000"/>
                </a:solidFill>
                <a:latin typeface="Verdana" pitchFamily="34" charset="0"/>
              </a:rPr>
              <a:t>(Deadline: </a:t>
            </a:r>
            <a:r>
              <a:rPr lang="en-US" altLang="en-US" dirty="0" smtClean="0">
                <a:solidFill>
                  <a:srgbClr val="640000"/>
                </a:solidFill>
                <a:latin typeface="Verdana" pitchFamily="34" charset="0"/>
              </a:rPr>
              <a:t>December 2019)</a:t>
            </a:r>
            <a:endParaRPr lang="en-US" altLang="en-US" dirty="0">
              <a:solidFill>
                <a:srgbClr val="640000"/>
              </a:solidFill>
              <a:latin typeface="Verdana" pitchFamily="34" charset="0"/>
            </a:endParaRPr>
          </a:p>
        </p:txBody>
      </p:sp>
    </p:spTree>
    <p:extLst>
      <p:ext uri="{BB962C8B-B14F-4D97-AF65-F5344CB8AC3E}">
        <p14:creationId xmlns:p14="http://schemas.microsoft.com/office/powerpoint/2010/main" val="79466485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5"/>
          </p:nvPr>
        </p:nvSpPr>
        <p:spPr>
          <a:xfrm>
            <a:off x="482600" y="1552111"/>
            <a:ext cx="11226800" cy="1438275"/>
          </a:xfrm>
        </p:spPr>
        <p:txBody>
          <a:bodyPr/>
          <a:lstStyle/>
          <a:p>
            <a:pPr algn="ctr"/>
            <a:r>
              <a:rPr lang="en-IE" sz="2800" dirty="0"/>
              <a:t>DEVELOPMENT OF A COMMON METHOD FOR </a:t>
            </a:r>
          </a:p>
          <a:p>
            <a:pPr algn="ctr"/>
            <a:r>
              <a:rPr lang="en-IE" sz="2800" dirty="0"/>
              <a:t>SAMPLING AND MEASURING BRAKE WEAR PARTICLES</a:t>
            </a:r>
          </a:p>
        </p:txBody>
      </p:sp>
      <p:sp>
        <p:nvSpPr>
          <p:cNvPr id="4" name="Text Placeholder 2"/>
          <p:cNvSpPr txBox="1">
            <a:spLocks/>
          </p:cNvSpPr>
          <p:nvPr/>
        </p:nvSpPr>
        <p:spPr>
          <a:xfrm>
            <a:off x="482600" y="3384623"/>
            <a:ext cx="11226800" cy="785933"/>
          </a:xfrm>
          <a:prstGeom prst="rect">
            <a:avLst/>
          </a:prstGeom>
        </p:spPr>
        <p:txBody>
          <a:bodyPr anchor="ctr"/>
          <a:lstStyle>
            <a:lvl1pPr marL="0" indent="0" algn="l" defTabSz="914400" rtl="0" eaLnBrk="1" latinLnBrk="0" hangingPunct="1">
              <a:lnSpc>
                <a:spcPct val="90000"/>
              </a:lnSpc>
              <a:spcBef>
                <a:spcPts val="1000"/>
              </a:spcBef>
              <a:buFont typeface="Arial" charset="0"/>
              <a:buNone/>
              <a:defRPr sz="9600" b="1" i="0" kern="1200">
                <a:solidFill>
                  <a:schemeClr val="bg1"/>
                </a:solidFill>
                <a:latin typeface="Verdana"/>
                <a:ea typeface="+mn-ea"/>
                <a:cs typeface="Verdana"/>
              </a:defRPr>
            </a:lvl1pPr>
            <a:lvl2pPr marL="685800" indent="-228600" algn="l" defTabSz="914400" rtl="0" eaLnBrk="1" latinLnBrk="0" hangingPunct="1">
              <a:lnSpc>
                <a:spcPct val="90000"/>
              </a:lnSpc>
              <a:spcBef>
                <a:spcPts val="500"/>
              </a:spcBef>
              <a:buFont typeface="Arial"/>
              <a:buChar char="•"/>
              <a:defRPr sz="2400" b="0" i="0" kern="1200">
                <a:solidFill>
                  <a:schemeClr val="tx1"/>
                </a:solidFill>
                <a:latin typeface="Verdana Standaard" charset="0"/>
                <a:ea typeface="+mn-ea"/>
                <a:cs typeface="+mn-cs"/>
              </a:defRPr>
            </a:lvl2pPr>
            <a:lvl3pPr marL="914400" indent="0" algn="l" defTabSz="914400" rtl="0" eaLnBrk="1" latinLnBrk="0" hangingPunct="1">
              <a:lnSpc>
                <a:spcPct val="90000"/>
              </a:lnSpc>
              <a:spcBef>
                <a:spcPts val="500"/>
              </a:spcBef>
              <a:buFont typeface="Arial"/>
              <a:buNone/>
              <a:defRPr sz="3600" b="0" i="0" kern="1200">
                <a:solidFill>
                  <a:schemeClr val="bg1"/>
                </a:solidFill>
                <a:latin typeface="Verdana Standaard" charset="0"/>
                <a:ea typeface="+mn-ea"/>
                <a:cs typeface="+mn-cs"/>
              </a:defRPr>
            </a:lvl3pPr>
            <a:lvl4pPr marL="1600200" indent="-228600" algn="l" defTabSz="914400" rtl="0" eaLnBrk="1" latinLnBrk="0" hangingPunct="1">
              <a:lnSpc>
                <a:spcPct val="90000"/>
              </a:lnSpc>
              <a:spcBef>
                <a:spcPts val="500"/>
              </a:spcBef>
              <a:buFont typeface="Arial"/>
              <a:buChar char="•"/>
              <a:defRPr sz="1800" b="0" i="0" kern="1200">
                <a:solidFill>
                  <a:schemeClr val="tx1"/>
                </a:solidFill>
                <a:latin typeface="Verdana Standaard" charset="0"/>
                <a:ea typeface="+mn-ea"/>
                <a:cs typeface="+mn-cs"/>
              </a:defRPr>
            </a:lvl4pPr>
            <a:lvl5pPr marL="2057400" indent="-228600" algn="l" defTabSz="914400" rtl="0" eaLnBrk="1" latinLnBrk="0" hangingPunct="1">
              <a:lnSpc>
                <a:spcPct val="90000"/>
              </a:lnSpc>
              <a:spcBef>
                <a:spcPts val="500"/>
              </a:spcBef>
              <a:buFont typeface="Arial"/>
              <a:buChar char="•"/>
              <a:defRPr sz="1800" b="0" i="0" kern="1200">
                <a:solidFill>
                  <a:schemeClr val="tx1"/>
                </a:solidFill>
                <a:latin typeface="Verdana Standaard"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r>
              <a:rPr lang="en-IE" sz="2400" dirty="0">
                <a:solidFill>
                  <a:schemeClr val="tx1"/>
                </a:solidFill>
              </a:rPr>
              <a:t>STEP </a:t>
            </a:r>
            <a:r>
              <a:rPr lang="en-IE" sz="2400" dirty="0" smtClean="0">
                <a:solidFill>
                  <a:schemeClr val="tx1"/>
                </a:solidFill>
              </a:rPr>
              <a:t>1</a:t>
            </a:r>
          </a:p>
          <a:p>
            <a:pPr algn="ctr"/>
            <a:r>
              <a:rPr lang="en-IE" sz="2400" dirty="0" smtClean="0">
                <a:solidFill>
                  <a:schemeClr val="tx1"/>
                </a:solidFill>
              </a:rPr>
              <a:t>DEVELOPMENT OF A NEW REAL-WORLD BRAKING CYCLE</a:t>
            </a:r>
            <a:endParaRPr lang="en-IE" sz="2400" dirty="0">
              <a:solidFill>
                <a:schemeClr val="tx1"/>
              </a:solidFill>
            </a:endParaRPr>
          </a:p>
        </p:txBody>
      </p:sp>
    </p:spTree>
    <p:extLst>
      <p:ext uri="{BB962C8B-B14F-4D97-AF65-F5344CB8AC3E}">
        <p14:creationId xmlns:p14="http://schemas.microsoft.com/office/powerpoint/2010/main" val="165555342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6757639" y="1599885"/>
            <a:ext cx="5374887" cy="4278094"/>
          </a:xfrm>
          <a:prstGeom prst="rect">
            <a:avLst/>
          </a:prstGeom>
        </p:spPr>
        <p:txBody>
          <a:bodyPr wrap="square">
            <a:spAutoFit/>
          </a:bodyPr>
          <a:lstStyle/>
          <a:p>
            <a:pPr marL="361950" indent="-361950" algn="just" defTabSz="365125">
              <a:lnSpc>
                <a:spcPct val="150000"/>
              </a:lnSpc>
              <a:spcAft>
                <a:spcPts val="600"/>
              </a:spcAft>
              <a:buFont typeface="Arial" pitchFamily="34" charset="0"/>
              <a:buChar char="•"/>
            </a:pPr>
            <a:r>
              <a:rPr lang="en-US" altLang="en-US" dirty="0" smtClean="0">
                <a:latin typeface="Verdana" pitchFamily="34" charset="0"/>
              </a:rPr>
              <a:t>The novel cycle has been developed and is freely available to the public in Mendeley (</a:t>
            </a:r>
            <a:r>
              <a:rPr lang="en-IE" altLang="en-US" dirty="0">
                <a:latin typeface="Verdana" pitchFamily="34" charset="0"/>
              </a:rPr>
              <a:t>WLTP-based Real-World Brake Wear </a:t>
            </a:r>
            <a:r>
              <a:rPr lang="en-IE" altLang="en-US" dirty="0" smtClean="0">
                <a:latin typeface="Verdana" pitchFamily="34" charset="0"/>
              </a:rPr>
              <a:t>Cycle) </a:t>
            </a:r>
            <a:r>
              <a:rPr lang="en-IE" altLang="en-US" sz="1600" u="sng" dirty="0" smtClean="0">
                <a:solidFill>
                  <a:srgbClr val="640000"/>
                </a:solidFill>
                <a:latin typeface="Verdana" pitchFamily="34" charset="0"/>
              </a:rPr>
              <a:t>https://data.mendeley.com/ datasets/dkp376g3m8/1</a:t>
            </a:r>
            <a:endParaRPr lang="en-US" altLang="en-US" sz="1500" u="sng" dirty="0" smtClean="0">
              <a:solidFill>
                <a:srgbClr val="640000"/>
              </a:solidFill>
              <a:latin typeface="Verdana" pitchFamily="34" charset="0"/>
            </a:endParaRPr>
          </a:p>
          <a:p>
            <a:pPr marL="361950" indent="-361950" algn="just" defTabSz="365125">
              <a:lnSpc>
                <a:spcPct val="150000"/>
              </a:lnSpc>
              <a:spcAft>
                <a:spcPts val="600"/>
              </a:spcAft>
              <a:buFont typeface="Arial" pitchFamily="34" charset="0"/>
              <a:buChar char="•"/>
            </a:pPr>
            <a:r>
              <a:rPr lang="en-US" altLang="en-US" dirty="0" smtClean="0">
                <a:latin typeface="Verdana" pitchFamily="34" charset="0"/>
              </a:rPr>
              <a:t>Technical details regarding the cycle are described thoroughly in a peer-reviewed publication and have been presented to conferences (SAE Brake Colloquium, EuroBrake) as well as to PMP meetings</a:t>
            </a:r>
          </a:p>
        </p:txBody>
      </p:sp>
      <p:pic>
        <p:nvPicPr>
          <p:cNvPr id="3" name="Picture 2"/>
          <p:cNvPicPr>
            <a:picLocks noChangeAspect="1"/>
          </p:cNvPicPr>
          <p:nvPr/>
        </p:nvPicPr>
        <p:blipFill rotWithShape="1">
          <a:blip r:embed="rId3">
            <a:extLst>
              <a:ext uri="{BEBA8EAE-BF5A-486C-A8C5-ECC9F3942E4B}">
                <a14:imgProps xmlns:a14="http://schemas.microsoft.com/office/drawing/2010/main">
                  <a14:imgLayer r:embed="rId4">
                    <a14:imgEffect>
                      <a14:sharpenSoften amount="50000"/>
                    </a14:imgEffect>
                  </a14:imgLayer>
                </a14:imgProps>
              </a:ext>
            </a:extLst>
          </a:blip>
          <a:srcRect l="29027" t="13705" r="27208" b="40380"/>
          <a:stretch/>
        </p:blipFill>
        <p:spPr>
          <a:xfrm>
            <a:off x="-3620" y="1576043"/>
            <a:ext cx="6732000" cy="4414076"/>
          </a:xfrm>
          <a:prstGeom prst="rect">
            <a:avLst/>
          </a:prstGeom>
        </p:spPr>
      </p:pic>
      <p:sp>
        <p:nvSpPr>
          <p:cNvPr id="8" name="Text Placeholder 1"/>
          <p:cNvSpPr>
            <a:spLocks noGrp="1"/>
          </p:cNvSpPr>
          <p:nvPr>
            <p:ph type="body" sz="quarter" idx="11"/>
          </p:nvPr>
        </p:nvSpPr>
        <p:spPr>
          <a:xfrm>
            <a:off x="0" y="237893"/>
            <a:ext cx="12192000" cy="1085385"/>
          </a:xfrm>
        </p:spPr>
        <p:txBody>
          <a:bodyPr/>
          <a:lstStyle/>
          <a:p>
            <a:pPr algn="ctr">
              <a:spcBef>
                <a:spcPts val="0"/>
              </a:spcBef>
            </a:pPr>
            <a:r>
              <a:rPr lang="en-US" altLang="en-US" sz="3200" b="1" cap="all" dirty="0" smtClean="0">
                <a:latin typeface="Calibri" panose="020F0502020204030204" pitchFamily="34" charset="0"/>
                <a:ea typeface="Verdana" charset="0"/>
                <a:cs typeface="Verdana" charset="0"/>
              </a:rPr>
              <a:t>Development </a:t>
            </a:r>
            <a:r>
              <a:rPr lang="en-US" altLang="en-US" sz="3200" b="1" cap="all" dirty="0">
                <a:latin typeface="Calibri" panose="020F0502020204030204" pitchFamily="34" charset="0"/>
                <a:ea typeface="Verdana" charset="0"/>
                <a:cs typeface="Verdana" charset="0"/>
              </a:rPr>
              <a:t>of a </a:t>
            </a:r>
            <a:r>
              <a:rPr lang="en-US" sz="3200" b="1" dirty="0">
                <a:solidFill>
                  <a:prstClr val="white"/>
                </a:solidFill>
                <a:latin typeface="Calibri"/>
              </a:rPr>
              <a:t>NEW REAL-WORLD BRAKING CYCLE </a:t>
            </a:r>
            <a:endParaRPr lang="en-US" sz="3200" b="1" dirty="0" smtClean="0">
              <a:solidFill>
                <a:prstClr val="white"/>
              </a:solidFill>
              <a:latin typeface="Calibri"/>
            </a:endParaRPr>
          </a:p>
          <a:p>
            <a:pPr algn="ctr">
              <a:spcBef>
                <a:spcPts val="0"/>
              </a:spcBef>
            </a:pPr>
            <a:r>
              <a:rPr lang="en-US" sz="3200" b="1" dirty="0" smtClean="0"/>
              <a:t>NOVEL CYCLE</a:t>
            </a:r>
            <a:endParaRPr lang="en-US" sz="3200" b="1" dirty="0"/>
          </a:p>
        </p:txBody>
      </p:sp>
    </p:spTree>
    <p:extLst>
      <p:ext uri="{BB962C8B-B14F-4D97-AF65-F5344CB8AC3E}">
        <p14:creationId xmlns:p14="http://schemas.microsoft.com/office/powerpoint/2010/main" val="328928395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39027" y="5138431"/>
            <a:ext cx="11913947" cy="781240"/>
          </a:xfrm>
          <a:prstGeom prst="rect">
            <a:avLst/>
          </a:prstGeom>
        </p:spPr>
        <p:txBody>
          <a:bodyPr wrap="square">
            <a:spAutoFit/>
          </a:bodyPr>
          <a:lstStyle/>
          <a:p>
            <a:pPr marL="361950" indent="-361950" algn="just" defTabSz="365125">
              <a:lnSpc>
                <a:spcPct val="150000"/>
              </a:lnSpc>
              <a:spcBef>
                <a:spcPts val="600"/>
              </a:spcBef>
              <a:spcAft>
                <a:spcPts val="1200"/>
              </a:spcAft>
              <a:buFont typeface="Wingdings" pitchFamily="2" charset="2"/>
              <a:buChar char="ü"/>
            </a:pPr>
            <a:r>
              <a:rPr lang="en-IE" altLang="en-US" sz="1600" b="1" dirty="0" smtClean="0">
                <a:latin typeface="Verdana" pitchFamily="34" charset="0"/>
              </a:rPr>
              <a:t>The cycle has already been tested at several labs and some preliminary results have been presented to the 48</a:t>
            </a:r>
            <a:r>
              <a:rPr lang="en-IE" altLang="en-US" sz="1600" b="1" baseline="30000" dirty="0" smtClean="0">
                <a:latin typeface="Verdana" pitchFamily="34" charset="0"/>
              </a:rPr>
              <a:t>th</a:t>
            </a:r>
            <a:r>
              <a:rPr lang="en-IE" altLang="en-US" sz="1600" b="1" dirty="0" smtClean="0">
                <a:latin typeface="Verdana" pitchFamily="34" charset="0"/>
              </a:rPr>
              <a:t> PMP Meeting. More results are expected to be published in 2019</a:t>
            </a:r>
            <a:endParaRPr lang="en-IE" altLang="en-US" sz="1600" b="1" dirty="0">
              <a:latin typeface="Verdana" pitchFamily="34" charset="0"/>
            </a:endParaRPr>
          </a:p>
        </p:txBody>
      </p:sp>
      <p:sp>
        <p:nvSpPr>
          <p:cNvPr id="11" name="Text Placeholder 1"/>
          <p:cNvSpPr>
            <a:spLocks noGrp="1"/>
          </p:cNvSpPr>
          <p:nvPr>
            <p:ph type="body" sz="quarter" idx="11"/>
          </p:nvPr>
        </p:nvSpPr>
        <p:spPr>
          <a:xfrm>
            <a:off x="0" y="237893"/>
            <a:ext cx="12192000" cy="1085385"/>
          </a:xfrm>
        </p:spPr>
        <p:txBody>
          <a:bodyPr/>
          <a:lstStyle/>
          <a:p>
            <a:pPr algn="ctr">
              <a:spcBef>
                <a:spcPts val="0"/>
              </a:spcBef>
            </a:pPr>
            <a:r>
              <a:rPr lang="en-US" altLang="en-US" sz="3200" b="1" cap="all" dirty="0" smtClean="0">
                <a:latin typeface="Calibri" panose="020F0502020204030204" pitchFamily="34" charset="0"/>
                <a:ea typeface="Verdana" charset="0"/>
                <a:cs typeface="Verdana" charset="0"/>
              </a:rPr>
              <a:t>Development </a:t>
            </a:r>
            <a:r>
              <a:rPr lang="en-US" altLang="en-US" sz="3200" b="1" cap="all" dirty="0">
                <a:latin typeface="Calibri" panose="020F0502020204030204" pitchFamily="34" charset="0"/>
                <a:ea typeface="Verdana" charset="0"/>
                <a:cs typeface="Verdana" charset="0"/>
              </a:rPr>
              <a:t>of a </a:t>
            </a:r>
            <a:r>
              <a:rPr lang="en-US" sz="3200" b="1" dirty="0">
                <a:solidFill>
                  <a:prstClr val="white"/>
                </a:solidFill>
                <a:latin typeface="Calibri"/>
              </a:rPr>
              <a:t>NEW REAL-WORLD BRAKING CYCLE </a:t>
            </a:r>
            <a:endParaRPr lang="en-US" sz="3200" b="1" dirty="0" smtClean="0">
              <a:solidFill>
                <a:prstClr val="white"/>
              </a:solidFill>
              <a:latin typeface="Calibri"/>
            </a:endParaRPr>
          </a:p>
          <a:p>
            <a:pPr algn="ctr">
              <a:spcBef>
                <a:spcPts val="0"/>
              </a:spcBef>
            </a:pPr>
            <a:r>
              <a:rPr lang="en-US" sz="3200" b="1" dirty="0" smtClean="0"/>
              <a:t>NOVEL CYCLE</a:t>
            </a:r>
            <a:endParaRPr lang="en-US" sz="3200" b="1" dirty="0"/>
          </a:p>
        </p:txBody>
      </p:sp>
      <p:grpSp>
        <p:nvGrpSpPr>
          <p:cNvPr id="2" name="Group 1"/>
          <p:cNvGrpSpPr/>
          <p:nvPr/>
        </p:nvGrpSpPr>
        <p:grpSpPr>
          <a:xfrm>
            <a:off x="189781" y="1562998"/>
            <a:ext cx="11812438" cy="3449588"/>
            <a:chOff x="189781" y="1562998"/>
            <a:chExt cx="11812438" cy="3449588"/>
          </a:xfrm>
        </p:grpSpPr>
        <p:grpSp>
          <p:nvGrpSpPr>
            <p:cNvPr id="7" name="Group 6"/>
            <p:cNvGrpSpPr/>
            <p:nvPr/>
          </p:nvGrpSpPr>
          <p:grpSpPr>
            <a:xfrm>
              <a:off x="189781" y="1888654"/>
              <a:ext cx="11812438" cy="3123932"/>
              <a:chOff x="186160" y="2969741"/>
              <a:chExt cx="12005840" cy="3123932"/>
            </a:xfrm>
          </p:grpSpPr>
          <p:pic>
            <p:nvPicPr>
              <p:cNvPr id="8" name="Picture 7"/>
              <p:cNvPicPr>
                <a:picLocks noChangeAspect="1"/>
              </p:cNvPicPr>
              <p:nvPr/>
            </p:nvPicPr>
            <p:blipFill rotWithShape="1">
              <a:blip r:embed="rId2" cstate="hqprint">
                <a:extLst>
                  <a:ext uri="{28A0092B-C50C-407E-A947-70E740481C1C}">
                    <a14:useLocalDpi xmlns:a14="http://schemas.microsoft.com/office/drawing/2010/main" val="0"/>
                  </a:ext>
                </a:extLst>
              </a:blip>
              <a:srcRect l="10067" t="5797" r="8951" b="2657"/>
              <a:stretch/>
            </p:blipFill>
            <p:spPr>
              <a:xfrm>
                <a:off x="186160" y="3120388"/>
                <a:ext cx="8678440" cy="2872207"/>
              </a:xfrm>
              <a:prstGeom prst="rect">
                <a:avLst/>
              </a:prstGeom>
            </p:spPr>
          </p:pic>
          <p:sp>
            <p:nvSpPr>
              <p:cNvPr id="9" name="Rectangle 8"/>
              <p:cNvSpPr/>
              <p:nvPr/>
            </p:nvSpPr>
            <p:spPr>
              <a:xfrm>
                <a:off x="8864600" y="2969741"/>
                <a:ext cx="3327400" cy="3123932"/>
              </a:xfrm>
              <a:prstGeom prst="rect">
                <a:avLst/>
              </a:prstGeom>
            </p:spPr>
            <p:txBody>
              <a:bodyPr wrap="square">
                <a:spAutoFit/>
              </a:bodyPr>
              <a:lstStyle/>
              <a:p>
                <a:pPr marL="179388" indent="-179388" algn="just">
                  <a:lnSpc>
                    <a:spcPct val="150000"/>
                  </a:lnSpc>
                  <a:spcAft>
                    <a:spcPts val="300"/>
                  </a:spcAft>
                  <a:buFont typeface="Arial" panose="020B0604020202020204" pitchFamily="34" charset="0"/>
                  <a:buChar char="•"/>
                  <a:defRPr/>
                </a:pPr>
                <a:r>
                  <a:rPr lang="en-IE" altLang="ja-JP" sz="1600" dirty="0">
                    <a:latin typeface="Verdana" pitchFamily="34" charset="0"/>
                  </a:rPr>
                  <a:t>10 trips with 303 stops in </a:t>
                </a:r>
                <a:r>
                  <a:rPr lang="en-US" sz="1600" dirty="0">
                    <a:latin typeface="Verdana" pitchFamily="34" charset="0"/>
                  </a:rPr>
                  <a:t>4½ h</a:t>
                </a:r>
                <a:r>
                  <a:rPr lang="en-IE" altLang="ja-JP" sz="1600" dirty="0">
                    <a:latin typeface="Verdana" pitchFamily="34" charset="0"/>
                  </a:rPr>
                  <a:t> and 192 km cycle</a:t>
                </a:r>
              </a:p>
              <a:p>
                <a:pPr marL="179388" indent="-179388" algn="just">
                  <a:lnSpc>
                    <a:spcPct val="150000"/>
                  </a:lnSpc>
                  <a:spcAft>
                    <a:spcPts val="300"/>
                  </a:spcAft>
                  <a:buFont typeface="Arial" panose="020B0604020202020204" pitchFamily="34" charset="0"/>
                  <a:buChar char="•"/>
                  <a:defRPr/>
                </a:pPr>
                <a:r>
                  <a:rPr lang="en-IE" altLang="ja-JP" sz="1600" dirty="0">
                    <a:latin typeface="Verdana" pitchFamily="34" charset="0"/>
                  </a:rPr>
                  <a:t>Average vehi</a:t>
                </a:r>
                <a:r>
                  <a:rPr lang="en-IE" altLang="ja-JP" sz="1600" dirty="0" smtClean="0">
                    <a:latin typeface="Verdana" pitchFamily="34" charset="0"/>
                  </a:rPr>
                  <a:t>cle speed </a:t>
                </a:r>
                <a:r>
                  <a:rPr lang="en-IE" altLang="ja-JP" sz="1600" dirty="0">
                    <a:latin typeface="Verdana" pitchFamily="34" charset="0"/>
                  </a:rPr>
                  <a:t>of 44 km/h with maximum speed of 133 km/h</a:t>
                </a:r>
              </a:p>
              <a:p>
                <a:pPr marL="179388" indent="-179388" algn="just" fontAlgn="auto">
                  <a:lnSpc>
                    <a:spcPct val="150000"/>
                  </a:lnSpc>
                  <a:spcBef>
                    <a:spcPts val="0"/>
                  </a:spcBef>
                  <a:spcAft>
                    <a:spcPts val="300"/>
                  </a:spcAft>
                  <a:buFont typeface="Arial" panose="020B0604020202020204" pitchFamily="34" charset="0"/>
                  <a:buChar char="•"/>
                  <a:defRPr/>
                </a:pPr>
                <a:r>
                  <a:rPr lang="en-IE" altLang="ja-JP" sz="1600" dirty="0">
                    <a:latin typeface="Verdana" pitchFamily="34" charset="0"/>
                  </a:rPr>
                  <a:t>Deceleration rates of 0.5–2.2 m/s² </a:t>
                </a:r>
                <a:r>
                  <a:rPr lang="en-IE" altLang="ja-JP" sz="1600" dirty="0" smtClean="0">
                    <a:latin typeface="Verdana" pitchFamily="34" charset="0"/>
                  </a:rPr>
                  <a:t>are applied (mean </a:t>
                </a:r>
                <a:r>
                  <a:rPr lang="en-IE" altLang="ja-JP" sz="1600" dirty="0">
                    <a:latin typeface="Verdana" pitchFamily="34" charset="0"/>
                  </a:rPr>
                  <a:t>value of </a:t>
                </a:r>
                <a:r>
                  <a:rPr lang="en-IE" altLang="ja-JP" sz="1600" dirty="0" smtClean="0">
                    <a:latin typeface="Verdana" pitchFamily="34" charset="0"/>
                  </a:rPr>
                  <a:t>1.0 </a:t>
                </a:r>
                <a:r>
                  <a:rPr lang="en-IE" altLang="ja-JP" sz="1600" dirty="0">
                    <a:latin typeface="Verdana" pitchFamily="34" charset="0"/>
                  </a:rPr>
                  <a:t>m/s²)</a:t>
                </a:r>
              </a:p>
            </p:txBody>
          </p:sp>
        </p:grpSp>
        <p:sp>
          <p:nvSpPr>
            <p:cNvPr id="12" name="Rectangle 11"/>
            <p:cNvSpPr/>
            <p:nvPr/>
          </p:nvSpPr>
          <p:spPr>
            <a:xfrm>
              <a:off x="4421648" y="1562998"/>
              <a:ext cx="3348704" cy="461665"/>
            </a:xfrm>
            <a:prstGeom prst="rect">
              <a:avLst/>
            </a:prstGeom>
          </p:spPr>
          <p:txBody>
            <a:bodyPr wrap="square">
              <a:spAutoFit/>
            </a:bodyPr>
            <a:lstStyle/>
            <a:p>
              <a:pPr algn="just">
                <a:lnSpc>
                  <a:spcPct val="150000"/>
                </a:lnSpc>
                <a:spcAft>
                  <a:spcPts val="300"/>
                </a:spcAft>
                <a:defRPr/>
              </a:pPr>
              <a:r>
                <a:rPr lang="en-US" altLang="ja-JP" sz="1600" b="1" dirty="0" smtClean="0">
                  <a:latin typeface="Verdana" pitchFamily="34" charset="0"/>
                </a:rPr>
                <a:t>THE CYCLE AT A GLANCE</a:t>
              </a:r>
              <a:endParaRPr lang="en-IE" altLang="ja-JP" sz="1600" b="1" dirty="0">
                <a:latin typeface="Verdana" pitchFamily="34" charset="0"/>
              </a:endParaRPr>
            </a:p>
          </p:txBody>
        </p:sp>
      </p:grpSp>
    </p:spTree>
    <p:extLst>
      <p:ext uri="{BB962C8B-B14F-4D97-AF65-F5344CB8AC3E}">
        <p14:creationId xmlns:p14="http://schemas.microsoft.com/office/powerpoint/2010/main" val="158729552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96277" y="1628488"/>
            <a:ext cx="11799446" cy="4501232"/>
          </a:xfrm>
          <a:prstGeom prst="rect">
            <a:avLst/>
          </a:prstGeom>
        </p:spPr>
        <p:txBody>
          <a:bodyPr wrap="square">
            <a:spAutoFit/>
          </a:bodyPr>
          <a:lstStyle/>
          <a:p>
            <a:pPr marL="720725" indent="-720725" algn="just" defTabSz="720725">
              <a:lnSpc>
                <a:spcPct val="150000"/>
              </a:lnSpc>
              <a:spcBef>
                <a:spcPts val="600"/>
              </a:spcBef>
              <a:spcAft>
                <a:spcPts val="1200"/>
              </a:spcAft>
            </a:pPr>
            <a:r>
              <a:rPr lang="en-IE" altLang="en-US" dirty="0" smtClean="0">
                <a:latin typeface="Verdana" pitchFamily="34" charset="0"/>
              </a:rPr>
              <a:t>Q1.	Low/high cooling air </a:t>
            </a:r>
            <a:r>
              <a:rPr lang="en-IE" altLang="en-US" dirty="0">
                <a:latin typeface="Verdana" pitchFamily="34" charset="0"/>
              </a:rPr>
              <a:t>flow </a:t>
            </a:r>
            <a:r>
              <a:rPr lang="en-IE" altLang="en-US" dirty="0" smtClean="0">
                <a:latin typeface="Verdana" pitchFamily="34" charset="0"/>
              </a:rPr>
              <a:t>during dyno </a:t>
            </a:r>
            <a:r>
              <a:rPr lang="en-IE" altLang="en-US" dirty="0">
                <a:latin typeface="Verdana" pitchFamily="34" charset="0"/>
              </a:rPr>
              <a:t>testing will lead to </a:t>
            </a:r>
            <a:r>
              <a:rPr lang="en-IE" altLang="en-US" dirty="0" smtClean="0">
                <a:latin typeface="Verdana" pitchFamily="34" charset="0"/>
              </a:rPr>
              <a:t>higher/lower average and maximum temperatures </a:t>
            </a:r>
            <a:r>
              <a:rPr lang="en-IE" altLang="en-US" dirty="0">
                <a:latin typeface="Verdana" pitchFamily="34" charset="0"/>
              </a:rPr>
              <a:t>than observed in the field. How can we reproduce correct temperature levels</a:t>
            </a:r>
            <a:r>
              <a:rPr lang="en-IE" altLang="en-US" dirty="0" smtClean="0">
                <a:latin typeface="Verdana" pitchFamily="34" charset="0"/>
              </a:rPr>
              <a:t>?</a:t>
            </a:r>
          </a:p>
          <a:p>
            <a:pPr marL="720725" indent="-720725" algn="just" defTabSz="720725">
              <a:lnSpc>
                <a:spcPct val="150000"/>
              </a:lnSpc>
              <a:spcBef>
                <a:spcPts val="600"/>
              </a:spcBef>
              <a:spcAft>
                <a:spcPts val="1200"/>
              </a:spcAft>
            </a:pPr>
            <a:r>
              <a:rPr lang="en-IE" altLang="en-US" dirty="0" smtClean="0">
                <a:latin typeface="Verdana" pitchFamily="34" charset="0"/>
              </a:rPr>
              <a:t>Q2.	Not all brake dyno setups are similar to each other. What would be the temperature </a:t>
            </a:r>
            <a:r>
              <a:rPr lang="en-IE" altLang="en-US" dirty="0">
                <a:latin typeface="Verdana" pitchFamily="34" charset="0"/>
              </a:rPr>
              <a:t>level and cooling influence on other test setups </a:t>
            </a:r>
            <a:r>
              <a:rPr lang="en-IE" altLang="en-US" dirty="0" smtClean="0">
                <a:latin typeface="Verdana" pitchFamily="34" charset="0"/>
              </a:rPr>
              <a:t>particularly for </a:t>
            </a:r>
            <a:r>
              <a:rPr lang="en-IE" altLang="en-US" dirty="0">
                <a:latin typeface="Verdana" pitchFamily="34" charset="0"/>
              </a:rPr>
              <a:t>emission </a:t>
            </a:r>
            <a:r>
              <a:rPr lang="en-IE" altLang="en-US" dirty="0" smtClean="0">
                <a:latin typeface="Verdana" pitchFamily="34" charset="0"/>
              </a:rPr>
              <a:t>testing</a:t>
            </a:r>
            <a:endParaRPr lang="en-IE" altLang="en-US" dirty="0">
              <a:latin typeface="Verdana" pitchFamily="34" charset="0"/>
            </a:endParaRPr>
          </a:p>
          <a:p>
            <a:pPr marL="720725" indent="-720725" algn="just" defTabSz="720725">
              <a:lnSpc>
                <a:spcPct val="150000"/>
              </a:lnSpc>
              <a:spcBef>
                <a:spcPts val="600"/>
              </a:spcBef>
              <a:spcAft>
                <a:spcPts val="1200"/>
              </a:spcAft>
            </a:pPr>
            <a:r>
              <a:rPr lang="en-IE" altLang="en-US" dirty="0" smtClean="0">
                <a:latin typeface="Verdana" pitchFamily="34" charset="0"/>
              </a:rPr>
              <a:t>Q3.	What </a:t>
            </a:r>
            <a:r>
              <a:rPr lang="en-IE" altLang="en-US" dirty="0">
                <a:latin typeface="Verdana" pitchFamily="34" charset="0"/>
              </a:rPr>
              <a:t>temperature will be achieved for other </a:t>
            </a:r>
            <a:r>
              <a:rPr lang="en-IE" altLang="en-US" dirty="0" smtClean="0">
                <a:latin typeface="Verdana" pitchFamily="34" charset="0"/>
              </a:rPr>
              <a:t>brake systems </a:t>
            </a:r>
            <a:r>
              <a:rPr lang="en-IE" altLang="en-US" dirty="0">
                <a:latin typeface="Verdana" pitchFamily="34" charset="0"/>
              </a:rPr>
              <a:t>(vehicle classes</a:t>
            </a:r>
            <a:r>
              <a:rPr lang="en-IE" altLang="en-US" dirty="0" smtClean="0">
                <a:latin typeface="Verdana" pitchFamily="34" charset="0"/>
              </a:rPr>
              <a:t>) and how </a:t>
            </a:r>
            <a:r>
              <a:rPr lang="en-IE" altLang="en-US" dirty="0">
                <a:latin typeface="Verdana" pitchFamily="34" charset="0"/>
              </a:rPr>
              <a:t>to adapt cycle to other vehicle classes?</a:t>
            </a:r>
          </a:p>
          <a:p>
            <a:pPr marL="720725" indent="-720725" algn="just" defTabSz="720725">
              <a:lnSpc>
                <a:spcPct val="150000"/>
              </a:lnSpc>
              <a:spcBef>
                <a:spcPts val="600"/>
              </a:spcBef>
              <a:spcAft>
                <a:spcPts val="1200"/>
              </a:spcAft>
            </a:pPr>
            <a:r>
              <a:rPr lang="en-IE" altLang="en-US" dirty="0" smtClean="0">
                <a:latin typeface="Verdana" pitchFamily="34" charset="0"/>
              </a:rPr>
              <a:t>Q4.	One </a:t>
            </a:r>
            <a:r>
              <a:rPr lang="en-IE" altLang="en-US" dirty="0">
                <a:latin typeface="Verdana" pitchFamily="34" charset="0"/>
              </a:rPr>
              <a:t>of the main difficulties of the novel cycle is the long soak times between the trips required for the brake system to reach the correct starting temperature of the next trip (ambient temperature</a:t>
            </a:r>
            <a:r>
              <a:rPr lang="en-IE" altLang="en-US" dirty="0" smtClean="0">
                <a:latin typeface="Verdana" pitchFamily="34" charset="0"/>
              </a:rPr>
              <a:t>). What is the influence </a:t>
            </a:r>
            <a:r>
              <a:rPr lang="en-IE" altLang="en-US" dirty="0">
                <a:latin typeface="Verdana" pitchFamily="34" charset="0"/>
              </a:rPr>
              <a:t>of breaks between the </a:t>
            </a:r>
            <a:r>
              <a:rPr lang="en-IE" altLang="en-US" dirty="0" smtClean="0">
                <a:latin typeface="Verdana" pitchFamily="34" charset="0"/>
              </a:rPr>
              <a:t>trips</a:t>
            </a:r>
            <a:endParaRPr lang="en-IE" altLang="en-US" dirty="0">
              <a:latin typeface="Verdana" pitchFamily="34" charset="0"/>
            </a:endParaRPr>
          </a:p>
        </p:txBody>
      </p:sp>
      <p:sp>
        <p:nvSpPr>
          <p:cNvPr id="5" name="Text Placeholder 1"/>
          <p:cNvSpPr>
            <a:spLocks noGrp="1"/>
          </p:cNvSpPr>
          <p:nvPr>
            <p:ph type="body" sz="quarter" idx="11"/>
          </p:nvPr>
        </p:nvSpPr>
        <p:spPr>
          <a:xfrm>
            <a:off x="0" y="247827"/>
            <a:ext cx="12192000" cy="933991"/>
          </a:xfrm>
        </p:spPr>
        <p:txBody>
          <a:bodyPr/>
          <a:lstStyle/>
          <a:p>
            <a:pPr algn="ctr">
              <a:spcBef>
                <a:spcPts val="0"/>
              </a:spcBef>
            </a:pPr>
            <a:r>
              <a:rPr lang="en-IE" altLang="en-US" sz="3200" b="1" cap="all" dirty="0">
                <a:latin typeface="Calibri" panose="020F0502020204030204" pitchFamily="34" charset="0"/>
                <a:ea typeface="Verdana" charset="0"/>
                <a:cs typeface="Verdana" charset="0"/>
              </a:rPr>
              <a:t>Development of a NEW REAL-WORLD BRAKING CYCLE </a:t>
            </a:r>
          </a:p>
          <a:p>
            <a:pPr algn="ctr">
              <a:spcBef>
                <a:spcPts val="0"/>
              </a:spcBef>
            </a:pPr>
            <a:r>
              <a:rPr lang="en-US" sz="3200" b="1" dirty="0" smtClean="0">
                <a:solidFill>
                  <a:prstClr val="white"/>
                </a:solidFill>
                <a:latin typeface="Calibri"/>
              </a:rPr>
              <a:t>OPEN </a:t>
            </a:r>
            <a:r>
              <a:rPr lang="en-US" sz="3200" b="1" dirty="0">
                <a:solidFill>
                  <a:prstClr val="white"/>
                </a:solidFill>
                <a:latin typeface="Calibri"/>
              </a:rPr>
              <a:t>ISSUES FOR TF1 CONSIDERATION</a:t>
            </a:r>
            <a:endParaRPr lang="en-US" sz="3200" b="1" dirty="0" smtClean="0">
              <a:solidFill>
                <a:prstClr val="white"/>
              </a:solidFill>
              <a:latin typeface="Calibri"/>
            </a:endParaRPr>
          </a:p>
        </p:txBody>
      </p:sp>
    </p:spTree>
    <p:extLst>
      <p:ext uri="{BB962C8B-B14F-4D97-AF65-F5344CB8AC3E}">
        <p14:creationId xmlns:p14="http://schemas.microsoft.com/office/powerpoint/2010/main" val="58899340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246246" y="2826199"/>
            <a:ext cx="11699509" cy="3093154"/>
          </a:xfrm>
          <a:prstGeom prst="rect">
            <a:avLst/>
          </a:prstGeom>
        </p:spPr>
        <p:txBody>
          <a:bodyPr wrap="square">
            <a:spAutoFit/>
          </a:bodyPr>
          <a:lstStyle/>
          <a:p>
            <a:pPr marL="179388" indent="-179388" algn="just" fontAlgn="auto">
              <a:lnSpc>
                <a:spcPct val="150000"/>
              </a:lnSpc>
              <a:spcBef>
                <a:spcPts val="0"/>
              </a:spcBef>
              <a:spcAft>
                <a:spcPts val="600"/>
              </a:spcAft>
              <a:buFont typeface="Arial" panose="020B0604020202020204" pitchFamily="34" charset="0"/>
              <a:buChar char="•"/>
              <a:defRPr/>
            </a:pPr>
            <a:r>
              <a:rPr lang="en-IE" altLang="en-US" sz="1500" dirty="0" smtClean="0">
                <a:latin typeface="Verdana" pitchFamily="34" charset="0"/>
              </a:rPr>
              <a:t>The cooling curve </a:t>
            </a:r>
            <a:r>
              <a:rPr lang="en-IE" altLang="en-US" sz="1500" dirty="0">
                <a:latin typeface="Verdana" pitchFamily="34" charset="0"/>
              </a:rPr>
              <a:t>provided by Ford </a:t>
            </a:r>
            <a:r>
              <a:rPr lang="en-IE" altLang="en-US" sz="1500" dirty="0" smtClean="0">
                <a:latin typeface="Verdana" pitchFamily="34" charset="0"/>
              </a:rPr>
              <a:t>from vehicle measurements is used as reference with the aim of adjusting the cooling air flowrate at the different dynos (laboratories);</a:t>
            </a:r>
          </a:p>
          <a:p>
            <a:pPr marL="179388" indent="-179388" algn="just" fontAlgn="auto">
              <a:lnSpc>
                <a:spcPct val="150000"/>
              </a:lnSpc>
              <a:spcBef>
                <a:spcPts val="0"/>
              </a:spcBef>
              <a:spcAft>
                <a:spcPts val="600"/>
              </a:spcAft>
              <a:buFont typeface="Arial" panose="020B0604020202020204" pitchFamily="34" charset="0"/>
              <a:buChar char="•"/>
              <a:defRPr/>
            </a:pPr>
            <a:r>
              <a:rPr lang="en-IE" altLang="en-US" sz="1500" dirty="0" smtClean="0">
                <a:latin typeface="Verdana" pitchFamily="34" charset="0"/>
              </a:rPr>
              <a:t>The adjustment takes place based </a:t>
            </a:r>
            <a:r>
              <a:rPr lang="en-IE" altLang="en-US" sz="1500" dirty="0">
                <a:latin typeface="Verdana" pitchFamily="34" charset="0"/>
              </a:rPr>
              <a:t>on trip 10 of </a:t>
            </a:r>
            <a:r>
              <a:rPr lang="en-IE" altLang="en-US" sz="1500" dirty="0" smtClean="0">
                <a:latin typeface="Verdana" pitchFamily="34" charset="0"/>
              </a:rPr>
              <a:t>the novel cycle as this block is considered representative to the whole cycle. The </a:t>
            </a:r>
            <a:r>
              <a:rPr lang="en-IE" altLang="en-US" sz="1500" dirty="0">
                <a:latin typeface="Verdana" pitchFamily="34" charset="0"/>
              </a:rPr>
              <a:t>featured </a:t>
            </a:r>
            <a:r>
              <a:rPr lang="en-IE" altLang="en-US" sz="1500" dirty="0" smtClean="0">
                <a:latin typeface="Verdana" pitchFamily="34" charset="0"/>
              </a:rPr>
              <a:t>block is repeated again and again </a:t>
            </a:r>
            <a:r>
              <a:rPr lang="en-IE" altLang="en-US" sz="1500" dirty="0">
                <a:latin typeface="Verdana" pitchFamily="34" charset="0"/>
              </a:rPr>
              <a:t>(instead of the whole cycle) </a:t>
            </a:r>
            <a:r>
              <a:rPr lang="en-IE" altLang="en-US" sz="1500" dirty="0" smtClean="0">
                <a:latin typeface="Verdana" pitchFamily="34" charset="0"/>
              </a:rPr>
              <a:t>until </a:t>
            </a:r>
            <a:r>
              <a:rPr lang="en-IE" altLang="en-US" sz="1500" dirty="0">
                <a:latin typeface="Verdana" pitchFamily="34" charset="0"/>
              </a:rPr>
              <a:t>the cooling curve </a:t>
            </a:r>
            <a:r>
              <a:rPr lang="en-IE" altLang="en-US" sz="1500" dirty="0" smtClean="0">
                <a:latin typeface="Verdana" pitchFamily="34" charset="0"/>
              </a:rPr>
              <a:t>is matched;</a:t>
            </a:r>
          </a:p>
          <a:p>
            <a:pPr marL="179388" indent="-179388" algn="just">
              <a:lnSpc>
                <a:spcPct val="150000"/>
              </a:lnSpc>
              <a:spcAft>
                <a:spcPts val="600"/>
              </a:spcAft>
              <a:buFont typeface="Arial" panose="020B0604020202020204" pitchFamily="34" charset="0"/>
              <a:buChar char="•"/>
              <a:defRPr/>
            </a:pPr>
            <a:r>
              <a:rPr lang="en-IE" altLang="en-US" sz="1500" dirty="0">
                <a:latin typeface="Verdana" pitchFamily="34" charset="0"/>
              </a:rPr>
              <a:t>Identical brake parts as during vehicle testing have been </a:t>
            </a:r>
            <a:r>
              <a:rPr lang="en-IE" altLang="en-US" sz="1500" dirty="0" smtClean="0">
                <a:latin typeface="Verdana" pitchFamily="34" charset="0"/>
              </a:rPr>
              <a:t>used by the </a:t>
            </a:r>
            <a:r>
              <a:rPr lang="en-IE" altLang="en-US" sz="1500" dirty="0">
                <a:latin typeface="Verdana" pitchFamily="34" charset="0"/>
              </a:rPr>
              <a:t>participating labs. This includes "dummy" parts that are being used for the adjustment of the cooling rate in each individual </a:t>
            </a:r>
            <a:r>
              <a:rPr lang="en-IE" altLang="en-US" sz="1500" dirty="0" smtClean="0">
                <a:latin typeface="Verdana" pitchFamily="34" charset="0"/>
              </a:rPr>
              <a:t>lab;</a:t>
            </a:r>
          </a:p>
          <a:p>
            <a:pPr marL="179388" indent="-179388" algn="just">
              <a:lnSpc>
                <a:spcPct val="150000"/>
              </a:lnSpc>
              <a:spcAft>
                <a:spcPts val="600"/>
              </a:spcAft>
              <a:buFont typeface="Arial" panose="020B0604020202020204" pitchFamily="34" charset="0"/>
              <a:buChar char="•"/>
              <a:defRPr/>
            </a:pPr>
            <a:r>
              <a:rPr lang="en-US" altLang="en-US" sz="1500" dirty="0" smtClean="0">
                <a:latin typeface="Verdana" pitchFamily="34" charset="0"/>
              </a:rPr>
              <a:t>Practically, each lab will come up with its individual cooling air flowrate for their dyno; however, all labs are expected to provide similar/identical temperature profiles </a:t>
            </a:r>
            <a:endParaRPr lang="en-IE" altLang="en-US" sz="1500" dirty="0">
              <a:latin typeface="Verdana" pitchFamily="34" charset="0"/>
            </a:endParaRPr>
          </a:p>
        </p:txBody>
      </p:sp>
      <p:sp>
        <p:nvSpPr>
          <p:cNvPr id="5" name="Rectangle 4"/>
          <p:cNvSpPr/>
          <p:nvPr/>
        </p:nvSpPr>
        <p:spPr>
          <a:xfrm>
            <a:off x="196277" y="1519694"/>
            <a:ext cx="11799446" cy="1304460"/>
          </a:xfrm>
          <a:prstGeom prst="rect">
            <a:avLst/>
          </a:prstGeom>
        </p:spPr>
        <p:txBody>
          <a:bodyPr wrap="square">
            <a:spAutoFit/>
          </a:bodyPr>
          <a:lstStyle/>
          <a:p>
            <a:pPr marL="450850" indent="-450850" algn="just" defTabSz="266700">
              <a:lnSpc>
                <a:spcPct val="150000"/>
              </a:lnSpc>
              <a:spcBef>
                <a:spcPts val="600"/>
              </a:spcBef>
              <a:spcAft>
                <a:spcPts val="1200"/>
              </a:spcAft>
            </a:pPr>
            <a:r>
              <a:rPr lang="en-IE" altLang="en-US" sz="1600" b="1" dirty="0" smtClean="0">
                <a:solidFill>
                  <a:srgbClr val="640000"/>
                </a:solidFill>
                <a:latin typeface="Verdana" pitchFamily="34" charset="0"/>
              </a:rPr>
              <a:t>Q1. 	Low/high </a:t>
            </a:r>
            <a:r>
              <a:rPr lang="en-IE" altLang="en-US" sz="1600" b="1" dirty="0">
                <a:solidFill>
                  <a:srgbClr val="640000"/>
                </a:solidFill>
                <a:latin typeface="Verdana" pitchFamily="34" charset="0"/>
              </a:rPr>
              <a:t>cooling air flow during dyno testing will lead to higher/lower average and maximum </a:t>
            </a:r>
            <a:r>
              <a:rPr lang="en-IE" altLang="en-US" sz="1600" b="1" dirty="0" smtClean="0">
                <a:solidFill>
                  <a:srgbClr val="640000"/>
                </a:solidFill>
                <a:latin typeface="Verdana" pitchFamily="34" charset="0"/>
              </a:rPr>
              <a:t>	temperatures </a:t>
            </a:r>
            <a:r>
              <a:rPr lang="en-IE" altLang="en-US" sz="1600" b="1" dirty="0">
                <a:solidFill>
                  <a:srgbClr val="640000"/>
                </a:solidFill>
                <a:latin typeface="Verdana" pitchFamily="34" charset="0"/>
              </a:rPr>
              <a:t>than observed in the field. How can we reproduce correct temperature levels? </a:t>
            </a:r>
          </a:p>
          <a:p>
            <a:pPr algn="just" defTabSz="365125">
              <a:lnSpc>
                <a:spcPct val="150000"/>
              </a:lnSpc>
              <a:spcAft>
                <a:spcPts val="1200"/>
              </a:spcAft>
            </a:pPr>
            <a:r>
              <a:rPr lang="en-US" altLang="en-US" sz="1600" b="1" u="sng" dirty="0" smtClean="0">
                <a:latin typeface="Verdana" pitchFamily="34" charset="0"/>
              </a:rPr>
              <a:t>This topic is being investigated at the TF1 Round Robin</a:t>
            </a:r>
            <a:endParaRPr lang="en-IE" altLang="en-US" sz="1600" b="1" u="sng" dirty="0" smtClean="0">
              <a:latin typeface="Verdana" pitchFamily="34" charset="0"/>
            </a:endParaRPr>
          </a:p>
        </p:txBody>
      </p:sp>
      <p:sp>
        <p:nvSpPr>
          <p:cNvPr id="8" name="Text Placeholder 1"/>
          <p:cNvSpPr>
            <a:spLocks noGrp="1"/>
          </p:cNvSpPr>
          <p:nvPr>
            <p:ph type="body" sz="quarter" idx="11"/>
          </p:nvPr>
        </p:nvSpPr>
        <p:spPr>
          <a:xfrm>
            <a:off x="0" y="247827"/>
            <a:ext cx="12192000" cy="933991"/>
          </a:xfrm>
        </p:spPr>
        <p:txBody>
          <a:bodyPr/>
          <a:lstStyle/>
          <a:p>
            <a:pPr algn="ctr">
              <a:spcBef>
                <a:spcPts val="0"/>
              </a:spcBef>
            </a:pPr>
            <a:r>
              <a:rPr lang="en-IE" altLang="en-US" sz="3200" b="1" cap="all" dirty="0">
                <a:latin typeface="Calibri" panose="020F0502020204030204" pitchFamily="34" charset="0"/>
                <a:ea typeface="Verdana" charset="0"/>
                <a:cs typeface="Verdana" charset="0"/>
              </a:rPr>
              <a:t>Development of a NEW REAL-WORLD BRAKING CYCLE </a:t>
            </a:r>
          </a:p>
          <a:p>
            <a:pPr algn="ctr">
              <a:spcBef>
                <a:spcPts val="0"/>
              </a:spcBef>
            </a:pPr>
            <a:r>
              <a:rPr lang="en-US" sz="3200" b="1" dirty="0" smtClean="0">
                <a:solidFill>
                  <a:prstClr val="white"/>
                </a:solidFill>
                <a:latin typeface="Calibri"/>
              </a:rPr>
              <a:t>OPEN </a:t>
            </a:r>
            <a:r>
              <a:rPr lang="en-US" sz="3200" b="1" dirty="0">
                <a:solidFill>
                  <a:prstClr val="white"/>
                </a:solidFill>
                <a:latin typeface="Calibri"/>
              </a:rPr>
              <a:t>ISSUES FOR TF1 CONSIDERATION</a:t>
            </a:r>
            <a:endParaRPr lang="en-US" sz="3200" b="1" dirty="0" smtClean="0">
              <a:solidFill>
                <a:prstClr val="white"/>
              </a:solidFill>
              <a:latin typeface="Calibri"/>
            </a:endParaRPr>
          </a:p>
        </p:txBody>
      </p:sp>
    </p:spTree>
    <p:extLst>
      <p:ext uri="{BB962C8B-B14F-4D97-AF65-F5344CB8AC3E}">
        <p14:creationId xmlns:p14="http://schemas.microsoft.com/office/powerpoint/2010/main" val="184896277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2"/>
          <p:cNvSpPr txBox="1">
            <a:spLocks noChangeArrowheads="1"/>
          </p:cNvSpPr>
          <p:nvPr/>
        </p:nvSpPr>
        <p:spPr bwMode="auto">
          <a:xfrm>
            <a:off x="228000" y="1595087"/>
            <a:ext cx="11736000" cy="1237322"/>
          </a:xfrm>
          <a:prstGeom prst="rect">
            <a:avLst/>
          </a:prstGeom>
          <a:ln/>
          <a:extLst/>
        </p:spPr>
        <p:style>
          <a:lnRef idx="3">
            <a:schemeClr val="lt1"/>
          </a:lnRef>
          <a:fillRef idx="1">
            <a:schemeClr val="dk1"/>
          </a:fillRef>
          <a:effectRef idx="1">
            <a:schemeClr val="dk1"/>
          </a:effectRef>
          <a:fontRef idx="minor">
            <a:schemeClr val="lt1"/>
          </a:fontRef>
        </p:style>
        <p:txBody>
          <a:bodyPr vert="horz" wrap="square" lIns="91440" tIns="45720" rIns="91440" bIns="45720" numCol="1" anchor="ctr" anchorCtr="0" compatLnSpc="1">
            <a:prstTxWarp prst="textNoShape">
              <a:avLst/>
            </a:prstTxWarp>
            <a:noAutofit/>
          </a:bodyPr>
          <a:lstStyle/>
          <a:p>
            <a:pPr marL="12700" lvl="0" indent="-12700" algn="just">
              <a:lnSpc>
                <a:spcPct val="150000"/>
              </a:lnSpc>
              <a:defRPr/>
            </a:pPr>
            <a:r>
              <a:rPr lang="en-IE" altLang="en-US" sz="1700" b="1" dirty="0" smtClean="0">
                <a:latin typeface="Verdana" panose="020B0604030504040204" pitchFamily="34" charset="0"/>
                <a:ea typeface="Verdana" panose="020B0604030504040204" pitchFamily="34" charset="0"/>
                <a:cs typeface="Verdana" panose="020B0604030504040204" pitchFamily="34" charset="0"/>
              </a:rPr>
              <a:t>RR: The overall objective is </a:t>
            </a:r>
            <a:r>
              <a:rPr lang="en-IE" altLang="en-US" sz="1700" b="1" dirty="0">
                <a:latin typeface="Verdana" panose="020B0604030504040204" pitchFamily="34" charset="0"/>
                <a:ea typeface="Verdana" panose="020B0604030504040204" pitchFamily="34" charset="0"/>
                <a:cs typeface="Verdana" panose="020B0604030504040204" pitchFamily="34" charset="0"/>
              </a:rPr>
              <a:t>to </a:t>
            </a:r>
            <a:r>
              <a:rPr lang="en-IE" altLang="en-US" sz="1700" b="1" dirty="0" smtClean="0">
                <a:latin typeface="Verdana" panose="020B0604030504040204" pitchFamily="34" charset="0"/>
                <a:ea typeface="Verdana" panose="020B0604030504040204" pitchFamily="34" charset="0"/>
                <a:cs typeface="Verdana" panose="020B0604030504040204" pitchFamily="34" charset="0"/>
              </a:rPr>
              <a:t>demonstrate that the novel cycle is repeatable at </a:t>
            </a:r>
            <a:r>
              <a:rPr lang="en-IE" altLang="en-US" sz="1700" b="1" dirty="0">
                <a:latin typeface="Verdana" panose="020B0604030504040204" pitchFamily="34" charset="0"/>
                <a:ea typeface="Verdana" panose="020B0604030504040204" pitchFamily="34" charset="0"/>
                <a:cs typeface="Verdana" panose="020B0604030504040204" pitchFamily="34" charset="0"/>
              </a:rPr>
              <a:t>brake dyno </a:t>
            </a:r>
            <a:r>
              <a:rPr lang="en-IE" altLang="en-US" sz="1700" b="1" dirty="0" smtClean="0">
                <a:latin typeface="Verdana" panose="020B0604030504040204" pitchFamily="34" charset="0"/>
                <a:ea typeface="Verdana" panose="020B0604030504040204" pitchFamily="34" charset="0"/>
                <a:cs typeface="Verdana" panose="020B0604030504040204" pitchFamily="34" charset="0"/>
              </a:rPr>
              <a:t>level and reproducible at different labs/dynos. For that reason the brake temperature profile recorded at the vehicle during the development phase should be reproduced at the dyno level </a:t>
            </a:r>
          </a:p>
        </p:txBody>
      </p:sp>
      <p:sp>
        <p:nvSpPr>
          <p:cNvPr id="16" name="Text Placeholder 1"/>
          <p:cNvSpPr>
            <a:spLocks noGrp="1"/>
          </p:cNvSpPr>
          <p:nvPr>
            <p:ph type="body" sz="quarter" idx="11"/>
          </p:nvPr>
        </p:nvSpPr>
        <p:spPr>
          <a:xfrm>
            <a:off x="0" y="247827"/>
            <a:ext cx="12192000" cy="933991"/>
          </a:xfrm>
        </p:spPr>
        <p:txBody>
          <a:bodyPr/>
          <a:lstStyle/>
          <a:p>
            <a:pPr algn="ctr">
              <a:spcBef>
                <a:spcPts val="0"/>
              </a:spcBef>
            </a:pPr>
            <a:r>
              <a:rPr lang="en-US" altLang="en-US" sz="3200" b="1" cap="all" dirty="0" smtClean="0">
                <a:latin typeface="Calibri" panose="020F0502020204030204" pitchFamily="34" charset="0"/>
                <a:ea typeface="Verdana" charset="0"/>
                <a:cs typeface="Verdana" charset="0"/>
              </a:rPr>
              <a:t>VALIDATION </a:t>
            </a:r>
            <a:r>
              <a:rPr lang="en-US" altLang="en-US" sz="3200" b="1" cap="all" dirty="0">
                <a:latin typeface="Calibri" panose="020F0502020204030204" pitchFamily="34" charset="0"/>
                <a:ea typeface="Verdana" charset="0"/>
                <a:cs typeface="Verdana" charset="0"/>
              </a:rPr>
              <a:t>of </a:t>
            </a:r>
            <a:r>
              <a:rPr lang="en-US" altLang="en-US" sz="3200" b="1" cap="all" dirty="0" smtClean="0">
                <a:latin typeface="Calibri" panose="020F0502020204030204" pitchFamily="34" charset="0"/>
                <a:ea typeface="Verdana" charset="0"/>
                <a:cs typeface="Verdana" charset="0"/>
              </a:rPr>
              <a:t>THE </a:t>
            </a:r>
            <a:r>
              <a:rPr lang="en-US" sz="3200" b="1" dirty="0" smtClean="0">
                <a:solidFill>
                  <a:prstClr val="white"/>
                </a:solidFill>
                <a:latin typeface="Calibri"/>
              </a:rPr>
              <a:t>NOVEL </a:t>
            </a:r>
            <a:r>
              <a:rPr lang="en-US" sz="3200" b="1" dirty="0">
                <a:solidFill>
                  <a:prstClr val="white"/>
                </a:solidFill>
                <a:latin typeface="Calibri"/>
              </a:rPr>
              <a:t>REAL-WORLD BRAKING </a:t>
            </a:r>
            <a:r>
              <a:rPr lang="en-US" sz="3200" b="1" dirty="0" smtClean="0">
                <a:solidFill>
                  <a:prstClr val="white"/>
                </a:solidFill>
                <a:latin typeface="Calibri"/>
              </a:rPr>
              <a:t>CYCLE</a:t>
            </a:r>
          </a:p>
          <a:p>
            <a:pPr algn="ctr">
              <a:spcBef>
                <a:spcPts val="0"/>
              </a:spcBef>
            </a:pPr>
            <a:r>
              <a:rPr lang="en-US" sz="3200" b="1" dirty="0" smtClean="0">
                <a:solidFill>
                  <a:prstClr val="white"/>
                </a:solidFill>
                <a:latin typeface="Calibri"/>
              </a:rPr>
              <a:t>ROUND-ROBIN EXERCISE</a:t>
            </a:r>
          </a:p>
        </p:txBody>
      </p:sp>
      <p:grpSp>
        <p:nvGrpSpPr>
          <p:cNvPr id="3" name="Group 2"/>
          <p:cNvGrpSpPr/>
          <p:nvPr/>
        </p:nvGrpSpPr>
        <p:grpSpPr>
          <a:xfrm>
            <a:off x="123455" y="2995961"/>
            <a:ext cx="8492721" cy="3023241"/>
            <a:chOff x="124139" y="3086208"/>
            <a:chExt cx="8896643" cy="2932994"/>
          </a:xfrm>
        </p:grpSpPr>
        <p:grpSp>
          <p:nvGrpSpPr>
            <p:cNvPr id="9" name="Group 8"/>
            <p:cNvGrpSpPr/>
            <p:nvPr/>
          </p:nvGrpSpPr>
          <p:grpSpPr>
            <a:xfrm>
              <a:off x="558473" y="3086208"/>
              <a:ext cx="8462309" cy="2717550"/>
              <a:chOff x="137432" y="1622943"/>
              <a:chExt cx="9042834" cy="2647950"/>
            </a:xfrm>
          </p:grpSpPr>
          <p:pic>
            <p:nvPicPr>
              <p:cNvPr id="11" name="Picture 10"/>
              <p:cNvPicPr>
                <a:picLocks noChangeAspect="1"/>
              </p:cNvPicPr>
              <p:nvPr/>
            </p:nvPicPr>
            <p:blipFill rotWithShape="1">
              <a:blip r:embed="rId3"/>
              <a:srcRect l="7156" t="6612" r="7927" b="49738"/>
              <a:stretch/>
            </p:blipFill>
            <p:spPr>
              <a:xfrm>
                <a:off x="137432" y="1622943"/>
                <a:ext cx="9042834" cy="2647950"/>
              </a:xfrm>
              <a:prstGeom prst="rect">
                <a:avLst/>
              </a:prstGeom>
            </p:spPr>
          </p:pic>
          <p:pic>
            <p:nvPicPr>
              <p:cNvPr id="12" name="Picture 11"/>
              <p:cNvPicPr>
                <a:picLocks noChangeAspect="1"/>
              </p:cNvPicPr>
              <p:nvPr/>
            </p:nvPicPr>
            <p:blipFill rotWithShape="1">
              <a:blip r:embed="rId3"/>
              <a:srcRect l="58568" t="57237" r="30826" b="34699"/>
              <a:stretch/>
            </p:blipFill>
            <p:spPr>
              <a:xfrm>
                <a:off x="7124699" y="1784480"/>
                <a:ext cx="838201" cy="352425"/>
              </a:xfrm>
              <a:prstGeom prst="rect">
                <a:avLst/>
              </a:prstGeom>
            </p:spPr>
          </p:pic>
        </p:grpSp>
        <p:sp>
          <p:nvSpPr>
            <p:cNvPr id="14" name="Rectangle 13"/>
            <p:cNvSpPr/>
            <p:nvPr/>
          </p:nvSpPr>
          <p:spPr>
            <a:xfrm>
              <a:off x="478532" y="5803758"/>
              <a:ext cx="1491518" cy="215444"/>
            </a:xfrm>
            <a:prstGeom prst="rect">
              <a:avLst/>
            </a:prstGeom>
          </p:spPr>
          <p:txBody>
            <a:bodyPr wrap="square">
              <a:spAutoFit/>
            </a:bodyPr>
            <a:lstStyle/>
            <a:p>
              <a:pPr algn="just" fontAlgn="auto">
                <a:spcBef>
                  <a:spcPts val="0"/>
                </a:spcBef>
                <a:spcAft>
                  <a:spcPts val="600"/>
                </a:spcAft>
                <a:defRPr/>
              </a:pPr>
              <a:r>
                <a:rPr lang="en-US" altLang="en-US" sz="800" b="1" dirty="0" smtClean="0">
                  <a:latin typeface="Verdana" pitchFamily="34" charset="0"/>
                </a:rPr>
                <a:t>Mathissen et al. 2018</a:t>
              </a:r>
              <a:endParaRPr lang="en-IE" altLang="en-US" sz="800" b="1" dirty="0">
                <a:latin typeface="Verdana" pitchFamily="34" charset="0"/>
              </a:endParaRPr>
            </a:p>
          </p:txBody>
        </p:sp>
        <p:sp>
          <p:nvSpPr>
            <p:cNvPr id="15" name="Rectangle 14"/>
            <p:cNvSpPr/>
            <p:nvPr/>
          </p:nvSpPr>
          <p:spPr>
            <a:xfrm rot="16200000">
              <a:off x="-667072" y="4172937"/>
              <a:ext cx="2013922" cy="431499"/>
            </a:xfrm>
            <a:prstGeom prst="rect">
              <a:avLst/>
            </a:prstGeom>
          </p:spPr>
          <p:txBody>
            <a:bodyPr wrap="square">
              <a:spAutoFit/>
            </a:bodyPr>
            <a:lstStyle/>
            <a:p>
              <a:pPr algn="just">
                <a:lnSpc>
                  <a:spcPct val="150000"/>
                </a:lnSpc>
                <a:spcAft>
                  <a:spcPts val="300"/>
                </a:spcAft>
                <a:defRPr/>
              </a:pPr>
              <a:r>
                <a:rPr lang="en-US" altLang="ja-JP" sz="1600" b="1" dirty="0" smtClean="0">
                  <a:latin typeface="Verdana" pitchFamily="34" charset="0"/>
                </a:rPr>
                <a:t>FORD EXAMPLE</a:t>
              </a:r>
              <a:endParaRPr lang="en-IE" altLang="ja-JP" sz="1600" b="1" dirty="0">
                <a:latin typeface="Verdana" pitchFamily="34" charset="0"/>
              </a:endParaRPr>
            </a:p>
          </p:txBody>
        </p:sp>
      </p:grpSp>
      <p:sp>
        <p:nvSpPr>
          <p:cNvPr id="17" name="Rectangle 16"/>
          <p:cNvSpPr/>
          <p:nvPr/>
        </p:nvSpPr>
        <p:spPr>
          <a:xfrm>
            <a:off x="8601311" y="2852135"/>
            <a:ext cx="3412313" cy="3085460"/>
          </a:xfrm>
          <a:prstGeom prst="rect">
            <a:avLst/>
          </a:prstGeom>
        </p:spPr>
        <p:txBody>
          <a:bodyPr wrap="square">
            <a:spAutoFit/>
          </a:bodyPr>
          <a:lstStyle/>
          <a:p>
            <a:pPr marL="179388" indent="-179388" algn="just">
              <a:lnSpc>
                <a:spcPct val="150000"/>
              </a:lnSpc>
              <a:spcAft>
                <a:spcPts val="300"/>
              </a:spcAft>
              <a:buFont typeface="Arial" panose="020B0604020202020204" pitchFamily="34" charset="0"/>
              <a:buChar char="•"/>
              <a:defRPr/>
            </a:pPr>
            <a:r>
              <a:rPr lang="en-IE" altLang="en-US" sz="1600" dirty="0" smtClean="0">
                <a:latin typeface="Verdana" pitchFamily="34" charset="0"/>
              </a:rPr>
              <a:t>RR </a:t>
            </a:r>
            <a:r>
              <a:rPr lang="en-IE" altLang="en-US" sz="1600" dirty="0">
                <a:latin typeface="Verdana" pitchFamily="34" charset="0"/>
              </a:rPr>
              <a:t>is conducted in standard brake dyno test setup and </a:t>
            </a:r>
            <a:r>
              <a:rPr lang="en-IE" altLang="en-US" sz="1600" dirty="0" smtClean="0">
                <a:latin typeface="Verdana" pitchFamily="34" charset="0"/>
              </a:rPr>
              <a:t>NOT </a:t>
            </a:r>
            <a:r>
              <a:rPr lang="en-IE" altLang="en-US" sz="1600" dirty="0">
                <a:latin typeface="Verdana" pitchFamily="34" charset="0"/>
              </a:rPr>
              <a:t>emissions </a:t>
            </a:r>
            <a:r>
              <a:rPr lang="en-IE" altLang="en-US" sz="1600" dirty="0" smtClean="0">
                <a:latin typeface="Verdana" pitchFamily="34" charset="0"/>
              </a:rPr>
              <a:t>setup</a:t>
            </a:r>
          </a:p>
          <a:p>
            <a:pPr marL="179388" indent="-179388" algn="just">
              <a:lnSpc>
                <a:spcPct val="150000"/>
              </a:lnSpc>
              <a:spcAft>
                <a:spcPts val="300"/>
              </a:spcAft>
              <a:buFont typeface="Arial" panose="020B0604020202020204" pitchFamily="34" charset="0"/>
              <a:buChar char="•"/>
              <a:defRPr/>
            </a:pPr>
            <a:r>
              <a:rPr lang="en-US" altLang="ja-JP" sz="1600" dirty="0">
                <a:latin typeface="Verdana" pitchFamily="34" charset="0"/>
              </a:rPr>
              <a:t>Preliminary results from 3 labs </a:t>
            </a:r>
            <a:r>
              <a:rPr lang="en-US" altLang="ja-JP" sz="1600" dirty="0" smtClean="0">
                <a:latin typeface="Verdana" pitchFamily="34" charset="0"/>
              </a:rPr>
              <a:t>demonstrate </a:t>
            </a:r>
            <a:r>
              <a:rPr lang="en-US" altLang="ja-JP" sz="1600" dirty="0">
                <a:latin typeface="Verdana" pitchFamily="34" charset="0"/>
              </a:rPr>
              <a:t>a difference between vehicle and dyno temperature lower than </a:t>
            </a:r>
            <a:r>
              <a:rPr lang="en-US" altLang="ja-JP" sz="1600" dirty="0" smtClean="0">
                <a:latin typeface="Verdana" pitchFamily="34" charset="0"/>
              </a:rPr>
              <a:t>10</a:t>
            </a:r>
            <a:r>
              <a:rPr lang="en-US" altLang="ja-JP" sz="1600" dirty="0" smtClean="0">
                <a:latin typeface="Calibri" panose="020F0502020204030204" pitchFamily="34" charset="0"/>
              </a:rPr>
              <a:t>°</a:t>
            </a:r>
            <a:r>
              <a:rPr lang="en-US" altLang="ja-JP" sz="1600" dirty="0" smtClean="0">
                <a:latin typeface="Verdana" pitchFamily="34" charset="0"/>
              </a:rPr>
              <a:t>C</a:t>
            </a:r>
            <a:endParaRPr lang="en-IE" altLang="ja-JP" sz="1600" dirty="0">
              <a:latin typeface="Verdana" pitchFamily="34" charset="0"/>
            </a:endParaRPr>
          </a:p>
        </p:txBody>
      </p:sp>
    </p:spTree>
    <p:extLst>
      <p:ext uri="{BB962C8B-B14F-4D97-AF65-F5344CB8AC3E}">
        <p14:creationId xmlns:p14="http://schemas.microsoft.com/office/powerpoint/2010/main" val="94834312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246246" y="2813320"/>
            <a:ext cx="11699509" cy="2746906"/>
          </a:xfrm>
          <a:prstGeom prst="rect">
            <a:avLst/>
          </a:prstGeom>
        </p:spPr>
        <p:txBody>
          <a:bodyPr wrap="square">
            <a:spAutoFit/>
          </a:bodyPr>
          <a:lstStyle/>
          <a:p>
            <a:pPr marL="179388" indent="-179388" algn="just" fontAlgn="auto">
              <a:lnSpc>
                <a:spcPct val="150000"/>
              </a:lnSpc>
              <a:spcBef>
                <a:spcPts val="0"/>
              </a:spcBef>
              <a:spcAft>
                <a:spcPts val="600"/>
              </a:spcAft>
              <a:buFont typeface="Arial" panose="020B0604020202020204" pitchFamily="34" charset="0"/>
              <a:buChar char="•"/>
              <a:defRPr/>
            </a:pPr>
            <a:r>
              <a:rPr lang="en-IE" altLang="en-US" sz="1500" dirty="0" smtClean="0">
                <a:latin typeface="Verdana" pitchFamily="34" charset="0"/>
              </a:rPr>
              <a:t>Cooling air flowrate adjustment is also proposed in this case in order to overcome the differences (i.e. dimensions) between the various emissions setups (laboratories);</a:t>
            </a:r>
          </a:p>
          <a:p>
            <a:pPr marL="179388" indent="-179388" algn="just" fontAlgn="auto">
              <a:lnSpc>
                <a:spcPct val="150000"/>
              </a:lnSpc>
              <a:spcBef>
                <a:spcPts val="0"/>
              </a:spcBef>
              <a:spcAft>
                <a:spcPts val="600"/>
              </a:spcAft>
              <a:buFont typeface="Arial" panose="020B0604020202020204" pitchFamily="34" charset="0"/>
              <a:buChar char="•"/>
              <a:defRPr/>
            </a:pPr>
            <a:r>
              <a:rPr lang="en-IE" altLang="en-US" sz="1500" dirty="0" smtClean="0">
                <a:latin typeface="Verdana" pitchFamily="34" charset="0"/>
              </a:rPr>
              <a:t>The adjustment will be more difficult than at </a:t>
            </a:r>
            <a:r>
              <a:rPr lang="en-IE" altLang="en-US" sz="1500" dirty="0">
                <a:latin typeface="Verdana" pitchFamily="34" charset="0"/>
              </a:rPr>
              <a:t>standard brake dyno test setup </a:t>
            </a:r>
            <a:r>
              <a:rPr lang="en-IE" altLang="en-US" sz="1500" dirty="0" smtClean="0">
                <a:latin typeface="Verdana" pitchFamily="34" charset="0"/>
              </a:rPr>
              <a:t>mainly due to the enclosure but also due to the need for PM and PN measurements;</a:t>
            </a:r>
          </a:p>
          <a:p>
            <a:pPr marL="179388" indent="-179388" algn="just">
              <a:lnSpc>
                <a:spcPct val="150000"/>
              </a:lnSpc>
              <a:spcAft>
                <a:spcPts val="600"/>
              </a:spcAft>
              <a:buFont typeface="Arial" panose="020B0604020202020204" pitchFamily="34" charset="0"/>
              <a:buChar char="•"/>
              <a:defRPr/>
            </a:pPr>
            <a:r>
              <a:rPr lang="en-US" altLang="en-US" sz="1500" dirty="0" smtClean="0">
                <a:latin typeface="Verdana" pitchFamily="34" charset="0"/>
              </a:rPr>
              <a:t>Each lab will come up with its individual cooling air flowrate for their emissions setup; however, a minimum set of specifications for the setup design will be proposed from TF2 to ensure a minimum quality standard;</a:t>
            </a:r>
          </a:p>
          <a:p>
            <a:pPr marL="179388" indent="-179388" algn="just">
              <a:lnSpc>
                <a:spcPct val="150000"/>
              </a:lnSpc>
              <a:spcAft>
                <a:spcPts val="600"/>
              </a:spcAft>
              <a:buFont typeface="Arial" panose="020B0604020202020204" pitchFamily="34" charset="0"/>
              <a:buChar char="•"/>
              <a:defRPr/>
            </a:pPr>
            <a:r>
              <a:rPr lang="en-US" altLang="en-US" sz="1500" dirty="0" smtClean="0">
                <a:latin typeface="Verdana" pitchFamily="34" charset="0"/>
              </a:rPr>
              <a:t>TF2 will deal with this issue in the following months</a:t>
            </a:r>
            <a:endParaRPr lang="en-IE" altLang="en-US" sz="1500" dirty="0">
              <a:latin typeface="Verdana" pitchFamily="34" charset="0"/>
            </a:endParaRPr>
          </a:p>
        </p:txBody>
      </p:sp>
      <p:sp>
        <p:nvSpPr>
          <p:cNvPr id="5" name="Rectangle 4"/>
          <p:cNvSpPr/>
          <p:nvPr/>
        </p:nvSpPr>
        <p:spPr>
          <a:xfrm>
            <a:off x="196277" y="1519694"/>
            <a:ext cx="11799446" cy="1304460"/>
          </a:xfrm>
          <a:prstGeom prst="rect">
            <a:avLst/>
          </a:prstGeom>
        </p:spPr>
        <p:txBody>
          <a:bodyPr wrap="square">
            <a:spAutoFit/>
          </a:bodyPr>
          <a:lstStyle/>
          <a:p>
            <a:pPr algn="just" defTabSz="365125">
              <a:lnSpc>
                <a:spcPct val="150000"/>
              </a:lnSpc>
              <a:spcBef>
                <a:spcPts val="600"/>
              </a:spcBef>
              <a:spcAft>
                <a:spcPts val="1200"/>
              </a:spcAft>
              <a:tabLst>
                <a:tab pos="541338" algn="l"/>
              </a:tabLst>
            </a:pPr>
            <a:r>
              <a:rPr lang="en-IE" altLang="en-US" sz="1600" b="1" dirty="0" smtClean="0">
                <a:solidFill>
                  <a:srgbClr val="640000"/>
                </a:solidFill>
                <a:latin typeface="Verdana" pitchFamily="34" charset="0"/>
              </a:rPr>
              <a:t>Q2.	Not </a:t>
            </a:r>
            <a:r>
              <a:rPr lang="en-IE" altLang="en-US" sz="1600" b="1" dirty="0">
                <a:solidFill>
                  <a:srgbClr val="640000"/>
                </a:solidFill>
                <a:latin typeface="Verdana" pitchFamily="34" charset="0"/>
              </a:rPr>
              <a:t>all brake dyno setups are similar to each other. What would be the temperature level and </a:t>
            </a:r>
            <a:r>
              <a:rPr lang="en-IE" altLang="en-US" sz="1600" b="1" dirty="0" smtClean="0">
                <a:solidFill>
                  <a:srgbClr val="640000"/>
                </a:solidFill>
                <a:latin typeface="Verdana" pitchFamily="34" charset="0"/>
              </a:rPr>
              <a:t>	cooling </a:t>
            </a:r>
            <a:r>
              <a:rPr lang="en-IE" altLang="en-US" sz="1600" b="1" dirty="0">
                <a:solidFill>
                  <a:srgbClr val="640000"/>
                </a:solidFill>
                <a:latin typeface="Verdana" pitchFamily="34" charset="0"/>
              </a:rPr>
              <a:t>influence on other test setups particularly for emission </a:t>
            </a:r>
            <a:r>
              <a:rPr lang="en-IE" altLang="en-US" sz="1600" b="1" dirty="0" smtClean="0">
                <a:solidFill>
                  <a:srgbClr val="640000"/>
                </a:solidFill>
                <a:latin typeface="Verdana" pitchFamily="34" charset="0"/>
              </a:rPr>
              <a:t>testing? </a:t>
            </a:r>
          </a:p>
          <a:p>
            <a:pPr algn="just" defTabSz="365125">
              <a:lnSpc>
                <a:spcPct val="150000"/>
              </a:lnSpc>
              <a:spcAft>
                <a:spcPts val="1200"/>
              </a:spcAft>
            </a:pPr>
            <a:r>
              <a:rPr lang="en-US" altLang="en-US" sz="1600" b="1" u="sng" dirty="0" smtClean="0">
                <a:latin typeface="Verdana" pitchFamily="34" charset="0"/>
              </a:rPr>
              <a:t>This topic is being investigated at the TF1 Round Robin and will further be investigated in TF2</a:t>
            </a:r>
            <a:endParaRPr lang="en-IE" altLang="en-US" sz="1600" b="1" u="sng" dirty="0" smtClean="0">
              <a:latin typeface="Verdana" pitchFamily="34" charset="0"/>
            </a:endParaRPr>
          </a:p>
        </p:txBody>
      </p:sp>
      <p:sp>
        <p:nvSpPr>
          <p:cNvPr id="6" name="Text Placeholder 1"/>
          <p:cNvSpPr>
            <a:spLocks noGrp="1"/>
          </p:cNvSpPr>
          <p:nvPr>
            <p:ph type="body" sz="quarter" idx="11"/>
          </p:nvPr>
        </p:nvSpPr>
        <p:spPr>
          <a:xfrm>
            <a:off x="0" y="247827"/>
            <a:ext cx="12192000" cy="933991"/>
          </a:xfrm>
        </p:spPr>
        <p:txBody>
          <a:bodyPr/>
          <a:lstStyle/>
          <a:p>
            <a:pPr algn="ctr">
              <a:spcBef>
                <a:spcPts val="0"/>
              </a:spcBef>
            </a:pPr>
            <a:r>
              <a:rPr lang="en-IE" altLang="en-US" sz="3200" b="1" cap="all" dirty="0">
                <a:latin typeface="Calibri" panose="020F0502020204030204" pitchFamily="34" charset="0"/>
                <a:ea typeface="Verdana" charset="0"/>
                <a:cs typeface="Verdana" charset="0"/>
              </a:rPr>
              <a:t>Development of a NEW REAL-WORLD BRAKING CYCLE </a:t>
            </a:r>
          </a:p>
          <a:p>
            <a:pPr algn="ctr">
              <a:spcBef>
                <a:spcPts val="0"/>
              </a:spcBef>
            </a:pPr>
            <a:r>
              <a:rPr lang="en-US" sz="3200" b="1" dirty="0" smtClean="0">
                <a:solidFill>
                  <a:prstClr val="white"/>
                </a:solidFill>
                <a:latin typeface="Calibri"/>
              </a:rPr>
              <a:t>OPEN </a:t>
            </a:r>
            <a:r>
              <a:rPr lang="en-US" sz="3200" b="1" dirty="0">
                <a:solidFill>
                  <a:prstClr val="white"/>
                </a:solidFill>
                <a:latin typeface="Calibri"/>
              </a:rPr>
              <a:t>ISSUES FOR TF1 CONSIDERATION</a:t>
            </a:r>
            <a:endParaRPr lang="en-US" sz="3200" b="1" dirty="0" smtClean="0">
              <a:solidFill>
                <a:prstClr val="white"/>
              </a:solidFill>
              <a:latin typeface="Calibri"/>
            </a:endParaRPr>
          </a:p>
        </p:txBody>
      </p:sp>
    </p:spTree>
    <p:extLst>
      <p:ext uri="{BB962C8B-B14F-4D97-AF65-F5344CB8AC3E}">
        <p14:creationId xmlns:p14="http://schemas.microsoft.com/office/powerpoint/2010/main" val="144871928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5"/>
          </p:nvPr>
        </p:nvSpPr>
        <p:spPr/>
        <p:txBody>
          <a:bodyPr/>
          <a:lstStyle/>
          <a:p>
            <a:pPr algn="ctr"/>
            <a:r>
              <a:rPr lang="en-US" sz="3600" dirty="0"/>
              <a:t>EXHAUST PARTICLE EMISSIONS</a:t>
            </a:r>
          </a:p>
        </p:txBody>
      </p:sp>
    </p:spTree>
    <p:extLst>
      <p:ext uri="{BB962C8B-B14F-4D97-AF65-F5344CB8AC3E}">
        <p14:creationId xmlns:p14="http://schemas.microsoft.com/office/powerpoint/2010/main" val="332433374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252685" y="2477323"/>
            <a:ext cx="11686630" cy="3516347"/>
          </a:xfrm>
          <a:prstGeom prst="rect">
            <a:avLst/>
          </a:prstGeom>
        </p:spPr>
        <p:txBody>
          <a:bodyPr wrap="square">
            <a:spAutoFit/>
          </a:bodyPr>
          <a:lstStyle/>
          <a:p>
            <a:pPr marL="179388" indent="-179388" algn="just" fontAlgn="auto">
              <a:lnSpc>
                <a:spcPct val="150000"/>
              </a:lnSpc>
              <a:spcBef>
                <a:spcPts val="0"/>
              </a:spcBef>
              <a:spcAft>
                <a:spcPts val="600"/>
              </a:spcAft>
              <a:buFont typeface="Arial" panose="020B0604020202020204" pitchFamily="34" charset="0"/>
              <a:buChar char="•"/>
              <a:defRPr/>
            </a:pPr>
            <a:r>
              <a:rPr lang="en-IE" altLang="en-US" sz="1500" dirty="0" smtClean="0">
                <a:latin typeface="Verdana" pitchFamily="34" charset="0"/>
              </a:rPr>
              <a:t>The novel cycle has been initially validated at the brake dyno level (Ford) based on vehicle measurements conducted with a specific set </a:t>
            </a:r>
            <a:r>
              <a:rPr lang="en-IE" altLang="en-US" sz="1500" dirty="0">
                <a:latin typeface="Verdana" pitchFamily="34" charset="0"/>
              </a:rPr>
              <a:t>of brakes (Mid-size vehicle brake </a:t>
            </a:r>
            <a:r>
              <a:rPr lang="en-IE" altLang="en-US" sz="1500" dirty="0" smtClean="0">
                <a:latin typeface="Verdana" pitchFamily="34" charset="0"/>
              </a:rPr>
              <a:t>of 15”);</a:t>
            </a:r>
          </a:p>
          <a:p>
            <a:pPr marL="179388" indent="-179388" algn="just" fontAlgn="auto">
              <a:lnSpc>
                <a:spcPct val="150000"/>
              </a:lnSpc>
              <a:spcBef>
                <a:spcPts val="0"/>
              </a:spcBef>
              <a:spcAft>
                <a:spcPts val="600"/>
              </a:spcAft>
              <a:buFont typeface="Arial" panose="020B0604020202020204" pitchFamily="34" charset="0"/>
              <a:buChar char="•"/>
              <a:defRPr/>
            </a:pPr>
            <a:r>
              <a:rPr lang="en-IE" altLang="en-US" sz="1500" dirty="0" smtClean="0">
                <a:latin typeface="Verdana" pitchFamily="34" charset="0"/>
              </a:rPr>
              <a:t>The cooling air flowrate at the different dynos is currently being adjusted by the TF1 members based on the temperature profile of this particular brake set;</a:t>
            </a:r>
          </a:p>
          <a:p>
            <a:pPr marL="179388" indent="-179388" algn="just">
              <a:lnSpc>
                <a:spcPct val="150000"/>
              </a:lnSpc>
              <a:spcAft>
                <a:spcPts val="600"/>
              </a:spcAft>
              <a:buFont typeface="Arial" panose="020B0604020202020204" pitchFamily="34" charset="0"/>
              <a:buChar char="•"/>
              <a:defRPr/>
            </a:pPr>
            <a:r>
              <a:rPr lang="en-IE" altLang="en-US" sz="1500" dirty="0" smtClean="0">
                <a:latin typeface="Verdana" pitchFamily="34" charset="0"/>
              </a:rPr>
              <a:t>The temperature profile will differ for other brake systems and as a result the </a:t>
            </a:r>
            <a:r>
              <a:rPr lang="en-IE" altLang="en-US" sz="1500" dirty="0">
                <a:latin typeface="Verdana" pitchFamily="34" charset="0"/>
              </a:rPr>
              <a:t>cooling air flowrate </a:t>
            </a:r>
            <a:r>
              <a:rPr lang="en-IE" altLang="en-US" sz="1500" dirty="0" smtClean="0">
                <a:latin typeface="Verdana" pitchFamily="34" charset="0"/>
              </a:rPr>
              <a:t>shall be adjusted accordingly</a:t>
            </a:r>
            <a:r>
              <a:rPr lang="en-US" altLang="en-US" sz="1500" dirty="0" smtClean="0">
                <a:latin typeface="Verdana" pitchFamily="34" charset="0"/>
              </a:rPr>
              <a:t>;</a:t>
            </a:r>
          </a:p>
          <a:p>
            <a:pPr marL="179388" indent="-179388" algn="just">
              <a:lnSpc>
                <a:spcPct val="150000"/>
              </a:lnSpc>
              <a:spcAft>
                <a:spcPts val="600"/>
              </a:spcAft>
              <a:buFont typeface="Arial" panose="020B0604020202020204" pitchFamily="34" charset="0"/>
              <a:buChar char="•"/>
              <a:defRPr/>
            </a:pPr>
            <a:r>
              <a:rPr lang="en-IE" altLang="en-US" sz="1500" dirty="0">
                <a:latin typeface="Verdana" pitchFamily="34" charset="0"/>
              </a:rPr>
              <a:t>So far no discussions </a:t>
            </a:r>
            <a:r>
              <a:rPr lang="en-IE" altLang="en-US" sz="1500" dirty="0" smtClean="0">
                <a:latin typeface="Verdana" pitchFamily="34" charset="0"/>
              </a:rPr>
              <a:t>about this topic have been conducted as the activities has been focused on proving that the novel cycle is repeatable and reproducible;</a:t>
            </a:r>
          </a:p>
          <a:p>
            <a:pPr marL="179388" indent="-179388" algn="just">
              <a:lnSpc>
                <a:spcPct val="150000"/>
              </a:lnSpc>
              <a:spcAft>
                <a:spcPts val="600"/>
              </a:spcAft>
              <a:buFont typeface="Arial" panose="020B0604020202020204" pitchFamily="34" charset="0"/>
              <a:buChar char="•"/>
              <a:defRPr/>
            </a:pPr>
            <a:r>
              <a:rPr lang="en-IE" altLang="en-US" sz="1500" dirty="0" smtClean="0">
                <a:latin typeface="Verdana" pitchFamily="34" charset="0"/>
              </a:rPr>
              <a:t> Actions will be taken after the completion of the TF1 RR  </a:t>
            </a:r>
            <a:endParaRPr lang="en-IE" altLang="en-US" sz="1500" dirty="0">
              <a:latin typeface="Verdana" pitchFamily="34" charset="0"/>
            </a:endParaRPr>
          </a:p>
        </p:txBody>
      </p:sp>
      <p:sp>
        <p:nvSpPr>
          <p:cNvPr id="5" name="Rectangle 4"/>
          <p:cNvSpPr/>
          <p:nvPr/>
        </p:nvSpPr>
        <p:spPr>
          <a:xfrm>
            <a:off x="196277" y="1558331"/>
            <a:ext cx="11799446" cy="830997"/>
          </a:xfrm>
          <a:prstGeom prst="rect">
            <a:avLst/>
          </a:prstGeom>
        </p:spPr>
        <p:txBody>
          <a:bodyPr wrap="square">
            <a:spAutoFit/>
          </a:bodyPr>
          <a:lstStyle/>
          <a:p>
            <a:pPr algn="just" defTabSz="176213">
              <a:lnSpc>
                <a:spcPct val="150000"/>
              </a:lnSpc>
              <a:spcBef>
                <a:spcPts val="600"/>
              </a:spcBef>
              <a:spcAft>
                <a:spcPts val="1200"/>
              </a:spcAft>
            </a:pPr>
            <a:r>
              <a:rPr lang="en-IE" altLang="en-US" sz="1600" b="1" dirty="0" smtClean="0">
                <a:solidFill>
                  <a:srgbClr val="640000"/>
                </a:solidFill>
                <a:latin typeface="Verdana" pitchFamily="34" charset="0"/>
              </a:rPr>
              <a:t>Q3.	What </a:t>
            </a:r>
            <a:r>
              <a:rPr lang="en-IE" altLang="en-US" sz="1600" b="1" dirty="0">
                <a:solidFill>
                  <a:srgbClr val="640000"/>
                </a:solidFill>
                <a:latin typeface="Verdana" pitchFamily="34" charset="0"/>
              </a:rPr>
              <a:t>temperature will be achieved for other brake systems (vehicle classes</a:t>
            </a:r>
            <a:r>
              <a:rPr lang="en-IE" altLang="en-US" sz="1600" b="1" dirty="0" smtClean="0">
                <a:solidFill>
                  <a:srgbClr val="640000"/>
                </a:solidFill>
                <a:latin typeface="Verdana" pitchFamily="34" charset="0"/>
              </a:rPr>
              <a:t>)? How </a:t>
            </a:r>
            <a:r>
              <a:rPr lang="en-IE" altLang="en-US" sz="1600" b="1" dirty="0">
                <a:solidFill>
                  <a:srgbClr val="640000"/>
                </a:solidFill>
                <a:latin typeface="Verdana" pitchFamily="34" charset="0"/>
              </a:rPr>
              <a:t>to adapt </a:t>
            </a:r>
            <a:r>
              <a:rPr lang="en-IE" altLang="en-US" sz="1600" b="1" dirty="0" smtClean="0">
                <a:solidFill>
                  <a:srgbClr val="640000"/>
                </a:solidFill>
                <a:latin typeface="Verdana" pitchFamily="34" charset="0"/>
              </a:rPr>
              <a:t>the</a:t>
            </a:r>
            <a:r>
              <a:rPr lang="en-IE" altLang="en-US" sz="1600" b="1" dirty="0">
                <a:solidFill>
                  <a:srgbClr val="640000"/>
                </a:solidFill>
                <a:latin typeface="Verdana" pitchFamily="34" charset="0"/>
              </a:rPr>
              <a:t> </a:t>
            </a:r>
            <a:r>
              <a:rPr lang="en-IE" altLang="en-US" sz="1600" b="1" dirty="0" smtClean="0">
                <a:solidFill>
                  <a:srgbClr val="640000"/>
                </a:solidFill>
                <a:latin typeface="Verdana" pitchFamily="34" charset="0"/>
              </a:rPr>
              <a:t>			cycle </a:t>
            </a:r>
            <a:r>
              <a:rPr lang="en-IE" altLang="en-US" sz="1600" b="1" dirty="0">
                <a:solidFill>
                  <a:srgbClr val="640000"/>
                </a:solidFill>
                <a:latin typeface="Verdana" pitchFamily="34" charset="0"/>
              </a:rPr>
              <a:t>to other vehicle classes</a:t>
            </a:r>
            <a:r>
              <a:rPr lang="en-IE" altLang="en-US" sz="1600" b="1" dirty="0" smtClean="0">
                <a:solidFill>
                  <a:srgbClr val="640000"/>
                </a:solidFill>
                <a:latin typeface="Verdana" pitchFamily="34" charset="0"/>
              </a:rPr>
              <a:t>?</a:t>
            </a:r>
          </a:p>
        </p:txBody>
      </p:sp>
      <p:sp>
        <p:nvSpPr>
          <p:cNvPr id="6" name="Text Placeholder 1"/>
          <p:cNvSpPr>
            <a:spLocks noGrp="1"/>
          </p:cNvSpPr>
          <p:nvPr>
            <p:ph type="body" sz="quarter" idx="11"/>
          </p:nvPr>
        </p:nvSpPr>
        <p:spPr>
          <a:xfrm>
            <a:off x="0" y="247827"/>
            <a:ext cx="12192000" cy="933991"/>
          </a:xfrm>
        </p:spPr>
        <p:txBody>
          <a:bodyPr/>
          <a:lstStyle/>
          <a:p>
            <a:pPr algn="ctr">
              <a:spcBef>
                <a:spcPts val="0"/>
              </a:spcBef>
            </a:pPr>
            <a:r>
              <a:rPr lang="en-IE" altLang="en-US" sz="3200" b="1" cap="all" dirty="0">
                <a:latin typeface="Calibri" panose="020F0502020204030204" pitchFamily="34" charset="0"/>
                <a:ea typeface="Verdana" charset="0"/>
                <a:cs typeface="Verdana" charset="0"/>
              </a:rPr>
              <a:t>Development of a NEW REAL-WORLD BRAKING CYCLE </a:t>
            </a:r>
          </a:p>
          <a:p>
            <a:pPr algn="ctr">
              <a:spcBef>
                <a:spcPts val="0"/>
              </a:spcBef>
            </a:pPr>
            <a:r>
              <a:rPr lang="en-US" sz="3200" b="1" dirty="0" smtClean="0">
                <a:solidFill>
                  <a:prstClr val="white"/>
                </a:solidFill>
                <a:latin typeface="Calibri"/>
              </a:rPr>
              <a:t>OPEN </a:t>
            </a:r>
            <a:r>
              <a:rPr lang="en-US" sz="3200" b="1" dirty="0">
                <a:solidFill>
                  <a:prstClr val="white"/>
                </a:solidFill>
                <a:latin typeface="Calibri"/>
              </a:rPr>
              <a:t>ISSUES FOR TF1 CONSIDERATION</a:t>
            </a:r>
            <a:endParaRPr lang="en-US" sz="3200" b="1" dirty="0" smtClean="0">
              <a:solidFill>
                <a:prstClr val="white"/>
              </a:solidFill>
              <a:latin typeface="Calibri"/>
            </a:endParaRPr>
          </a:p>
        </p:txBody>
      </p:sp>
    </p:spTree>
    <p:extLst>
      <p:ext uri="{BB962C8B-B14F-4D97-AF65-F5344CB8AC3E}">
        <p14:creationId xmlns:p14="http://schemas.microsoft.com/office/powerpoint/2010/main" val="357099960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257576" y="2025314"/>
            <a:ext cx="4860000" cy="3801041"/>
          </a:xfrm>
          <a:prstGeom prst="rect">
            <a:avLst/>
          </a:prstGeom>
        </p:spPr>
        <p:txBody>
          <a:bodyPr wrap="square">
            <a:spAutoFit/>
          </a:bodyPr>
          <a:lstStyle/>
          <a:p>
            <a:pPr marL="179388" indent="-179388" algn="just" fontAlgn="auto">
              <a:lnSpc>
                <a:spcPct val="150000"/>
              </a:lnSpc>
              <a:spcBef>
                <a:spcPts val="0"/>
              </a:spcBef>
              <a:spcAft>
                <a:spcPts val="600"/>
              </a:spcAft>
              <a:buFont typeface="Arial" panose="020B0604020202020204" pitchFamily="34" charset="0"/>
              <a:buChar char="•"/>
              <a:defRPr/>
            </a:pPr>
            <a:r>
              <a:rPr lang="en-IE" altLang="en-US" sz="1400" dirty="0">
                <a:latin typeface="Verdana" pitchFamily="34" charset="0"/>
              </a:rPr>
              <a:t>One of the main difficulties of the novel cycle is </a:t>
            </a:r>
            <a:r>
              <a:rPr lang="en-IE" altLang="en-US" sz="1400" dirty="0" smtClean="0">
                <a:latin typeface="Verdana" pitchFamily="34" charset="0"/>
              </a:rPr>
              <a:t>that </a:t>
            </a:r>
            <a:r>
              <a:rPr lang="en-IE" altLang="en-US" sz="1400" dirty="0">
                <a:latin typeface="Verdana" pitchFamily="34" charset="0"/>
              </a:rPr>
              <a:t>includes very long soaking times </a:t>
            </a:r>
            <a:r>
              <a:rPr lang="en-IE" altLang="en-US" sz="1400" dirty="0" smtClean="0">
                <a:latin typeface="Verdana" pitchFamily="34" charset="0"/>
              </a:rPr>
              <a:t>(can take as long as 37 </a:t>
            </a:r>
            <a:r>
              <a:rPr lang="en-IE" altLang="en-US" sz="1400" dirty="0">
                <a:latin typeface="Verdana" pitchFamily="34" charset="0"/>
              </a:rPr>
              <a:t>h compared to 4 ½ h of actual measurement);</a:t>
            </a:r>
            <a:endParaRPr lang="en-IE" altLang="en-US" sz="1400" dirty="0" smtClean="0">
              <a:latin typeface="Verdana" pitchFamily="34" charset="0"/>
            </a:endParaRPr>
          </a:p>
          <a:p>
            <a:pPr marL="179388" indent="-179388" algn="just" fontAlgn="auto">
              <a:lnSpc>
                <a:spcPct val="150000"/>
              </a:lnSpc>
              <a:spcBef>
                <a:spcPts val="0"/>
              </a:spcBef>
              <a:spcAft>
                <a:spcPts val="600"/>
              </a:spcAft>
              <a:buFont typeface="Arial" panose="020B0604020202020204" pitchFamily="34" charset="0"/>
              <a:buChar char="•"/>
              <a:defRPr/>
            </a:pPr>
            <a:r>
              <a:rPr lang="en-IE" altLang="en-US" sz="1400" dirty="0" smtClean="0">
                <a:latin typeface="Verdana" pitchFamily="34" charset="0"/>
              </a:rPr>
              <a:t>AVL and TU Ilmenau demonstrated that </a:t>
            </a:r>
            <a:r>
              <a:rPr lang="en-IE" altLang="en-US" sz="1400" dirty="0">
                <a:latin typeface="Verdana" pitchFamily="34" charset="0"/>
              </a:rPr>
              <a:t>the </a:t>
            </a:r>
            <a:r>
              <a:rPr lang="en-IE" altLang="en-US" sz="1400" dirty="0" smtClean="0">
                <a:latin typeface="Verdana" pitchFamily="34" charset="0"/>
              </a:rPr>
              <a:t>start </a:t>
            </a:r>
            <a:r>
              <a:rPr lang="en-IE" altLang="en-US" sz="1400" dirty="0">
                <a:latin typeface="Verdana" pitchFamily="34" charset="0"/>
              </a:rPr>
              <a:t>temperature did not </a:t>
            </a:r>
            <a:r>
              <a:rPr lang="en-IE" altLang="en-US" sz="1400" dirty="0" smtClean="0">
                <a:latin typeface="Verdana" pitchFamily="34" charset="0"/>
              </a:rPr>
              <a:t>significantly affect </a:t>
            </a:r>
            <a:r>
              <a:rPr lang="en-IE" altLang="en-US" sz="1400" dirty="0">
                <a:latin typeface="Verdana" pitchFamily="34" charset="0"/>
              </a:rPr>
              <a:t>the peak temperature of the different segments </a:t>
            </a:r>
            <a:r>
              <a:rPr lang="en-IE" altLang="en-US" sz="1400" dirty="0" smtClean="0">
                <a:latin typeface="Verdana" pitchFamily="34" charset="0"/>
              </a:rPr>
              <a:t>when running the cycle with and w/o the application of soak times;</a:t>
            </a:r>
          </a:p>
          <a:p>
            <a:pPr marL="179388" indent="-179388" algn="just" fontAlgn="auto">
              <a:lnSpc>
                <a:spcPct val="150000"/>
              </a:lnSpc>
              <a:spcBef>
                <a:spcPts val="0"/>
              </a:spcBef>
              <a:spcAft>
                <a:spcPts val="600"/>
              </a:spcAft>
              <a:buFont typeface="Arial" panose="020B0604020202020204" pitchFamily="34" charset="0"/>
              <a:buChar char="•"/>
              <a:defRPr/>
            </a:pPr>
            <a:r>
              <a:rPr lang="en-US" altLang="en-US" sz="1400" dirty="0" smtClean="0">
                <a:latin typeface="Verdana" pitchFamily="34" charset="0"/>
              </a:rPr>
              <a:t>More experiments will take place in different labs to confirm the initial findings</a:t>
            </a:r>
            <a:endParaRPr lang="en-IE" altLang="en-US" sz="1400" dirty="0" smtClean="0">
              <a:latin typeface="Verdana" pitchFamily="34" charset="0"/>
            </a:endParaRPr>
          </a:p>
        </p:txBody>
      </p:sp>
      <p:sp>
        <p:nvSpPr>
          <p:cNvPr id="5" name="Rectangle 4"/>
          <p:cNvSpPr/>
          <p:nvPr/>
        </p:nvSpPr>
        <p:spPr>
          <a:xfrm>
            <a:off x="196277" y="1519694"/>
            <a:ext cx="11799446" cy="1084912"/>
          </a:xfrm>
          <a:prstGeom prst="rect">
            <a:avLst/>
          </a:prstGeom>
        </p:spPr>
        <p:txBody>
          <a:bodyPr wrap="square">
            <a:spAutoFit/>
          </a:bodyPr>
          <a:lstStyle/>
          <a:p>
            <a:pPr algn="just" defTabSz="365125">
              <a:lnSpc>
                <a:spcPct val="150000"/>
              </a:lnSpc>
              <a:spcBef>
                <a:spcPts val="600"/>
              </a:spcBef>
              <a:spcAft>
                <a:spcPts val="1200"/>
              </a:spcAft>
            </a:pPr>
            <a:r>
              <a:rPr lang="en-IE" altLang="en-US" sz="1600" b="1" dirty="0" smtClean="0">
                <a:solidFill>
                  <a:srgbClr val="640000"/>
                </a:solidFill>
                <a:latin typeface="Verdana" pitchFamily="34" charset="0"/>
              </a:rPr>
              <a:t>Q4</a:t>
            </a:r>
            <a:r>
              <a:rPr lang="en-IE" altLang="en-US" sz="1600" b="1" dirty="0">
                <a:solidFill>
                  <a:srgbClr val="640000"/>
                </a:solidFill>
                <a:latin typeface="Verdana" pitchFamily="34" charset="0"/>
              </a:rPr>
              <a:t>. </a:t>
            </a:r>
            <a:r>
              <a:rPr lang="en-IE" altLang="en-US" sz="1600" b="1" dirty="0" smtClean="0">
                <a:solidFill>
                  <a:srgbClr val="640000"/>
                </a:solidFill>
                <a:latin typeface="Verdana" pitchFamily="34" charset="0"/>
              </a:rPr>
              <a:t>What </a:t>
            </a:r>
            <a:r>
              <a:rPr lang="en-IE" altLang="en-US" sz="1600" b="1" dirty="0">
                <a:solidFill>
                  <a:srgbClr val="640000"/>
                </a:solidFill>
                <a:latin typeface="Verdana" pitchFamily="34" charset="0"/>
              </a:rPr>
              <a:t>is the influence of breaks between the </a:t>
            </a:r>
            <a:r>
              <a:rPr lang="en-IE" altLang="en-US" sz="1600" b="1" dirty="0" smtClean="0">
                <a:solidFill>
                  <a:srgbClr val="640000"/>
                </a:solidFill>
                <a:latin typeface="Verdana" pitchFamily="34" charset="0"/>
              </a:rPr>
              <a:t>trips (soak time)?</a:t>
            </a:r>
          </a:p>
          <a:p>
            <a:pPr algn="just" defTabSz="365125">
              <a:lnSpc>
                <a:spcPct val="150000"/>
              </a:lnSpc>
              <a:spcBef>
                <a:spcPts val="600"/>
              </a:spcBef>
              <a:spcAft>
                <a:spcPts val="1200"/>
              </a:spcAft>
            </a:pPr>
            <a:r>
              <a:rPr lang="en-US" altLang="en-US" sz="1700" dirty="0">
                <a:solidFill>
                  <a:srgbClr val="002060"/>
                </a:solidFill>
                <a:latin typeface="Verdana" pitchFamily="34" charset="0"/>
              </a:rPr>
              <a:t>	</a:t>
            </a:r>
            <a:endParaRPr lang="en-IE" altLang="en-US" sz="1600" b="1" u="sng" dirty="0" smtClean="0">
              <a:latin typeface="Verdana" pitchFamily="34" charset="0"/>
            </a:endParaRPr>
          </a:p>
        </p:txBody>
      </p:sp>
      <p:pic>
        <p:nvPicPr>
          <p:cNvPr id="6" name="Content Placeholder 6">
            <a:extLst>
              <a:ext uri="{FF2B5EF4-FFF2-40B4-BE49-F238E27FC236}">
                <a16:creationId xmlns:a16="http://schemas.microsoft.com/office/drawing/2014/main" xmlns="" id="{054AF910-644C-4F71-B8EC-4424C2B918F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8799"/>
          <a:stretch/>
        </p:blipFill>
        <p:spPr>
          <a:xfrm>
            <a:off x="5224275" y="2158456"/>
            <a:ext cx="6596018" cy="3617490"/>
          </a:xfrm>
          <a:prstGeom prst="rect">
            <a:avLst/>
          </a:prstGeom>
        </p:spPr>
      </p:pic>
      <p:sp>
        <p:nvSpPr>
          <p:cNvPr id="7" name="Rectangle 6"/>
          <p:cNvSpPr/>
          <p:nvPr/>
        </p:nvSpPr>
        <p:spPr>
          <a:xfrm>
            <a:off x="5160139" y="5782261"/>
            <a:ext cx="2586241" cy="215444"/>
          </a:xfrm>
          <a:prstGeom prst="rect">
            <a:avLst/>
          </a:prstGeom>
        </p:spPr>
        <p:txBody>
          <a:bodyPr wrap="square">
            <a:spAutoFit/>
          </a:bodyPr>
          <a:lstStyle/>
          <a:p>
            <a:pPr algn="just" fontAlgn="auto">
              <a:spcBef>
                <a:spcPts val="0"/>
              </a:spcBef>
              <a:spcAft>
                <a:spcPts val="600"/>
              </a:spcAft>
              <a:defRPr/>
            </a:pPr>
            <a:r>
              <a:rPr lang="en-US" altLang="en-US" sz="800" b="1" dirty="0" smtClean="0">
                <a:latin typeface="Verdana" pitchFamily="34" charset="0"/>
              </a:rPr>
              <a:t>Mamakos et al. 2018 - 48th PMP Meeting</a:t>
            </a:r>
            <a:endParaRPr lang="en-IE" altLang="en-US" sz="800" b="1" dirty="0">
              <a:latin typeface="Verdana" pitchFamily="34" charset="0"/>
            </a:endParaRPr>
          </a:p>
        </p:txBody>
      </p:sp>
      <p:sp>
        <p:nvSpPr>
          <p:cNvPr id="8" name="Text Placeholder 1"/>
          <p:cNvSpPr>
            <a:spLocks noGrp="1"/>
          </p:cNvSpPr>
          <p:nvPr>
            <p:ph type="body" sz="quarter" idx="11"/>
          </p:nvPr>
        </p:nvSpPr>
        <p:spPr>
          <a:xfrm>
            <a:off x="0" y="247827"/>
            <a:ext cx="12192000" cy="933991"/>
          </a:xfrm>
        </p:spPr>
        <p:txBody>
          <a:bodyPr/>
          <a:lstStyle/>
          <a:p>
            <a:pPr algn="ctr">
              <a:spcBef>
                <a:spcPts val="0"/>
              </a:spcBef>
            </a:pPr>
            <a:r>
              <a:rPr lang="en-IE" altLang="en-US" sz="3200" b="1" cap="all" dirty="0">
                <a:latin typeface="Calibri" panose="020F0502020204030204" pitchFamily="34" charset="0"/>
                <a:ea typeface="Verdana" charset="0"/>
                <a:cs typeface="Verdana" charset="0"/>
              </a:rPr>
              <a:t>Development of a NEW REAL-WORLD BRAKING CYCLE </a:t>
            </a:r>
          </a:p>
          <a:p>
            <a:pPr algn="ctr">
              <a:spcBef>
                <a:spcPts val="0"/>
              </a:spcBef>
            </a:pPr>
            <a:r>
              <a:rPr lang="en-US" sz="3200" b="1" dirty="0" smtClean="0">
                <a:solidFill>
                  <a:prstClr val="white"/>
                </a:solidFill>
                <a:latin typeface="Calibri"/>
              </a:rPr>
              <a:t>OPEN </a:t>
            </a:r>
            <a:r>
              <a:rPr lang="en-US" sz="3200" b="1" dirty="0">
                <a:solidFill>
                  <a:prstClr val="white"/>
                </a:solidFill>
                <a:latin typeface="Calibri"/>
              </a:rPr>
              <a:t>ISSUES FOR TF1 CONSIDERATION</a:t>
            </a:r>
            <a:endParaRPr lang="en-US" sz="3200" b="1" dirty="0" smtClean="0">
              <a:solidFill>
                <a:prstClr val="white"/>
              </a:solidFill>
              <a:latin typeface="Calibri"/>
            </a:endParaRPr>
          </a:p>
        </p:txBody>
      </p:sp>
    </p:spTree>
    <p:extLst>
      <p:ext uri="{BB962C8B-B14F-4D97-AF65-F5344CB8AC3E}">
        <p14:creationId xmlns:p14="http://schemas.microsoft.com/office/powerpoint/2010/main" val="400648362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02431" y="1762126"/>
            <a:ext cx="11387138" cy="2323713"/>
          </a:xfrm>
          <a:prstGeom prst="rect">
            <a:avLst/>
          </a:prstGeom>
        </p:spPr>
        <p:txBody>
          <a:bodyPr wrap="square">
            <a:spAutoFit/>
          </a:bodyPr>
          <a:lstStyle/>
          <a:p>
            <a:pPr marL="447675" indent="-447675" algn="just" defTabSz="365125">
              <a:lnSpc>
                <a:spcPct val="150000"/>
              </a:lnSpc>
              <a:spcBef>
                <a:spcPts val="600"/>
              </a:spcBef>
              <a:spcAft>
                <a:spcPts val="2400"/>
              </a:spcAft>
              <a:buFont typeface="Wingdings" pitchFamily="2" charset="2"/>
              <a:buChar char="ü"/>
            </a:pPr>
            <a:r>
              <a:rPr lang="en-US" altLang="en-US" sz="2000" dirty="0">
                <a:latin typeface="Verdana" pitchFamily="34" charset="0"/>
              </a:rPr>
              <a:t>A report based on the TF1 RR findings will be prepared and submitted</a:t>
            </a:r>
            <a:r>
              <a:rPr lang="en-IE" altLang="en-US" sz="2000" dirty="0">
                <a:latin typeface="Verdana" pitchFamily="34" charset="0"/>
              </a:rPr>
              <a:t> to the PMP group</a:t>
            </a:r>
            <a:endParaRPr lang="en-US" altLang="en-US" sz="2000" dirty="0">
              <a:latin typeface="Verdana" pitchFamily="34" charset="0"/>
            </a:endParaRPr>
          </a:p>
          <a:p>
            <a:pPr marL="447675" indent="-447675" algn="just" defTabSz="365125">
              <a:lnSpc>
                <a:spcPct val="150000"/>
              </a:lnSpc>
              <a:spcBef>
                <a:spcPts val="600"/>
              </a:spcBef>
              <a:spcAft>
                <a:spcPts val="2400"/>
              </a:spcAft>
              <a:buFont typeface="Wingdings" pitchFamily="2" charset="2"/>
              <a:buChar char="ü"/>
            </a:pPr>
            <a:r>
              <a:rPr lang="en-IE" altLang="en-US" sz="2000" dirty="0" smtClean="0">
                <a:latin typeface="Verdana" pitchFamily="34" charset="0"/>
              </a:rPr>
              <a:t>The TF1 has agreed to investigate the situation with regards to the </a:t>
            </a:r>
            <a:r>
              <a:rPr lang="en-IE" altLang="en-US" sz="2000" dirty="0">
                <a:latin typeface="Verdana" pitchFamily="34" charset="0"/>
              </a:rPr>
              <a:t>other brake systems (vehicle classes) and how to adapt </a:t>
            </a:r>
            <a:r>
              <a:rPr lang="en-IE" altLang="en-US" sz="2000" dirty="0" smtClean="0">
                <a:latin typeface="Verdana" pitchFamily="34" charset="0"/>
              </a:rPr>
              <a:t>the measurement setups </a:t>
            </a:r>
            <a:r>
              <a:rPr lang="en-IE" altLang="en-US" sz="2000" dirty="0">
                <a:latin typeface="Verdana" pitchFamily="34" charset="0"/>
              </a:rPr>
              <a:t>to </a:t>
            </a:r>
            <a:r>
              <a:rPr lang="en-IE" altLang="en-US" sz="2000" dirty="0" smtClean="0">
                <a:latin typeface="Verdana" pitchFamily="34" charset="0"/>
              </a:rPr>
              <a:t>them</a:t>
            </a:r>
            <a:endParaRPr lang="en-US" altLang="en-US" sz="2000" dirty="0">
              <a:latin typeface="Verdana" pitchFamily="34" charset="0"/>
            </a:endParaRPr>
          </a:p>
        </p:txBody>
      </p:sp>
      <p:sp>
        <p:nvSpPr>
          <p:cNvPr id="5" name="Text Placeholder 1"/>
          <p:cNvSpPr>
            <a:spLocks noGrp="1"/>
          </p:cNvSpPr>
          <p:nvPr>
            <p:ph type="body" sz="quarter" idx="11"/>
          </p:nvPr>
        </p:nvSpPr>
        <p:spPr>
          <a:xfrm>
            <a:off x="0" y="247827"/>
            <a:ext cx="12192000" cy="933991"/>
          </a:xfrm>
        </p:spPr>
        <p:txBody>
          <a:bodyPr/>
          <a:lstStyle/>
          <a:p>
            <a:pPr algn="ctr">
              <a:spcBef>
                <a:spcPts val="0"/>
              </a:spcBef>
            </a:pPr>
            <a:r>
              <a:rPr lang="en-IE" altLang="en-US" sz="3200" b="1" cap="all" dirty="0">
                <a:latin typeface="Calibri" panose="020F0502020204030204" pitchFamily="34" charset="0"/>
                <a:ea typeface="Verdana" charset="0"/>
                <a:cs typeface="Verdana" charset="0"/>
              </a:rPr>
              <a:t>Development of a NEW REAL-WORLD BRAKING CYCLE </a:t>
            </a:r>
          </a:p>
          <a:p>
            <a:pPr algn="ctr">
              <a:spcBef>
                <a:spcPts val="0"/>
              </a:spcBef>
            </a:pPr>
            <a:r>
              <a:rPr lang="en-US" sz="3200" b="1" dirty="0" smtClean="0">
                <a:solidFill>
                  <a:prstClr val="white"/>
                </a:solidFill>
                <a:latin typeface="Calibri"/>
              </a:rPr>
              <a:t>NEXT STEPS</a:t>
            </a:r>
          </a:p>
        </p:txBody>
      </p:sp>
    </p:spTree>
    <p:extLst>
      <p:ext uri="{BB962C8B-B14F-4D97-AF65-F5344CB8AC3E}">
        <p14:creationId xmlns:p14="http://schemas.microsoft.com/office/powerpoint/2010/main" val="412494211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5"/>
          </p:nvPr>
        </p:nvSpPr>
        <p:spPr>
          <a:xfrm>
            <a:off x="482600" y="1552111"/>
            <a:ext cx="11226800" cy="1438275"/>
          </a:xfrm>
        </p:spPr>
        <p:txBody>
          <a:bodyPr/>
          <a:lstStyle/>
          <a:p>
            <a:pPr algn="ctr"/>
            <a:r>
              <a:rPr lang="en-IE" sz="2800" dirty="0"/>
              <a:t>DEVELOPMENT OF A COMMON METHOD FOR </a:t>
            </a:r>
          </a:p>
          <a:p>
            <a:pPr algn="ctr"/>
            <a:r>
              <a:rPr lang="en-IE" sz="2800" dirty="0"/>
              <a:t>SAMPLING AND MEASURING BRAKE WEAR PARTICLES</a:t>
            </a:r>
          </a:p>
        </p:txBody>
      </p:sp>
      <p:sp>
        <p:nvSpPr>
          <p:cNvPr id="4" name="Text Placeholder 2"/>
          <p:cNvSpPr txBox="1">
            <a:spLocks/>
          </p:cNvSpPr>
          <p:nvPr/>
        </p:nvSpPr>
        <p:spPr>
          <a:xfrm>
            <a:off x="482600" y="3384623"/>
            <a:ext cx="11226800" cy="1410401"/>
          </a:xfrm>
          <a:prstGeom prst="rect">
            <a:avLst/>
          </a:prstGeom>
        </p:spPr>
        <p:txBody>
          <a:bodyPr anchor="ctr"/>
          <a:lstStyle>
            <a:lvl1pPr marL="0" indent="0" algn="l" defTabSz="914400" rtl="0" eaLnBrk="1" latinLnBrk="0" hangingPunct="1">
              <a:lnSpc>
                <a:spcPct val="90000"/>
              </a:lnSpc>
              <a:spcBef>
                <a:spcPts val="1000"/>
              </a:spcBef>
              <a:buFont typeface="Arial" charset="0"/>
              <a:buNone/>
              <a:defRPr sz="9600" b="1" i="0" kern="1200">
                <a:solidFill>
                  <a:schemeClr val="bg1"/>
                </a:solidFill>
                <a:latin typeface="Verdana"/>
                <a:ea typeface="+mn-ea"/>
                <a:cs typeface="Verdana"/>
              </a:defRPr>
            </a:lvl1pPr>
            <a:lvl2pPr marL="685800" indent="-228600" algn="l" defTabSz="914400" rtl="0" eaLnBrk="1" latinLnBrk="0" hangingPunct="1">
              <a:lnSpc>
                <a:spcPct val="90000"/>
              </a:lnSpc>
              <a:spcBef>
                <a:spcPts val="500"/>
              </a:spcBef>
              <a:buFont typeface="Arial"/>
              <a:buChar char="•"/>
              <a:defRPr sz="2400" b="0" i="0" kern="1200">
                <a:solidFill>
                  <a:schemeClr val="tx1"/>
                </a:solidFill>
                <a:latin typeface="Verdana Standaard" charset="0"/>
                <a:ea typeface="+mn-ea"/>
                <a:cs typeface="+mn-cs"/>
              </a:defRPr>
            </a:lvl2pPr>
            <a:lvl3pPr marL="914400" indent="0" algn="l" defTabSz="914400" rtl="0" eaLnBrk="1" latinLnBrk="0" hangingPunct="1">
              <a:lnSpc>
                <a:spcPct val="90000"/>
              </a:lnSpc>
              <a:spcBef>
                <a:spcPts val="500"/>
              </a:spcBef>
              <a:buFont typeface="Arial"/>
              <a:buNone/>
              <a:defRPr sz="3600" b="0" i="0" kern="1200">
                <a:solidFill>
                  <a:schemeClr val="bg1"/>
                </a:solidFill>
                <a:latin typeface="Verdana Standaard" charset="0"/>
                <a:ea typeface="+mn-ea"/>
                <a:cs typeface="+mn-cs"/>
              </a:defRPr>
            </a:lvl3pPr>
            <a:lvl4pPr marL="1600200" indent="-228600" algn="l" defTabSz="914400" rtl="0" eaLnBrk="1" latinLnBrk="0" hangingPunct="1">
              <a:lnSpc>
                <a:spcPct val="90000"/>
              </a:lnSpc>
              <a:spcBef>
                <a:spcPts val="500"/>
              </a:spcBef>
              <a:buFont typeface="Arial"/>
              <a:buChar char="•"/>
              <a:defRPr sz="1800" b="0" i="0" kern="1200">
                <a:solidFill>
                  <a:schemeClr val="tx1"/>
                </a:solidFill>
                <a:latin typeface="Verdana Standaard" charset="0"/>
                <a:ea typeface="+mn-ea"/>
                <a:cs typeface="+mn-cs"/>
              </a:defRPr>
            </a:lvl4pPr>
            <a:lvl5pPr marL="2057400" indent="-228600" algn="l" defTabSz="914400" rtl="0" eaLnBrk="1" latinLnBrk="0" hangingPunct="1">
              <a:lnSpc>
                <a:spcPct val="90000"/>
              </a:lnSpc>
              <a:spcBef>
                <a:spcPts val="500"/>
              </a:spcBef>
              <a:buFont typeface="Arial"/>
              <a:buChar char="•"/>
              <a:defRPr sz="1800" b="0" i="0" kern="1200">
                <a:solidFill>
                  <a:schemeClr val="tx1"/>
                </a:solidFill>
                <a:latin typeface="Verdana Standaard"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r>
              <a:rPr lang="en-IE" sz="2400" dirty="0">
                <a:solidFill>
                  <a:schemeClr val="tx1"/>
                </a:solidFill>
              </a:rPr>
              <a:t>STEP </a:t>
            </a:r>
            <a:r>
              <a:rPr lang="en-IE" sz="2400" dirty="0" smtClean="0">
                <a:solidFill>
                  <a:schemeClr val="tx1"/>
                </a:solidFill>
              </a:rPr>
              <a:t>2 </a:t>
            </a:r>
          </a:p>
          <a:p>
            <a:pPr algn="ctr"/>
            <a:r>
              <a:rPr lang="en-IE" sz="2400" dirty="0" smtClean="0">
                <a:solidFill>
                  <a:schemeClr val="tx1"/>
                </a:solidFill>
              </a:rPr>
              <a:t>DEFINITION OF A SET OF MINIMUM REQUIREMENTS </a:t>
            </a:r>
          </a:p>
          <a:p>
            <a:pPr algn="ctr"/>
            <a:r>
              <a:rPr lang="en-IE" sz="2400" dirty="0" smtClean="0">
                <a:solidFill>
                  <a:schemeClr val="tx1"/>
                </a:solidFill>
              </a:rPr>
              <a:t>FOR THE EMISSIONS MEASUREMENT SETUP</a:t>
            </a:r>
            <a:endParaRPr lang="en-IE" sz="2400" dirty="0">
              <a:solidFill>
                <a:schemeClr val="tx1"/>
              </a:solidFill>
            </a:endParaRPr>
          </a:p>
        </p:txBody>
      </p:sp>
    </p:spTree>
    <p:extLst>
      <p:ext uri="{BB962C8B-B14F-4D97-AF65-F5344CB8AC3E}">
        <p14:creationId xmlns:p14="http://schemas.microsoft.com/office/powerpoint/2010/main" val="263859844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323850" y="222738"/>
            <a:ext cx="11544300" cy="924575"/>
          </a:xfrm>
        </p:spPr>
        <p:txBody>
          <a:bodyPr/>
          <a:lstStyle/>
          <a:p>
            <a:pPr algn="ctr"/>
            <a:r>
              <a:rPr lang="en-US" sz="3200" dirty="0" smtClean="0"/>
              <a:t>BRAKE DUST SAMPLING AND MEASUREMENT </a:t>
            </a:r>
          </a:p>
          <a:p>
            <a:pPr algn="ctr"/>
            <a:r>
              <a:rPr lang="en-US" sz="3200" b="1" dirty="0" smtClean="0"/>
              <a:t>MAIN TASKS</a:t>
            </a:r>
            <a:endParaRPr lang="en-IE" sz="3200" b="1" dirty="0"/>
          </a:p>
        </p:txBody>
      </p:sp>
      <p:sp>
        <p:nvSpPr>
          <p:cNvPr id="6" name="Rectangle 5"/>
          <p:cNvSpPr/>
          <p:nvPr/>
        </p:nvSpPr>
        <p:spPr>
          <a:xfrm>
            <a:off x="392554" y="1642462"/>
            <a:ext cx="11406892" cy="4293483"/>
          </a:xfrm>
          <a:prstGeom prst="rect">
            <a:avLst/>
          </a:prstGeom>
        </p:spPr>
        <p:txBody>
          <a:bodyPr wrap="square">
            <a:spAutoFit/>
          </a:bodyPr>
          <a:lstStyle/>
          <a:p>
            <a:pPr marL="269875" indent="-269875" algn="just">
              <a:lnSpc>
                <a:spcPct val="150000"/>
              </a:lnSpc>
              <a:spcAft>
                <a:spcPts val="900"/>
              </a:spcAft>
              <a:buFont typeface="Arial" pitchFamily="34" charset="0"/>
              <a:buChar char="•"/>
            </a:pPr>
            <a:r>
              <a:rPr lang="en-US" altLang="en-US" dirty="0" smtClean="0">
                <a:latin typeface="Verdana" pitchFamily="34" charset="0"/>
              </a:rPr>
              <a:t>Selection of the testing methodology </a:t>
            </a:r>
            <a:r>
              <a:rPr lang="en-US" altLang="en-US" dirty="0">
                <a:solidFill>
                  <a:srgbClr val="640000"/>
                </a:solidFill>
                <a:latin typeface="Verdana" pitchFamily="34" charset="0"/>
              </a:rPr>
              <a:t>(Concluded</a:t>
            </a:r>
            <a:r>
              <a:rPr lang="en-US" altLang="en-US" dirty="0" smtClean="0">
                <a:solidFill>
                  <a:srgbClr val="640000"/>
                </a:solidFill>
                <a:latin typeface="Verdana" pitchFamily="34" charset="0"/>
              </a:rPr>
              <a:t>) – Details can be found at GRPE </a:t>
            </a:r>
            <a:r>
              <a:rPr lang="en-IE" altLang="en-US" dirty="0">
                <a:solidFill>
                  <a:srgbClr val="640000"/>
                </a:solidFill>
                <a:latin typeface="Verdana" pitchFamily="34" charset="0"/>
              </a:rPr>
              <a:t>Progress </a:t>
            </a:r>
            <a:r>
              <a:rPr lang="en-IE" altLang="en-US" dirty="0" smtClean="0">
                <a:solidFill>
                  <a:srgbClr val="640000"/>
                </a:solidFill>
                <a:latin typeface="Verdana" pitchFamily="34" charset="0"/>
              </a:rPr>
              <a:t>Report June </a:t>
            </a:r>
            <a:r>
              <a:rPr lang="en-IE" altLang="en-US" dirty="0">
                <a:solidFill>
                  <a:srgbClr val="640000"/>
                </a:solidFill>
                <a:latin typeface="Verdana" pitchFamily="34" charset="0"/>
              </a:rPr>
              <a:t>2018</a:t>
            </a:r>
            <a:endParaRPr lang="en-US" altLang="en-US" dirty="0">
              <a:solidFill>
                <a:srgbClr val="640000"/>
              </a:solidFill>
              <a:latin typeface="Verdana" pitchFamily="34" charset="0"/>
            </a:endParaRPr>
          </a:p>
          <a:p>
            <a:pPr marL="269875" indent="-269875" algn="just">
              <a:lnSpc>
                <a:spcPct val="150000"/>
              </a:lnSpc>
              <a:spcAft>
                <a:spcPts val="900"/>
              </a:spcAft>
              <a:buFont typeface="Arial" pitchFamily="34" charset="0"/>
              <a:buChar char="•"/>
              <a:tabLst>
                <a:tab pos="269875" algn="l"/>
              </a:tabLst>
            </a:pPr>
            <a:r>
              <a:rPr lang="en-US" altLang="en-US" dirty="0" smtClean="0">
                <a:latin typeface="Verdana" pitchFamily="34" charset="0"/>
              </a:rPr>
              <a:t>Comparison of existing systems/test rig configurations </a:t>
            </a:r>
            <a:r>
              <a:rPr lang="en-US" altLang="en-US" dirty="0" smtClean="0">
                <a:solidFill>
                  <a:srgbClr val="640000"/>
                </a:solidFill>
                <a:latin typeface="Verdana" pitchFamily="34" charset="0"/>
              </a:rPr>
              <a:t>(Concluded)</a:t>
            </a:r>
            <a:r>
              <a:rPr lang="en-US" altLang="en-US" dirty="0" smtClean="0">
                <a:solidFill>
                  <a:srgbClr val="C00000"/>
                </a:solidFill>
                <a:latin typeface="Verdana" pitchFamily="34" charset="0"/>
              </a:rPr>
              <a:t> </a:t>
            </a:r>
            <a:r>
              <a:rPr lang="en-US" altLang="en-US" dirty="0">
                <a:solidFill>
                  <a:srgbClr val="640000"/>
                </a:solidFill>
                <a:latin typeface="Verdana" pitchFamily="34" charset="0"/>
              </a:rPr>
              <a:t>- Details can be found at GRPE </a:t>
            </a:r>
            <a:r>
              <a:rPr lang="en-IE" altLang="en-US" dirty="0">
                <a:solidFill>
                  <a:srgbClr val="640000"/>
                </a:solidFill>
                <a:latin typeface="Verdana" pitchFamily="34" charset="0"/>
              </a:rPr>
              <a:t>Progress Report </a:t>
            </a:r>
            <a:r>
              <a:rPr lang="en-IE" altLang="en-US" dirty="0" smtClean="0">
                <a:solidFill>
                  <a:srgbClr val="640000"/>
                </a:solidFill>
                <a:latin typeface="Verdana" pitchFamily="34" charset="0"/>
              </a:rPr>
              <a:t>June </a:t>
            </a:r>
            <a:r>
              <a:rPr lang="en-IE" altLang="en-US" dirty="0">
                <a:solidFill>
                  <a:srgbClr val="640000"/>
                </a:solidFill>
                <a:latin typeface="Verdana" pitchFamily="34" charset="0"/>
              </a:rPr>
              <a:t>2018</a:t>
            </a:r>
            <a:endParaRPr lang="en-US" altLang="en-US" dirty="0" smtClean="0">
              <a:solidFill>
                <a:srgbClr val="C00000"/>
              </a:solidFill>
              <a:latin typeface="Verdana" pitchFamily="34" charset="0"/>
            </a:endParaRPr>
          </a:p>
          <a:p>
            <a:pPr algn="just">
              <a:lnSpc>
                <a:spcPct val="150000"/>
              </a:lnSpc>
              <a:spcAft>
                <a:spcPts val="900"/>
              </a:spcAft>
              <a:buFont typeface="Arial" pitchFamily="34" charset="0"/>
              <a:buChar char="•"/>
              <a:tabLst>
                <a:tab pos="266700" algn="l"/>
              </a:tabLst>
            </a:pPr>
            <a:r>
              <a:rPr lang="en-US" altLang="en-US" dirty="0" smtClean="0">
                <a:latin typeface="Verdana" pitchFamily="34" charset="0"/>
              </a:rPr>
              <a:t> 	Selection/definition of testing parameters </a:t>
            </a:r>
            <a:r>
              <a:rPr lang="en-US" altLang="en-US" dirty="0">
                <a:solidFill>
                  <a:srgbClr val="640000"/>
                </a:solidFill>
                <a:latin typeface="Verdana" pitchFamily="34" charset="0"/>
              </a:rPr>
              <a:t>(Deadline: March </a:t>
            </a:r>
            <a:r>
              <a:rPr lang="en-US" altLang="en-US" dirty="0" smtClean="0">
                <a:solidFill>
                  <a:srgbClr val="640000"/>
                </a:solidFill>
                <a:latin typeface="Verdana" pitchFamily="34" charset="0"/>
              </a:rPr>
              <a:t>2018) </a:t>
            </a:r>
            <a:r>
              <a:rPr lang="en-US" altLang="en-US" dirty="0">
                <a:solidFill>
                  <a:srgbClr val="640000"/>
                </a:solidFill>
                <a:latin typeface="Verdana" pitchFamily="34" charset="0"/>
              </a:rPr>
              <a:t>– Still </a:t>
            </a:r>
            <a:r>
              <a:rPr lang="en-US" altLang="en-US" dirty="0" smtClean="0">
                <a:solidFill>
                  <a:srgbClr val="640000"/>
                </a:solidFill>
                <a:latin typeface="Verdana" pitchFamily="34" charset="0"/>
              </a:rPr>
              <a:t>on-going but most 	parameters have been agreed</a:t>
            </a:r>
            <a:endParaRPr lang="en-US" altLang="en-US" dirty="0">
              <a:solidFill>
                <a:srgbClr val="640000"/>
              </a:solidFill>
              <a:latin typeface="Verdana" pitchFamily="34" charset="0"/>
            </a:endParaRPr>
          </a:p>
          <a:p>
            <a:pPr marL="266700" indent="-266700" algn="just">
              <a:lnSpc>
                <a:spcPct val="150000"/>
              </a:lnSpc>
              <a:spcAft>
                <a:spcPts val="900"/>
              </a:spcAft>
              <a:buFont typeface="Arial" pitchFamily="34" charset="0"/>
              <a:buChar char="•"/>
              <a:tabLst>
                <a:tab pos="266700" algn="l"/>
              </a:tabLst>
            </a:pPr>
            <a:r>
              <a:rPr lang="en-US" altLang="en-US" dirty="0" smtClean="0">
                <a:latin typeface="Verdana" pitchFamily="34" charset="0"/>
              </a:rPr>
              <a:t>Validation of the selected configuration(s) &amp; measurement methodologies </a:t>
            </a:r>
            <a:r>
              <a:rPr lang="en-US" altLang="en-US" dirty="0">
                <a:solidFill>
                  <a:srgbClr val="640000"/>
                </a:solidFill>
                <a:latin typeface="Verdana" pitchFamily="34" charset="0"/>
              </a:rPr>
              <a:t>(Deadline: </a:t>
            </a:r>
            <a:r>
              <a:rPr lang="en-US" altLang="en-US" dirty="0" smtClean="0">
                <a:solidFill>
                  <a:srgbClr val="640000"/>
                </a:solidFill>
                <a:latin typeface="Verdana" pitchFamily="34" charset="0"/>
              </a:rPr>
              <a:t>December 2019)</a:t>
            </a:r>
            <a:endParaRPr lang="en-US" altLang="en-US" dirty="0">
              <a:solidFill>
                <a:srgbClr val="640000"/>
              </a:solidFill>
              <a:latin typeface="Verdana" pitchFamily="34" charset="0"/>
            </a:endParaRPr>
          </a:p>
          <a:p>
            <a:pPr marL="266700" indent="-266700" algn="just">
              <a:lnSpc>
                <a:spcPct val="150000"/>
              </a:lnSpc>
              <a:spcAft>
                <a:spcPts val="900"/>
              </a:spcAft>
              <a:buFont typeface="Arial" pitchFamily="34" charset="0"/>
              <a:buChar char="•"/>
              <a:tabLst>
                <a:tab pos="266700" algn="l"/>
              </a:tabLst>
            </a:pPr>
            <a:r>
              <a:rPr lang="en-US" altLang="en-US" strike="sngStrike" dirty="0" smtClean="0">
                <a:latin typeface="Verdana" pitchFamily="34" charset="0"/>
              </a:rPr>
              <a:t>Data processing method </a:t>
            </a:r>
            <a:r>
              <a:rPr lang="en-US" altLang="en-US" strike="sngStrike" dirty="0">
                <a:solidFill>
                  <a:srgbClr val="640000"/>
                </a:solidFill>
                <a:latin typeface="Verdana" pitchFamily="34" charset="0"/>
              </a:rPr>
              <a:t>(Deadline: To be defined depending on the progress)</a:t>
            </a:r>
          </a:p>
        </p:txBody>
      </p:sp>
    </p:spTree>
    <p:extLst>
      <p:ext uri="{BB962C8B-B14F-4D97-AF65-F5344CB8AC3E}">
        <p14:creationId xmlns:p14="http://schemas.microsoft.com/office/powerpoint/2010/main" val="99941397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6277" y="1532573"/>
            <a:ext cx="11799446" cy="484748"/>
          </a:xfrm>
          <a:prstGeom prst="rect">
            <a:avLst/>
          </a:prstGeom>
        </p:spPr>
        <p:txBody>
          <a:bodyPr wrap="square">
            <a:spAutoFit/>
          </a:bodyPr>
          <a:lstStyle/>
          <a:p>
            <a:pPr algn="just" defTabSz="365125">
              <a:lnSpc>
                <a:spcPct val="150000"/>
              </a:lnSpc>
              <a:spcBef>
                <a:spcPts val="600"/>
              </a:spcBef>
              <a:spcAft>
                <a:spcPts val="1200"/>
              </a:spcAft>
            </a:pPr>
            <a:r>
              <a:rPr lang="en-IE" altLang="en-US" b="1" dirty="0" smtClean="0">
                <a:solidFill>
                  <a:srgbClr val="640000"/>
                </a:solidFill>
                <a:latin typeface="Verdana" pitchFamily="34" charset="0"/>
              </a:rPr>
              <a:t>Task 3</a:t>
            </a:r>
            <a:r>
              <a:rPr lang="en-IE" altLang="en-US" b="1" dirty="0">
                <a:solidFill>
                  <a:srgbClr val="640000"/>
                </a:solidFill>
                <a:latin typeface="Verdana" pitchFamily="34" charset="0"/>
              </a:rPr>
              <a:t>. Selection/definition of testing </a:t>
            </a:r>
            <a:r>
              <a:rPr lang="en-IE" altLang="en-US" b="1" dirty="0" smtClean="0">
                <a:solidFill>
                  <a:srgbClr val="640000"/>
                </a:solidFill>
                <a:latin typeface="Verdana" pitchFamily="34" charset="0"/>
              </a:rPr>
              <a:t>parameters - Main steps </a:t>
            </a:r>
            <a:r>
              <a:rPr lang="en-US" altLang="en-US" dirty="0">
                <a:solidFill>
                  <a:srgbClr val="002060"/>
                </a:solidFill>
                <a:latin typeface="Verdana" pitchFamily="34" charset="0"/>
              </a:rPr>
              <a:t>	</a:t>
            </a:r>
            <a:endParaRPr lang="en-IE" altLang="en-US" b="1" u="sng" dirty="0" smtClean="0">
              <a:latin typeface="Verdana" pitchFamily="34" charset="0"/>
            </a:endParaRPr>
          </a:p>
        </p:txBody>
      </p:sp>
      <p:sp>
        <p:nvSpPr>
          <p:cNvPr id="6" name="Rectangle 5"/>
          <p:cNvSpPr/>
          <p:nvPr/>
        </p:nvSpPr>
        <p:spPr>
          <a:xfrm>
            <a:off x="161925" y="2115197"/>
            <a:ext cx="11868150" cy="3067506"/>
          </a:xfrm>
          <a:prstGeom prst="rect">
            <a:avLst/>
          </a:prstGeom>
        </p:spPr>
        <p:txBody>
          <a:bodyPr wrap="square">
            <a:spAutoFit/>
          </a:bodyPr>
          <a:lstStyle/>
          <a:p>
            <a:pPr marL="546100" indent="-363538" algn="just">
              <a:lnSpc>
                <a:spcPct val="150000"/>
              </a:lnSpc>
              <a:spcBef>
                <a:spcPts val="600"/>
              </a:spcBef>
              <a:spcAft>
                <a:spcPts val="1200"/>
              </a:spcAft>
              <a:buFont typeface="Wingdings" pitchFamily="2" charset="2"/>
              <a:buChar char="ü"/>
            </a:pPr>
            <a:r>
              <a:rPr lang="en-US" altLang="en-US" sz="2000" dirty="0" smtClean="0">
                <a:latin typeface="Verdana" pitchFamily="34" charset="0"/>
              </a:rPr>
              <a:t>Define the scope based on the mandate and what is feasible to achieve with the current state of experience in the TF2 </a:t>
            </a:r>
            <a:r>
              <a:rPr lang="en-US" altLang="en-US" sz="2000" dirty="0">
                <a:solidFill>
                  <a:srgbClr val="640000"/>
                </a:solidFill>
                <a:latin typeface="Verdana" pitchFamily="34" charset="0"/>
              </a:rPr>
              <a:t>(Concluded)</a:t>
            </a:r>
          </a:p>
          <a:p>
            <a:pPr marL="546100" indent="-363538" algn="just">
              <a:lnSpc>
                <a:spcPct val="150000"/>
              </a:lnSpc>
              <a:spcBef>
                <a:spcPts val="600"/>
              </a:spcBef>
              <a:spcAft>
                <a:spcPts val="1200"/>
              </a:spcAft>
              <a:buFont typeface="Wingdings" pitchFamily="2" charset="2"/>
              <a:buChar char="ü"/>
            </a:pPr>
            <a:r>
              <a:rPr lang="en-US" altLang="en-US" sz="2000" dirty="0" smtClean="0">
                <a:latin typeface="Verdana" pitchFamily="34" charset="0"/>
              </a:rPr>
              <a:t>Structure the work in different thematic topics </a:t>
            </a:r>
            <a:r>
              <a:rPr lang="en-US" altLang="en-US" sz="2000" dirty="0">
                <a:solidFill>
                  <a:srgbClr val="640000"/>
                </a:solidFill>
                <a:latin typeface="Verdana" pitchFamily="34" charset="0"/>
              </a:rPr>
              <a:t>(Concluded)</a:t>
            </a:r>
          </a:p>
          <a:p>
            <a:pPr marL="546100" indent="-363538" algn="just">
              <a:lnSpc>
                <a:spcPct val="150000"/>
              </a:lnSpc>
              <a:spcBef>
                <a:spcPts val="600"/>
              </a:spcBef>
              <a:spcAft>
                <a:spcPts val="1200"/>
              </a:spcAft>
              <a:buFont typeface="Wingdings" pitchFamily="2" charset="2"/>
              <a:buChar char="ü"/>
            </a:pPr>
            <a:r>
              <a:rPr lang="en-US" altLang="en-US" sz="2000" dirty="0" smtClean="0">
                <a:latin typeface="Verdana" pitchFamily="34" charset="0"/>
              </a:rPr>
              <a:t>Define individual groups within the TF2 to deal with each thematic topic </a:t>
            </a:r>
            <a:r>
              <a:rPr lang="en-US" altLang="en-US" sz="2000" dirty="0">
                <a:solidFill>
                  <a:srgbClr val="640000"/>
                </a:solidFill>
                <a:latin typeface="Verdana" pitchFamily="34" charset="0"/>
              </a:rPr>
              <a:t>(Concluded)</a:t>
            </a:r>
          </a:p>
          <a:p>
            <a:pPr marL="546100" indent="-363538" algn="just">
              <a:lnSpc>
                <a:spcPct val="150000"/>
              </a:lnSpc>
              <a:spcBef>
                <a:spcPts val="600"/>
              </a:spcBef>
              <a:spcAft>
                <a:spcPts val="1200"/>
              </a:spcAft>
              <a:buFont typeface="Wingdings" pitchFamily="2" charset="2"/>
              <a:buChar char="ü"/>
            </a:pPr>
            <a:r>
              <a:rPr lang="en-US" altLang="en-US" sz="2000" dirty="0" smtClean="0">
                <a:latin typeface="Verdana" pitchFamily="34" charset="0"/>
              </a:rPr>
              <a:t>Start collecting experimental data within the TF2 </a:t>
            </a:r>
            <a:r>
              <a:rPr lang="en-US" altLang="en-US" sz="2000" dirty="0">
                <a:solidFill>
                  <a:srgbClr val="640000"/>
                </a:solidFill>
                <a:latin typeface="Verdana" pitchFamily="34" charset="0"/>
              </a:rPr>
              <a:t>(June and onwards)  </a:t>
            </a:r>
          </a:p>
        </p:txBody>
      </p:sp>
      <p:sp>
        <p:nvSpPr>
          <p:cNvPr id="7" name="Text Placeholder 1"/>
          <p:cNvSpPr>
            <a:spLocks noGrp="1"/>
          </p:cNvSpPr>
          <p:nvPr>
            <p:ph type="body" sz="quarter" idx="11"/>
          </p:nvPr>
        </p:nvSpPr>
        <p:spPr>
          <a:xfrm>
            <a:off x="323850" y="222738"/>
            <a:ext cx="11544300" cy="924575"/>
          </a:xfrm>
        </p:spPr>
        <p:txBody>
          <a:bodyPr/>
          <a:lstStyle/>
          <a:p>
            <a:pPr algn="ctr"/>
            <a:r>
              <a:rPr lang="en-US" sz="3200" dirty="0" smtClean="0"/>
              <a:t>BRAKE DUST SAMPLING AND MEASUREMENT </a:t>
            </a:r>
          </a:p>
          <a:p>
            <a:pPr algn="ctr"/>
            <a:r>
              <a:rPr lang="en-US" sz="3200" b="1" dirty="0" smtClean="0"/>
              <a:t>MAIN TASKS</a:t>
            </a:r>
            <a:endParaRPr lang="en-IE" sz="3200" b="1" dirty="0"/>
          </a:p>
        </p:txBody>
      </p:sp>
    </p:spTree>
    <p:extLst>
      <p:ext uri="{BB962C8B-B14F-4D97-AF65-F5344CB8AC3E}">
        <p14:creationId xmlns:p14="http://schemas.microsoft.com/office/powerpoint/2010/main" val="38639054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1"/>
          <p:cNvSpPr>
            <a:spLocks noGrp="1"/>
          </p:cNvSpPr>
          <p:nvPr>
            <p:ph type="body" sz="quarter" idx="11"/>
          </p:nvPr>
        </p:nvSpPr>
        <p:spPr>
          <a:xfrm>
            <a:off x="323850" y="222738"/>
            <a:ext cx="11544300" cy="924575"/>
          </a:xfrm>
        </p:spPr>
        <p:txBody>
          <a:bodyPr/>
          <a:lstStyle/>
          <a:p>
            <a:pPr algn="ctr"/>
            <a:r>
              <a:rPr lang="en-US" sz="2800" b="1" dirty="0"/>
              <a:t>SELECTION/DEFINITION OF TESTING PARAMETERS </a:t>
            </a:r>
            <a:endParaRPr lang="en-US" sz="2800" b="1" dirty="0" smtClean="0"/>
          </a:p>
          <a:p>
            <a:pPr algn="ctr"/>
            <a:r>
              <a:rPr lang="en-IE" altLang="en-US" sz="2800" dirty="0" smtClean="0">
                <a:latin typeface="Verdana" pitchFamily="34" charset="0"/>
              </a:rPr>
              <a:t>DEFINITION OF THE SCOPE BASED ON THE MANDATE</a:t>
            </a:r>
            <a:endParaRPr lang="en-IE" sz="2800" b="1" dirty="0"/>
          </a:p>
        </p:txBody>
      </p:sp>
      <p:sp>
        <p:nvSpPr>
          <p:cNvPr id="6" name="Rectangle 5"/>
          <p:cNvSpPr/>
          <p:nvPr/>
        </p:nvSpPr>
        <p:spPr>
          <a:xfrm>
            <a:off x="358202" y="1666529"/>
            <a:ext cx="11475596" cy="4067780"/>
          </a:xfrm>
          <a:prstGeom prst="rect">
            <a:avLst/>
          </a:prstGeom>
        </p:spPr>
        <p:txBody>
          <a:bodyPr wrap="square">
            <a:spAutoFit/>
          </a:bodyPr>
          <a:lstStyle/>
          <a:p>
            <a:pPr indent="274638" algn="just" defTabSz="274638">
              <a:lnSpc>
                <a:spcPct val="150000"/>
              </a:lnSpc>
              <a:spcBef>
                <a:spcPts val="600"/>
              </a:spcBef>
              <a:spcAft>
                <a:spcPts val="2400"/>
              </a:spcAft>
              <a:buFont typeface="Arial" pitchFamily="34" charset="0"/>
              <a:buChar char="•"/>
            </a:pPr>
            <a:r>
              <a:rPr lang="en-US" altLang="en-US" sz="2000" dirty="0" smtClean="0">
                <a:latin typeface="Verdana" pitchFamily="34" charset="0"/>
              </a:rPr>
              <a:t>There is a common agreement that both PM</a:t>
            </a:r>
            <a:r>
              <a:rPr lang="en-US" altLang="en-US" sz="2000" baseline="-25000" dirty="0" smtClean="0">
                <a:latin typeface="Verdana" pitchFamily="34" charset="0"/>
              </a:rPr>
              <a:t>10</a:t>
            </a:r>
            <a:r>
              <a:rPr lang="en-US" altLang="en-US" sz="2000" dirty="0" smtClean="0">
                <a:latin typeface="Verdana" pitchFamily="34" charset="0"/>
              </a:rPr>
              <a:t> and PM</a:t>
            </a:r>
            <a:r>
              <a:rPr lang="en-US" altLang="en-US" sz="2000" baseline="-25000" dirty="0" smtClean="0">
                <a:latin typeface="Verdana" pitchFamily="34" charset="0"/>
              </a:rPr>
              <a:t>2.5</a:t>
            </a:r>
            <a:r>
              <a:rPr lang="en-US" altLang="en-US" sz="2000" dirty="0" smtClean="0">
                <a:latin typeface="Verdana" pitchFamily="34" charset="0"/>
              </a:rPr>
              <a:t> as well as PN emissions should be 	investigated</a:t>
            </a:r>
          </a:p>
          <a:p>
            <a:pPr indent="274638" algn="just" defTabSz="274638">
              <a:lnSpc>
                <a:spcPct val="150000"/>
              </a:lnSpc>
              <a:spcBef>
                <a:spcPts val="600"/>
              </a:spcBef>
              <a:spcAft>
                <a:spcPts val="2400"/>
              </a:spcAft>
              <a:buFont typeface="Arial" pitchFamily="34" charset="0"/>
              <a:buChar char="•"/>
            </a:pPr>
            <a:r>
              <a:rPr lang="en-US" altLang="en-US" sz="2000" u="sng" dirty="0" smtClean="0">
                <a:latin typeface="Verdana" pitchFamily="34" charset="0"/>
              </a:rPr>
              <a:t>Challenge</a:t>
            </a:r>
            <a:r>
              <a:rPr lang="en-US" altLang="en-US" sz="2000" dirty="0" smtClean="0">
                <a:latin typeface="Verdana" pitchFamily="34" charset="0"/>
              </a:rPr>
              <a:t>: Optimal layout and sampling conditions might be different for mass and PN 	measurement! A compromise could be needed to achieve all measurements simultaneously</a:t>
            </a:r>
          </a:p>
          <a:p>
            <a:pPr indent="274638" algn="just" defTabSz="274638">
              <a:lnSpc>
                <a:spcPct val="150000"/>
              </a:lnSpc>
              <a:spcBef>
                <a:spcPts val="600"/>
              </a:spcBef>
              <a:spcAft>
                <a:spcPts val="2400"/>
              </a:spcAft>
              <a:buFont typeface="Arial" pitchFamily="34" charset="0"/>
              <a:buChar char="•"/>
            </a:pPr>
            <a:r>
              <a:rPr lang="en-US" altLang="en-US" sz="2000" u="sng" dirty="0">
                <a:latin typeface="Verdana" pitchFamily="34" charset="0"/>
              </a:rPr>
              <a:t>Challenge</a:t>
            </a:r>
            <a:r>
              <a:rPr lang="en-US" altLang="en-US" sz="2000" dirty="0">
                <a:latin typeface="Verdana" pitchFamily="34" charset="0"/>
              </a:rPr>
              <a:t>: </a:t>
            </a:r>
            <a:r>
              <a:rPr lang="en-US" altLang="en-US" sz="2000" dirty="0" smtClean="0">
                <a:latin typeface="Verdana" pitchFamily="34" charset="0"/>
              </a:rPr>
              <a:t>There is no agreement yet on whether the PN concentration measurement shall 	focus on solid particles like in case of exhaust emissions or on total particles</a:t>
            </a:r>
            <a:r>
              <a:rPr lang="en-US" altLang="en-US" sz="2000" dirty="0" smtClean="0">
                <a:solidFill>
                  <a:srgbClr val="002060"/>
                </a:solidFill>
                <a:latin typeface="Verdana" pitchFamily="34" charset="0"/>
              </a:rPr>
              <a:t>	</a:t>
            </a:r>
            <a:endParaRPr lang="en-IE" altLang="en-US" sz="2000" dirty="0">
              <a:solidFill>
                <a:srgbClr val="002060"/>
              </a:solidFill>
              <a:latin typeface="Verdana" pitchFamily="34" charset="0"/>
            </a:endParaRPr>
          </a:p>
        </p:txBody>
      </p:sp>
    </p:spTree>
    <p:extLst>
      <p:ext uri="{BB962C8B-B14F-4D97-AF65-F5344CB8AC3E}">
        <p14:creationId xmlns:p14="http://schemas.microsoft.com/office/powerpoint/2010/main" val="106776372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1"/>
          <p:cNvSpPr>
            <a:spLocks noGrp="1"/>
          </p:cNvSpPr>
          <p:nvPr>
            <p:ph type="body" sz="quarter" idx="11"/>
          </p:nvPr>
        </p:nvSpPr>
        <p:spPr>
          <a:xfrm>
            <a:off x="323850" y="222738"/>
            <a:ext cx="11544300" cy="924575"/>
          </a:xfrm>
        </p:spPr>
        <p:txBody>
          <a:bodyPr/>
          <a:lstStyle/>
          <a:p>
            <a:pPr algn="ctr"/>
            <a:r>
              <a:rPr lang="en-US" sz="2800" b="1" dirty="0"/>
              <a:t>SELECTION/DEFINITION OF TESTING PARAMETERS </a:t>
            </a:r>
            <a:endParaRPr lang="en-US" sz="2800" b="1" dirty="0" smtClean="0"/>
          </a:p>
          <a:p>
            <a:pPr algn="ctr"/>
            <a:r>
              <a:rPr lang="en-IE" altLang="en-US" sz="2800" dirty="0" smtClean="0">
                <a:latin typeface="Verdana" pitchFamily="34" charset="0"/>
              </a:rPr>
              <a:t>STRUCTURE THE WORK IN DIFFERENT THEMATIC TOPICS</a:t>
            </a:r>
            <a:endParaRPr lang="en-IE" sz="2800" b="1" dirty="0"/>
          </a:p>
        </p:txBody>
      </p:sp>
      <p:sp>
        <p:nvSpPr>
          <p:cNvPr id="5" name="Rectangle 4"/>
          <p:cNvSpPr/>
          <p:nvPr/>
        </p:nvSpPr>
        <p:spPr>
          <a:xfrm>
            <a:off x="196277" y="1608904"/>
            <a:ext cx="11799446" cy="824265"/>
          </a:xfrm>
          <a:prstGeom prst="rect">
            <a:avLst/>
          </a:prstGeom>
        </p:spPr>
        <p:txBody>
          <a:bodyPr wrap="square">
            <a:spAutoFit/>
          </a:bodyPr>
          <a:lstStyle/>
          <a:p>
            <a:pPr marL="361950" indent="-361950" algn="just" defTabSz="365125">
              <a:lnSpc>
                <a:spcPct val="150000"/>
              </a:lnSpc>
              <a:spcBef>
                <a:spcPts val="600"/>
              </a:spcBef>
              <a:spcAft>
                <a:spcPts val="1200"/>
              </a:spcAft>
              <a:buFont typeface="Wingdings" pitchFamily="2" charset="2"/>
              <a:buChar char="ü"/>
            </a:pPr>
            <a:r>
              <a:rPr lang="en-IE" altLang="en-US" sz="1700" b="1" dirty="0">
                <a:latin typeface="Verdana" pitchFamily="34" charset="0"/>
              </a:rPr>
              <a:t>The work has been structured in 9 Chapters </a:t>
            </a:r>
            <a:r>
              <a:rPr lang="en-IE" altLang="en-US" sz="1700" b="1" dirty="0" smtClean="0">
                <a:latin typeface="Verdana" pitchFamily="34" charset="0"/>
              </a:rPr>
              <a:t>based </a:t>
            </a:r>
            <a:r>
              <a:rPr lang="en-IE" altLang="en-US" sz="1700" b="1" dirty="0">
                <a:latin typeface="Verdana" pitchFamily="34" charset="0"/>
              </a:rPr>
              <a:t>on the needs identified at the discussion for the definition of the </a:t>
            </a:r>
            <a:r>
              <a:rPr lang="en-IE" altLang="en-US" sz="1700" b="1" dirty="0" smtClean="0">
                <a:latin typeface="Verdana" pitchFamily="34" charset="0"/>
              </a:rPr>
              <a:t>scope</a:t>
            </a:r>
          </a:p>
        </p:txBody>
      </p:sp>
      <p:sp>
        <p:nvSpPr>
          <p:cNvPr id="8" name="Rectangle 7"/>
          <p:cNvSpPr/>
          <p:nvPr/>
        </p:nvSpPr>
        <p:spPr>
          <a:xfrm>
            <a:off x="572430" y="2544491"/>
            <a:ext cx="11391570" cy="3385542"/>
          </a:xfrm>
          <a:prstGeom prst="rect">
            <a:avLst/>
          </a:prstGeom>
        </p:spPr>
        <p:txBody>
          <a:bodyPr wrap="square">
            <a:spAutoFit/>
          </a:bodyPr>
          <a:lstStyle/>
          <a:p>
            <a:pPr algn="just">
              <a:spcAft>
                <a:spcPts val="1200"/>
              </a:spcAft>
            </a:pPr>
            <a:r>
              <a:rPr lang="en-IE" altLang="en-US" sz="1700" dirty="0" smtClean="0">
                <a:latin typeface="Verdana" pitchFamily="34" charset="0"/>
              </a:rPr>
              <a:t>1. Introduction</a:t>
            </a:r>
            <a:r>
              <a:rPr lang="en-IE" altLang="en-US" sz="1700" dirty="0">
                <a:latin typeface="Verdana" pitchFamily="34" charset="0"/>
              </a:rPr>
              <a:t>, rationale, scope and list of topics not addressed</a:t>
            </a:r>
            <a:endParaRPr lang="en-US" altLang="en-US" sz="1700" dirty="0">
              <a:latin typeface="Verdana" pitchFamily="34" charset="0"/>
            </a:endParaRPr>
          </a:p>
          <a:p>
            <a:pPr algn="just">
              <a:spcAft>
                <a:spcPts val="1200"/>
              </a:spcAft>
            </a:pPr>
            <a:r>
              <a:rPr lang="en-IE" altLang="en-US" sz="1700" dirty="0" smtClean="0">
                <a:latin typeface="Verdana" pitchFamily="34" charset="0"/>
              </a:rPr>
              <a:t>2. Nomenclature</a:t>
            </a:r>
            <a:r>
              <a:rPr lang="en-IE" altLang="en-US" sz="1700" dirty="0">
                <a:latin typeface="Verdana" pitchFamily="34" charset="0"/>
              </a:rPr>
              <a:t>, definitions, and terminology, including ISO and EN standards</a:t>
            </a:r>
            <a:r>
              <a:rPr lang="en-US" altLang="en-US" sz="1700" dirty="0">
                <a:latin typeface="Verdana" pitchFamily="34" charset="0"/>
              </a:rPr>
              <a:t> </a:t>
            </a:r>
          </a:p>
          <a:p>
            <a:pPr algn="just" defTabSz="182563">
              <a:spcAft>
                <a:spcPts val="1200"/>
              </a:spcAft>
            </a:pPr>
            <a:r>
              <a:rPr lang="en-US" altLang="en-US" sz="1700" dirty="0" smtClean="0">
                <a:latin typeface="Verdana" pitchFamily="34" charset="0"/>
              </a:rPr>
              <a:t>3. Brake </a:t>
            </a:r>
            <a:r>
              <a:rPr lang="en-US" altLang="en-US" sz="1700" dirty="0">
                <a:latin typeface="Verdana" pitchFamily="34" charset="0"/>
              </a:rPr>
              <a:t>dynamometer capabilities </a:t>
            </a:r>
          </a:p>
          <a:p>
            <a:pPr algn="just" defTabSz="182563">
              <a:spcAft>
                <a:spcPts val="1200"/>
              </a:spcAft>
            </a:pPr>
            <a:r>
              <a:rPr lang="en-US" altLang="en-US" sz="1700" dirty="0" smtClean="0">
                <a:latin typeface="Verdana" pitchFamily="34" charset="0"/>
              </a:rPr>
              <a:t>4. Sampling </a:t>
            </a:r>
            <a:r>
              <a:rPr lang="en-US" altLang="en-US" sz="1700" dirty="0">
                <a:latin typeface="Verdana" pitchFamily="34" charset="0"/>
              </a:rPr>
              <a:t>system</a:t>
            </a:r>
          </a:p>
          <a:p>
            <a:pPr algn="just" defTabSz="182563">
              <a:spcAft>
                <a:spcPts val="1200"/>
              </a:spcAft>
            </a:pPr>
            <a:r>
              <a:rPr lang="en-IE" altLang="en-US" sz="1700" dirty="0" smtClean="0">
                <a:latin typeface="Verdana" pitchFamily="34" charset="0"/>
              </a:rPr>
              <a:t>5. Brake </a:t>
            </a:r>
            <a:r>
              <a:rPr lang="en-IE" altLang="en-US" sz="1700" dirty="0">
                <a:latin typeface="Verdana" pitchFamily="34" charset="0"/>
              </a:rPr>
              <a:t>emissions mass measurement system </a:t>
            </a:r>
          </a:p>
          <a:p>
            <a:pPr algn="just" defTabSz="182563">
              <a:spcAft>
                <a:spcPts val="1200"/>
              </a:spcAft>
            </a:pPr>
            <a:r>
              <a:rPr lang="en-IE" altLang="en-US" sz="1700" dirty="0" smtClean="0">
                <a:latin typeface="Verdana" pitchFamily="34" charset="0"/>
              </a:rPr>
              <a:t>6. Brake </a:t>
            </a:r>
            <a:r>
              <a:rPr lang="en-IE" altLang="en-US" sz="1700" dirty="0">
                <a:latin typeface="Verdana" pitchFamily="34" charset="0"/>
              </a:rPr>
              <a:t>emissions number measurement system</a:t>
            </a:r>
          </a:p>
          <a:p>
            <a:pPr algn="just" defTabSz="182563">
              <a:spcAft>
                <a:spcPts val="1200"/>
              </a:spcAft>
            </a:pPr>
            <a:r>
              <a:rPr lang="en-IE" altLang="en-US" sz="1700" dirty="0" smtClean="0">
                <a:latin typeface="Verdana" pitchFamily="34" charset="0"/>
              </a:rPr>
              <a:t>7. System </a:t>
            </a:r>
            <a:r>
              <a:rPr lang="en-IE" altLang="en-US" sz="1700" dirty="0">
                <a:latin typeface="Verdana" pitchFamily="34" charset="0"/>
              </a:rPr>
              <a:t>calibration, validation, and sign-off</a:t>
            </a:r>
          </a:p>
          <a:p>
            <a:pPr algn="just" defTabSz="182563">
              <a:spcAft>
                <a:spcPts val="1200"/>
              </a:spcAft>
            </a:pPr>
            <a:r>
              <a:rPr lang="en-US" altLang="en-US" sz="1700" dirty="0" smtClean="0">
                <a:latin typeface="Verdana" pitchFamily="34" charset="0"/>
              </a:rPr>
              <a:t>8. Appendixes</a:t>
            </a:r>
            <a:endParaRPr lang="en-US" altLang="en-US" sz="1700" dirty="0">
              <a:latin typeface="Verdana" pitchFamily="34" charset="0"/>
            </a:endParaRPr>
          </a:p>
        </p:txBody>
      </p:sp>
    </p:spTree>
    <p:extLst>
      <p:ext uri="{BB962C8B-B14F-4D97-AF65-F5344CB8AC3E}">
        <p14:creationId xmlns:p14="http://schemas.microsoft.com/office/powerpoint/2010/main" val="269330321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1"/>
          <p:cNvSpPr>
            <a:spLocks noGrp="1"/>
          </p:cNvSpPr>
          <p:nvPr>
            <p:ph type="body" sz="quarter" idx="11"/>
          </p:nvPr>
        </p:nvSpPr>
        <p:spPr>
          <a:xfrm>
            <a:off x="323850" y="222738"/>
            <a:ext cx="11544300" cy="924575"/>
          </a:xfrm>
        </p:spPr>
        <p:txBody>
          <a:bodyPr/>
          <a:lstStyle/>
          <a:p>
            <a:pPr algn="ctr"/>
            <a:r>
              <a:rPr lang="en-US" sz="2800" b="1" dirty="0"/>
              <a:t>SELECTION/DEFINITION OF TESTING PARAMETERS </a:t>
            </a:r>
            <a:endParaRPr lang="en-US" sz="2800" b="1" dirty="0" smtClean="0"/>
          </a:p>
          <a:p>
            <a:pPr algn="ctr"/>
            <a:r>
              <a:rPr lang="en-US" altLang="en-US" sz="2800" dirty="0" smtClean="0">
                <a:latin typeface="Verdana" pitchFamily="34" charset="0"/>
              </a:rPr>
              <a:t>CURRENT STATUS</a:t>
            </a:r>
            <a:endParaRPr lang="en-IE" sz="2800" b="1" dirty="0"/>
          </a:p>
        </p:txBody>
      </p:sp>
      <p:sp>
        <p:nvSpPr>
          <p:cNvPr id="5" name="Rectangle 4"/>
          <p:cNvSpPr/>
          <p:nvPr/>
        </p:nvSpPr>
        <p:spPr>
          <a:xfrm>
            <a:off x="196277" y="1527130"/>
            <a:ext cx="11799446" cy="824265"/>
          </a:xfrm>
          <a:prstGeom prst="rect">
            <a:avLst/>
          </a:prstGeom>
        </p:spPr>
        <p:txBody>
          <a:bodyPr wrap="square">
            <a:spAutoFit/>
          </a:bodyPr>
          <a:lstStyle/>
          <a:p>
            <a:pPr marL="361950" indent="-361950" algn="just" defTabSz="365125">
              <a:lnSpc>
                <a:spcPct val="150000"/>
              </a:lnSpc>
              <a:spcBef>
                <a:spcPts val="600"/>
              </a:spcBef>
              <a:spcAft>
                <a:spcPts val="1200"/>
              </a:spcAft>
              <a:buFont typeface="Wingdings" pitchFamily="2" charset="2"/>
              <a:buChar char="ü"/>
            </a:pPr>
            <a:r>
              <a:rPr lang="en-IE" altLang="en-US" sz="1700" b="1" dirty="0">
                <a:latin typeface="Verdana" pitchFamily="34" charset="0"/>
              </a:rPr>
              <a:t>The </a:t>
            </a:r>
            <a:r>
              <a:rPr lang="en-IE" altLang="en-US" sz="1700" b="1" dirty="0" smtClean="0">
                <a:latin typeface="Verdana" pitchFamily="34" charset="0"/>
              </a:rPr>
              <a:t>minimum testing requirements/specifications for the data collection have been agreed. Agreement on the following parameters/topics has been reached: </a:t>
            </a:r>
          </a:p>
        </p:txBody>
      </p:sp>
      <p:sp>
        <p:nvSpPr>
          <p:cNvPr id="8" name="Rectangle 7"/>
          <p:cNvSpPr/>
          <p:nvPr/>
        </p:nvSpPr>
        <p:spPr>
          <a:xfrm>
            <a:off x="572430" y="2469421"/>
            <a:ext cx="11391570" cy="3472746"/>
          </a:xfrm>
          <a:prstGeom prst="rect">
            <a:avLst/>
          </a:prstGeom>
        </p:spPr>
        <p:txBody>
          <a:bodyPr wrap="square">
            <a:spAutoFit/>
          </a:bodyPr>
          <a:lstStyle/>
          <a:p>
            <a:pPr algn="just">
              <a:spcAft>
                <a:spcPts val="1000"/>
              </a:spcAft>
            </a:pPr>
            <a:r>
              <a:rPr lang="en-IE" altLang="en-US" sz="1700" dirty="0" smtClean="0">
                <a:latin typeface="Verdana" pitchFamily="34" charset="0"/>
              </a:rPr>
              <a:t>1</a:t>
            </a:r>
            <a:r>
              <a:rPr lang="en-IE" altLang="en-US" sz="1700" dirty="0">
                <a:latin typeface="Verdana" pitchFamily="34" charset="0"/>
              </a:rPr>
              <a:t>. </a:t>
            </a:r>
            <a:r>
              <a:rPr lang="en-IE" altLang="en-US" sz="1700" dirty="0" smtClean="0">
                <a:latin typeface="Verdana" pitchFamily="34" charset="0"/>
              </a:rPr>
              <a:t>Defined </a:t>
            </a:r>
            <a:r>
              <a:rPr lang="en-IE" altLang="en-US" sz="1700" dirty="0">
                <a:latin typeface="Verdana" pitchFamily="34" charset="0"/>
              </a:rPr>
              <a:t>Cycle (WLTP-novel)</a:t>
            </a:r>
            <a:endParaRPr lang="en-US" altLang="en-US" sz="1700" dirty="0">
              <a:latin typeface="Verdana" pitchFamily="34" charset="0"/>
            </a:endParaRPr>
          </a:p>
          <a:p>
            <a:pPr algn="just">
              <a:spcAft>
                <a:spcPts val="1000"/>
              </a:spcAft>
            </a:pPr>
            <a:r>
              <a:rPr lang="en-IE" altLang="en-US" sz="1700" dirty="0" smtClean="0">
                <a:latin typeface="Verdana" pitchFamily="34" charset="0"/>
              </a:rPr>
              <a:t>2</a:t>
            </a:r>
            <a:r>
              <a:rPr lang="en-IE" altLang="en-US" sz="1700" dirty="0">
                <a:latin typeface="Verdana" pitchFamily="34" charset="0"/>
              </a:rPr>
              <a:t>. </a:t>
            </a:r>
            <a:r>
              <a:rPr lang="en-IE" altLang="en-US" sz="1700" dirty="0" smtClean="0">
                <a:latin typeface="Verdana" pitchFamily="34" charset="0"/>
              </a:rPr>
              <a:t>Background/blank </a:t>
            </a:r>
            <a:r>
              <a:rPr lang="en-IE" altLang="en-US" sz="1700" dirty="0">
                <a:latin typeface="Verdana" pitchFamily="34" charset="0"/>
              </a:rPr>
              <a:t>concentration check</a:t>
            </a:r>
            <a:r>
              <a:rPr lang="en-US" altLang="en-US" sz="1700" dirty="0" smtClean="0">
                <a:latin typeface="Verdana" pitchFamily="34" charset="0"/>
              </a:rPr>
              <a:t> </a:t>
            </a:r>
            <a:endParaRPr lang="en-US" altLang="en-US" sz="1700" dirty="0">
              <a:latin typeface="Verdana" pitchFamily="34" charset="0"/>
            </a:endParaRPr>
          </a:p>
          <a:p>
            <a:pPr algn="just" defTabSz="182563">
              <a:spcAft>
                <a:spcPts val="1000"/>
              </a:spcAft>
            </a:pPr>
            <a:r>
              <a:rPr lang="en-US" altLang="en-US" sz="1700" dirty="0" smtClean="0">
                <a:latin typeface="Verdana" pitchFamily="34" charset="0"/>
              </a:rPr>
              <a:t>3. </a:t>
            </a:r>
            <a:r>
              <a:rPr lang="en-IE" altLang="en-US" sz="1700" dirty="0" smtClean="0">
                <a:latin typeface="Verdana" pitchFamily="34" charset="0"/>
              </a:rPr>
              <a:t>Defined </a:t>
            </a:r>
            <a:r>
              <a:rPr lang="en-IE" altLang="en-US" sz="1700" dirty="0">
                <a:latin typeface="Verdana" pitchFamily="34" charset="0"/>
              </a:rPr>
              <a:t>range of cooling air temperature and RH</a:t>
            </a:r>
            <a:r>
              <a:rPr lang="en-US" altLang="en-US" sz="1700" dirty="0" smtClean="0">
                <a:latin typeface="Verdana" pitchFamily="34" charset="0"/>
              </a:rPr>
              <a:t> </a:t>
            </a:r>
            <a:endParaRPr lang="en-US" altLang="en-US" sz="1700" dirty="0">
              <a:latin typeface="Verdana" pitchFamily="34" charset="0"/>
            </a:endParaRPr>
          </a:p>
          <a:p>
            <a:pPr algn="just" defTabSz="182563">
              <a:spcAft>
                <a:spcPts val="1000"/>
              </a:spcAft>
            </a:pPr>
            <a:r>
              <a:rPr lang="en-US" altLang="en-US" sz="1700" dirty="0" smtClean="0">
                <a:latin typeface="Verdana" pitchFamily="34" charset="0"/>
              </a:rPr>
              <a:t>4. </a:t>
            </a:r>
            <a:r>
              <a:rPr lang="en-IE" altLang="en-US" sz="1700" dirty="0" smtClean="0">
                <a:latin typeface="Verdana" pitchFamily="34" charset="0"/>
              </a:rPr>
              <a:t>Common </a:t>
            </a:r>
            <a:r>
              <a:rPr lang="en-IE" altLang="en-US" sz="1700" dirty="0">
                <a:latin typeface="Verdana" pitchFamily="34" charset="0"/>
              </a:rPr>
              <a:t>brake system for the first round of experiments</a:t>
            </a:r>
            <a:endParaRPr lang="en-US" altLang="en-US" sz="1700" dirty="0">
              <a:latin typeface="Verdana" pitchFamily="34" charset="0"/>
            </a:endParaRPr>
          </a:p>
          <a:p>
            <a:pPr algn="just" defTabSz="182563">
              <a:spcAft>
                <a:spcPts val="1000"/>
              </a:spcAft>
            </a:pPr>
            <a:r>
              <a:rPr lang="en-IE" altLang="en-US" sz="1700" dirty="0" smtClean="0">
                <a:latin typeface="Verdana" pitchFamily="34" charset="0"/>
              </a:rPr>
              <a:t>5</a:t>
            </a:r>
            <a:r>
              <a:rPr lang="en-IE" altLang="en-US" sz="1700" dirty="0">
                <a:latin typeface="Verdana" pitchFamily="34" charset="0"/>
              </a:rPr>
              <a:t>. </a:t>
            </a:r>
            <a:r>
              <a:rPr lang="en-IE" altLang="en-US" sz="1700" dirty="0" smtClean="0">
                <a:latin typeface="Verdana" pitchFamily="34" charset="0"/>
              </a:rPr>
              <a:t>Definition </a:t>
            </a:r>
            <a:r>
              <a:rPr lang="en-IE" altLang="en-US" sz="1700" dirty="0">
                <a:latin typeface="Verdana" pitchFamily="34" charset="0"/>
              </a:rPr>
              <a:t>of a common bedding-in procedure </a:t>
            </a:r>
          </a:p>
          <a:p>
            <a:pPr algn="just" defTabSz="182563">
              <a:spcAft>
                <a:spcPts val="1000"/>
              </a:spcAft>
            </a:pPr>
            <a:r>
              <a:rPr lang="en-IE" altLang="en-US" sz="1700" dirty="0" smtClean="0">
                <a:latin typeface="Verdana" pitchFamily="34" charset="0"/>
              </a:rPr>
              <a:t>6</a:t>
            </a:r>
            <a:r>
              <a:rPr lang="en-IE" altLang="en-US" sz="1700" dirty="0">
                <a:latin typeface="Verdana" pitchFamily="34" charset="0"/>
              </a:rPr>
              <a:t>. </a:t>
            </a:r>
            <a:r>
              <a:rPr lang="en-IE" altLang="en-US" sz="1700" dirty="0" smtClean="0">
                <a:latin typeface="Verdana" pitchFamily="34" charset="0"/>
              </a:rPr>
              <a:t>Common </a:t>
            </a:r>
            <a:r>
              <a:rPr lang="en-IE" altLang="en-US" sz="1700" dirty="0">
                <a:latin typeface="Verdana" pitchFamily="34" charset="0"/>
              </a:rPr>
              <a:t>method for measuring the brake temperature</a:t>
            </a:r>
          </a:p>
          <a:p>
            <a:pPr algn="just" defTabSz="182563">
              <a:spcAft>
                <a:spcPts val="1000"/>
              </a:spcAft>
            </a:pPr>
            <a:r>
              <a:rPr lang="en-IE" altLang="en-US" sz="1700" dirty="0" smtClean="0">
                <a:latin typeface="Verdana" pitchFamily="34" charset="0"/>
              </a:rPr>
              <a:t>7</a:t>
            </a:r>
            <a:r>
              <a:rPr lang="en-IE" altLang="en-US" sz="1700" dirty="0">
                <a:latin typeface="Verdana" pitchFamily="34" charset="0"/>
              </a:rPr>
              <a:t>. </a:t>
            </a:r>
            <a:r>
              <a:rPr lang="en-IE" altLang="en-US" sz="1700" dirty="0" smtClean="0">
                <a:latin typeface="Verdana" pitchFamily="34" charset="0"/>
              </a:rPr>
              <a:t>Measurement </a:t>
            </a:r>
            <a:r>
              <a:rPr lang="en-IE" altLang="en-US" sz="1700" dirty="0">
                <a:latin typeface="Verdana" pitchFamily="34" charset="0"/>
              </a:rPr>
              <a:t>of PM concentration based on the gravimetric method described in Chapter 5</a:t>
            </a:r>
          </a:p>
          <a:p>
            <a:pPr algn="just" defTabSz="182563">
              <a:spcAft>
                <a:spcPts val="1000"/>
              </a:spcAft>
            </a:pPr>
            <a:r>
              <a:rPr lang="en-US" altLang="en-US" sz="1700" dirty="0" smtClean="0">
                <a:latin typeface="Verdana" pitchFamily="34" charset="0"/>
              </a:rPr>
              <a:t>8. </a:t>
            </a:r>
            <a:r>
              <a:rPr lang="en-IE" altLang="en-US" sz="1700" dirty="0" smtClean="0">
                <a:latin typeface="Verdana" pitchFamily="34" charset="0"/>
              </a:rPr>
              <a:t>Calculation </a:t>
            </a:r>
            <a:r>
              <a:rPr lang="en-IE" altLang="en-US" sz="1700" dirty="0">
                <a:latin typeface="Verdana" pitchFamily="34" charset="0"/>
              </a:rPr>
              <a:t>of residence time in the </a:t>
            </a:r>
            <a:r>
              <a:rPr lang="en-IE" altLang="en-US" sz="1700" dirty="0" smtClean="0">
                <a:latin typeface="Verdana" pitchFamily="34" charset="0"/>
              </a:rPr>
              <a:t>enclosure and in </a:t>
            </a:r>
            <a:r>
              <a:rPr lang="en-IE" altLang="en-US" sz="1700" dirty="0">
                <a:latin typeface="Verdana" pitchFamily="34" charset="0"/>
              </a:rPr>
              <a:t>the </a:t>
            </a:r>
            <a:r>
              <a:rPr lang="en-IE" altLang="en-US" sz="1700" dirty="0" smtClean="0">
                <a:latin typeface="Verdana" pitchFamily="34" charset="0"/>
              </a:rPr>
              <a:t>duct</a:t>
            </a:r>
          </a:p>
          <a:p>
            <a:pPr algn="just" defTabSz="182563">
              <a:spcAft>
                <a:spcPts val="1000"/>
              </a:spcAft>
            </a:pPr>
            <a:r>
              <a:rPr lang="en-IE" altLang="en-US" sz="1700" dirty="0" smtClean="0">
                <a:latin typeface="Verdana" pitchFamily="34" charset="0"/>
              </a:rPr>
              <a:t>9.</a:t>
            </a:r>
            <a:r>
              <a:rPr lang="en-IE" altLang="en-US" sz="1700" dirty="0">
                <a:latin typeface="Verdana" pitchFamily="34" charset="0"/>
              </a:rPr>
              <a:t> </a:t>
            </a:r>
            <a:r>
              <a:rPr lang="en-IE" altLang="en-US" sz="1700" dirty="0" smtClean="0">
                <a:latin typeface="Verdana" pitchFamily="34" charset="0"/>
              </a:rPr>
              <a:t>List of parameters </a:t>
            </a:r>
            <a:r>
              <a:rPr lang="en-IE" altLang="en-US" sz="1700" dirty="0">
                <a:latin typeface="Verdana" pitchFamily="34" charset="0"/>
              </a:rPr>
              <a:t>to be registered</a:t>
            </a:r>
            <a:endParaRPr lang="en-US" altLang="en-US" sz="1700" dirty="0">
              <a:latin typeface="Verdana" pitchFamily="34" charset="0"/>
            </a:endParaRPr>
          </a:p>
        </p:txBody>
      </p:sp>
    </p:spTree>
    <p:extLst>
      <p:ext uri="{BB962C8B-B14F-4D97-AF65-F5344CB8AC3E}">
        <p14:creationId xmlns:p14="http://schemas.microsoft.com/office/powerpoint/2010/main" val="6724586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392554" y="1685611"/>
            <a:ext cx="11406892" cy="3939540"/>
          </a:xfrm>
          <a:prstGeom prst="rect">
            <a:avLst/>
          </a:prstGeom>
        </p:spPr>
        <p:txBody>
          <a:bodyPr wrap="square">
            <a:spAutoFit/>
          </a:bodyPr>
          <a:lstStyle/>
          <a:p>
            <a:pPr marL="442913" indent="-442913" algn="just">
              <a:lnSpc>
                <a:spcPct val="150000"/>
              </a:lnSpc>
              <a:spcBef>
                <a:spcPts val="600"/>
              </a:spcBef>
              <a:spcAft>
                <a:spcPts val="1200"/>
              </a:spcAft>
              <a:buFont typeface="Wingdings" pitchFamily="2" charset="2"/>
              <a:buChar char="ü"/>
            </a:pPr>
            <a:r>
              <a:rPr lang="en-US" altLang="en-US" sz="2000" dirty="0" smtClean="0">
                <a:latin typeface="Verdana" pitchFamily="34" charset="0"/>
              </a:rPr>
              <a:t>Collection of experimental data within the TF2 </a:t>
            </a:r>
            <a:r>
              <a:rPr lang="en-US" altLang="en-US" sz="2000" b="1" dirty="0" smtClean="0">
                <a:solidFill>
                  <a:srgbClr val="640000"/>
                </a:solidFill>
                <a:latin typeface="Verdana" pitchFamily="34" charset="0"/>
              </a:rPr>
              <a:t>(on-going)</a:t>
            </a:r>
            <a:endParaRPr lang="en-US" altLang="en-US" sz="2000" dirty="0" smtClean="0">
              <a:solidFill>
                <a:srgbClr val="C00000"/>
              </a:solidFill>
              <a:latin typeface="Verdana" pitchFamily="34" charset="0"/>
            </a:endParaRPr>
          </a:p>
          <a:p>
            <a:pPr marL="984250" indent="-541338" algn="just">
              <a:lnSpc>
                <a:spcPts val="3000"/>
              </a:lnSpc>
              <a:spcBef>
                <a:spcPts val="600"/>
              </a:spcBef>
              <a:spcAft>
                <a:spcPts val="1200"/>
              </a:spcAft>
              <a:buFont typeface="Wingdings" panose="05000000000000000000" pitchFamily="2" charset="2"/>
              <a:buChar char="Ø"/>
            </a:pPr>
            <a:r>
              <a:rPr lang="en-US" altLang="en-US" sz="2000" dirty="0" smtClean="0">
                <a:latin typeface="Verdana" pitchFamily="34" charset="0"/>
              </a:rPr>
              <a:t>Data already exist from previous projects (already presented in 37</a:t>
            </a:r>
            <a:r>
              <a:rPr lang="en-US" altLang="en-US" sz="2000" baseline="30000" dirty="0" smtClean="0">
                <a:latin typeface="Verdana" pitchFamily="34" charset="0"/>
              </a:rPr>
              <a:t>th</a:t>
            </a:r>
            <a:r>
              <a:rPr lang="en-US" altLang="en-US" sz="2000" dirty="0" smtClean="0">
                <a:latin typeface="Verdana" pitchFamily="34" charset="0"/>
              </a:rPr>
              <a:t> – 48</a:t>
            </a:r>
            <a:r>
              <a:rPr lang="en-US" altLang="en-US" sz="2000" baseline="30000" dirty="0" smtClean="0">
                <a:latin typeface="Verdana" pitchFamily="34" charset="0"/>
              </a:rPr>
              <a:t>th</a:t>
            </a:r>
            <a:r>
              <a:rPr lang="en-US" altLang="en-US" sz="2000" dirty="0" smtClean="0">
                <a:latin typeface="Verdana" pitchFamily="34" charset="0"/>
              </a:rPr>
              <a:t> PMP Meetings)</a:t>
            </a:r>
          </a:p>
          <a:p>
            <a:pPr marL="984250" indent="-541338" algn="just">
              <a:lnSpc>
                <a:spcPts val="3000"/>
              </a:lnSpc>
              <a:spcBef>
                <a:spcPts val="600"/>
              </a:spcBef>
              <a:spcAft>
                <a:spcPts val="1200"/>
              </a:spcAft>
              <a:buFont typeface="Wingdings" panose="05000000000000000000" pitchFamily="2" charset="2"/>
              <a:buChar char="Ø"/>
            </a:pPr>
            <a:r>
              <a:rPr lang="en-US" altLang="en-US" sz="2000" dirty="0" smtClean="0">
                <a:latin typeface="Verdana" pitchFamily="34" charset="0"/>
              </a:rPr>
              <a:t>TF2 members are involved in many on-going projects and more data will come from there in the near future</a:t>
            </a:r>
          </a:p>
          <a:p>
            <a:pPr marL="984250" indent="-541338" algn="just">
              <a:lnSpc>
                <a:spcPts val="3000"/>
              </a:lnSpc>
              <a:spcBef>
                <a:spcPts val="600"/>
              </a:spcBef>
              <a:spcAft>
                <a:spcPts val="1200"/>
              </a:spcAft>
              <a:buFont typeface="Wingdings" panose="05000000000000000000" pitchFamily="2" charset="2"/>
              <a:buChar char="Ø"/>
            </a:pPr>
            <a:r>
              <a:rPr lang="en-US" altLang="en-US" sz="2000" dirty="0" smtClean="0">
                <a:latin typeface="Verdana" pitchFamily="34" charset="0"/>
              </a:rPr>
              <a:t>Based on this data the TF2 will define all necessary testing parameters and will come up with a minimum set of requirements for the sampling set-up and the necessary instrumentation </a:t>
            </a:r>
          </a:p>
        </p:txBody>
      </p:sp>
      <p:sp>
        <p:nvSpPr>
          <p:cNvPr id="5" name="Text Placeholder 1"/>
          <p:cNvSpPr>
            <a:spLocks noGrp="1"/>
          </p:cNvSpPr>
          <p:nvPr>
            <p:ph type="body" sz="quarter" idx="11"/>
          </p:nvPr>
        </p:nvSpPr>
        <p:spPr>
          <a:xfrm>
            <a:off x="323850" y="222738"/>
            <a:ext cx="11544300" cy="924575"/>
          </a:xfrm>
        </p:spPr>
        <p:txBody>
          <a:bodyPr/>
          <a:lstStyle/>
          <a:p>
            <a:pPr algn="ctr"/>
            <a:r>
              <a:rPr lang="en-US" sz="3200" b="1" dirty="0" smtClean="0"/>
              <a:t>BRAKE DUST SAMPLING AND MEASUREMENT </a:t>
            </a:r>
          </a:p>
          <a:p>
            <a:pPr algn="ctr"/>
            <a:r>
              <a:rPr lang="en-US" altLang="en-US" sz="2800" dirty="0">
                <a:latin typeface="Verdana" pitchFamily="34" charset="0"/>
              </a:rPr>
              <a:t>CURRENT </a:t>
            </a:r>
            <a:r>
              <a:rPr lang="en-US" altLang="en-US" sz="2800" dirty="0" smtClean="0">
                <a:latin typeface="Verdana" pitchFamily="34" charset="0"/>
              </a:rPr>
              <a:t>STATUS</a:t>
            </a:r>
            <a:endParaRPr lang="en-IE" sz="2800" b="1" dirty="0"/>
          </a:p>
        </p:txBody>
      </p:sp>
    </p:spTree>
    <p:extLst>
      <p:ext uri="{BB962C8B-B14F-4D97-AF65-F5344CB8AC3E}">
        <p14:creationId xmlns:p14="http://schemas.microsoft.com/office/powerpoint/2010/main" val="118558068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body" sz="quarter" idx="11"/>
          </p:nvPr>
        </p:nvSpPr>
        <p:spPr/>
        <p:txBody>
          <a:bodyPr/>
          <a:lstStyle/>
          <a:p>
            <a:r>
              <a:rPr lang="en-US" altLang="en-US" dirty="0"/>
              <a:t>Main open points</a:t>
            </a:r>
            <a:endParaRPr lang="en-IE" altLang="en-US" dirty="0" smtClean="0"/>
          </a:p>
        </p:txBody>
      </p:sp>
      <p:sp>
        <p:nvSpPr>
          <p:cNvPr id="5" name="Content Placeholder 2"/>
          <p:cNvSpPr>
            <a:spLocks noGrp="1"/>
          </p:cNvSpPr>
          <p:nvPr>
            <p:ph type="body" sz="quarter" idx="12"/>
          </p:nvPr>
        </p:nvSpPr>
        <p:spPr/>
        <p:txBody>
          <a:bodyPr/>
          <a:lstStyle/>
          <a:p>
            <a:r>
              <a:rPr lang="en-US" altLang="en-US" dirty="0"/>
              <a:t>Round Robin Sub-23nm</a:t>
            </a:r>
          </a:p>
          <a:p>
            <a:r>
              <a:rPr lang="en-US" altLang="en-US" dirty="0"/>
              <a:t>Raw exhaust sampling</a:t>
            </a:r>
          </a:p>
          <a:p>
            <a:r>
              <a:rPr lang="en-US" altLang="en-US" dirty="0"/>
              <a:t>Round Robin PNC (Particle Number Counter)</a:t>
            </a:r>
          </a:p>
          <a:p>
            <a:r>
              <a:rPr lang="en-US" altLang="en-US" dirty="0"/>
              <a:t>Horizon 2020 </a:t>
            </a:r>
            <a:r>
              <a:rPr lang="en-US" altLang="en-US" dirty="0" smtClean="0"/>
              <a:t>projects</a:t>
            </a:r>
          </a:p>
          <a:p>
            <a:r>
              <a:rPr lang="it-IT" altLang="en-US" dirty="0" smtClean="0"/>
              <a:t>Particle emissions from gas engines</a:t>
            </a:r>
            <a:endParaRPr lang="en-US" altLang="en-US" dirty="0"/>
          </a:p>
          <a:p>
            <a:r>
              <a:rPr lang="en-US" altLang="en-US" dirty="0"/>
              <a:t>WLTP low temperature PN </a:t>
            </a:r>
            <a:r>
              <a:rPr lang="en-US" altLang="en-US" dirty="0" smtClean="0"/>
              <a:t>testing</a:t>
            </a:r>
          </a:p>
          <a:p>
            <a:r>
              <a:rPr lang="en-US" altLang="en-US" dirty="0" smtClean="0"/>
              <a:t>Effect of fuel on PN </a:t>
            </a:r>
            <a:endParaRPr lang="en-US" altLang="en-US" dirty="0"/>
          </a:p>
          <a:p>
            <a:pPr marL="0" indent="0" defTabSz="825500">
              <a:spcAft>
                <a:spcPct val="40000"/>
              </a:spcAft>
              <a:buClr>
                <a:srgbClr val="002060"/>
              </a:buClr>
              <a:buSzPct val="115000"/>
              <a:buNone/>
            </a:pPr>
            <a:r>
              <a:rPr lang="en-IE" altLang="en-US" sz="2000" kern="1200" dirty="0" smtClean="0">
                <a:solidFill>
                  <a:srgbClr val="0F5494"/>
                </a:solidFill>
                <a:latin typeface="Verdana" pitchFamily="34" charset="0"/>
                <a:cs typeface="+mn-cs"/>
              </a:rPr>
              <a:t> </a:t>
            </a:r>
            <a:endParaRPr lang="en-IE" altLang="en-US" sz="2000" kern="1200" dirty="0">
              <a:solidFill>
                <a:srgbClr val="0F5494"/>
              </a:solidFill>
              <a:latin typeface="Verdana" pitchFamily="34" charset="0"/>
              <a:cs typeface="+mn-cs"/>
            </a:endParaRPr>
          </a:p>
        </p:txBody>
      </p:sp>
    </p:spTree>
    <p:extLst>
      <p:ext uri="{BB962C8B-B14F-4D97-AF65-F5344CB8AC3E}">
        <p14:creationId xmlns:p14="http://schemas.microsoft.com/office/powerpoint/2010/main" val="263554278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323850" y="473755"/>
            <a:ext cx="11544300" cy="596237"/>
          </a:xfrm>
        </p:spPr>
        <p:txBody>
          <a:bodyPr/>
          <a:lstStyle/>
          <a:p>
            <a:pPr algn="ctr"/>
            <a:r>
              <a:rPr lang="en-US" sz="3200" dirty="0" smtClean="0"/>
              <a:t>FUTURE TECHNOLOGIES - CHALLENGES</a:t>
            </a:r>
            <a:endParaRPr lang="en-IE" sz="3200" dirty="0"/>
          </a:p>
        </p:txBody>
      </p:sp>
      <p:sp>
        <p:nvSpPr>
          <p:cNvPr id="6" name="Rectangle 5"/>
          <p:cNvSpPr/>
          <p:nvPr/>
        </p:nvSpPr>
        <p:spPr>
          <a:xfrm>
            <a:off x="295740" y="1497558"/>
            <a:ext cx="11600521" cy="5452775"/>
          </a:xfrm>
          <a:prstGeom prst="rect">
            <a:avLst/>
          </a:prstGeom>
        </p:spPr>
        <p:txBody>
          <a:bodyPr wrap="square">
            <a:spAutoFit/>
          </a:bodyPr>
          <a:lstStyle/>
          <a:p>
            <a:pPr indent="274638" algn="just" defTabSz="274638">
              <a:lnSpc>
                <a:spcPct val="150000"/>
              </a:lnSpc>
              <a:spcBef>
                <a:spcPts val="600"/>
              </a:spcBef>
              <a:spcAft>
                <a:spcPts val="1200"/>
              </a:spcAft>
              <a:buFont typeface="Arial" pitchFamily="34" charset="0"/>
              <a:buChar char="•"/>
            </a:pPr>
            <a:r>
              <a:rPr lang="en-US" altLang="en-US" sz="2000" dirty="0" smtClean="0">
                <a:latin typeface="Verdana" pitchFamily="34" charset="0"/>
              </a:rPr>
              <a:t>The test rig approach clearly focuses only on the brake system</a:t>
            </a:r>
          </a:p>
          <a:p>
            <a:pPr indent="274638" algn="just" defTabSz="274638">
              <a:lnSpc>
                <a:spcPct val="150000"/>
              </a:lnSpc>
              <a:spcBef>
                <a:spcPts val="600"/>
              </a:spcBef>
              <a:spcAft>
                <a:spcPts val="1200"/>
              </a:spcAft>
              <a:buFont typeface="Arial" pitchFamily="34" charset="0"/>
              <a:buChar char="•"/>
            </a:pPr>
            <a:r>
              <a:rPr lang="en-US" altLang="en-US" sz="2000" dirty="0" smtClean="0">
                <a:latin typeface="Verdana" pitchFamily="34" charset="0"/>
              </a:rPr>
              <a:t>Other technologies (e.g. regenerative braking, smart braking, ADAS) have the potential to 	reduce brake wear emissions </a:t>
            </a:r>
          </a:p>
          <a:p>
            <a:pPr indent="274638" algn="just" defTabSz="274638">
              <a:lnSpc>
                <a:spcPct val="150000"/>
              </a:lnSpc>
              <a:spcBef>
                <a:spcPts val="600"/>
              </a:spcBef>
              <a:spcAft>
                <a:spcPts val="1200"/>
              </a:spcAft>
              <a:buFont typeface="Arial" pitchFamily="34" charset="0"/>
              <a:buChar char="•"/>
            </a:pPr>
            <a:r>
              <a:rPr lang="en-US" altLang="en-US" sz="2000" dirty="0" smtClean="0">
                <a:latin typeface="Verdana" pitchFamily="34" charset="0"/>
              </a:rPr>
              <a:t>How to assess these technologies? </a:t>
            </a:r>
          </a:p>
          <a:p>
            <a:pPr marL="800100" lvl="1" indent="-342900" algn="just" defTabSz="274638">
              <a:lnSpc>
                <a:spcPct val="150000"/>
              </a:lnSpc>
              <a:spcAft>
                <a:spcPts val="600"/>
              </a:spcAft>
              <a:buFont typeface="Courier New"/>
              <a:buChar char="o"/>
            </a:pPr>
            <a:r>
              <a:rPr lang="en-US" altLang="en-US" sz="2000" dirty="0">
                <a:latin typeface="Verdana" pitchFamily="34" charset="0"/>
              </a:rPr>
              <a:t>The topic has been discussed in the last 2 PMP meetings – Presentation from VDA and TU Ilmenau showing a potential of </a:t>
            </a:r>
            <a:r>
              <a:rPr lang="en-US" altLang="en-US" sz="2000" dirty="0" smtClean="0">
                <a:latin typeface="Verdana" pitchFamily="34" charset="0"/>
              </a:rPr>
              <a:t>between60-90</a:t>
            </a:r>
            <a:r>
              <a:rPr lang="en-US" altLang="en-US" sz="2000" dirty="0">
                <a:latin typeface="Verdana" pitchFamily="34" charset="0"/>
              </a:rPr>
              <a:t>% decrease </a:t>
            </a:r>
            <a:r>
              <a:rPr lang="en-US" altLang="en-US" sz="2000" dirty="0" smtClean="0">
                <a:latin typeface="Verdana" pitchFamily="34" charset="0"/>
              </a:rPr>
              <a:t>in PN emissions  </a:t>
            </a:r>
            <a:endParaRPr lang="en-US" altLang="en-US" sz="2000" dirty="0">
              <a:latin typeface="Verdana" pitchFamily="34" charset="0"/>
            </a:endParaRPr>
          </a:p>
          <a:p>
            <a:pPr marL="800100" lvl="1" indent="-342900" algn="just" defTabSz="274638">
              <a:lnSpc>
                <a:spcPct val="150000"/>
              </a:lnSpc>
              <a:spcAft>
                <a:spcPts val="600"/>
              </a:spcAft>
              <a:buFont typeface="Courier New"/>
              <a:buChar char="o"/>
            </a:pPr>
            <a:r>
              <a:rPr lang="en-US" altLang="en-US" sz="2000" dirty="0" smtClean="0">
                <a:latin typeface="Verdana" pitchFamily="34" charset="0"/>
              </a:rPr>
              <a:t>Different options have been identified (modified cycle, modified brake dynos, eco-innovation like approach, modelling…)</a:t>
            </a:r>
          </a:p>
          <a:p>
            <a:pPr marL="800100" lvl="1" indent="-342900" algn="just" defTabSz="274638">
              <a:lnSpc>
                <a:spcPct val="150000"/>
              </a:lnSpc>
              <a:spcAft>
                <a:spcPts val="600"/>
              </a:spcAft>
              <a:buFont typeface="Courier New"/>
              <a:buChar char="o"/>
            </a:pPr>
            <a:r>
              <a:rPr lang="en-US" altLang="en-US" sz="2000" dirty="0" smtClean="0">
                <a:latin typeface="Verdana" pitchFamily="34" charset="0"/>
              </a:rPr>
              <a:t>Further analysis will follow once the common methodology development is concluded</a:t>
            </a:r>
            <a:endParaRPr lang="en-US" altLang="en-US" sz="2000" dirty="0">
              <a:latin typeface="Verdana" pitchFamily="34" charset="0"/>
            </a:endParaRPr>
          </a:p>
        </p:txBody>
      </p:sp>
    </p:spTree>
    <p:extLst>
      <p:ext uri="{BB962C8B-B14F-4D97-AF65-F5344CB8AC3E}">
        <p14:creationId xmlns:p14="http://schemas.microsoft.com/office/powerpoint/2010/main" val="35092505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323850" y="509322"/>
            <a:ext cx="11544300" cy="560717"/>
          </a:xfrm>
        </p:spPr>
        <p:txBody>
          <a:bodyPr/>
          <a:lstStyle/>
          <a:p>
            <a:pPr algn="ctr"/>
            <a:r>
              <a:rPr lang="en-US" sz="3200" dirty="0" smtClean="0"/>
              <a:t>TYRE WEAR PARTICLES</a:t>
            </a:r>
            <a:endParaRPr lang="en-IE" sz="3200" dirty="0"/>
          </a:p>
        </p:txBody>
      </p:sp>
      <p:sp>
        <p:nvSpPr>
          <p:cNvPr id="6" name="Rectangle 5"/>
          <p:cNvSpPr/>
          <p:nvPr/>
        </p:nvSpPr>
        <p:spPr>
          <a:xfrm>
            <a:off x="358202" y="1713226"/>
            <a:ext cx="11475596" cy="4221669"/>
          </a:xfrm>
          <a:prstGeom prst="rect">
            <a:avLst/>
          </a:prstGeom>
        </p:spPr>
        <p:txBody>
          <a:bodyPr wrap="square">
            <a:spAutoFit/>
          </a:bodyPr>
          <a:lstStyle/>
          <a:p>
            <a:pPr marL="285750" indent="-285750" algn="just" defTabSz="274638">
              <a:lnSpc>
                <a:spcPct val="150000"/>
              </a:lnSpc>
              <a:spcBef>
                <a:spcPts val="600"/>
              </a:spcBef>
              <a:spcAft>
                <a:spcPts val="1800"/>
              </a:spcAft>
              <a:buFont typeface="Wingdings" panose="05000000000000000000" pitchFamily="2" charset="2"/>
              <a:buChar char="ü"/>
            </a:pPr>
            <a:r>
              <a:rPr lang="en-US" altLang="en-US" sz="2000" dirty="0" smtClean="0">
                <a:latin typeface="Verdana" pitchFamily="34" charset="0"/>
              </a:rPr>
              <a:t>In the 48</a:t>
            </a:r>
            <a:r>
              <a:rPr lang="en-US" altLang="en-US" sz="2000" baseline="30000" dirty="0" smtClean="0">
                <a:latin typeface="Verdana" pitchFamily="34" charset="0"/>
              </a:rPr>
              <a:t>th</a:t>
            </a:r>
            <a:r>
              <a:rPr lang="en-US" altLang="en-US" sz="2000" dirty="0" smtClean="0">
                <a:latin typeface="Verdana" pitchFamily="34" charset="0"/>
              </a:rPr>
              <a:t> PMP meeting 3 sessions were dedicated to the subject</a:t>
            </a:r>
          </a:p>
          <a:p>
            <a:pPr marL="285750" indent="-285750" algn="just" defTabSz="274638">
              <a:lnSpc>
                <a:spcPct val="150000"/>
              </a:lnSpc>
              <a:spcBef>
                <a:spcPts val="600"/>
              </a:spcBef>
              <a:spcAft>
                <a:spcPts val="1800"/>
              </a:spcAft>
              <a:buFont typeface="Wingdings" panose="05000000000000000000" pitchFamily="2" charset="2"/>
              <a:buChar char="ü"/>
            </a:pPr>
            <a:r>
              <a:rPr lang="en-US" altLang="en-US" sz="2000" dirty="0" smtClean="0">
                <a:latin typeface="Verdana" pitchFamily="34" charset="0"/>
              </a:rPr>
              <a:t>JASIC (Japan) presented their methodology for </a:t>
            </a:r>
            <a:r>
              <a:rPr lang="en-IE" altLang="en-US" sz="2000" dirty="0" smtClean="0">
                <a:latin typeface="Verdana" pitchFamily="34" charset="0"/>
              </a:rPr>
              <a:t>Tire dust emission measurement </a:t>
            </a:r>
            <a:r>
              <a:rPr lang="en-IE" altLang="en-US" sz="2000" dirty="0">
                <a:latin typeface="Verdana" pitchFamily="34" charset="0"/>
              </a:rPr>
              <a:t>for </a:t>
            </a:r>
            <a:r>
              <a:rPr lang="en-IE" altLang="en-US" sz="2000" dirty="0" smtClean="0">
                <a:latin typeface="Verdana" pitchFamily="34" charset="0"/>
              </a:rPr>
              <a:t>a passenger vehicle</a:t>
            </a:r>
            <a:r>
              <a:rPr lang="en-US" altLang="en-US" sz="2000" dirty="0" smtClean="0">
                <a:latin typeface="Verdana" pitchFamily="34" charset="0"/>
              </a:rPr>
              <a:t>.</a:t>
            </a:r>
          </a:p>
          <a:p>
            <a:pPr marL="285750" indent="-285750" algn="just" defTabSz="274638">
              <a:lnSpc>
                <a:spcPct val="150000"/>
              </a:lnSpc>
              <a:spcBef>
                <a:spcPts val="600"/>
              </a:spcBef>
              <a:spcAft>
                <a:spcPts val="1800"/>
              </a:spcAft>
              <a:buFont typeface="Wingdings" panose="05000000000000000000" pitchFamily="2" charset="2"/>
              <a:buChar char="ü"/>
            </a:pPr>
            <a:r>
              <a:rPr lang="en-US" altLang="en-US" sz="2000" dirty="0" smtClean="0">
                <a:latin typeface="Verdana" pitchFamily="34" charset="0"/>
              </a:rPr>
              <a:t>TU Ilmenau presented the results of laboratory measurements of tire wear emissions from their common project with AUDI </a:t>
            </a:r>
            <a:r>
              <a:rPr lang="en-US" altLang="en-US" sz="2000" dirty="0">
                <a:solidFill>
                  <a:srgbClr val="640000"/>
                </a:solidFill>
                <a:latin typeface="Verdana" pitchFamily="34" charset="0"/>
              </a:rPr>
              <a:t>(Presentation will become available in May)</a:t>
            </a:r>
          </a:p>
          <a:p>
            <a:pPr marL="285750" indent="-285750" algn="just" defTabSz="274638">
              <a:lnSpc>
                <a:spcPct val="150000"/>
              </a:lnSpc>
              <a:spcBef>
                <a:spcPts val="600"/>
              </a:spcBef>
              <a:spcAft>
                <a:spcPts val="1800"/>
              </a:spcAft>
              <a:buFont typeface="Wingdings" panose="05000000000000000000" pitchFamily="2" charset="2"/>
              <a:buChar char="ü"/>
            </a:pPr>
            <a:r>
              <a:rPr lang="en-US" altLang="en-US" sz="2000" dirty="0" smtClean="0">
                <a:latin typeface="Verdana" pitchFamily="34" charset="0"/>
              </a:rPr>
              <a:t>ETRMA provided an </a:t>
            </a:r>
            <a:r>
              <a:rPr lang="en-US" altLang="en-US" sz="2000" dirty="0">
                <a:latin typeface="Verdana" pitchFamily="34" charset="0"/>
              </a:rPr>
              <a:t>overall </a:t>
            </a:r>
            <a:r>
              <a:rPr lang="en-US" altLang="en-US" sz="2000" dirty="0" smtClean="0">
                <a:latin typeface="Verdana" pitchFamily="34" charset="0"/>
              </a:rPr>
              <a:t>perspective of the </a:t>
            </a:r>
            <a:r>
              <a:rPr lang="en-US" altLang="en-US" sz="2000" dirty="0">
                <a:latin typeface="Verdana" pitchFamily="34" charset="0"/>
              </a:rPr>
              <a:t>tyre industry </a:t>
            </a:r>
            <a:r>
              <a:rPr lang="en-US" altLang="en-US" sz="2000" dirty="0" smtClean="0">
                <a:latin typeface="Verdana" pitchFamily="34" charset="0"/>
              </a:rPr>
              <a:t>not only for tyre wear particle emissions but also for Microplastic emissions</a:t>
            </a:r>
            <a:endParaRPr lang="en-US" altLang="en-US" sz="2000" dirty="0">
              <a:latin typeface="Verdana" pitchFamily="34" charset="0"/>
            </a:endParaRPr>
          </a:p>
        </p:txBody>
      </p:sp>
    </p:spTree>
    <p:extLst>
      <p:ext uri="{BB962C8B-B14F-4D97-AF65-F5344CB8AC3E}">
        <p14:creationId xmlns:p14="http://schemas.microsoft.com/office/powerpoint/2010/main" val="296929512"/>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5"/>
          </p:nvPr>
        </p:nvSpPr>
        <p:spPr/>
        <p:txBody>
          <a:bodyPr/>
          <a:lstStyle/>
          <a:p>
            <a:pPr algn="ctr"/>
            <a:r>
              <a:rPr lang="en-US" sz="3600" dirty="0" smtClean="0"/>
              <a:t>PMP NEXT STEPS</a:t>
            </a:r>
            <a:endParaRPr lang="en-US" sz="3600" dirty="0"/>
          </a:p>
        </p:txBody>
      </p:sp>
    </p:spTree>
    <p:extLst>
      <p:ext uri="{BB962C8B-B14F-4D97-AF65-F5344CB8AC3E}">
        <p14:creationId xmlns:p14="http://schemas.microsoft.com/office/powerpoint/2010/main" val="354800732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smtClean="0"/>
              <a:t>PMP Mandate</a:t>
            </a:r>
            <a:endParaRPr lang="en-US" dirty="0"/>
          </a:p>
        </p:txBody>
      </p:sp>
      <p:sp>
        <p:nvSpPr>
          <p:cNvPr id="3" name="Text Placeholder 2"/>
          <p:cNvSpPr>
            <a:spLocks noGrp="1"/>
          </p:cNvSpPr>
          <p:nvPr>
            <p:ph type="body" sz="quarter" idx="12"/>
          </p:nvPr>
        </p:nvSpPr>
        <p:spPr/>
        <p:txBody>
          <a:bodyPr/>
          <a:lstStyle/>
          <a:p>
            <a:pPr marL="0" indent="0">
              <a:buNone/>
            </a:pPr>
            <a:r>
              <a:rPr lang="en-US" dirty="0" smtClean="0"/>
              <a:t>Current mandate expires in June 2019</a:t>
            </a:r>
          </a:p>
          <a:p>
            <a:pPr marL="0" indent="0">
              <a:buNone/>
            </a:pPr>
            <a:r>
              <a:rPr lang="en-US" dirty="0" smtClean="0"/>
              <a:t>The </a:t>
            </a:r>
            <a:r>
              <a:rPr lang="en-US" dirty="0"/>
              <a:t>PMP </a:t>
            </a:r>
            <a:r>
              <a:rPr lang="en-US" dirty="0" smtClean="0"/>
              <a:t>group had </a:t>
            </a:r>
            <a:r>
              <a:rPr lang="en-US" dirty="0"/>
              <a:t>submitted to GRPE in June 2016 an updated draft version of the </a:t>
            </a:r>
            <a:r>
              <a:rPr lang="en-US" dirty="0" err="1"/>
              <a:t>ToR</a:t>
            </a:r>
            <a:r>
              <a:rPr lang="en-US" dirty="0"/>
              <a:t> and </a:t>
            </a:r>
            <a:r>
              <a:rPr lang="en-US" dirty="0" smtClean="0"/>
              <a:t>requested </a:t>
            </a:r>
            <a:r>
              <a:rPr lang="en-US" dirty="0"/>
              <a:t>a new mandate with </a:t>
            </a:r>
            <a:r>
              <a:rPr lang="en-US" dirty="0" smtClean="0"/>
              <a:t>two main </a:t>
            </a:r>
            <a:r>
              <a:rPr lang="en-US" dirty="0"/>
              <a:t>new </a:t>
            </a:r>
            <a:r>
              <a:rPr lang="en-US" dirty="0" smtClean="0"/>
              <a:t>concrete objectives: </a:t>
            </a:r>
          </a:p>
          <a:p>
            <a:endParaRPr lang="en-US" sz="1050" dirty="0"/>
          </a:p>
          <a:p>
            <a:pPr lvl="1"/>
            <a:r>
              <a:rPr lang="en-US" dirty="0"/>
              <a:t>Sub 23 nm exhaust particles: </a:t>
            </a:r>
          </a:p>
          <a:p>
            <a:pPr lvl="2"/>
            <a:r>
              <a:rPr lang="en-US" sz="2000" dirty="0"/>
              <a:t>Demonstrate the feasibility to measure sub23nm particles with the existing PMP methodology with appropriate modifications and assess measurement differences/uncertainties by means of a round robin (RR)</a:t>
            </a:r>
          </a:p>
          <a:p>
            <a:pPr marL="685800" lvl="3">
              <a:spcBef>
                <a:spcPts val="1000"/>
              </a:spcBef>
            </a:pPr>
            <a:r>
              <a:rPr lang="en-GB" dirty="0"/>
              <a:t>Development of a suggested common test procedure for sampling and assessing brake wear particles both in terms of mass and number</a:t>
            </a:r>
            <a:endParaRPr lang="en-US" dirty="0"/>
          </a:p>
          <a:p>
            <a:endParaRPr lang="en-US" dirty="0"/>
          </a:p>
        </p:txBody>
      </p:sp>
    </p:spTree>
    <p:extLst>
      <p:ext uri="{BB962C8B-B14F-4D97-AF65-F5344CB8AC3E}">
        <p14:creationId xmlns:p14="http://schemas.microsoft.com/office/powerpoint/2010/main" val="57096349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smtClean="0"/>
              <a:t>PMP Mandate</a:t>
            </a:r>
            <a:endParaRPr lang="en-US" dirty="0"/>
          </a:p>
        </p:txBody>
      </p:sp>
      <p:sp>
        <p:nvSpPr>
          <p:cNvPr id="3" name="Text Placeholder 2"/>
          <p:cNvSpPr>
            <a:spLocks noGrp="1"/>
          </p:cNvSpPr>
          <p:nvPr>
            <p:ph type="body" sz="quarter" idx="12"/>
          </p:nvPr>
        </p:nvSpPr>
        <p:spPr/>
        <p:txBody>
          <a:bodyPr/>
          <a:lstStyle/>
          <a:p>
            <a:r>
              <a:rPr lang="en-US" dirty="0" smtClean="0"/>
              <a:t>The </a:t>
            </a:r>
            <a:r>
              <a:rPr lang="en-US" dirty="0"/>
              <a:t>informal group on Particle Measurement </a:t>
            </a:r>
            <a:r>
              <a:rPr lang="en-US" dirty="0" err="1"/>
              <a:t>Programme</a:t>
            </a:r>
            <a:r>
              <a:rPr lang="en-US" dirty="0"/>
              <a:t> should complete the tasks described in </a:t>
            </a:r>
            <a:r>
              <a:rPr lang="en-US" dirty="0" smtClean="0"/>
              <a:t>the revised TOR by </a:t>
            </a:r>
            <a:r>
              <a:rPr lang="en-US" dirty="0"/>
              <a:t>June 2019. A prolongation and extension of the mandate of the group, in relation to the above tasks should be considered in due time by GRPE</a:t>
            </a:r>
            <a:r>
              <a:rPr lang="en-US" dirty="0" smtClean="0"/>
              <a:t>.</a:t>
            </a:r>
          </a:p>
          <a:p>
            <a:endParaRPr lang="en-US" dirty="0"/>
          </a:p>
          <a:p>
            <a:r>
              <a:rPr lang="en-US" dirty="0" smtClean="0"/>
              <a:t>The new mandate should be defined/requested taking into consideration the post-Euro 6/VI standard discussion just started in Europe</a:t>
            </a:r>
          </a:p>
        </p:txBody>
      </p:sp>
    </p:spTree>
    <p:extLst>
      <p:ext uri="{BB962C8B-B14F-4D97-AF65-F5344CB8AC3E}">
        <p14:creationId xmlns:p14="http://schemas.microsoft.com/office/powerpoint/2010/main" val="97259599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smtClean="0"/>
              <a:t>Post-Euro VI/6</a:t>
            </a:r>
            <a:endParaRPr lang="en-US" dirty="0"/>
          </a:p>
        </p:txBody>
      </p:sp>
      <p:sp>
        <p:nvSpPr>
          <p:cNvPr id="3" name="Text Placeholder 2"/>
          <p:cNvSpPr>
            <a:spLocks noGrp="1"/>
          </p:cNvSpPr>
          <p:nvPr>
            <p:ph type="body" sz="quarter" idx="12"/>
          </p:nvPr>
        </p:nvSpPr>
        <p:spPr/>
        <p:txBody>
          <a:bodyPr/>
          <a:lstStyle/>
          <a:p>
            <a:r>
              <a:rPr lang="en-US" dirty="0" smtClean="0"/>
              <a:t>A number of new measures </a:t>
            </a:r>
            <a:r>
              <a:rPr lang="en-US" dirty="0"/>
              <a:t>will be assessed in the next </a:t>
            </a:r>
            <a:r>
              <a:rPr lang="en-US" dirty="0" smtClean="0"/>
              <a:t>months in view of a possible introduction in the post-Euro 6/VI standards or in a separate EU regulation.</a:t>
            </a:r>
          </a:p>
          <a:p>
            <a:r>
              <a:rPr lang="en-US" dirty="0" smtClean="0"/>
              <a:t>These include:</a:t>
            </a:r>
          </a:p>
          <a:p>
            <a:pPr lvl="1">
              <a:spcAft>
                <a:spcPts val="600"/>
              </a:spcAft>
            </a:pPr>
            <a:r>
              <a:rPr lang="en-US" dirty="0" smtClean="0"/>
              <a:t>Reduction of the cut-off size below 23 nm (at least 10 nm) of the particle number measurement methodology</a:t>
            </a:r>
          </a:p>
          <a:p>
            <a:pPr lvl="1">
              <a:spcAft>
                <a:spcPts val="600"/>
              </a:spcAft>
            </a:pPr>
            <a:r>
              <a:rPr lang="en-US" dirty="0" smtClean="0"/>
              <a:t>Assessment of the possibility to introduce a standard on brake emissions </a:t>
            </a:r>
          </a:p>
          <a:p>
            <a:pPr lvl="1">
              <a:spcAft>
                <a:spcPts val="600"/>
              </a:spcAft>
            </a:pPr>
            <a:r>
              <a:rPr lang="en-US" dirty="0" smtClean="0"/>
              <a:t>Methodology for the measurement of </a:t>
            </a:r>
            <a:r>
              <a:rPr lang="en-US" dirty="0" err="1" smtClean="0"/>
              <a:t>tyre</a:t>
            </a:r>
            <a:r>
              <a:rPr lang="en-US" dirty="0" smtClean="0"/>
              <a:t> abrasion rate</a:t>
            </a:r>
          </a:p>
        </p:txBody>
      </p:sp>
    </p:spTree>
    <p:extLst>
      <p:ext uri="{BB962C8B-B14F-4D97-AF65-F5344CB8AC3E}">
        <p14:creationId xmlns:p14="http://schemas.microsoft.com/office/powerpoint/2010/main" val="188749054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smtClean="0"/>
              <a:t>Sub-23 nm exhaust particles</a:t>
            </a:r>
            <a:endParaRPr lang="en-US" dirty="0"/>
          </a:p>
        </p:txBody>
      </p:sp>
      <p:sp>
        <p:nvSpPr>
          <p:cNvPr id="3" name="Text Placeholder 2"/>
          <p:cNvSpPr>
            <a:spLocks noGrp="1"/>
          </p:cNvSpPr>
          <p:nvPr>
            <p:ph type="body" sz="quarter" idx="12"/>
          </p:nvPr>
        </p:nvSpPr>
        <p:spPr/>
        <p:txBody>
          <a:bodyPr/>
          <a:lstStyle/>
          <a:p>
            <a:r>
              <a:rPr lang="en-US" dirty="0" smtClean="0"/>
              <a:t>Strong political pressure to reduce the cut-off size down to at least 10 nm</a:t>
            </a:r>
          </a:p>
          <a:p>
            <a:r>
              <a:rPr lang="en-US" dirty="0" smtClean="0"/>
              <a:t>Methodology should be ready, from a technical point of view, by the end of 2020</a:t>
            </a:r>
          </a:p>
          <a:p>
            <a:r>
              <a:rPr lang="en-US" dirty="0" smtClean="0"/>
              <a:t>This means a number of decision to be taken in the short term to leave enough time to assess different engine technologies and provide inputs for the definition of the limits</a:t>
            </a:r>
          </a:p>
        </p:txBody>
      </p:sp>
    </p:spTree>
    <p:extLst>
      <p:ext uri="{BB962C8B-B14F-4D97-AF65-F5344CB8AC3E}">
        <p14:creationId xmlns:p14="http://schemas.microsoft.com/office/powerpoint/2010/main" val="403329986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939800" y="310646"/>
            <a:ext cx="10896600" cy="993310"/>
          </a:xfrm>
        </p:spPr>
        <p:txBody>
          <a:bodyPr/>
          <a:lstStyle/>
          <a:p>
            <a:r>
              <a:rPr lang="it-IT" dirty="0"/>
              <a:t/>
            </a:r>
            <a:br>
              <a:rPr lang="it-IT" dirty="0"/>
            </a:br>
            <a:endParaRPr lang="en-US" dirty="0"/>
          </a:p>
        </p:txBody>
      </p:sp>
      <p:sp>
        <p:nvSpPr>
          <p:cNvPr id="5" name="Text Placeholder 1"/>
          <p:cNvSpPr txBox="1">
            <a:spLocks/>
          </p:cNvSpPr>
          <p:nvPr/>
        </p:nvSpPr>
        <p:spPr>
          <a:xfrm>
            <a:off x="1092200" y="463046"/>
            <a:ext cx="10896600" cy="993310"/>
          </a:xfrm>
          <a:prstGeom prst="rect">
            <a:avLst/>
          </a:prstGeom>
        </p:spPr>
        <p:txBody>
          <a:bodyPr/>
          <a:lstStyle>
            <a:lvl1pPr marL="0" indent="0" algn="l" defTabSz="914400" rtl="0" eaLnBrk="1" latinLnBrk="0" hangingPunct="1">
              <a:lnSpc>
                <a:spcPct val="90000"/>
              </a:lnSpc>
              <a:spcBef>
                <a:spcPts val="1000"/>
              </a:spcBef>
              <a:buFont typeface="Arial"/>
              <a:buNone/>
              <a:defRPr sz="3600" b="0" i="0" kern="1200">
                <a:solidFill>
                  <a:schemeClr val="bg1"/>
                </a:solidFill>
                <a:latin typeface="Verdana"/>
                <a:ea typeface="+mn-ea"/>
                <a:cs typeface="Verdana"/>
              </a:defRPr>
            </a:lvl1pPr>
            <a:lvl2pPr marL="685800" indent="-228600" algn="l" defTabSz="914400" rtl="0" eaLnBrk="1" latinLnBrk="0" hangingPunct="1">
              <a:lnSpc>
                <a:spcPct val="90000"/>
              </a:lnSpc>
              <a:spcBef>
                <a:spcPts val="500"/>
              </a:spcBef>
              <a:buFont typeface="Arial"/>
              <a:buChar char="•"/>
              <a:defRPr sz="3600" b="1" i="0" kern="1200">
                <a:solidFill>
                  <a:schemeClr val="bg1"/>
                </a:solidFill>
                <a:latin typeface="Verdana Standaard" charset="0"/>
                <a:ea typeface="+mn-ea"/>
                <a:cs typeface="+mn-cs"/>
              </a:defRPr>
            </a:lvl2pPr>
            <a:lvl3pPr marL="1143000" indent="-228600" algn="l" defTabSz="914400" rtl="0" eaLnBrk="1" latinLnBrk="0" hangingPunct="1">
              <a:lnSpc>
                <a:spcPct val="90000"/>
              </a:lnSpc>
              <a:spcBef>
                <a:spcPts val="500"/>
              </a:spcBef>
              <a:buFont typeface="Arial"/>
              <a:buChar char="•"/>
              <a:defRPr sz="3600" b="1" i="0" kern="1200">
                <a:solidFill>
                  <a:schemeClr val="bg1"/>
                </a:solidFill>
                <a:latin typeface="Verdana Standaard" charset="0"/>
                <a:ea typeface="+mn-ea"/>
                <a:cs typeface="+mn-cs"/>
              </a:defRPr>
            </a:lvl3pPr>
            <a:lvl4pPr marL="1600200" indent="-228600" algn="l" defTabSz="914400" rtl="0" eaLnBrk="1" latinLnBrk="0" hangingPunct="1">
              <a:lnSpc>
                <a:spcPct val="90000"/>
              </a:lnSpc>
              <a:spcBef>
                <a:spcPts val="500"/>
              </a:spcBef>
              <a:buFont typeface="Arial"/>
              <a:buChar char="•"/>
              <a:defRPr sz="3600" b="1" i="0" kern="1200">
                <a:solidFill>
                  <a:schemeClr val="bg1"/>
                </a:solidFill>
                <a:latin typeface="Verdana Standaard" charset="0"/>
                <a:ea typeface="+mn-ea"/>
                <a:cs typeface="+mn-cs"/>
              </a:defRPr>
            </a:lvl4pPr>
            <a:lvl5pPr marL="2057400" indent="-228600" algn="l" defTabSz="914400" rtl="0" eaLnBrk="1" latinLnBrk="0" hangingPunct="1">
              <a:lnSpc>
                <a:spcPct val="90000"/>
              </a:lnSpc>
              <a:spcBef>
                <a:spcPts val="500"/>
              </a:spcBef>
              <a:buFont typeface="Arial"/>
              <a:buChar char="•"/>
              <a:defRPr sz="3600" b="1" i="0" kern="1200">
                <a:solidFill>
                  <a:schemeClr val="bg1"/>
                </a:solidFill>
                <a:latin typeface="Verdana Standaard"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dirty="0"/>
              <a:t>Potential timeline /Milestones</a:t>
            </a:r>
          </a:p>
        </p:txBody>
      </p:sp>
      <p:pic>
        <p:nvPicPr>
          <p:cNvPr id="50" name="Picture 49"/>
          <p:cNvPicPr>
            <a:picLocks noChangeAspect="1"/>
          </p:cNvPicPr>
          <p:nvPr/>
        </p:nvPicPr>
        <p:blipFill>
          <a:blip r:embed="rId2"/>
          <a:stretch>
            <a:fillRect/>
          </a:stretch>
        </p:blipFill>
        <p:spPr>
          <a:xfrm>
            <a:off x="215900" y="1456356"/>
            <a:ext cx="11747500" cy="5346700"/>
          </a:xfrm>
          <a:prstGeom prst="rect">
            <a:avLst/>
          </a:prstGeom>
        </p:spPr>
      </p:pic>
    </p:spTree>
    <p:extLst>
      <p:ext uri="{BB962C8B-B14F-4D97-AF65-F5344CB8AC3E}">
        <p14:creationId xmlns:p14="http://schemas.microsoft.com/office/powerpoint/2010/main" val="941335021"/>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28000" y="1979498"/>
            <a:ext cx="11736000" cy="1661993"/>
          </a:xfrm>
          <a:prstGeom prst="rect">
            <a:avLst/>
          </a:prstGeom>
        </p:spPr>
        <p:txBody>
          <a:bodyPr wrap="square">
            <a:spAutoFit/>
          </a:bodyPr>
          <a:lstStyle/>
          <a:p>
            <a:pPr indent="182563" algn="just">
              <a:spcAft>
                <a:spcPts val="1200"/>
              </a:spcAft>
              <a:buFont typeface="Arial" pitchFamily="34" charset="0"/>
              <a:buChar char="•"/>
            </a:pPr>
            <a:r>
              <a:rPr lang="en-US" altLang="en-US" dirty="0">
                <a:latin typeface="Verdana" pitchFamily="34" charset="0"/>
              </a:rPr>
              <a:t>WLTP Database Analysis </a:t>
            </a:r>
            <a:r>
              <a:rPr lang="en-US" altLang="en-US" dirty="0" smtClean="0">
                <a:solidFill>
                  <a:srgbClr val="640000"/>
                </a:solidFill>
                <a:latin typeface="Verdana" pitchFamily="34" charset="0"/>
              </a:rPr>
              <a:t>(Concluded)</a:t>
            </a:r>
          </a:p>
          <a:p>
            <a:pPr indent="182563" algn="just">
              <a:spcAft>
                <a:spcPts val="1200"/>
              </a:spcAft>
              <a:buFont typeface="Arial" pitchFamily="34" charset="0"/>
              <a:buChar char="•"/>
            </a:pPr>
            <a:r>
              <a:rPr lang="en-US" altLang="en-US" dirty="0" smtClean="0">
                <a:latin typeface="Verdana" pitchFamily="34" charset="0"/>
              </a:rPr>
              <a:t>Comparison of WLTP data with Existing Industrial Cycles </a:t>
            </a:r>
            <a:r>
              <a:rPr lang="en-US" altLang="en-US" dirty="0" smtClean="0">
                <a:solidFill>
                  <a:srgbClr val="640000"/>
                </a:solidFill>
                <a:latin typeface="Verdana" pitchFamily="34" charset="0"/>
              </a:rPr>
              <a:t>(Concluded)</a:t>
            </a:r>
            <a:r>
              <a:rPr lang="en-US" altLang="en-US" dirty="0" smtClean="0">
                <a:solidFill>
                  <a:srgbClr val="002060"/>
                </a:solidFill>
                <a:latin typeface="Verdana" pitchFamily="34" charset="0"/>
              </a:rPr>
              <a:t> </a:t>
            </a:r>
          </a:p>
          <a:p>
            <a:pPr indent="182563" algn="just" defTabSz="182563">
              <a:spcAft>
                <a:spcPts val="1200"/>
              </a:spcAft>
              <a:buFont typeface="Arial" pitchFamily="34" charset="0"/>
              <a:buChar char="•"/>
            </a:pPr>
            <a:r>
              <a:rPr lang="en-US" altLang="en-US" dirty="0" smtClean="0">
                <a:latin typeface="Verdana" pitchFamily="34" charset="0"/>
              </a:rPr>
              <a:t>Development </a:t>
            </a:r>
            <a:r>
              <a:rPr lang="en-US" altLang="en-US" dirty="0">
                <a:latin typeface="Verdana" pitchFamily="34" charset="0"/>
              </a:rPr>
              <a:t>of a first version of the </a:t>
            </a:r>
            <a:r>
              <a:rPr lang="en-US" altLang="en-US" dirty="0" smtClean="0">
                <a:latin typeface="Verdana" pitchFamily="34" charset="0"/>
              </a:rPr>
              <a:t>novel </a:t>
            </a:r>
            <a:r>
              <a:rPr lang="en-US" altLang="en-US" dirty="0">
                <a:latin typeface="Verdana" pitchFamily="34" charset="0"/>
              </a:rPr>
              <a:t>(WLTP </a:t>
            </a:r>
            <a:r>
              <a:rPr lang="en-US" altLang="en-US" dirty="0" smtClean="0">
                <a:latin typeface="Verdana" pitchFamily="34" charset="0"/>
              </a:rPr>
              <a:t>based) braking </a:t>
            </a:r>
            <a:r>
              <a:rPr lang="en-US" altLang="en-US" dirty="0">
                <a:latin typeface="Verdana" pitchFamily="34" charset="0"/>
              </a:rPr>
              <a:t>schedule </a:t>
            </a:r>
            <a:r>
              <a:rPr lang="en-US" altLang="en-US" dirty="0">
                <a:solidFill>
                  <a:srgbClr val="640000"/>
                </a:solidFill>
                <a:latin typeface="Verdana" pitchFamily="34" charset="0"/>
              </a:rPr>
              <a:t>(Concluded</a:t>
            </a:r>
            <a:r>
              <a:rPr lang="en-US" altLang="en-US" dirty="0" smtClean="0">
                <a:solidFill>
                  <a:srgbClr val="640000"/>
                </a:solidFill>
                <a:latin typeface="Verdana" pitchFamily="34" charset="0"/>
              </a:rPr>
              <a:t>)</a:t>
            </a:r>
            <a:endParaRPr lang="en-US" altLang="en-US" dirty="0">
              <a:solidFill>
                <a:srgbClr val="C00000"/>
              </a:solidFill>
              <a:latin typeface="Verdana" pitchFamily="34" charset="0"/>
            </a:endParaRPr>
          </a:p>
          <a:p>
            <a:pPr indent="182563" algn="just" defTabSz="182563">
              <a:spcAft>
                <a:spcPts val="1200"/>
              </a:spcAft>
              <a:buFont typeface="Arial" pitchFamily="34" charset="0"/>
              <a:buChar char="•"/>
            </a:pPr>
            <a:r>
              <a:rPr lang="en-US" altLang="en-US" dirty="0" smtClean="0">
                <a:latin typeface="Verdana" pitchFamily="34" charset="0"/>
              </a:rPr>
              <a:t>Validation </a:t>
            </a:r>
            <a:r>
              <a:rPr lang="en-US" altLang="en-US" dirty="0">
                <a:latin typeface="Verdana" pitchFamily="34" charset="0"/>
              </a:rPr>
              <a:t>of the </a:t>
            </a:r>
            <a:r>
              <a:rPr lang="en-US" altLang="en-US" dirty="0" smtClean="0">
                <a:latin typeface="Verdana" pitchFamily="34" charset="0"/>
              </a:rPr>
              <a:t>novel cycle - </a:t>
            </a:r>
            <a:r>
              <a:rPr lang="en-US" altLang="en-US" dirty="0">
                <a:latin typeface="Verdana" pitchFamily="34" charset="0"/>
              </a:rPr>
              <a:t>Round robin </a:t>
            </a:r>
            <a:r>
              <a:rPr lang="en-US" altLang="en-US" dirty="0" smtClean="0">
                <a:solidFill>
                  <a:srgbClr val="640000"/>
                </a:solidFill>
                <a:latin typeface="Verdana" pitchFamily="34" charset="0"/>
              </a:rPr>
              <a:t>(</a:t>
            </a:r>
            <a:r>
              <a:rPr lang="en-US" altLang="en-US" dirty="0">
                <a:solidFill>
                  <a:srgbClr val="640000"/>
                </a:solidFill>
                <a:latin typeface="Verdana" pitchFamily="34" charset="0"/>
              </a:rPr>
              <a:t>Deadline: January 2019)</a:t>
            </a:r>
          </a:p>
        </p:txBody>
      </p:sp>
      <p:sp>
        <p:nvSpPr>
          <p:cNvPr id="5" name="Text Placeholder 1"/>
          <p:cNvSpPr>
            <a:spLocks noGrp="1"/>
          </p:cNvSpPr>
          <p:nvPr>
            <p:ph type="body" sz="quarter" idx="11"/>
          </p:nvPr>
        </p:nvSpPr>
        <p:spPr>
          <a:xfrm>
            <a:off x="0" y="151988"/>
            <a:ext cx="12192000" cy="951803"/>
          </a:xfrm>
        </p:spPr>
        <p:txBody>
          <a:bodyPr/>
          <a:lstStyle/>
          <a:p>
            <a:pPr algn="ctr">
              <a:spcBef>
                <a:spcPts val="0"/>
              </a:spcBef>
            </a:pPr>
            <a:r>
              <a:rPr lang="en-IE" sz="3200" dirty="0" smtClean="0"/>
              <a:t>BRAKE WEAR EMISSIONS</a:t>
            </a:r>
          </a:p>
          <a:p>
            <a:pPr algn="ctr">
              <a:spcBef>
                <a:spcPts val="0"/>
              </a:spcBef>
            </a:pPr>
            <a:r>
              <a:rPr lang="en-IE" sz="3200" dirty="0" smtClean="0"/>
              <a:t> </a:t>
            </a:r>
            <a:r>
              <a:rPr lang="en-IE" sz="2800" dirty="0" smtClean="0"/>
              <a:t>DEVELOPMENT </a:t>
            </a:r>
            <a:r>
              <a:rPr lang="en-IE" sz="2800" dirty="0"/>
              <a:t>OF A COMMON METHOD FOR </a:t>
            </a:r>
          </a:p>
          <a:p>
            <a:pPr algn="ctr">
              <a:spcBef>
                <a:spcPts val="0"/>
              </a:spcBef>
            </a:pPr>
            <a:r>
              <a:rPr lang="en-IE" sz="2800" dirty="0"/>
              <a:t>SAMPLING AND MEASURING BRAKE WEAR PARTICLES</a:t>
            </a:r>
          </a:p>
        </p:txBody>
      </p:sp>
      <p:sp>
        <p:nvSpPr>
          <p:cNvPr id="4" name="Rectangle 3"/>
          <p:cNvSpPr/>
          <p:nvPr/>
        </p:nvSpPr>
        <p:spPr>
          <a:xfrm>
            <a:off x="196277" y="1519694"/>
            <a:ext cx="11799446" cy="461665"/>
          </a:xfrm>
          <a:prstGeom prst="rect">
            <a:avLst/>
          </a:prstGeom>
        </p:spPr>
        <p:txBody>
          <a:bodyPr wrap="square">
            <a:spAutoFit/>
          </a:bodyPr>
          <a:lstStyle/>
          <a:p>
            <a:pPr algn="just" defTabSz="365125">
              <a:lnSpc>
                <a:spcPct val="150000"/>
              </a:lnSpc>
              <a:spcAft>
                <a:spcPts val="1200"/>
              </a:spcAft>
            </a:pPr>
            <a:r>
              <a:rPr lang="en-US" altLang="en-US" sz="1600" b="1" u="sng" dirty="0" smtClean="0">
                <a:latin typeface="Verdana" pitchFamily="34" charset="0"/>
              </a:rPr>
              <a:t>STEP 1 - </a:t>
            </a:r>
            <a:r>
              <a:rPr lang="en-IE" altLang="en-US" sz="1600" b="1" u="sng" dirty="0" smtClean="0">
                <a:latin typeface="Verdana" pitchFamily="34" charset="0"/>
              </a:rPr>
              <a:t>Development of a new real-world braking cycle</a:t>
            </a:r>
          </a:p>
        </p:txBody>
      </p:sp>
      <p:sp>
        <p:nvSpPr>
          <p:cNvPr id="7" name="Rectangle 6"/>
          <p:cNvSpPr/>
          <p:nvPr/>
        </p:nvSpPr>
        <p:spPr>
          <a:xfrm>
            <a:off x="192560" y="3747682"/>
            <a:ext cx="11799446" cy="411908"/>
          </a:xfrm>
          <a:prstGeom prst="rect">
            <a:avLst/>
          </a:prstGeom>
        </p:spPr>
        <p:txBody>
          <a:bodyPr wrap="square">
            <a:spAutoFit/>
          </a:bodyPr>
          <a:lstStyle/>
          <a:p>
            <a:pPr algn="just" defTabSz="365125">
              <a:lnSpc>
                <a:spcPct val="150000"/>
              </a:lnSpc>
              <a:spcAft>
                <a:spcPts val="1200"/>
              </a:spcAft>
            </a:pPr>
            <a:r>
              <a:rPr lang="en-US" altLang="en-US" sz="1600" b="1" u="sng" dirty="0" smtClean="0">
                <a:latin typeface="Verdana" pitchFamily="34" charset="0"/>
              </a:rPr>
              <a:t>STEP 2 - </a:t>
            </a:r>
            <a:r>
              <a:rPr lang="en-IE" altLang="en-US" sz="1600" b="1" u="sng" dirty="0">
                <a:latin typeface="Verdana" pitchFamily="34" charset="0"/>
              </a:rPr>
              <a:t>Definition of a set of minimum </a:t>
            </a:r>
            <a:r>
              <a:rPr lang="en-IE" altLang="en-US" sz="1600" b="1" u="sng" dirty="0" smtClean="0">
                <a:latin typeface="Verdana" pitchFamily="34" charset="0"/>
              </a:rPr>
              <a:t>requirements for </a:t>
            </a:r>
            <a:r>
              <a:rPr lang="en-IE" altLang="en-US" sz="1600" b="1" u="sng" dirty="0">
                <a:latin typeface="Verdana" pitchFamily="34" charset="0"/>
              </a:rPr>
              <a:t>the emissions measurement </a:t>
            </a:r>
            <a:r>
              <a:rPr lang="en-IE" altLang="en-US" sz="1600" b="1" u="sng" dirty="0" smtClean="0">
                <a:latin typeface="Verdana" pitchFamily="34" charset="0"/>
              </a:rPr>
              <a:t>setup</a:t>
            </a:r>
          </a:p>
        </p:txBody>
      </p:sp>
      <p:sp>
        <p:nvSpPr>
          <p:cNvPr id="8" name="Rectangle 7"/>
          <p:cNvSpPr/>
          <p:nvPr/>
        </p:nvSpPr>
        <p:spPr>
          <a:xfrm>
            <a:off x="228000" y="4208184"/>
            <a:ext cx="11736000" cy="1661993"/>
          </a:xfrm>
          <a:prstGeom prst="rect">
            <a:avLst/>
          </a:prstGeom>
        </p:spPr>
        <p:txBody>
          <a:bodyPr wrap="square">
            <a:spAutoFit/>
          </a:bodyPr>
          <a:lstStyle/>
          <a:p>
            <a:pPr indent="266700" algn="just">
              <a:spcAft>
                <a:spcPts val="1200"/>
              </a:spcAft>
              <a:buFont typeface="Arial" pitchFamily="34" charset="0"/>
              <a:buChar char="•"/>
            </a:pPr>
            <a:r>
              <a:rPr lang="en-US" altLang="en-US" dirty="0" smtClean="0">
                <a:latin typeface="Verdana" pitchFamily="34" charset="0"/>
              </a:rPr>
              <a:t>Selection of the testing methodology </a:t>
            </a:r>
            <a:r>
              <a:rPr lang="en-US" altLang="en-US" dirty="0">
                <a:solidFill>
                  <a:srgbClr val="640000"/>
                </a:solidFill>
                <a:latin typeface="Verdana" pitchFamily="34" charset="0"/>
              </a:rPr>
              <a:t>(Concluded)</a:t>
            </a:r>
            <a:endParaRPr lang="en-US" altLang="en-US" dirty="0" smtClean="0">
              <a:solidFill>
                <a:srgbClr val="C00000"/>
              </a:solidFill>
              <a:latin typeface="Verdana" pitchFamily="34" charset="0"/>
            </a:endParaRPr>
          </a:p>
          <a:p>
            <a:pPr marL="269875" indent="-269875" algn="just">
              <a:spcAft>
                <a:spcPts val="1200"/>
              </a:spcAft>
              <a:buFont typeface="Arial" pitchFamily="34" charset="0"/>
              <a:buChar char="•"/>
              <a:tabLst>
                <a:tab pos="269875" algn="l"/>
              </a:tabLst>
            </a:pPr>
            <a:r>
              <a:rPr lang="en-US" altLang="en-US" dirty="0" smtClean="0">
                <a:latin typeface="Verdana" pitchFamily="34" charset="0"/>
              </a:rPr>
              <a:t>Comparison of existing systems/test rig configurations </a:t>
            </a:r>
            <a:r>
              <a:rPr lang="en-US" altLang="en-US" dirty="0">
                <a:solidFill>
                  <a:srgbClr val="640000"/>
                </a:solidFill>
                <a:latin typeface="Verdana" pitchFamily="34" charset="0"/>
              </a:rPr>
              <a:t>(Concluded)</a:t>
            </a:r>
            <a:r>
              <a:rPr lang="en-US" altLang="en-US" dirty="0" smtClean="0">
                <a:solidFill>
                  <a:srgbClr val="C00000"/>
                </a:solidFill>
                <a:latin typeface="Verdana" pitchFamily="34" charset="0"/>
              </a:rPr>
              <a:t> </a:t>
            </a:r>
          </a:p>
          <a:p>
            <a:pPr algn="just">
              <a:spcAft>
                <a:spcPts val="1200"/>
              </a:spcAft>
              <a:buFont typeface="Arial" pitchFamily="34" charset="0"/>
              <a:buChar char="•"/>
              <a:tabLst>
                <a:tab pos="266700" algn="l"/>
              </a:tabLst>
            </a:pPr>
            <a:r>
              <a:rPr lang="en-US" altLang="en-US" dirty="0" smtClean="0">
                <a:latin typeface="Verdana" pitchFamily="34" charset="0"/>
              </a:rPr>
              <a:t> 	Selection/definition of testing parameters </a:t>
            </a:r>
            <a:r>
              <a:rPr lang="en-US" altLang="en-US" dirty="0">
                <a:solidFill>
                  <a:srgbClr val="640000"/>
                </a:solidFill>
                <a:latin typeface="Verdana" pitchFamily="34" charset="0"/>
              </a:rPr>
              <a:t>(Deadline: </a:t>
            </a:r>
            <a:r>
              <a:rPr lang="en-US" altLang="en-US" dirty="0" smtClean="0">
                <a:solidFill>
                  <a:srgbClr val="640000"/>
                </a:solidFill>
                <a:latin typeface="Verdana" pitchFamily="34" charset="0"/>
              </a:rPr>
              <a:t> </a:t>
            </a:r>
            <a:r>
              <a:rPr lang="en-US" altLang="en-US" dirty="0">
                <a:solidFill>
                  <a:srgbClr val="640000"/>
                </a:solidFill>
                <a:latin typeface="Verdana" pitchFamily="34" charset="0"/>
              </a:rPr>
              <a:t>Still on-going)</a:t>
            </a:r>
          </a:p>
          <a:p>
            <a:pPr marL="266700" indent="-266700" algn="just">
              <a:spcAft>
                <a:spcPts val="1200"/>
              </a:spcAft>
              <a:buFont typeface="Arial" pitchFamily="34" charset="0"/>
              <a:buChar char="•"/>
              <a:tabLst>
                <a:tab pos="266700" algn="l"/>
              </a:tabLst>
            </a:pPr>
            <a:r>
              <a:rPr lang="en-US" altLang="en-US" dirty="0" smtClean="0">
                <a:latin typeface="Verdana" pitchFamily="34" charset="0"/>
              </a:rPr>
              <a:t>Validation of the selected configuration(s) &amp; measurement methods </a:t>
            </a:r>
            <a:r>
              <a:rPr lang="en-US" altLang="en-US" dirty="0">
                <a:solidFill>
                  <a:srgbClr val="640000"/>
                </a:solidFill>
                <a:latin typeface="Verdana" pitchFamily="34" charset="0"/>
              </a:rPr>
              <a:t>(Deadline: </a:t>
            </a:r>
            <a:r>
              <a:rPr lang="en-US" altLang="en-US" dirty="0" smtClean="0">
                <a:solidFill>
                  <a:srgbClr val="640000"/>
                </a:solidFill>
                <a:latin typeface="Verdana" pitchFamily="34" charset="0"/>
              </a:rPr>
              <a:t>December 2019)</a:t>
            </a:r>
            <a:endParaRPr lang="en-US" altLang="en-US" dirty="0">
              <a:solidFill>
                <a:srgbClr val="640000"/>
              </a:solidFill>
              <a:latin typeface="Verdana" pitchFamily="34" charset="0"/>
            </a:endParaRPr>
          </a:p>
        </p:txBody>
      </p:sp>
    </p:spTree>
    <p:extLst>
      <p:ext uri="{BB962C8B-B14F-4D97-AF65-F5344CB8AC3E}">
        <p14:creationId xmlns:p14="http://schemas.microsoft.com/office/powerpoint/2010/main" val="1871533156"/>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1"/>
          <p:cNvSpPr>
            <a:spLocks noGrp="1"/>
          </p:cNvSpPr>
          <p:nvPr>
            <p:ph type="body" sz="quarter" idx="11"/>
          </p:nvPr>
        </p:nvSpPr>
        <p:spPr>
          <a:xfrm>
            <a:off x="0" y="246558"/>
            <a:ext cx="12192000" cy="951803"/>
          </a:xfrm>
        </p:spPr>
        <p:txBody>
          <a:bodyPr/>
          <a:lstStyle/>
          <a:p>
            <a:pPr algn="ctr">
              <a:spcBef>
                <a:spcPts val="0"/>
              </a:spcBef>
            </a:pPr>
            <a:r>
              <a:rPr lang="en-IE" sz="3200" dirty="0" smtClean="0"/>
              <a:t>WHAT NEXT FOR REGULATORY PURPOSE?</a:t>
            </a:r>
            <a:endParaRPr lang="en-IE" sz="3200" dirty="0"/>
          </a:p>
        </p:txBody>
      </p:sp>
      <p:sp>
        <p:nvSpPr>
          <p:cNvPr id="9" name="Text Placeholder 2"/>
          <p:cNvSpPr>
            <a:spLocks noGrp="1"/>
          </p:cNvSpPr>
          <p:nvPr>
            <p:ph type="body" sz="quarter" idx="12"/>
          </p:nvPr>
        </p:nvSpPr>
        <p:spPr>
          <a:xfrm>
            <a:off x="939800" y="1765300"/>
            <a:ext cx="10896600" cy="3614738"/>
          </a:xfrm>
        </p:spPr>
        <p:txBody>
          <a:bodyPr/>
          <a:lstStyle/>
          <a:p>
            <a:pPr>
              <a:spcAft>
                <a:spcPts val="600"/>
              </a:spcAft>
            </a:pPr>
            <a:r>
              <a:rPr lang="en-US" dirty="0" smtClean="0"/>
              <a:t>Building on the methodology developed within PMP seems to be a sensible approach</a:t>
            </a:r>
          </a:p>
          <a:p>
            <a:pPr>
              <a:spcAft>
                <a:spcPts val="600"/>
              </a:spcAft>
            </a:pPr>
            <a:r>
              <a:rPr lang="en-US" dirty="0" smtClean="0"/>
              <a:t>Once the suggested methodology has been “completed” from a technical point of view, a monitoring phase to assess typical emission levels of brake systems as well as repeatability and reproducibility should follow </a:t>
            </a:r>
          </a:p>
          <a:p>
            <a:pPr>
              <a:spcAft>
                <a:spcPts val="600"/>
              </a:spcAft>
            </a:pPr>
            <a:r>
              <a:rPr lang="en-US" dirty="0" smtClean="0"/>
              <a:t>Considering that PMP is based on voluntary participation/contribution, </a:t>
            </a:r>
            <a:r>
              <a:rPr lang="en-US" dirty="0"/>
              <a:t>t</a:t>
            </a:r>
            <a:r>
              <a:rPr lang="en-US" dirty="0" smtClean="0"/>
              <a:t>his requires a strong commitment from OEM and OEM suppliers </a:t>
            </a:r>
          </a:p>
          <a:p>
            <a:pPr>
              <a:spcAft>
                <a:spcPts val="600"/>
              </a:spcAft>
            </a:pPr>
            <a:endParaRPr lang="en-US" dirty="0" smtClean="0"/>
          </a:p>
          <a:p>
            <a:pPr>
              <a:spcAft>
                <a:spcPts val="600"/>
              </a:spcAft>
            </a:pPr>
            <a:endParaRPr lang="en-US" dirty="0" smtClean="0"/>
          </a:p>
        </p:txBody>
      </p:sp>
    </p:spTree>
    <p:extLst>
      <p:ext uri="{BB962C8B-B14F-4D97-AF65-F5344CB8AC3E}">
        <p14:creationId xmlns:p14="http://schemas.microsoft.com/office/powerpoint/2010/main" val="223818321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body" sz="quarter" idx="11"/>
          </p:nvPr>
        </p:nvSpPr>
        <p:spPr/>
        <p:txBody>
          <a:bodyPr/>
          <a:lstStyle/>
          <a:p>
            <a:r>
              <a:rPr lang="en-US" altLang="en-US" dirty="0" smtClean="0"/>
              <a:t>Sub23 nm Round Robin</a:t>
            </a:r>
            <a:endParaRPr lang="en-IE" altLang="en-US" dirty="0" smtClean="0"/>
          </a:p>
        </p:txBody>
      </p:sp>
      <p:sp>
        <p:nvSpPr>
          <p:cNvPr id="5" name="Content Placeholder 2"/>
          <p:cNvSpPr>
            <a:spLocks noGrp="1"/>
          </p:cNvSpPr>
          <p:nvPr>
            <p:ph type="body" sz="quarter" idx="12"/>
          </p:nvPr>
        </p:nvSpPr>
        <p:spPr/>
        <p:txBody>
          <a:bodyPr/>
          <a:lstStyle/>
          <a:p>
            <a:r>
              <a:rPr lang="en-IE" altLang="en-US" sz="2400" dirty="0"/>
              <a:t>Development of a sub23nm (cut-off size</a:t>
            </a:r>
            <a:r>
              <a:rPr lang="en-IE" altLang="en-US" sz="2400" dirty="0" smtClean="0"/>
              <a:t>:</a:t>
            </a:r>
            <a:r>
              <a:rPr lang="en-IE" altLang="en-US" sz="2400" dirty="0" smtClean="0">
                <a:sym typeface="Symbol"/>
              </a:rPr>
              <a:t></a:t>
            </a:r>
            <a:r>
              <a:rPr lang="en-IE" altLang="en-US" sz="2400" dirty="0" smtClean="0"/>
              <a:t> </a:t>
            </a:r>
            <a:r>
              <a:rPr lang="en-IE" altLang="en-US" sz="2400" dirty="0"/>
              <a:t>10 nm) particle number measurement procedure based on the existing PMP methodology conveniently </a:t>
            </a:r>
            <a:r>
              <a:rPr lang="en-IE" altLang="en-US" sz="2400" dirty="0" smtClean="0"/>
              <a:t>adapted.</a:t>
            </a:r>
          </a:p>
          <a:p>
            <a:endParaRPr lang="en-IE" altLang="en-US" sz="2400" dirty="0"/>
          </a:p>
          <a:p>
            <a:r>
              <a:rPr lang="en-IE" altLang="en-US" sz="2400" dirty="0" smtClean="0"/>
              <a:t>Main </a:t>
            </a:r>
            <a:r>
              <a:rPr lang="en-IE" altLang="en-US" sz="2400" dirty="0"/>
              <a:t>purpose: Monitoring particle emissions of new engine/after-treatment technologies.</a:t>
            </a:r>
          </a:p>
          <a:p>
            <a:endParaRPr lang="en-IE" altLang="en-US" sz="2400" dirty="0" smtClean="0"/>
          </a:p>
          <a:p>
            <a:r>
              <a:rPr lang="en-IE" altLang="en-US" sz="2400" dirty="0" smtClean="0"/>
              <a:t>Assessment </a:t>
            </a:r>
            <a:r>
              <a:rPr lang="en-IE" altLang="en-US" sz="2400" dirty="0"/>
              <a:t>of the repeatability/reproducibility of the proposed particle counting methodology by means of a “round robin”.</a:t>
            </a:r>
          </a:p>
          <a:p>
            <a:pPr marL="0" indent="0" defTabSz="825500">
              <a:spcAft>
                <a:spcPct val="40000"/>
              </a:spcAft>
              <a:buClr>
                <a:srgbClr val="002060"/>
              </a:buClr>
              <a:buSzPct val="115000"/>
              <a:buNone/>
            </a:pPr>
            <a:r>
              <a:rPr lang="en-IE" altLang="en-US" sz="1800" kern="1200" dirty="0" smtClean="0">
                <a:solidFill>
                  <a:srgbClr val="0F5494"/>
                </a:solidFill>
                <a:latin typeface="Verdana" pitchFamily="34" charset="0"/>
                <a:cs typeface="+mn-cs"/>
              </a:rPr>
              <a:t> </a:t>
            </a:r>
            <a:endParaRPr lang="en-IE" altLang="en-US" sz="1800" kern="1200" dirty="0">
              <a:solidFill>
                <a:srgbClr val="0F5494"/>
              </a:solidFill>
              <a:latin typeface="Verdana" pitchFamily="34" charset="0"/>
              <a:cs typeface="+mn-cs"/>
            </a:endParaRPr>
          </a:p>
        </p:txBody>
      </p:sp>
    </p:spTree>
    <p:extLst>
      <p:ext uri="{BB962C8B-B14F-4D97-AF65-F5344CB8AC3E}">
        <p14:creationId xmlns:p14="http://schemas.microsoft.com/office/powerpoint/2010/main" val="1478745920"/>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939800" y="310646"/>
            <a:ext cx="10896600" cy="993310"/>
          </a:xfrm>
        </p:spPr>
        <p:txBody>
          <a:bodyPr/>
          <a:lstStyle/>
          <a:p>
            <a:r>
              <a:rPr lang="it-IT" dirty="0"/>
              <a:t/>
            </a:r>
            <a:br>
              <a:rPr lang="it-IT" dirty="0"/>
            </a:br>
            <a:endParaRPr lang="en-US" dirty="0"/>
          </a:p>
        </p:txBody>
      </p:sp>
      <p:sp>
        <p:nvSpPr>
          <p:cNvPr id="5" name="Text Placeholder 1"/>
          <p:cNvSpPr txBox="1">
            <a:spLocks/>
          </p:cNvSpPr>
          <p:nvPr/>
        </p:nvSpPr>
        <p:spPr>
          <a:xfrm>
            <a:off x="1092200" y="463046"/>
            <a:ext cx="10896600" cy="993310"/>
          </a:xfrm>
          <a:prstGeom prst="rect">
            <a:avLst/>
          </a:prstGeom>
        </p:spPr>
        <p:txBody>
          <a:bodyPr/>
          <a:lstStyle>
            <a:lvl1pPr marL="0" indent="0" algn="l" defTabSz="914400" rtl="0" eaLnBrk="1" latinLnBrk="0" hangingPunct="1">
              <a:lnSpc>
                <a:spcPct val="90000"/>
              </a:lnSpc>
              <a:spcBef>
                <a:spcPts val="1000"/>
              </a:spcBef>
              <a:buFont typeface="Arial"/>
              <a:buNone/>
              <a:defRPr sz="3600" b="0" i="0" kern="1200">
                <a:solidFill>
                  <a:schemeClr val="bg1"/>
                </a:solidFill>
                <a:latin typeface="Verdana"/>
                <a:ea typeface="+mn-ea"/>
                <a:cs typeface="Verdana"/>
              </a:defRPr>
            </a:lvl1pPr>
            <a:lvl2pPr marL="685800" indent="-228600" algn="l" defTabSz="914400" rtl="0" eaLnBrk="1" latinLnBrk="0" hangingPunct="1">
              <a:lnSpc>
                <a:spcPct val="90000"/>
              </a:lnSpc>
              <a:spcBef>
                <a:spcPts val="500"/>
              </a:spcBef>
              <a:buFont typeface="Arial"/>
              <a:buChar char="•"/>
              <a:defRPr sz="3600" b="1" i="0" kern="1200">
                <a:solidFill>
                  <a:schemeClr val="bg1"/>
                </a:solidFill>
                <a:latin typeface="Verdana Standaard" charset="0"/>
                <a:ea typeface="+mn-ea"/>
                <a:cs typeface="+mn-cs"/>
              </a:defRPr>
            </a:lvl2pPr>
            <a:lvl3pPr marL="1143000" indent="-228600" algn="l" defTabSz="914400" rtl="0" eaLnBrk="1" latinLnBrk="0" hangingPunct="1">
              <a:lnSpc>
                <a:spcPct val="90000"/>
              </a:lnSpc>
              <a:spcBef>
                <a:spcPts val="500"/>
              </a:spcBef>
              <a:buFont typeface="Arial"/>
              <a:buChar char="•"/>
              <a:defRPr sz="3600" b="1" i="0" kern="1200">
                <a:solidFill>
                  <a:schemeClr val="bg1"/>
                </a:solidFill>
                <a:latin typeface="Verdana Standaard" charset="0"/>
                <a:ea typeface="+mn-ea"/>
                <a:cs typeface="+mn-cs"/>
              </a:defRPr>
            </a:lvl3pPr>
            <a:lvl4pPr marL="1600200" indent="-228600" algn="l" defTabSz="914400" rtl="0" eaLnBrk="1" latinLnBrk="0" hangingPunct="1">
              <a:lnSpc>
                <a:spcPct val="90000"/>
              </a:lnSpc>
              <a:spcBef>
                <a:spcPts val="500"/>
              </a:spcBef>
              <a:buFont typeface="Arial"/>
              <a:buChar char="•"/>
              <a:defRPr sz="3600" b="1" i="0" kern="1200">
                <a:solidFill>
                  <a:schemeClr val="bg1"/>
                </a:solidFill>
                <a:latin typeface="Verdana Standaard" charset="0"/>
                <a:ea typeface="+mn-ea"/>
                <a:cs typeface="+mn-cs"/>
              </a:defRPr>
            </a:lvl4pPr>
            <a:lvl5pPr marL="2057400" indent="-228600" algn="l" defTabSz="914400" rtl="0" eaLnBrk="1" latinLnBrk="0" hangingPunct="1">
              <a:lnSpc>
                <a:spcPct val="90000"/>
              </a:lnSpc>
              <a:spcBef>
                <a:spcPts val="500"/>
              </a:spcBef>
              <a:buFont typeface="Arial"/>
              <a:buChar char="•"/>
              <a:defRPr sz="3600" b="1" i="0" kern="1200">
                <a:solidFill>
                  <a:schemeClr val="bg1"/>
                </a:solidFill>
                <a:latin typeface="Verdana Standaard"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dirty="0"/>
              <a:t>Potential timeline /Milestones</a:t>
            </a:r>
          </a:p>
        </p:txBody>
      </p:sp>
      <p:pic>
        <p:nvPicPr>
          <p:cNvPr id="3" name="Picture 2"/>
          <p:cNvPicPr>
            <a:picLocks noChangeAspect="1"/>
          </p:cNvPicPr>
          <p:nvPr/>
        </p:nvPicPr>
        <p:blipFill>
          <a:blip r:embed="rId2"/>
          <a:stretch>
            <a:fillRect/>
          </a:stretch>
        </p:blipFill>
        <p:spPr>
          <a:xfrm>
            <a:off x="215900" y="1511300"/>
            <a:ext cx="11760200" cy="5346700"/>
          </a:xfrm>
          <a:prstGeom prst="rect">
            <a:avLst/>
          </a:prstGeom>
        </p:spPr>
      </p:pic>
    </p:spTree>
    <p:extLst>
      <p:ext uri="{BB962C8B-B14F-4D97-AF65-F5344CB8AC3E}">
        <p14:creationId xmlns:p14="http://schemas.microsoft.com/office/powerpoint/2010/main" val="1154551852"/>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1"/>
          <p:cNvSpPr>
            <a:spLocks noGrp="1"/>
          </p:cNvSpPr>
          <p:nvPr>
            <p:ph type="body" sz="quarter" idx="11"/>
          </p:nvPr>
        </p:nvSpPr>
        <p:spPr>
          <a:xfrm>
            <a:off x="0" y="151988"/>
            <a:ext cx="12192000" cy="951803"/>
          </a:xfrm>
        </p:spPr>
        <p:txBody>
          <a:bodyPr/>
          <a:lstStyle/>
          <a:p>
            <a:pPr algn="ctr">
              <a:spcBef>
                <a:spcPts val="0"/>
              </a:spcBef>
            </a:pPr>
            <a:r>
              <a:rPr lang="en-IE" sz="3200" dirty="0" smtClean="0"/>
              <a:t>TYRE WEAR EMISSIONS</a:t>
            </a:r>
          </a:p>
          <a:p>
            <a:pPr algn="ctr">
              <a:spcBef>
                <a:spcPts val="0"/>
              </a:spcBef>
            </a:pPr>
            <a:r>
              <a:rPr lang="en-IE" sz="3200" dirty="0" smtClean="0"/>
              <a:t> </a:t>
            </a:r>
            <a:endParaRPr lang="en-IE" sz="2800" dirty="0"/>
          </a:p>
        </p:txBody>
      </p:sp>
      <p:sp>
        <p:nvSpPr>
          <p:cNvPr id="9" name="Text Placeholder 2"/>
          <p:cNvSpPr>
            <a:spLocks noGrp="1"/>
          </p:cNvSpPr>
          <p:nvPr>
            <p:ph type="body" sz="quarter" idx="12"/>
          </p:nvPr>
        </p:nvSpPr>
        <p:spPr>
          <a:xfrm>
            <a:off x="939800" y="1765300"/>
            <a:ext cx="10896600" cy="3614738"/>
          </a:xfrm>
        </p:spPr>
        <p:txBody>
          <a:bodyPr/>
          <a:lstStyle/>
          <a:p>
            <a:r>
              <a:rPr lang="en-US" dirty="0" smtClean="0"/>
              <a:t>EU Third Mobility Package included the decision to develop a standard methodology to measure </a:t>
            </a:r>
            <a:r>
              <a:rPr lang="en-US" dirty="0" err="1" smtClean="0"/>
              <a:t>tyre</a:t>
            </a:r>
            <a:r>
              <a:rPr lang="en-US" dirty="0" smtClean="0"/>
              <a:t> abrasion rate</a:t>
            </a:r>
          </a:p>
          <a:p>
            <a:r>
              <a:rPr lang="en-US" dirty="0" smtClean="0"/>
              <a:t>Very likely this methodology will be developed by an ad-hoc group set up by the EU Commission with strong involvement of main stakeholders, especially </a:t>
            </a:r>
            <a:r>
              <a:rPr lang="en-US" dirty="0" err="1" smtClean="0"/>
              <a:t>tyre</a:t>
            </a:r>
            <a:r>
              <a:rPr lang="en-US" dirty="0" smtClean="0"/>
              <a:t> manufacturers</a:t>
            </a:r>
          </a:p>
          <a:p>
            <a:r>
              <a:rPr lang="en-US" dirty="0" smtClean="0"/>
              <a:t>The focus will be on the amount of material released into the environment by </a:t>
            </a:r>
            <a:r>
              <a:rPr lang="en-US" dirty="0" err="1" smtClean="0"/>
              <a:t>tyres</a:t>
            </a:r>
            <a:r>
              <a:rPr lang="en-US" dirty="0" smtClean="0"/>
              <a:t> (</a:t>
            </a:r>
            <a:r>
              <a:rPr lang="en-US" dirty="0" err="1" smtClean="0"/>
              <a:t>microplastics</a:t>
            </a:r>
            <a:r>
              <a:rPr lang="en-US" dirty="0" smtClean="0"/>
              <a:t> issue) </a:t>
            </a:r>
          </a:p>
          <a:p>
            <a:r>
              <a:rPr lang="en-US" dirty="0" smtClean="0"/>
              <a:t>PMP could be involved again afterwards to investigate any possible correlation between abrasion rate and contribution to airborne PM10-2.5</a:t>
            </a:r>
          </a:p>
          <a:p>
            <a:endParaRPr lang="en-US" dirty="0" smtClean="0"/>
          </a:p>
        </p:txBody>
      </p:sp>
    </p:spTree>
    <p:extLst>
      <p:ext uri="{BB962C8B-B14F-4D97-AF65-F5344CB8AC3E}">
        <p14:creationId xmlns:p14="http://schemas.microsoft.com/office/powerpoint/2010/main" val="765655731"/>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en-US"/>
          </a:p>
        </p:txBody>
      </p:sp>
      <p:sp>
        <p:nvSpPr>
          <p:cNvPr id="3" name="TextBox 8"/>
          <p:cNvSpPr txBox="1"/>
          <p:nvPr/>
        </p:nvSpPr>
        <p:spPr>
          <a:xfrm>
            <a:off x="2419350" y="3273440"/>
            <a:ext cx="9201150" cy="830997"/>
          </a:xfrm>
          <a:prstGeom prst="rect">
            <a:avLst/>
          </a:prstGeom>
          <a:noFill/>
        </p:spPr>
        <p:txBody>
          <a:bodyPr wrap="square" lIns="91356" tIns="0" rIns="91356" bIns="0" rtlCol="0">
            <a:spAutoFit/>
          </a:bodyPr>
          <a:lstStyle/>
          <a:p>
            <a:r>
              <a:rPr lang="en-GB" sz="3600" dirty="0">
                <a:solidFill>
                  <a:srgbClr val="093B37"/>
                </a:solidFill>
                <a:latin typeface="Verdana" panose="020B0604030504040204" pitchFamily="34" charset="0"/>
                <a:ea typeface="Verdana" panose="020B0604030504040204" pitchFamily="34" charset="0"/>
                <a:cs typeface="Verdana" panose="020B0604030504040204" pitchFamily="34" charset="0"/>
              </a:rPr>
              <a:t>Any questions?</a:t>
            </a:r>
          </a:p>
          <a:p>
            <a:r>
              <a:rPr lang="en-GB" sz="1800" dirty="0">
                <a:solidFill>
                  <a:srgbClr val="093B37"/>
                </a:solidFill>
                <a:latin typeface="Verdana" panose="020B0604030504040204" pitchFamily="34" charset="0"/>
                <a:ea typeface="Verdana" panose="020B0604030504040204" pitchFamily="34" charset="0"/>
                <a:cs typeface="Verdana" panose="020B0604030504040204" pitchFamily="34" charset="0"/>
              </a:rPr>
              <a:t>You can find me </a:t>
            </a:r>
            <a:r>
              <a:rPr lang="en-GB" sz="1800" dirty="0">
                <a:solidFill>
                  <a:srgbClr val="3B83C1"/>
                </a:solidFill>
                <a:latin typeface="Verdana" panose="020B0604030504040204" pitchFamily="34" charset="0"/>
                <a:ea typeface="Verdana" panose="020B0604030504040204" pitchFamily="34" charset="0"/>
                <a:cs typeface="Verdana" panose="020B0604030504040204" pitchFamily="34" charset="0"/>
              </a:rPr>
              <a:t>at </a:t>
            </a:r>
            <a:r>
              <a:rPr lang="en-GB" sz="1800" dirty="0" err="1" smtClean="0">
                <a:solidFill>
                  <a:srgbClr val="3B83C1"/>
                </a:solidFill>
                <a:latin typeface="Verdana" panose="020B0604030504040204" pitchFamily="34" charset="0"/>
                <a:ea typeface="Verdana" panose="020B0604030504040204" pitchFamily="34" charset="0"/>
                <a:cs typeface="Verdana" panose="020B0604030504040204" pitchFamily="34" charset="0"/>
              </a:rPr>
              <a:t>giorgio.martini@</a:t>
            </a:r>
            <a:r>
              <a:rPr lang="en-GB" dirty="0" err="1" smtClean="0">
                <a:solidFill>
                  <a:srgbClr val="3B83C1"/>
                </a:solidFill>
                <a:latin typeface="Verdana" panose="020B0604030504040204" pitchFamily="34" charset="0"/>
                <a:ea typeface="Verdana" panose="020B0604030504040204" pitchFamily="34" charset="0"/>
                <a:cs typeface="Verdana" panose="020B0604030504040204" pitchFamily="34" charset="0"/>
              </a:rPr>
              <a:t>ec.europa.eu</a:t>
            </a:r>
            <a:endParaRPr lang="en-GB" sz="1800" dirty="0">
              <a:solidFill>
                <a:srgbClr val="3B83C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67170177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body" sz="quarter" idx="11"/>
          </p:nvPr>
        </p:nvSpPr>
        <p:spPr/>
        <p:txBody>
          <a:bodyPr/>
          <a:lstStyle/>
          <a:p>
            <a:r>
              <a:rPr lang="en-US" altLang="en-US" dirty="0"/>
              <a:t>Investigation of sub23nm protocol</a:t>
            </a:r>
            <a:endParaRPr lang="en-IE" altLang="en-US" dirty="0" smtClean="0"/>
          </a:p>
        </p:txBody>
      </p:sp>
      <p:sp>
        <p:nvSpPr>
          <p:cNvPr id="5" name="Content Placeholder 2"/>
          <p:cNvSpPr>
            <a:spLocks noGrp="1"/>
          </p:cNvSpPr>
          <p:nvPr>
            <p:ph type="body" sz="quarter" idx="12"/>
          </p:nvPr>
        </p:nvSpPr>
        <p:spPr/>
        <p:txBody>
          <a:bodyPr/>
          <a:lstStyle/>
          <a:p>
            <a:r>
              <a:rPr lang="en-IE" altLang="en-US" sz="2400" dirty="0"/>
              <a:t>Two systems with CS and 10nm CPC to circulate</a:t>
            </a:r>
          </a:p>
          <a:p>
            <a:endParaRPr lang="en-IE" altLang="en-US" sz="2400" dirty="0"/>
          </a:p>
          <a:p>
            <a:r>
              <a:rPr lang="en-IE" altLang="en-US" sz="2400" dirty="0"/>
              <a:t>Each lab PMP system plus a 10nm CPC (to circulate)</a:t>
            </a:r>
          </a:p>
          <a:p>
            <a:endParaRPr lang="en-IE" altLang="en-US" sz="2400" dirty="0"/>
          </a:p>
          <a:p>
            <a:r>
              <a:rPr lang="en-IE" altLang="en-US" sz="2400" dirty="0"/>
              <a:t>One golden vehicle </a:t>
            </a:r>
            <a:r>
              <a:rPr lang="en-IE" altLang="en-US" sz="2400" dirty="0" smtClean="0"/>
              <a:t>(Opel Astra GDI – no GPF)</a:t>
            </a:r>
          </a:p>
          <a:p>
            <a:pPr lvl="1">
              <a:buFont typeface="Courier New" panose="02070309020205020404" pitchFamily="49" charset="0"/>
              <a:buChar char="o"/>
            </a:pPr>
            <a:r>
              <a:rPr lang="en-IE" altLang="en-US" sz="2000" dirty="0" smtClean="0"/>
              <a:t>The </a:t>
            </a:r>
            <a:r>
              <a:rPr lang="en-IE" altLang="en-US" sz="2000" dirty="0"/>
              <a:t>PMP group would have preferred 6d technology for the golden vehicle, this was not available in the program timing and will need investigation </a:t>
            </a:r>
            <a:r>
              <a:rPr lang="en-IE" altLang="en-US" sz="2000" dirty="0" smtClean="0"/>
              <a:t>later</a:t>
            </a:r>
            <a:endParaRPr lang="en-IE" altLang="en-US" sz="2400" dirty="0"/>
          </a:p>
        </p:txBody>
      </p:sp>
    </p:spTree>
    <p:extLst>
      <p:ext uri="{BB962C8B-B14F-4D97-AF65-F5344CB8AC3E}">
        <p14:creationId xmlns:p14="http://schemas.microsoft.com/office/powerpoint/2010/main" val="48944641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p:txBody>
          <a:bodyPr/>
          <a:lstStyle/>
          <a:p>
            <a:r>
              <a:rPr lang="en-US" dirty="0"/>
              <a:t>RR  measurement </a:t>
            </a:r>
            <a:r>
              <a:rPr lang="en-US" dirty="0" smtClean="0"/>
              <a:t>equipment</a:t>
            </a:r>
            <a:endParaRPr lang="en-US" dirty="0"/>
          </a:p>
          <a:p>
            <a:endParaRPr lang="en-US" dirty="0"/>
          </a:p>
        </p:txBody>
      </p:sp>
      <p:grpSp>
        <p:nvGrpSpPr>
          <p:cNvPr id="4" name="Group 3"/>
          <p:cNvGrpSpPr/>
          <p:nvPr/>
        </p:nvGrpSpPr>
        <p:grpSpPr>
          <a:xfrm>
            <a:off x="1651219" y="1719071"/>
            <a:ext cx="7808069" cy="4401145"/>
            <a:chOff x="623581" y="1124744"/>
            <a:chExt cx="8309366" cy="5545621"/>
          </a:xfrm>
        </p:grpSpPr>
        <p:sp>
          <p:nvSpPr>
            <p:cNvPr id="5" name="Snip Same Side Corner Rectangle 4"/>
            <p:cNvSpPr/>
            <p:nvPr/>
          </p:nvSpPr>
          <p:spPr>
            <a:xfrm>
              <a:off x="971600" y="3429000"/>
              <a:ext cx="2232249" cy="1124744"/>
            </a:xfrm>
            <a:prstGeom prst="snip2SameRect">
              <a:avLst/>
            </a:prstGeom>
            <a:effectLst>
              <a:outerShdw blurRad="50800" dist="38100" dir="18900000" algn="b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t" anchorCtr="0"/>
            <a:lstStyle/>
            <a:p>
              <a:r>
                <a:rPr lang="it-IT" dirty="0" smtClean="0"/>
                <a:t>LabPMP</a:t>
              </a:r>
            </a:p>
            <a:p>
              <a:r>
                <a:rPr lang="it-IT" sz="1600" dirty="0" smtClean="0"/>
                <a:t>VPR</a:t>
              </a:r>
              <a:endParaRPr lang="en-IE" sz="1600" dirty="0"/>
            </a:p>
          </p:txBody>
        </p:sp>
        <p:sp>
          <p:nvSpPr>
            <p:cNvPr id="6" name="Snip Single Corner Rectangle 5"/>
            <p:cNvSpPr/>
            <p:nvPr/>
          </p:nvSpPr>
          <p:spPr>
            <a:xfrm flipH="1">
              <a:off x="2152824" y="3791041"/>
              <a:ext cx="1008112" cy="720080"/>
            </a:xfrm>
            <a:prstGeom prst="snip1Rect">
              <a:avLst/>
            </a:prstGeom>
            <a:ln>
              <a:solidFill>
                <a:schemeClr val="tx1">
                  <a:lumMod val="50000"/>
                  <a:lumOff val="50000"/>
                </a:schemeClr>
              </a:solidFill>
            </a:ln>
            <a:effectLst>
              <a:outerShdw blurRad="50800" dist="38100" dir="18900000" algn="b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r>
                <a:rPr lang="it-IT" dirty="0" smtClean="0"/>
                <a:t>CPC, 23 nm</a:t>
              </a:r>
              <a:endParaRPr lang="en-IE" dirty="0"/>
            </a:p>
          </p:txBody>
        </p:sp>
        <p:sp>
          <p:nvSpPr>
            <p:cNvPr id="7" name="Snip Same Side Corner Rectangle 6"/>
            <p:cNvSpPr/>
            <p:nvPr/>
          </p:nvSpPr>
          <p:spPr>
            <a:xfrm>
              <a:off x="3707903" y="3429000"/>
              <a:ext cx="2232249" cy="1124744"/>
            </a:xfrm>
            <a:prstGeom prst="snip2SameRect">
              <a:avLst/>
            </a:prstGeom>
            <a:solidFill>
              <a:srgbClr val="FFFF00"/>
            </a:solidFill>
            <a:effectLst>
              <a:outerShdw blurRad="50800" dist="38100" dir="18900000" algn="b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t" anchorCtr="0"/>
            <a:lstStyle/>
            <a:p>
              <a:r>
                <a:rPr lang="it-IT" dirty="0" smtClean="0"/>
                <a:t>APC,</a:t>
              </a:r>
            </a:p>
            <a:p>
              <a:r>
                <a:rPr lang="it-IT" dirty="0" smtClean="0"/>
                <a:t>CS</a:t>
              </a:r>
              <a:endParaRPr lang="it-IT" dirty="0"/>
            </a:p>
            <a:p>
              <a:r>
                <a:rPr lang="it-IT" dirty="0"/>
                <a:t>(AVL)</a:t>
              </a:r>
              <a:endParaRPr lang="en-IE" dirty="0"/>
            </a:p>
          </p:txBody>
        </p:sp>
        <p:sp>
          <p:nvSpPr>
            <p:cNvPr id="8" name="Snip Single Corner Rectangle 7"/>
            <p:cNvSpPr/>
            <p:nvPr/>
          </p:nvSpPr>
          <p:spPr>
            <a:xfrm flipH="1">
              <a:off x="4973091" y="3779826"/>
              <a:ext cx="929098" cy="720080"/>
            </a:xfrm>
            <a:prstGeom prst="snip1Rect">
              <a:avLst/>
            </a:prstGeom>
            <a:ln>
              <a:solidFill>
                <a:schemeClr val="tx1">
                  <a:lumMod val="50000"/>
                  <a:lumOff val="50000"/>
                </a:schemeClr>
              </a:solidFill>
            </a:ln>
            <a:effectLst>
              <a:outerShdw blurRad="50800" dist="38100" dir="18900000" algn="b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r>
                <a:rPr lang="it-IT" dirty="0"/>
                <a:t>CPC, 10 nm</a:t>
              </a:r>
              <a:endParaRPr lang="en-IE" dirty="0"/>
            </a:p>
          </p:txBody>
        </p:sp>
        <p:sp>
          <p:nvSpPr>
            <p:cNvPr id="9" name="Snip Same Side Corner Rectangle 8"/>
            <p:cNvSpPr/>
            <p:nvPr/>
          </p:nvSpPr>
          <p:spPr>
            <a:xfrm>
              <a:off x="6372200" y="3429000"/>
              <a:ext cx="2232249" cy="1124744"/>
            </a:xfrm>
            <a:prstGeom prst="snip2SameRect">
              <a:avLst/>
            </a:prstGeom>
            <a:solidFill>
              <a:schemeClr val="accent6">
                <a:lumMod val="60000"/>
                <a:lumOff val="40000"/>
              </a:schemeClr>
            </a:solidFill>
            <a:effectLst>
              <a:outerShdw blurRad="50800" dist="38100" dir="18900000" algn="b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t" anchorCtr="0"/>
            <a:lstStyle/>
            <a:p>
              <a:r>
                <a:rPr lang="it-IT" dirty="0" smtClean="0"/>
                <a:t>SPCS,</a:t>
              </a:r>
            </a:p>
            <a:p>
              <a:r>
                <a:rPr lang="it-IT" dirty="0" smtClean="0"/>
                <a:t>CS</a:t>
              </a:r>
            </a:p>
            <a:p>
              <a:r>
                <a:rPr lang="it-IT" dirty="0" smtClean="0"/>
                <a:t>(HORIBA)</a:t>
              </a:r>
              <a:endParaRPr lang="en-IE" dirty="0"/>
            </a:p>
          </p:txBody>
        </p:sp>
        <p:sp>
          <p:nvSpPr>
            <p:cNvPr id="10" name="Snip Single Corner Rectangle 9"/>
            <p:cNvSpPr/>
            <p:nvPr/>
          </p:nvSpPr>
          <p:spPr>
            <a:xfrm flipH="1">
              <a:off x="7598342" y="3779826"/>
              <a:ext cx="968144" cy="720080"/>
            </a:xfrm>
            <a:prstGeom prst="snip1Rect">
              <a:avLst/>
            </a:prstGeom>
            <a:ln>
              <a:solidFill>
                <a:schemeClr val="tx1">
                  <a:lumMod val="50000"/>
                  <a:lumOff val="50000"/>
                </a:schemeClr>
              </a:solidFill>
            </a:ln>
            <a:effectLst>
              <a:outerShdw blurRad="50800" dist="38100" dir="18900000" algn="b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r>
                <a:rPr lang="it-IT" dirty="0"/>
                <a:t>CPC, 10 nm</a:t>
              </a:r>
              <a:endParaRPr lang="en-IE" dirty="0"/>
            </a:p>
          </p:txBody>
        </p:sp>
        <p:sp>
          <p:nvSpPr>
            <p:cNvPr id="11" name="Snip Single Corner Rectangle 10"/>
            <p:cNvSpPr/>
            <p:nvPr/>
          </p:nvSpPr>
          <p:spPr>
            <a:xfrm flipH="1">
              <a:off x="909308" y="5013176"/>
              <a:ext cx="1188670" cy="864096"/>
            </a:xfrm>
            <a:prstGeom prst="snip1Rect">
              <a:avLst/>
            </a:prstGeom>
            <a:solidFill>
              <a:schemeClr val="accent1">
                <a:lumMod val="40000"/>
                <a:lumOff val="60000"/>
              </a:schemeClr>
            </a:solidFill>
            <a:ln>
              <a:solidFill>
                <a:schemeClr val="tx1">
                  <a:lumMod val="50000"/>
                  <a:lumOff val="50000"/>
                </a:schemeClr>
              </a:solidFill>
            </a:ln>
            <a:effectLst>
              <a:outerShdw blurRad="50800" dist="38100" dir="18900000" algn="b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r>
                <a:rPr lang="it-IT" dirty="0" smtClean="0"/>
                <a:t>AM10</a:t>
              </a:r>
              <a:endParaRPr lang="it-IT" dirty="0"/>
            </a:p>
          </p:txBody>
        </p:sp>
        <p:sp>
          <p:nvSpPr>
            <p:cNvPr id="12" name="Snip Single Corner Rectangle 11"/>
            <p:cNvSpPr/>
            <p:nvPr/>
          </p:nvSpPr>
          <p:spPr>
            <a:xfrm>
              <a:off x="2123728" y="5013176"/>
              <a:ext cx="1186128" cy="864096"/>
            </a:xfrm>
            <a:prstGeom prst="snip1Rect">
              <a:avLst/>
            </a:prstGeom>
            <a:solidFill>
              <a:schemeClr val="accent4">
                <a:lumMod val="20000"/>
                <a:lumOff val="80000"/>
              </a:schemeClr>
            </a:solidFill>
            <a:ln>
              <a:solidFill>
                <a:schemeClr val="tx1">
                  <a:lumMod val="50000"/>
                  <a:lumOff val="50000"/>
                </a:schemeClr>
              </a:solidFill>
            </a:ln>
            <a:effectLst>
              <a:outerShdw blurRad="50800" dist="38100" dir="18900000" algn="b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r>
                <a:rPr lang="it-IT" dirty="0" smtClean="0"/>
                <a:t>TSI10</a:t>
              </a:r>
              <a:endParaRPr lang="it-IT" dirty="0"/>
            </a:p>
          </p:txBody>
        </p:sp>
        <p:sp>
          <p:nvSpPr>
            <p:cNvPr id="13" name="Snip Single Corner Rectangle 12"/>
            <p:cNvSpPr/>
            <p:nvPr/>
          </p:nvSpPr>
          <p:spPr>
            <a:xfrm>
              <a:off x="4148336" y="5007903"/>
              <a:ext cx="1403442" cy="864096"/>
            </a:xfrm>
            <a:prstGeom prst="snip1Rect">
              <a:avLst/>
            </a:prstGeom>
            <a:solidFill>
              <a:srgbClr val="FFFF00"/>
            </a:solidFill>
            <a:ln>
              <a:solidFill>
                <a:schemeClr val="tx1">
                  <a:lumMod val="50000"/>
                  <a:lumOff val="50000"/>
                </a:schemeClr>
              </a:solidFill>
            </a:ln>
            <a:effectLst>
              <a:outerShdw blurRad="50800" dist="38100" dir="18900000" algn="b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r>
                <a:rPr lang="it-IT" dirty="0"/>
                <a:t>CPC, </a:t>
              </a:r>
            </a:p>
            <a:p>
              <a:pPr algn="ctr"/>
              <a:r>
                <a:rPr lang="it-IT" dirty="0"/>
                <a:t>23 </a:t>
              </a:r>
              <a:r>
                <a:rPr lang="it-IT" dirty="0" smtClean="0"/>
                <a:t>nm</a:t>
              </a:r>
              <a:endParaRPr lang="en-IE" sz="1400" dirty="0"/>
            </a:p>
          </p:txBody>
        </p:sp>
        <p:sp>
          <p:nvSpPr>
            <p:cNvPr id="14" name="Snip Single Corner Rectangle 13"/>
            <p:cNvSpPr/>
            <p:nvPr/>
          </p:nvSpPr>
          <p:spPr>
            <a:xfrm>
              <a:off x="6849117" y="5007903"/>
              <a:ext cx="1301154" cy="864096"/>
            </a:xfrm>
            <a:prstGeom prst="snip1Rect">
              <a:avLst/>
            </a:prstGeom>
            <a:solidFill>
              <a:schemeClr val="accent4">
                <a:lumMod val="20000"/>
                <a:lumOff val="80000"/>
              </a:schemeClr>
            </a:solidFill>
            <a:ln>
              <a:solidFill>
                <a:schemeClr val="tx1">
                  <a:lumMod val="50000"/>
                  <a:lumOff val="50000"/>
                </a:schemeClr>
              </a:solidFill>
            </a:ln>
            <a:effectLst>
              <a:outerShdw blurRad="50800" dist="38100" dir="18900000" algn="b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r>
                <a:rPr lang="it-IT" dirty="0" smtClean="0"/>
                <a:t>TSI23</a:t>
              </a:r>
              <a:endParaRPr lang="it-IT" dirty="0"/>
            </a:p>
            <a:p>
              <a:pPr algn="ctr"/>
              <a:r>
                <a:rPr lang="it-IT" sz="1400" dirty="0"/>
                <a:t>(TSI, 3791)</a:t>
              </a:r>
              <a:endParaRPr lang="en-IE" sz="1400" dirty="0"/>
            </a:p>
          </p:txBody>
        </p:sp>
        <p:grpSp>
          <p:nvGrpSpPr>
            <p:cNvPr id="15" name="Group 14"/>
            <p:cNvGrpSpPr/>
            <p:nvPr/>
          </p:nvGrpSpPr>
          <p:grpSpPr>
            <a:xfrm>
              <a:off x="1935325" y="4553744"/>
              <a:ext cx="304800" cy="459432"/>
              <a:chOff x="1935325" y="4553744"/>
              <a:chExt cx="304800" cy="454159"/>
            </a:xfrm>
          </p:grpSpPr>
          <p:cxnSp>
            <p:nvCxnSpPr>
              <p:cNvPr id="37" name="Straight Connector 36"/>
              <p:cNvCxnSpPr>
                <a:stCxn id="5" idx="1"/>
              </p:cNvCxnSpPr>
              <p:nvPr/>
            </p:nvCxnSpPr>
            <p:spPr>
              <a:xfrm flipH="1">
                <a:off x="2087724" y="4553744"/>
                <a:ext cx="1" cy="315416"/>
              </a:xfrm>
              <a:prstGeom prst="line">
                <a:avLst/>
              </a:prstGeom>
              <a:ln w="38100"/>
            </p:spPr>
            <p:style>
              <a:lnRef idx="1">
                <a:schemeClr val="dk1"/>
              </a:lnRef>
              <a:fillRef idx="0">
                <a:schemeClr val="dk1"/>
              </a:fillRef>
              <a:effectRef idx="0">
                <a:schemeClr val="dk1"/>
              </a:effectRef>
              <a:fontRef idx="minor">
                <a:schemeClr val="tx1"/>
              </a:fontRef>
            </p:style>
          </p:cxnSp>
          <p:cxnSp>
            <p:nvCxnSpPr>
              <p:cNvPr id="38" name="Straight Connector 37"/>
              <p:cNvCxnSpPr/>
              <p:nvPr/>
            </p:nvCxnSpPr>
            <p:spPr>
              <a:xfrm>
                <a:off x="2087724" y="4855503"/>
                <a:ext cx="152401" cy="152400"/>
              </a:xfrm>
              <a:prstGeom prst="line">
                <a:avLst/>
              </a:prstGeom>
              <a:ln w="38100"/>
            </p:spPr>
            <p:style>
              <a:lnRef idx="1">
                <a:schemeClr val="dk1"/>
              </a:lnRef>
              <a:fillRef idx="0">
                <a:schemeClr val="dk1"/>
              </a:fillRef>
              <a:effectRef idx="0">
                <a:schemeClr val="dk1"/>
              </a:effectRef>
              <a:fontRef idx="minor">
                <a:schemeClr val="tx1"/>
              </a:fontRef>
            </p:style>
          </p:cxnSp>
          <p:cxnSp>
            <p:nvCxnSpPr>
              <p:cNvPr id="39" name="Straight Connector 38"/>
              <p:cNvCxnSpPr/>
              <p:nvPr/>
            </p:nvCxnSpPr>
            <p:spPr>
              <a:xfrm rot="16200000">
                <a:off x="1935324" y="4855502"/>
                <a:ext cx="152401" cy="152400"/>
              </a:xfrm>
              <a:prstGeom prst="line">
                <a:avLst/>
              </a:prstGeom>
              <a:ln w="38100"/>
            </p:spPr>
            <p:style>
              <a:lnRef idx="1">
                <a:schemeClr val="dk1"/>
              </a:lnRef>
              <a:fillRef idx="0">
                <a:schemeClr val="dk1"/>
              </a:fillRef>
              <a:effectRef idx="0">
                <a:schemeClr val="dk1"/>
              </a:effectRef>
              <a:fontRef idx="minor">
                <a:schemeClr val="tx1"/>
              </a:fontRef>
            </p:style>
          </p:cxnSp>
        </p:grpSp>
        <p:cxnSp>
          <p:nvCxnSpPr>
            <p:cNvPr id="16" name="Straight Connector 15"/>
            <p:cNvCxnSpPr>
              <a:stCxn id="7" idx="1"/>
              <a:endCxn id="13" idx="3"/>
            </p:cNvCxnSpPr>
            <p:nvPr/>
          </p:nvCxnSpPr>
          <p:spPr>
            <a:xfrm>
              <a:off x="4824029" y="4553744"/>
              <a:ext cx="26029" cy="454159"/>
            </a:xfrm>
            <a:prstGeom prst="line">
              <a:avLst/>
            </a:prstGeom>
            <a:ln w="38100"/>
          </p:spPr>
          <p:style>
            <a:lnRef idx="1">
              <a:schemeClr val="dk1"/>
            </a:lnRef>
            <a:fillRef idx="0">
              <a:schemeClr val="dk1"/>
            </a:fillRef>
            <a:effectRef idx="0">
              <a:schemeClr val="dk1"/>
            </a:effectRef>
            <a:fontRef idx="minor">
              <a:schemeClr val="tx1"/>
            </a:fontRef>
          </p:style>
        </p:cxnSp>
        <p:cxnSp>
          <p:nvCxnSpPr>
            <p:cNvPr id="17" name="Straight Connector 16"/>
            <p:cNvCxnSpPr>
              <a:stCxn id="9" idx="1"/>
              <a:endCxn id="14" idx="3"/>
            </p:cNvCxnSpPr>
            <p:nvPr/>
          </p:nvCxnSpPr>
          <p:spPr>
            <a:xfrm>
              <a:off x="7488326" y="4553744"/>
              <a:ext cx="11369" cy="454159"/>
            </a:xfrm>
            <a:prstGeom prst="line">
              <a:avLst/>
            </a:prstGeom>
            <a:ln w="38100"/>
          </p:spPr>
          <p:style>
            <a:lnRef idx="1">
              <a:schemeClr val="dk1"/>
            </a:lnRef>
            <a:fillRef idx="0">
              <a:schemeClr val="dk1"/>
            </a:fillRef>
            <a:effectRef idx="0">
              <a:schemeClr val="dk1"/>
            </a:effectRef>
            <a:fontRef idx="minor">
              <a:schemeClr val="tx1"/>
            </a:fontRef>
          </p:style>
        </p:cxnSp>
        <p:grpSp>
          <p:nvGrpSpPr>
            <p:cNvPr id="18" name="Group 17"/>
            <p:cNvGrpSpPr/>
            <p:nvPr/>
          </p:nvGrpSpPr>
          <p:grpSpPr>
            <a:xfrm>
              <a:off x="5868144" y="2276872"/>
              <a:ext cx="542017" cy="1296144"/>
              <a:chOff x="1935325" y="4553744"/>
              <a:chExt cx="304800" cy="454159"/>
            </a:xfrm>
          </p:grpSpPr>
          <p:cxnSp>
            <p:nvCxnSpPr>
              <p:cNvPr id="34" name="Straight Connector 33"/>
              <p:cNvCxnSpPr/>
              <p:nvPr/>
            </p:nvCxnSpPr>
            <p:spPr>
              <a:xfrm flipH="1">
                <a:off x="2087724" y="4553744"/>
                <a:ext cx="1" cy="315416"/>
              </a:xfrm>
              <a:prstGeom prst="line">
                <a:avLst/>
              </a:prstGeom>
              <a:ln w="38100"/>
            </p:spPr>
            <p:style>
              <a:lnRef idx="1">
                <a:schemeClr val="dk1"/>
              </a:lnRef>
              <a:fillRef idx="0">
                <a:schemeClr val="dk1"/>
              </a:fillRef>
              <a:effectRef idx="0">
                <a:schemeClr val="dk1"/>
              </a:effectRef>
              <a:fontRef idx="minor">
                <a:schemeClr val="tx1"/>
              </a:fontRef>
            </p:style>
          </p:cxnSp>
          <p:cxnSp>
            <p:nvCxnSpPr>
              <p:cNvPr id="35" name="Straight Connector 34"/>
              <p:cNvCxnSpPr/>
              <p:nvPr/>
            </p:nvCxnSpPr>
            <p:spPr>
              <a:xfrm>
                <a:off x="2087724" y="4855503"/>
                <a:ext cx="152401" cy="152400"/>
              </a:xfrm>
              <a:prstGeom prst="line">
                <a:avLst/>
              </a:prstGeom>
              <a:ln w="38100"/>
            </p:spPr>
            <p:style>
              <a:lnRef idx="1">
                <a:schemeClr val="dk1"/>
              </a:lnRef>
              <a:fillRef idx="0">
                <a:schemeClr val="dk1"/>
              </a:fillRef>
              <a:effectRef idx="0">
                <a:schemeClr val="dk1"/>
              </a:effectRef>
              <a:fontRef idx="minor">
                <a:schemeClr val="tx1"/>
              </a:fontRef>
            </p:style>
          </p:cxnSp>
          <p:cxnSp>
            <p:nvCxnSpPr>
              <p:cNvPr id="36" name="Straight Connector 35"/>
              <p:cNvCxnSpPr/>
              <p:nvPr/>
            </p:nvCxnSpPr>
            <p:spPr>
              <a:xfrm rot="16200000">
                <a:off x="1935324" y="4855502"/>
                <a:ext cx="152401" cy="152400"/>
              </a:xfrm>
              <a:prstGeom prst="line">
                <a:avLst/>
              </a:prstGeom>
              <a:ln w="38100"/>
            </p:spPr>
            <p:style>
              <a:lnRef idx="1">
                <a:schemeClr val="dk1"/>
              </a:lnRef>
              <a:fillRef idx="0">
                <a:schemeClr val="dk1"/>
              </a:fillRef>
              <a:effectRef idx="0">
                <a:schemeClr val="dk1"/>
              </a:effectRef>
              <a:fontRef idx="minor">
                <a:schemeClr val="tx1"/>
              </a:fontRef>
            </p:style>
          </p:cxnSp>
        </p:grpSp>
        <p:cxnSp>
          <p:nvCxnSpPr>
            <p:cNvPr id="19" name="Straight Connector 18"/>
            <p:cNvCxnSpPr>
              <a:endCxn id="5" idx="3"/>
            </p:cNvCxnSpPr>
            <p:nvPr/>
          </p:nvCxnSpPr>
          <p:spPr>
            <a:xfrm>
              <a:off x="2087724" y="2276872"/>
              <a:ext cx="1" cy="1152128"/>
            </a:xfrm>
            <a:prstGeom prst="line">
              <a:avLst/>
            </a:prstGeom>
            <a:ln w="38100"/>
          </p:spPr>
          <p:style>
            <a:lnRef idx="1">
              <a:schemeClr val="dk1"/>
            </a:lnRef>
            <a:fillRef idx="0">
              <a:schemeClr val="dk1"/>
            </a:fillRef>
            <a:effectRef idx="0">
              <a:schemeClr val="dk1"/>
            </a:effectRef>
            <a:fontRef idx="minor">
              <a:schemeClr val="tx1"/>
            </a:fontRef>
          </p:style>
        </p:cxnSp>
        <p:sp>
          <p:nvSpPr>
            <p:cNvPr id="20" name="Rectangle 19"/>
            <p:cNvSpPr/>
            <p:nvPr/>
          </p:nvSpPr>
          <p:spPr>
            <a:xfrm>
              <a:off x="836220" y="1124744"/>
              <a:ext cx="6904132" cy="1152128"/>
            </a:xfrm>
            <a:prstGeom prst="rect">
              <a:avLst/>
            </a:prstGeom>
            <a:noFill/>
          </p:spPr>
          <p:style>
            <a:lnRef idx="1">
              <a:schemeClr val="dk1"/>
            </a:lnRef>
            <a:fillRef idx="2">
              <a:schemeClr val="dk1"/>
            </a:fillRef>
            <a:effectRef idx="1">
              <a:schemeClr val="dk1"/>
            </a:effectRef>
            <a:fontRef idx="minor">
              <a:schemeClr val="dk1"/>
            </a:fontRef>
          </p:style>
          <p:txBody>
            <a:bodyPr rtlCol="0" anchor="ctr"/>
            <a:lstStyle/>
            <a:p>
              <a:pPr algn="ctr"/>
              <a:r>
                <a:rPr lang="it-IT" dirty="0" smtClean="0"/>
                <a:t>CVS</a:t>
              </a:r>
              <a:endParaRPr lang="en-IE" dirty="0"/>
            </a:p>
          </p:txBody>
        </p:sp>
        <p:sp>
          <p:nvSpPr>
            <p:cNvPr id="21" name="Rounded Rectangle 20"/>
            <p:cNvSpPr/>
            <p:nvPr/>
          </p:nvSpPr>
          <p:spPr>
            <a:xfrm>
              <a:off x="2267744" y="6058015"/>
              <a:ext cx="888730" cy="288032"/>
            </a:xfrm>
            <a:prstGeom prst="roundRect">
              <a:avLst/>
            </a:prstGeom>
            <a:ln>
              <a:solidFill>
                <a:schemeClr val="bg1">
                  <a:lumMod val="5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r>
                <a:rPr lang="it-IT" dirty="0" smtClean="0"/>
                <a:t>PUMP</a:t>
              </a:r>
              <a:endParaRPr lang="en-IE" dirty="0"/>
            </a:p>
          </p:txBody>
        </p:sp>
        <p:cxnSp>
          <p:nvCxnSpPr>
            <p:cNvPr id="22" name="Straight Connector 21"/>
            <p:cNvCxnSpPr/>
            <p:nvPr/>
          </p:nvCxnSpPr>
          <p:spPr>
            <a:xfrm>
              <a:off x="6660232" y="4553744"/>
              <a:ext cx="0" cy="1512655"/>
            </a:xfrm>
            <a:prstGeom prst="line">
              <a:avLst/>
            </a:prstGeom>
            <a:ln w="254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6660232" y="6058015"/>
              <a:ext cx="828093" cy="0"/>
            </a:xfrm>
            <a:prstGeom prst="line">
              <a:avLst/>
            </a:prstGeom>
            <a:ln w="254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7499694" y="5879643"/>
              <a:ext cx="0" cy="186758"/>
            </a:xfrm>
            <a:prstGeom prst="line">
              <a:avLst/>
            </a:prstGeom>
            <a:ln w="254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2657043" y="5871257"/>
              <a:ext cx="0" cy="186758"/>
            </a:xfrm>
            <a:prstGeom prst="line">
              <a:avLst/>
            </a:prstGeom>
            <a:ln w="254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3995936" y="4545360"/>
              <a:ext cx="0" cy="1512655"/>
            </a:xfrm>
            <a:prstGeom prst="line">
              <a:avLst/>
            </a:prstGeom>
            <a:ln w="254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3995936" y="6049631"/>
              <a:ext cx="828093" cy="0"/>
            </a:xfrm>
            <a:prstGeom prst="line">
              <a:avLst/>
            </a:prstGeom>
            <a:ln w="254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4835398" y="5871259"/>
              <a:ext cx="0" cy="186758"/>
            </a:xfrm>
            <a:prstGeom prst="line">
              <a:avLst/>
            </a:prstGeom>
            <a:ln w="254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9" name="Rounded Rectangle 28"/>
            <p:cNvSpPr/>
            <p:nvPr/>
          </p:nvSpPr>
          <p:spPr>
            <a:xfrm>
              <a:off x="1104455" y="6064030"/>
              <a:ext cx="958427" cy="288032"/>
            </a:xfrm>
            <a:prstGeom prst="roundRect">
              <a:avLst/>
            </a:prstGeom>
            <a:ln>
              <a:solidFill>
                <a:schemeClr val="bg1">
                  <a:lumMod val="5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r>
                <a:rPr lang="it-IT" dirty="0" smtClean="0"/>
                <a:t>PUMP</a:t>
              </a:r>
              <a:endParaRPr lang="en-IE" dirty="0"/>
            </a:p>
          </p:txBody>
        </p:sp>
        <p:cxnSp>
          <p:nvCxnSpPr>
            <p:cNvPr id="30" name="Straight Connector 29"/>
            <p:cNvCxnSpPr/>
            <p:nvPr/>
          </p:nvCxnSpPr>
          <p:spPr>
            <a:xfrm>
              <a:off x="1576923" y="5877272"/>
              <a:ext cx="0" cy="186758"/>
            </a:xfrm>
            <a:prstGeom prst="line">
              <a:avLst/>
            </a:prstGeom>
            <a:ln w="254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31" name="Rectangle 30"/>
            <p:cNvSpPr/>
            <p:nvPr/>
          </p:nvSpPr>
          <p:spPr>
            <a:xfrm>
              <a:off x="2153899" y="2288957"/>
              <a:ext cx="1487826" cy="838049"/>
            </a:xfrm>
            <a:prstGeom prst="rect">
              <a:avLst/>
            </a:prstGeom>
            <a:noFill/>
          </p:spPr>
          <p:txBody>
            <a:bodyPr wrap="none" lIns="91440" tIns="45720" rIns="91440" bIns="45720">
              <a:spAutoFit/>
            </a:bodyPr>
            <a:lstStyle/>
            <a:p>
              <a:pPr algn="ctr"/>
              <a:r>
                <a:rPr lang="en-US" sz="2000" b="0" cap="none" spc="0" dirty="0" smtClean="0">
                  <a:ln w="0"/>
                  <a:solidFill>
                    <a:schemeClr val="tx1"/>
                  </a:solidFill>
                  <a:effectLst>
                    <a:outerShdw blurRad="38100" dist="19050" dir="2700000" algn="tl" rotWithShape="0">
                      <a:schemeClr val="dk1">
                        <a:alpha val="40000"/>
                      </a:schemeClr>
                    </a:outerShdw>
                  </a:effectLst>
                </a:rPr>
                <a:t>Provided </a:t>
              </a:r>
            </a:p>
            <a:p>
              <a:pPr algn="ctr"/>
              <a:r>
                <a:rPr lang="en-US" sz="2000" dirty="0" smtClean="0">
                  <a:ln w="0"/>
                  <a:effectLst>
                    <a:outerShdw blurRad="38100" dist="19050" dir="2700000" algn="tl" rotWithShape="0">
                      <a:schemeClr val="dk1">
                        <a:alpha val="40000"/>
                      </a:schemeClr>
                    </a:outerShdw>
                  </a:effectLst>
                </a:rPr>
                <a:t>By PMP RR</a:t>
              </a:r>
              <a:endParaRPr lang="en-US" sz="2000" b="0" cap="none" spc="0" dirty="0">
                <a:ln w="0"/>
                <a:solidFill>
                  <a:schemeClr val="tx1"/>
                </a:solidFill>
                <a:effectLst>
                  <a:outerShdw blurRad="38100" dist="19050" dir="2700000" algn="tl" rotWithShape="0">
                    <a:schemeClr val="dk1">
                      <a:alpha val="40000"/>
                    </a:schemeClr>
                  </a:outerShdw>
                </a:effectLst>
              </a:endParaRPr>
            </a:p>
          </p:txBody>
        </p:sp>
        <p:cxnSp>
          <p:nvCxnSpPr>
            <p:cNvPr id="32" name="Straight Arrow Connector 31"/>
            <p:cNvCxnSpPr/>
            <p:nvPr/>
          </p:nvCxnSpPr>
          <p:spPr>
            <a:xfrm>
              <a:off x="3379223" y="3029344"/>
              <a:ext cx="180020" cy="150676"/>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33" name="Freeform 32"/>
            <p:cNvSpPr/>
            <p:nvPr/>
          </p:nvSpPr>
          <p:spPr>
            <a:xfrm>
              <a:off x="623581" y="2996952"/>
              <a:ext cx="8309366" cy="3673413"/>
            </a:xfrm>
            <a:custGeom>
              <a:avLst/>
              <a:gdLst>
                <a:gd name="connsiteX0" fmla="*/ 3365669 w 8309366"/>
                <a:gd name="connsiteY0" fmla="*/ 0 h 3673413"/>
                <a:gd name="connsiteX1" fmla="*/ 7697286 w 8309366"/>
                <a:gd name="connsiteY1" fmla="*/ 0 h 3673413"/>
                <a:gd name="connsiteX2" fmla="*/ 8309366 w 8309366"/>
                <a:gd name="connsiteY2" fmla="*/ 612080 h 3673413"/>
                <a:gd name="connsiteX3" fmla="*/ 8309366 w 8309366"/>
                <a:gd name="connsiteY3" fmla="*/ 3060328 h 3673413"/>
                <a:gd name="connsiteX4" fmla="*/ 7697286 w 8309366"/>
                <a:gd name="connsiteY4" fmla="*/ 3672408 h 3673413"/>
                <a:gd name="connsiteX5" fmla="*/ 3516104 w 8309366"/>
                <a:gd name="connsiteY5" fmla="*/ 3672408 h 3673413"/>
                <a:gd name="connsiteX6" fmla="*/ 3506134 w 8309366"/>
                <a:gd name="connsiteY6" fmla="*/ 3673413 h 3673413"/>
                <a:gd name="connsiteX7" fmla="*/ 319538 w 8309366"/>
                <a:gd name="connsiteY7" fmla="*/ 3673413 h 3673413"/>
                <a:gd name="connsiteX8" fmla="*/ 0 w 8309366"/>
                <a:gd name="connsiteY8" fmla="*/ 3353875 h 3673413"/>
                <a:gd name="connsiteX9" fmla="*/ 0 w 8309366"/>
                <a:gd name="connsiteY9" fmla="*/ 2075761 h 3673413"/>
                <a:gd name="connsiteX10" fmla="*/ 319538 w 8309366"/>
                <a:gd name="connsiteY10" fmla="*/ 1756223 h 3673413"/>
                <a:gd name="connsiteX11" fmla="*/ 2753589 w 8309366"/>
                <a:gd name="connsiteY11" fmla="*/ 1756223 h 3673413"/>
                <a:gd name="connsiteX12" fmla="*/ 2753589 w 8309366"/>
                <a:gd name="connsiteY12" fmla="*/ 612080 h 3673413"/>
                <a:gd name="connsiteX13" fmla="*/ 3365669 w 8309366"/>
                <a:gd name="connsiteY13" fmla="*/ 0 h 3673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309366" h="3673413">
                  <a:moveTo>
                    <a:pt x="3365669" y="0"/>
                  </a:moveTo>
                  <a:lnTo>
                    <a:pt x="7697286" y="0"/>
                  </a:lnTo>
                  <a:cubicBezTo>
                    <a:pt x="8035328" y="0"/>
                    <a:pt x="8309366" y="274038"/>
                    <a:pt x="8309366" y="612080"/>
                  </a:cubicBezTo>
                  <a:lnTo>
                    <a:pt x="8309366" y="3060328"/>
                  </a:lnTo>
                  <a:cubicBezTo>
                    <a:pt x="8309366" y="3398370"/>
                    <a:pt x="8035328" y="3672408"/>
                    <a:pt x="7697286" y="3672408"/>
                  </a:cubicBezTo>
                  <a:lnTo>
                    <a:pt x="3516104" y="3672408"/>
                  </a:lnTo>
                  <a:lnTo>
                    <a:pt x="3506134" y="3673413"/>
                  </a:lnTo>
                  <a:lnTo>
                    <a:pt x="319538" y="3673413"/>
                  </a:lnTo>
                  <a:cubicBezTo>
                    <a:pt x="143062" y="3673413"/>
                    <a:pt x="0" y="3530351"/>
                    <a:pt x="0" y="3353875"/>
                  </a:cubicBezTo>
                  <a:lnTo>
                    <a:pt x="0" y="2075761"/>
                  </a:lnTo>
                  <a:cubicBezTo>
                    <a:pt x="0" y="1899285"/>
                    <a:pt x="143062" y="1756223"/>
                    <a:pt x="319538" y="1756223"/>
                  </a:cubicBezTo>
                  <a:lnTo>
                    <a:pt x="2753589" y="1756223"/>
                  </a:lnTo>
                  <a:lnTo>
                    <a:pt x="2753589" y="612080"/>
                  </a:lnTo>
                  <a:cubicBezTo>
                    <a:pt x="2753589" y="274038"/>
                    <a:pt x="3027627" y="0"/>
                    <a:pt x="3365669" y="0"/>
                  </a:cubicBezTo>
                  <a:close/>
                </a:path>
              </a:pathLst>
            </a:custGeom>
            <a:noFill/>
            <a:ln w="28575">
              <a:solidFill>
                <a:schemeClr val="tx1"/>
              </a:solidFill>
              <a:prstDash val="dashDot"/>
            </a:ln>
          </p:spPr>
          <p:style>
            <a:lnRef idx="2">
              <a:schemeClr val="accent2"/>
            </a:lnRef>
            <a:fillRef idx="1">
              <a:schemeClr val="lt1"/>
            </a:fillRef>
            <a:effectRef idx="0">
              <a:schemeClr val="accent2"/>
            </a:effectRef>
            <a:fontRef idx="minor">
              <a:schemeClr val="dk1"/>
            </a:fontRef>
          </p:style>
          <p:txBody>
            <a:bodyPr wrap="square" rtlCol="0" anchor="ctr">
              <a:noAutofit/>
            </a:bodyPr>
            <a:lstStyle/>
            <a:p>
              <a:pPr algn="ctr"/>
              <a:endParaRPr lang="en-IE">
                <a:ln w="0"/>
                <a:solidFill>
                  <a:schemeClr val="tx1"/>
                </a:solidFill>
                <a:effectLst>
                  <a:outerShdw blurRad="38100" dist="19050" dir="2700000" algn="tl" rotWithShape="0">
                    <a:schemeClr val="dk1">
                      <a:alpha val="40000"/>
                    </a:schemeClr>
                  </a:outerShdw>
                </a:effectLst>
              </a:endParaRPr>
            </a:p>
          </p:txBody>
        </p:sp>
      </p:grpSp>
    </p:spTree>
    <p:extLst>
      <p:ext uri="{BB962C8B-B14F-4D97-AF65-F5344CB8AC3E}">
        <p14:creationId xmlns:p14="http://schemas.microsoft.com/office/powerpoint/2010/main" val="401963836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p:txBody>
          <a:bodyPr/>
          <a:lstStyle/>
          <a:p>
            <a:r>
              <a:rPr lang="en-IE" dirty="0"/>
              <a:t>Details about the </a:t>
            </a:r>
            <a:r>
              <a:rPr lang="en-IE" dirty="0" smtClean="0"/>
              <a:t>RR</a:t>
            </a:r>
            <a:endParaRPr lang="en-IE" dirty="0"/>
          </a:p>
          <a:p>
            <a:endParaRPr lang="en-US" dirty="0"/>
          </a:p>
        </p:txBody>
      </p:sp>
      <p:sp>
        <p:nvSpPr>
          <p:cNvPr id="41" name="Content Placeholder 2"/>
          <p:cNvSpPr txBox="1">
            <a:spLocks/>
          </p:cNvSpPr>
          <p:nvPr/>
        </p:nvSpPr>
        <p:spPr>
          <a:xfrm>
            <a:off x="838201" y="1504785"/>
            <a:ext cx="10515600" cy="4351338"/>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b="0" i="0" kern="1200">
                <a:solidFill>
                  <a:schemeClr val="tx1"/>
                </a:solidFill>
                <a:latin typeface="Verdana Standaard" charset="0"/>
                <a:ea typeface="+mn-ea"/>
                <a:cs typeface="+mn-cs"/>
              </a:defRPr>
            </a:lvl1pPr>
            <a:lvl2pPr marL="685800" indent="-228600" algn="l" defTabSz="914400" rtl="0" eaLnBrk="1" latinLnBrk="0" hangingPunct="1">
              <a:lnSpc>
                <a:spcPct val="90000"/>
              </a:lnSpc>
              <a:spcBef>
                <a:spcPts val="500"/>
              </a:spcBef>
              <a:buFont typeface="Arial"/>
              <a:buChar char="•"/>
              <a:defRPr sz="2400" b="0" i="0" kern="1200">
                <a:solidFill>
                  <a:schemeClr val="tx1"/>
                </a:solidFill>
                <a:latin typeface="Verdana Standaard" charset="0"/>
                <a:ea typeface="+mn-ea"/>
                <a:cs typeface="+mn-cs"/>
              </a:defRPr>
            </a:lvl2pPr>
            <a:lvl3pPr marL="1143000" indent="-228600" algn="l" defTabSz="914400" rtl="0" eaLnBrk="1" latinLnBrk="0" hangingPunct="1">
              <a:lnSpc>
                <a:spcPct val="90000"/>
              </a:lnSpc>
              <a:spcBef>
                <a:spcPts val="500"/>
              </a:spcBef>
              <a:buFont typeface="Arial"/>
              <a:buChar char="•"/>
              <a:defRPr sz="2000" b="0" i="0" kern="1200">
                <a:solidFill>
                  <a:schemeClr val="tx1"/>
                </a:solidFill>
                <a:latin typeface="Verdana Standaard" charset="0"/>
                <a:ea typeface="+mn-ea"/>
                <a:cs typeface="+mn-cs"/>
              </a:defRPr>
            </a:lvl3pPr>
            <a:lvl4pPr marL="1600200" indent="-228600" algn="l" defTabSz="914400" rtl="0" eaLnBrk="1" latinLnBrk="0" hangingPunct="1">
              <a:lnSpc>
                <a:spcPct val="90000"/>
              </a:lnSpc>
              <a:spcBef>
                <a:spcPts val="500"/>
              </a:spcBef>
              <a:buFont typeface="Arial"/>
              <a:buChar char="•"/>
              <a:defRPr sz="1800" b="0" i="0" kern="1200">
                <a:solidFill>
                  <a:schemeClr val="tx1"/>
                </a:solidFill>
                <a:latin typeface="Verdana Standaard" charset="0"/>
                <a:ea typeface="+mn-ea"/>
                <a:cs typeface="+mn-cs"/>
              </a:defRPr>
            </a:lvl4pPr>
            <a:lvl5pPr marL="2057400" indent="-228600" algn="l" defTabSz="914400" rtl="0" eaLnBrk="1" latinLnBrk="0" hangingPunct="1">
              <a:lnSpc>
                <a:spcPct val="90000"/>
              </a:lnSpc>
              <a:spcBef>
                <a:spcPts val="500"/>
              </a:spcBef>
              <a:buFont typeface="Arial"/>
              <a:buChar char="•"/>
              <a:defRPr sz="1800" b="0" i="0" kern="1200">
                <a:solidFill>
                  <a:schemeClr val="tx1"/>
                </a:solidFill>
                <a:latin typeface="Verdana Standaard"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spcAft>
                <a:spcPts val="600"/>
              </a:spcAft>
            </a:pPr>
            <a:r>
              <a:rPr lang="en-US" dirty="0" smtClean="0"/>
              <a:t>7 European laboratories studied</a:t>
            </a:r>
          </a:p>
          <a:p>
            <a:pPr>
              <a:spcAft>
                <a:spcPts val="600"/>
              </a:spcAft>
            </a:pPr>
            <a:r>
              <a:rPr lang="en-US" dirty="0" smtClean="0"/>
              <a:t>Possible continuation 2 Chinese, a Japanese (and maybe US)</a:t>
            </a:r>
          </a:p>
          <a:p>
            <a:pPr>
              <a:spcAft>
                <a:spcPts val="600"/>
              </a:spcAft>
            </a:pPr>
            <a:r>
              <a:rPr lang="en-US" dirty="0" smtClean="0"/>
              <a:t>Comparison of Catalytic Stripper (CS) equipped PN measurement system, to current methodology (PMP) system</a:t>
            </a:r>
          </a:p>
          <a:p>
            <a:pPr>
              <a:spcAft>
                <a:spcPts val="600"/>
              </a:spcAft>
            </a:pPr>
            <a:r>
              <a:rPr lang="en-US" dirty="0" smtClean="0"/>
              <a:t>PN10 and PN23 measured for both PN system types</a:t>
            </a:r>
            <a:endParaRPr lang="en-US" dirty="0"/>
          </a:p>
        </p:txBody>
      </p:sp>
    </p:spTree>
    <p:extLst>
      <p:ext uri="{BB962C8B-B14F-4D97-AF65-F5344CB8AC3E}">
        <p14:creationId xmlns:p14="http://schemas.microsoft.com/office/powerpoint/2010/main" val="2171281940"/>
      </p:ext>
    </p:extLst>
  </p:cSld>
  <p:clrMapOvr>
    <a:masterClrMapping/>
  </p:clrMapOvr>
  <p:timing>
    <p:tnLst>
      <p:par>
        <p:cTn id="1" dur="indefinite" restart="never" nodeType="tmRoot"/>
      </p:par>
    </p:tnLst>
  </p:timing>
</p:sld>
</file>

<file path=ppt/theme/theme1.xml><?xml version="1.0" encoding="utf-8"?>
<a:theme xmlns:a="http://schemas.openxmlformats.org/drawingml/2006/main" name="JRC-presentation_new-style_templat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Times New Roman">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JRC-presentation_new-style-Template" id="{A3811EC4-3CF2-294F-BA10-98A1FEBF725B}" vid="{04E8B2B6-6122-9247-9072-895CAD7B6100}"/>
    </a:ext>
  </a:extLst>
</a:theme>
</file>

<file path=ppt/theme/theme2.xml><?xml version="1.0" encoding="utf-8"?>
<a:theme xmlns:a="http://schemas.openxmlformats.org/drawingml/2006/main" name="Office-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JRC-presentation_new-style_template.potx</Template>
  <TotalTime>1704</TotalTime>
  <Words>3713</Words>
  <Application>Microsoft Office PowerPoint</Application>
  <PresentationFormat>Custom</PresentationFormat>
  <Paragraphs>528</Paragraphs>
  <Slides>62</Slides>
  <Notes>13</Notes>
  <HiddenSlides>0</HiddenSlides>
  <MMClips>0</MMClips>
  <ScaleCrop>false</ScaleCrop>
  <HeadingPairs>
    <vt:vector size="4" baseType="variant">
      <vt:variant>
        <vt:lpstr>Theme</vt:lpstr>
      </vt:variant>
      <vt:variant>
        <vt:i4>1</vt:i4>
      </vt:variant>
      <vt:variant>
        <vt:lpstr>Slide Titles</vt:lpstr>
      </vt:variant>
      <vt:variant>
        <vt:i4>62</vt:i4>
      </vt:variant>
    </vt:vector>
  </HeadingPairs>
  <TitlesOfParts>
    <vt:vector size="63" baseType="lpstr">
      <vt:lpstr>JRC-presentation_new-style_template</vt:lpstr>
      <vt:lpstr>PowerPoint Presentation</vt:lpstr>
      <vt:lpstr>78th UNECE GRPE session  PMP IWG Progress Report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European Commission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PRIMAVERA Joris (JRC-PETTEN)</dc:creator>
  <cp:lastModifiedBy>Giorgio Martini</cp:lastModifiedBy>
  <cp:revision>50</cp:revision>
  <dcterms:created xsi:type="dcterms:W3CDTF">2017-04-24T08:06:23Z</dcterms:created>
  <dcterms:modified xsi:type="dcterms:W3CDTF">2019-01-07T16:58:51Z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https://connected.cnect.cec.eu.int</vt:lpwstr>
  </property>
  <property fmtid="{D5CDD505-2E9C-101B-9397-08002B2CF9AE}" pid="3" name="Offisync_ServerID">
    <vt:lpwstr>0d3b22a6-6203-4efc-8e8e-b5279256493b</vt:lpwstr>
  </property>
  <property fmtid="{D5CDD505-2E9C-101B-9397-08002B2CF9AE}" pid="4" name="Jive_VersionGuid">
    <vt:lpwstr>fa3eff01-ca24-4f6e-8f93-93708d096d20</vt:lpwstr>
  </property>
  <property fmtid="{D5CDD505-2E9C-101B-9397-08002B2CF9AE}" pid="5" name="Jive_LatestUserAccountName">
    <vt:lpwstr>martigb</vt:lpwstr>
  </property>
  <property fmtid="{D5CDD505-2E9C-101B-9397-08002B2CF9AE}" pid="6" name="Offisync_UniqueId">
    <vt:lpwstr>127154</vt:lpwstr>
  </property>
  <property fmtid="{D5CDD505-2E9C-101B-9397-08002B2CF9AE}" pid="7" name="Offisync_UpdateToken">
    <vt:lpwstr>3</vt:lpwstr>
  </property>
</Properties>
</file>