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071" r:id="rId1"/>
  </p:sldMasterIdLst>
  <p:notesMasterIdLst>
    <p:notesMasterId r:id="rId7"/>
  </p:notesMasterIdLst>
  <p:sldIdLst>
    <p:sldId id="256" r:id="rId2"/>
    <p:sldId id="259" r:id="rId3"/>
    <p:sldId id="271" r:id="rId4"/>
    <p:sldId id="270" r:id="rId5"/>
    <p:sldId id="269" r:id="rId6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A5"/>
    <a:srgbClr val="FF0000"/>
    <a:srgbClr val="3333FF"/>
    <a:srgbClr val="FFDAA4"/>
    <a:srgbClr val="FFBBA2"/>
    <a:srgbClr val="FFA2A1"/>
    <a:srgbClr val="33CCFF"/>
    <a:srgbClr val="FF3300"/>
    <a:srgbClr val="FF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9647" autoAdjust="0"/>
  </p:normalViewPr>
  <p:slideViewPr>
    <p:cSldViewPr>
      <p:cViewPr varScale="1">
        <p:scale>
          <a:sx n="70" d="100"/>
          <a:sy n="70" d="100"/>
        </p:scale>
        <p:origin x="-118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AAC84-F9A1-4501-847B-20C1945B1962}" type="datetimeFigureOut">
              <a:rPr kumimoji="1" lang="ja-JP" altLang="en-US" smtClean="0"/>
              <a:t>2019/4/15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03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53EF7-31E0-43DC-AC76-E0F2417F69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0074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1901826"/>
            <a:ext cx="8420100" cy="1470025"/>
          </a:xfrm>
          <a:solidFill>
            <a:srgbClr val="33CCFF"/>
          </a:solidFill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  <a:endParaRPr lang="ja-JP" alt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4913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33CCFF"/>
          </a:solidFill>
        </p:spPr>
        <p:txBody>
          <a:bodyPr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54988" y="443481"/>
            <a:ext cx="4510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36000" tIns="45720" rIns="3600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50000"/>
              </a:spcBef>
              <a:defRPr sz="1400" b="1" smtClean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6603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33CCFF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54988" y="443481"/>
            <a:ext cx="4510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36000" tIns="45720" rIns="3600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50000"/>
              </a:spcBef>
              <a:defRPr sz="1400" b="1" smtClean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2147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54988" y="443481"/>
            <a:ext cx="4510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36000" tIns="45720" rIns="3600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50000"/>
              </a:spcBef>
              <a:defRPr sz="1400" b="1" smtClean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510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/>
        </p:nvCxnSpPr>
        <p:spPr bwMode="auto">
          <a:xfrm>
            <a:off x="477371" y="3717032"/>
            <a:ext cx="8970997" cy="0"/>
          </a:xfrm>
          <a:prstGeom prst="line">
            <a:avLst/>
          </a:prstGeom>
          <a:solidFill>
            <a:srgbClr val="FFFFFF">
              <a:alpha val="50000"/>
            </a:srgbClr>
          </a:solidFill>
          <a:ln w="79375" cap="flat" cmpd="thickThin" algn="ctr">
            <a:solidFill>
              <a:srgbClr val="33CC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28497" y="2060849"/>
            <a:ext cx="9083880" cy="1491299"/>
          </a:xfrm>
          <a:noFill/>
        </p:spPr>
        <p:txBody>
          <a:bodyPr anchor="b"/>
          <a:lstStyle>
            <a:lvl1pPr>
              <a:defRPr sz="3600">
                <a:solidFill>
                  <a:srgbClr val="002060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3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3459"/>
            <a:ext cx="184731" cy="369332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endParaRPr lang="ja-JP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906000" cy="455613"/>
          </a:xfrm>
          <a:prstGeom prst="rect">
            <a:avLst/>
          </a:prstGeom>
          <a:solidFill>
            <a:srgbClr val="33CCFF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533400"/>
            <a:ext cx="95758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54988" y="443481"/>
            <a:ext cx="4510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36000" tIns="45720" rIns="3600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50000"/>
              </a:spcBef>
              <a:defRPr sz="1400" b="1" smtClean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 smtClean="0"/>
              <a:t>/3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9pPr>
    </p:titleStyle>
    <p:bodyStyle>
      <a:lvl1pPr marL="263525" indent="-2635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8415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800">
          <a:solidFill>
            <a:schemeClr val="tx1"/>
          </a:solidFill>
          <a:latin typeface="+mn-lt"/>
          <a:ea typeface="+mn-ea"/>
        </a:defRPr>
      </a:lvl2pPr>
      <a:lvl3pPr marL="901700" indent="-9525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169988" indent="-88900" algn="l" rtl="0" eaLnBrk="1" fontAlgn="base" hangingPunct="1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4pPr>
      <a:lvl5pPr marL="14478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200">
          <a:solidFill>
            <a:schemeClr val="tx1"/>
          </a:solidFill>
          <a:latin typeface="+mn-lt"/>
          <a:ea typeface="+mn-ea"/>
        </a:defRPr>
      </a:lvl5pPr>
      <a:lvl6pPr marL="19050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6pPr>
      <a:lvl7pPr marL="23622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7pPr>
      <a:lvl8pPr marL="28194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8pPr>
      <a:lvl9pPr marL="32766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Century Gothic" panose="020B0502020202020204" pitchFamily="34" charset="0"/>
              </a:rPr>
              <a:t>Status report of </a:t>
            </a:r>
            <a:r>
              <a:rPr kumimoji="1" lang="en-US" altLang="ja-JP" dirty="0" smtClean="0">
                <a:latin typeface="Century Gothic" panose="020B0502020202020204" pitchFamily="34" charset="0"/>
              </a:rPr>
              <a:t>OBD Task Force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sz="quarter" idx="1"/>
          </p:nvPr>
        </p:nvSpPr>
        <p:spPr>
          <a:xfrm>
            <a:off x="1485900" y="3886200"/>
            <a:ext cx="7523551" cy="2495128"/>
          </a:xfrm>
        </p:spPr>
        <p:txBody>
          <a:bodyPr/>
          <a:lstStyle/>
          <a:p>
            <a:r>
              <a:rPr kumimoji="1" lang="en-US" altLang="ja-JP" sz="2800" b="1" dirty="0" smtClean="0">
                <a:latin typeface="Century Gothic" panose="020B0502020202020204" pitchFamily="34" charset="0"/>
              </a:rPr>
              <a:t>16</a:t>
            </a:r>
            <a:r>
              <a:rPr kumimoji="1" lang="en-US" altLang="ja-JP" sz="2800" b="1" baseline="30000" dirty="0" smtClean="0">
                <a:latin typeface="Century Gothic" panose="020B0502020202020204" pitchFamily="34" charset="0"/>
              </a:rPr>
              <a:t>th</a:t>
            </a:r>
            <a:r>
              <a:rPr lang="en-US" altLang="ja-JP" sz="2800" b="1" dirty="0" smtClean="0">
                <a:latin typeface="Century Gothic" panose="020B0502020202020204" pitchFamily="34" charset="0"/>
              </a:rPr>
              <a:t> Apr., </a:t>
            </a:r>
            <a:r>
              <a:rPr lang="en-US" altLang="ja-JP" sz="2800" b="1" dirty="0" smtClean="0">
                <a:latin typeface="Century Gothic" panose="020B0502020202020204" pitchFamily="34" charset="0"/>
              </a:rPr>
              <a:t>2019</a:t>
            </a:r>
          </a:p>
          <a:p>
            <a:r>
              <a:rPr lang="en-US" altLang="ja-JP" sz="2400" b="1" dirty="0" smtClean="0">
                <a:latin typeface="Century Gothic" panose="020B0502020202020204" pitchFamily="34" charset="0"/>
              </a:rPr>
              <a:t>Mayumi “Sophie” Morimoto (JASIC)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61312" y="260649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WLTP-26-07e</a:t>
            </a:r>
            <a:endParaRPr kumimoji="1" lang="en-US" altLang="ja-JP" b="1" u="sng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6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000" dirty="0" smtClean="0"/>
              <a:t>Status of OBD TF</a:t>
            </a:r>
            <a:endParaRPr kumimoji="1" lang="ja-JP" altLang="en-US" sz="2000" dirty="0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152400" y="533400"/>
            <a:ext cx="9625136" cy="6135960"/>
          </a:xfrm>
          <a:prstGeom prst="rect">
            <a:avLst/>
          </a:prstGeom>
        </p:spPr>
        <p:txBody>
          <a:bodyPr/>
          <a:lstStyle>
            <a:lvl1pPr marL="263525" indent="-26352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1841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800">
                <a:solidFill>
                  <a:schemeClr val="tx1"/>
                </a:solidFill>
                <a:latin typeface="+mn-lt"/>
                <a:ea typeface="+mn-ea"/>
              </a:defRPr>
            </a:lvl2pPr>
            <a:lvl3pPr marL="901700" indent="-952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169988" indent="-88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4478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19050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622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194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766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sz="2400" b="1" kern="0" dirty="0" smtClean="0"/>
              <a:t>Background</a:t>
            </a:r>
          </a:p>
          <a:p>
            <a:pPr lvl="1"/>
            <a:r>
              <a:rPr lang="en-US" altLang="ja-JP" sz="2000" kern="0" dirty="0" smtClean="0"/>
              <a:t>During 25</a:t>
            </a:r>
            <a:r>
              <a:rPr lang="en-US" altLang="ja-JP" sz="2000" kern="0" baseline="30000" dirty="0" smtClean="0"/>
              <a:t>th</a:t>
            </a:r>
            <a:r>
              <a:rPr lang="en-US" altLang="ja-JP" sz="2000" kern="0" dirty="0" smtClean="0"/>
              <a:t> WLTP IWG Jan. 2019, Geneva WLTP IWG decided restart OBD TF for 2019.</a:t>
            </a:r>
          </a:p>
          <a:p>
            <a:pPr lvl="1"/>
            <a:endParaRPr lang="en-US" altLang="ja-JP" sz="2000" kern="0" dirty="0" smtClean="0"/>
          </a:p>
          <a:p>
            <a:r>
              <a:rPr lang="en-US" altLang="ja-JP" sz="2400" b="1" kern="0" dirty="0" smtClean="0"/>
              <a:t>Meetings</a:t>
            </a:r>
          </a:p>
          <a:p>
            <a:pPr lvl="1"/>
            <a:r>
              <a:rPr lang="en-US" altLang="ja-JP" sz="2000" kern="0" dirty="0" smtClean="0"/>
              <a:t>25</a:t>
            </a:r>
            <a:r>
              <a:rPr lang="en-US" altLang="ja-JP" sz="2000" kern="0" baseline="30000" dirty="0" smtClean="0"/>
              <a:t>th</a:t>
            </a:r>
            <a:r>
              <a:rPr lang="en-US" altLang="ja-JP" sz="2000" kern="0" dirty="0" smtClean="0"/>
              <a:t> Feb. 2019	WebEx meeting</a:t>
            </a:r>
          </a:p>
          <a:p>
            <a:pPr lvl="2"/>
            <a:r>
              <a:rPr lang="en-US" altLang="ja-JP" sz="1800" kern="0" dirty="0" smtClean="0"/>
              <a:t>Announced restart of OBD TF</a:t>
            </a:r>
          </a:p>
          <a:p>
            <a:pPr lvl="2"/>
            <a:r>
              <a:rPr lang="en-US" altLang="ja-JP" sz="1800" kern="0" dirty="0" smtClean="0"/>
              <a:t>Fixed goal and target</a:t>
            </a:r>
          </a:p>
          <a:p>
            <a:pPr lvl="2"/>
            <a:r>
              <a:rPr lang="en-US" altLang="ja-JP" sz="1800" kern="0" dirty="0" smtClean="0"/>
              <a:t>European Commission presented their position</a:t>
            </a:r>
          </a:p>
          <a:p>
            <a:pPr lvl="1"/>
            <a:endParaRPr lang="en-US" altLang="ja-JP" sz="2000" kern="0" dirty="0" smtClean="0"/>
          </a:p>
          <a:p>
            <a:pPr lvl="1"/>
            <a:r>
              <a:rPr lang="en-US" altLang="ja-JP" sz="2000" kern="0" dirty="0" smtClean="0"/>
              <a:t>10</a:t>
            </a:r>
            <a:r>
              <a:rPr lang="en-US" altLang="ja-JP" sz="2000" kern="0" baseline="30000" dirty="0" smtClean="0"/>
              <a:t>th</a:t>
            </a:r>
            <a:r>
              <a:rPr lang="en-US" altLang="ja-JP" sz="2000" kern="0" dirty="0" smtClean="0"/>
              <a:t> Apr. 2019	Face-to- face meeting</a:t>
            </a:r>
          </a:p>
          <a:p>
            <a:pPr lvl="2"/>
            <a:r>
              <a:rPr lang="en-US" altLang="ja-JP" sz="1800" kern="0" dirty="0" smtClean="0"/>
              <a:t>ACEA presented the new discussion points to clarify texts</a:t>
            </a:r>
          </a:p>
          <a:p>
            <a:pPr lvl="2"/>
            <a:r>
              <a:rPr lang="en-US" altLang="ja-JP" sz="1800" kern="0" dirty="0" smtClean="0"/>
              <a:t>Japan presented their current status on internal discussion</a:t>
            </a:r>
          </a:p>
          <a:p>
            <a:pPr lvl="2"/>
            <a:endParaRPr lang="en-US" altLang="ja-JP" sz="1800" kern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2000" kern="0" dirty="0" smtClean="0"/>
              <a:t>No meeting is planned before 27</a:t>
            </a:r>
            <a:r>
              <a:rPr lang="en-US" altLang="ja-JP" sz="2000" kern="0" baseline="30000" dirty="0" smtClean="0"/>
              <a:t>th</a:t>
            </a:r>
            <a:r>
              <a:rPr lang="en-US" altLang="ja-JP" sz="2000" kern="0" dirty="0" smtClean="0"/>
              <a:t> WLTP IWG in May 2019</a:t>
            </a:r>
            <a:endParaRPr lang="en-US" altLang="ja-JP" sz="2000" kern="0" dirty="0" smtClean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1</a:t>
            </a:fld>
            <a:r>
              <a:rPr lang="en-US" altLang="ja-JP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675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 of 25</a:t>
            </a:r>
            <a:r>
              <a:rPr kumimoji="1" lang="en-US" altLang="ja-JP" baseline="30000" dirty="0" smtClean="0"/>
              <a:t>th</a:t>
            </a:r>
            <a:r>
              <a:rPr lang="en-US" altLang="ja-JP" dirty="0"/>
              <a:t> </a:t>
            </a:r>
            <a:r>
              <a:rPr lang="en-US" altLang="ja-JP" dirty="0" smtClean="0"/>
              <a:t>Feb. &amp; OBD TF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b="1" dirty="0"/>
              <a:t>NEW Goal of OBD </a:t>
            </a:r>
            <a:r>
              <a:rPr lang="en-US" altLang="ja-JP" b="1" dirty="0" smtClean="0"/>
              <a:t>TF </a:t>
            </a:r>
            <a:r>
              <a:rPr lang="en-US" altLang="ja-JP" sz="1800" dirty="0" smtClean="0"/>
              <a:t>(Words in RED are new)</a:t>
            </a:r>
            <a:endParaRPr lang="en-US" altLang="ja-JP" sz="1800" dirty="0"/>
          </a:p>
          <a:p>
            <a:pPr lvl="1"/>
            <a:r>
              <a:rPr lang="en-US" altLang="ja-JP" dirty="0"/>
              <a:t>Develop </a:t>
            </a:r>
            <a:r>
              <a:rPr lang="en-US" altLang="ja-JP" dirty="0">
                <a:solidFill>
                  <a:srgbClr val="FF0000"/>
                </a:solidFill>
              </a:rPr>
              <a:t>first version of </a:t>
            </a:r>
            <a:r>
              <a:rPr lang="en-US" altLang="ja-JP" dirty="0" err="1"/>
              <a:t>harmonised</a:t>
            </a:r>
            <a:r>
              <a:rPr lang="ja-JP" altLang="en-US" dirty="0"/>
              <a:t> </a:t>
            </a:r>
            <a:r>
              <a:rPr lang="en-US" altLang="ja-JP" dirty="0"/>
              <a:t>OBD GTR by end of </a:t>
            </a:r>
            <a:r>
              <a:rPr lang="en-US" altLang="ja-JP" dirty="0">
                <a:solidFill>
                  <a:srgbClr val="FF0000"/>
                </a:solidFill>
              </a:rPr>
              <a:t>2020</a:t>
            </a:r>
            <a:r>
              <a:rPr lang="en-US" altLang="ja-JP" dirty="0"/>
              <a:t>*.</a:t>
            </a:r>
            <a:br>
              <a:rPr lang="en-US" altLang="ja-JP" dirty="0"/>
            </a:br>
            <a:r>
              <a:rPr lang="en-US" altLang="ja-JP" dirty="0"/>
              <a:t>*Approval on </a:t>
            </a:r>
            <a:r>
              <a:rPr lang="en-US" altLang="ja-JP" dirty="0">
                <a:solidFill>
                  <a:srgbClr val="FF0000"/>
                </a:solidFill>
              </a:rPr>
              <a:t>Jan. 2020</a:t>
            </a:r>
            <a:r>
              <a:rPr lang="en-US" altLang="ja-JP" dirty="0"/>
              <a:t> IWG and </a:t>
            </a:r>
            <a:r>
              <a:rPr lang="en-US" altLang="ja-JP" dirty="0">
                <a:solidFill>
                  <a:srgbClr val="FF0000"/>
                </a:solidFill>
              </a:rPr>
              <a:t>Jun.</a:t>
            </a:r>
            <a:r>
              <a:rPr lang="en-US" altLang="ja-JP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2020</a:t>
            </a:r>
            <a:r>
              <a:rPr lang="en-US" altLang="ja-JP" dirty="0"/>
              <a:t> GRPE.</a:t>
            </a:r>
          </a:p>
          <a:p>
            <a:pPr lvl="1"/>
            <a:r>
              <a:rPr lang="en-US" altLang="ja-JP" dirty="0"/>
              <a:t>No Contracting Party </a:t>
            </a:r>
            <a:r>
              <a:rPr lang="en-US" altLang="ja-JP" dirty="0" smtClean="0"/>
              <a:t>option</a:t>
            </a:r>
            <a:endParaRPr lang="en-US" altLang="ja-JP" dirty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Create separate </a:t>
            </a:r>
            <a:r>
              <a:rPr lang="en-US" altLang="ja-JP" dirty="0" smtClean="0"/>
              <a:t>GTR</a:t>
            </a:r>
            <a:endParaRPr lang="en-US" altLang="ja-JP" dirty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Discuss based on UNR </a:t>
            </a:r>
            <a:r>
              <a:rPr lang="en-US" altLang="ja-JP" dirty="0" smtClean="0"/>
              <a:t>83 text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sz="1800" b="1" dirty="0"/>
          </a:p>
          <a:p>
            <a:r>
              <a:rPr lang="en-US" altLang="ja-JP" sz="1800" b="1" dirty="0" smtClean="0"/>
              <a:t>Position of European Commission </a:t>
            </a:r>
            <a:r>
              <a:rPr lang="en-US" altLang="ja-JP" sz="1600" dirty="0" smtClean="0"/>
              <a:t>(WLTP-26-07e_app1)</a:t>
            </a:r>
            <a:endParaRPr lang="en-US" altLang="ja-JP" sz="1600" b="1" dirty="0" smtClean="0"/>
          </a:p>
          <a:p>
            <a:pPr lvl="1"/>
            <a:r>
              <a:rPr lang="en-US" altLang="ja-JP" sz="1600" dirty="0" smtClean="0"/>
              <a:t>Want to update UNR83 new series from NEDC to WLTC</a:t>
            </a:r>
          </a:p>
          <a:p>
            <a:pPr lvl="1"/>
            <a:r>
              <a:rPr lang="en-US" altLang="ja-JP" sz="1600" dirty="0" smtClean="0"/>
              <a:t>Want to update UNR83 based on OBD TF discussion</a:t>
            </a:r>
            <a:br>
              <a:rPr lang="en-US" altLang="ja-JP" sz="1600" dirty="0" smtClean="0"/>
            </a:br>
            <a:r>
              <a:rPr lang="en-US" altLang="ja-JP" sz="1600" dirty="0" smtClean="0">
                <a:sym typeface="Wingdings" panose="05000000000000000000" pitchFamily="2" charset="2"/>
              </a:rPr>
              <a:t> This will be discussed in bilateral meeting between EC &amp; Japan</a:t>
            </a:r>
            <a:endParaRPr lang="en-US" altLang="ja-JP" sz="1800" b="1" dirty="0" smtClean="0">
              <a:sym typeface="Wingdings" panose="05000000000000000000" pitchFamily="2" charset="2"/>
            </a:endParaRPr>
          </a:p>
          <a:p>
            <a:r>
              <a:rPr lang="en-US" altLang="ja-JP" sz="1800" b="1" dirty="0" smtClean="0">
                <a:sym typeface="Wingdings" panose="05000000000000000000" pitchFamily="2" charset="2"/>
              </a:rPr>
              <a:t>Status of discussion in Japan </a:t>
            </a:r>
            <a:r>
              <a:rPr lang="en-US" altLang="ja-JP" sz="1600" dirty="0" smtClean="0">
                <a:sym typeface="Wingdings" panose="05000000000000000000" pitchFamily="2" charset="2"/>
              </a:rPr>
              <a:t>(</a:t>
            </a:r>
            <a:r>
              <a:rPr lang="en-US" altLang="ja-JP" sz="1600" dirty="0" smtClean="0"/>
              <a:t>WLTP-26-07e_app2</a:t>
            </a:r>
            <a:r>
              <a:rPr lang="en-US" altLang="ja-JP" sz="1600" dirty="0" smtClean="0">
                <a:sym typeface="Wingdings" panose="05000000000000000000" pitchFamily="2" charset="2"/>
              </a:rPr>
              <a:t>)</a:t>
            </a:r>
            <a:endParaRPr lang="en-US" altLang="ja-JP" sz="1600" b="1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1600" dirty="0" smtClean="0">
                <a:sym typeface="Wingdings" panose="05000000000000000000" pitchFamily="2" charset="2"/>
              </a:rPr>
              <a:t>Japan started to compare requirements in UNR83 OBD and J-OBD.</a:t>
            </a:r>
          </a:p>
          <a:p>
            <a:pPr lvl="1"/>
            <a:r>
              <a:rPr lang="en-US" altLang="ja-JP" sz="1600" dirty="0" smtClean="0"/>
              <a:t>Requested other parties to have a look on difference between those two regulations and consider if they can accept most stringent requirements as GTR OBD.</a:t>
            </a:r>
            <a:endParaRPr lang="en-US" altLang="ja-JP" sz="1800" b="1" dirty="0" smtClean="0"/>
          </a:p>
          <a:p>
            <a:r>
              <a:rPr lang="en-US" altLang="ja-JP" sz="1800" b="1" dirty="0" smtClean="0"/>
              <a:t>ACEA comments </a:t>
            </a:r>
            <a:r>
              <a:rPr lang="en-US" altLang="ja-JP" sz="1600" dirty="0" smtClean="0"/>
              <a:t>(WLTP-26-07e_app3)</a:t>
            </a:r>
            <a:endParaRPr lang="en-US" altLang="ja-JP" sz="1600" b="1" dirty="0" smtClean="0"/>
          </a:p>
          <a:p>
            <a:pPr lvl="1"/>
            <a:r>
              <a:rPr lang="en-US" altLang="ja-JP" sz="1600" dirty="0" smtClean="0"/>
              <a:t>Requested to add new definitions for clarification</a:t>
            </a:r>
          </a:p>
          <a:p>
            <a:pPr lvl="1"/>
            <a:r>
              <a:rPr lang="en-US" altLang="ja-JP" sz="1600" dirty="0" smtClean="0"/>
              <a:t>Requested discussion to clarify many texts</a:t>
            </a:r>
          </a:p>
          <a:p>
            <a:pPr lvl="1"/>
            <a:r>
              <a:rPr lang="en-US" altLang="ja-JP" sz="1600" dirty="0" smtClean="0"/>
              <a:t>ACEA will make proposed texts for next discussion</a:t>
            </a:r>
            <a:endParaRPr lang="en-US" altLang="ja-JP" sz="16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2</a:t>
            </a:fld>
            <a:r>
              <a:rPr lang="en-US" altLang="ja-JP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4057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 of OBD TF (planned)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65100" y="533400"/>
            <a:ext cx="9575800" cy="447328"/>
          </a:xfrm>
        </p:spPr>
        <p:txBody>
          <a:bodyPr/>
          <a:lstStyle/>
          <a:p>
            <a:r>
              <a:rPr lang="en-US" altLang="ja-JP" b="1" dirty="0"/>
              <a:t>T</a:t>
            </a:r>
            <a:r>
              <a:rPr kumimoji="1" lang="en-US" altLang="ja-JP" b="1" dirty="0" smtClean="0"/>
              <a:t>imeline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732322"/>
              </p:ext>
            </p:extLst>
          </p:nvPr>
        </p:nvGraphicFramePr>
        <p:xfrm>
          <a:off x="106553" y="1016816"/>
          <a:ext cx="9678372" cy="5004472"/>
        </p:xfrm>
        <a:graphic>
          <a:graphicData uri="http://schemas.openxmlformats.org/drawingml/2006/table">
            <a:tbl>
              <a:tblPr firstRow="1" firstCol="1">
                <a:tableStyleId>{B301B821-A1FF-4177-AEE7-76D212191A09}</a:tableStyleId>
              </a:tblPr>
              <a:tblGrid>
                <a:gridCol w="16480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6919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40460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2019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47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Jan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Feb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Mar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Apr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May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Jun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Jul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Aug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Sep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Oct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Nov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Dec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GRPE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WLTP IWG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OBD TF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5580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986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Jan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Feb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Mar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Apr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May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Jun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Jul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Aug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Sep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Oct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Nov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Dec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GRPE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003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WLTP IWG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OBD TF</a:t>
                      </a:r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9060" marR="9906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016896" y="216894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15-18</a:t>
            </a:r>
          </a:p>
          <a:p>
            <a:r>
              <a:rPr kumimoji="1" lang="ja-JP" altLang="en-US" sz="1200" b="1" dirty="0"/>
              <a:t>○</a:t>
            </a:r>
            <a:r>
              <a:rPr kumimoji="1" lang="en-US" altLang="ja-JP" sz="1200" b="1" dirty="0" smtClean="0"/>
              <a:t>Report TF Status</a:t>
            </a:r>
            <a:endParaRPr kumimoji="1" lang="ja-JP" altLang="en-US" sz="1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42256" y="4579508"/>
            <a:ext cx="1269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</a:p>
          <a:p>
            <a:r>
              <a:rPr kumimoji="1" lang="ja-JP" altLang="en-US" sz="1200" b="1" dirty="0" smtClean="0">
                <a:solidFill>
                  <a:srgbClr val="FF0000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Agree on</a:t>
            </a:r>
          </a:p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GTR text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6809" y="4054242"/>
            <a:ext cx="1452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200" b="1" dirty="0" smtClean="0">
              <a:solidFill>
                <a:srgbClr val="FF0000"/>
              </a:solidFill>
            </a:endParaRPr>
          </a:p>
          <a:p>
            <a:r>
              <a:rPr kumimoji="1" lang="ja-JP" altLang="en-US" sz="1200" b="1" dirty="0" smtClean="0">
                <a:solidFill>
                  <a:srgbClr val="FF0000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Submit WD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11701" y="2816753"/>
            <a:ext cx="624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25</a:t>
            </a:r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10662" y="5739858"/>
            <a:ext cx="3533486" cy="276999"/>
          </a:xfrm>
          <a:prstGeom prst="leftRightArrow">
            <a:avLst/>
          </a:prstGeom>
          <a:solidFill>
            <a:srgbClr val="92D050"/>
          </a:solidFill>
        </p:spPr>
        <p:txBody>
          <a:bodyPr wrap="square" rtlCol="0">
            <a:noAutofit/>
          </a:bodyPr>
          <a:lstStyle/>
          <a:p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90311" y="5729705"/>
            <a:ext cx="2128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Drafting/plan next step 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48542" y="4054242"/>
            <a:ext cx="3666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★</a:t>
            </a:r>
            <a:r>
              <a:rPr kumimoji="1" lang="en-US" altLang="ja-JP" sz="1200" dirty="0"/>
              <a:t>TBD</a:t>
            </a:r>
          </a:p>
          <a:p>
            <a:r>
              <a:rPr kumimoji="1" lang="ja-JP" altLang="en-US" sz="1200" b="1" dirty="0" smtClean="0">
                <a:solidFill>
                  <a:srgbClr val="FF0000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Submit ID</a:t>
            </a:r>
            <a:r>
              <a:rPr kumimoji="1" lang="ja-JP" altLang="en-US" sz="1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to modify WD/Approval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988066" y="4579508"/>
            <a:ext cx="2167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</a:p>
          <a:p>
            <a:r>
              <a:rPr kumimoji="1" lang="ja-JP" altLang="en-US" sz="1200" b="1" dirty="0" smtClean="0">
                <a:solidFill>
                  <a:srgbClr val="FF0000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Agree on final text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11701" y="4054242"/>
            <a:ext cx="1452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</a:p>
          <a:p>
            <a:r>
              <a:rPr kumimoji="1" lang="ja-JP" altLang="en-US" sz="1200" b="1" dirty="0" smtClean="0">
                <a:solidFill>
                  <a:srgbClr val="0000FF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0000FF"/>
                </a:solidFill>
              </a:rPr>
              <a:t>Submit ID</a:t>
            </a:r>
            <a:endParaRPr kumimoji="1" lang="ja-JP" altLang="en-US" sz="1200" b="1" dirty="0">
              <a:solidFill>
                <a:srgbClr val="0000FF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61180" y="2674870"/>
            <a:ext cx="6923751" cy="180000"/>
          </a:xfrm>
          <a:prstGeom prst="rect">
            <a:avLst/>
          </a:prstGeom>
          <a:solidFill>
            <a:srgbClr val="9BE5FF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200" b="1" dirty="0" smtClean="0"/>
              <a:t>Step 1: </a:t>
            </a:r>
            <a:r>
              <a:rPr lang="en-US" altLang="ja-JP" sz="1200" b="1" dirty="0" smtClean="0"/>
              <a:t>Discussion based on </a:t>
            </a:r>
            <a:r>
              <a:rPr kumimoji="1" lang="en-US" altLang="ja-JP" sz="1200" b="1" dirty="0" smtClean="0"/>
              <a:t>UNR83</a:t>
            </a:r>
            <a:endParaRPr kumimoji="1" lang="ja-JP" altLang="en-US" sz="12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511112" y="5274917"/>
            <a:ext cx="426505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200" b="1" dirty="0" smtClean="0"/>
              <a:t>Step 2: Update requirements</a:t>
            </a:r>
            <a:endParaRPr kumimoji="1" lang="ja-JP" altLang="en-US" sz="12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894327" y="2816753"/>
            <a:ext cx="999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10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f2f</a:t>
            </a:r>
            <a:endParaRPr kumimoji="1" lang="ja-JP" altLang="en-US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385048" y="2816753"/>
            <a:ext cx="999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825128" y="2816753"/>
            <a:ext cx="76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937035" y="2816753"/>
            <a:ext cx="76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43193" y="1672981"/>
            <a:ext cx="1452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22-23</a:t>
            </a:r>
            <a:endParaRPr kumimoji="1" lang="ja-JP" altLang="en-US" sz="1200" b="1" dirty="0">
              <a:solidFill>
                <a:srgbClr val="0000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76636" y="4579508"/>
            <a:ext cx="1326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</a:p>
          <a:p>
            <a:r>
              <a:rPr kumimoji="1" lang="ja-JP" altLang="en-US" sz="1200" b="1" dirty="0" smtClean="0">
                <a:solidFill>
                  <a:srgbClr val="0000FF"/>
                </a:solidFill>
              </a:rPr>
              <a:t>●</a:t>
            </a:r>
            <a:r>
              <a:rPr kumimoji="1" lang="en-US" altLang="ja-JP" sz="1200" b="1" dirty="0" smtClean="0">
                <a:solidFill>
                  <a:srgbClr val="0000FF"/>
                </a:solidFill>
              </a:rPr>
              <a:t>Agree on </a:t>
            </a:r>
          </a:p>
          <a:p>
            <a:r>
              <a:rPr kumimoji="1" lang="en-US" altLang="ja-JP" sz="1200" b="1" dirty="0" smtClean="0">
                <a:solidFill>
                  <a:srgbClr val="0000FF"/>
                </a:solidFill>
              </a:rPr>
              <a:t>ID proposal</a:t>
            </a:r>
            <a:endParaRPr kumimoji="1" lang="ja-JP" altLang="en-US" sz="1200" b="1" dirty="0">
              <a:solidFill>
                <a:srgbClr val="0000FF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284775" y="2175466"/>
            <a:ext cx="2426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</a:p>
          <a:p>
            <a:r>
              <a:rPr kumimoji="1" lang="ja-JP" altLang="en-US" sz="1200" b="1" dirty="0"/>
              <a:t>○</a:t>
            </a:r>
            <a:r>
              <a:rPr kumimoji="1" lang="en-US" altLang="ja-JP" sz="1200" b="1" dirty="0"/>
              <a:t>Report </a:t>
            </a:r>
            <a:r>
              <a:rPr kumimoji="1" lang="en-US" altLang="ja-JP" sz="1200" b="1" dirty="0" smtClean="0"/>
              <a:t>first Text draft</a:t>
            </a:r>
            <a:endParaRPr kumimoji="1" lang="ja-JP" altLang="en-US" sz="12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65031" y="5274917"/>
            <a:ext cx="3746080" cy="180000"/>
          </a:xfrm>
          <a:prstGeom prst="rect">
            <a:avLst/>
          </a:prstGeom>
          <a:solidFill>
            <a:srgbClr val="9BE5FF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kumimoji="1" lang="en-US" altLang="ja-JP" sz="1200" b="1" dirty="0" smtClean="0"/>
              <a:t>Step 1: </a:t>
            </a:r>
            <a:r>
              <a:rPr lang="en-US" altLang="ja-JP" sz="1200" b="1" dirty="0"/>
              <a:t>Discussion based on </a:t>
            </a:r>
            <a:r>
              <a:rPr lang="en-US" altLang="ja-JP" sz="1200" b="1" dirty="0" smtClean="0"/>
              <a:t>UNR83</a:t>
            </a:r>
            <a:endParaRPr lang="ja-JP" altLang="en-US" sz="12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144689" y="5452706"/>
            <a:ext cx="803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832437" y="5452706"/>
            <a:ext cx="803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894329" y="3182573"/>
            <a:ext cx="5271140" cy="276999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801724" y="2816753"/>
            <a:ext cx="10921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 f2f?</a:t>
            </a:r>
            <a:endParaRPr kumimoji="1" lang="ja-JP" altLang="en-US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149945" y="3190397"/>
            <a:ext cx="2759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Technical discussion</a:t>
            </a:r>
            <a:endParaRPr kumimoji="1" lang="ja-JP" altLang="en-US" sz="1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253823" y="3024949"/>
            <a:ext cx="1244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 f2f?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617870" y="5452706"/>
            <a:ext cx="803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573585" y="5452706"/>
            <a:ext cx="803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76636" y="1672980"/>
            <a:ext cx="913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10-11</a:t>
            </a:r>
            <a:endParaRPr kumimoji="1" lang="ja-JP" altLang="en-US" sz="1200" b="1" dirty="0">
              <a:solidFill>
                <a:srgbClr val="0000FF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136834" y="2821872"/>
            <a:ext cx="76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★</a:t>
            </a:r>
            <a:r>
              <a:rPr kumimoji="1" lang="en-US" altLang="ja-JP" sz="1200" dirty="0" smtClean="0"/>
              <a:t>TBD</a:t>
            </a:r>
            <a:endParaRPr kumimoji="1" lang="ja-JP" altLang="en-US" sz="1200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3</a:t>
            </a:fld>
            <a:r>
              <a:rPr lang="en-US" altLang="ja-JP" smtClean="0"/>
              <a:t>/3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6017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Thank you very much </a:t>
            </a:r>
            <a:br>
              <a:rPr lang="en-US" sz="3200" dirty="0" smtClean="0"/>
            </a:br>
            <a:r>
              <a:rPr lang="en-US" sz="3200" dirty="0" smtClean="0"/>
              <a:t>for your attention.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9229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LTP Jap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iryoです">
      <a:majorFont>
        <a:latin typeface="Century Gothic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>
            <a:alpha val="50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>
            <a:alpha val="50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CRCD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CD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WLTP Japan</Template>
  <TotalTime>8564</TotalTime>
  <Words>237</Words>
  <Application>Microsoft Office PowerPoint</Application>
  <PresentationFormat>A4 210 x 297 mm</PresentationFormat>
  <Paragraphs>111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WLTP Japan</vt:lpstr>
      <vt:lpstr>Status report of OBD Task Force</vt:lpstr>
      <vt:lpstr>Status of OBD TF</vt:lpstr>
      <vt:lpstr>Result of 25th Feb. &amp; OBD TF</vt:lpstr>
      <vt:lpstr>Schedule of OBD TF (planned)</vt:lpstr>
      <vt:lpstr>Thank you very much  for your attention.</vt:lpstr>
    </vt:vector>
  </TitlesOfParts>
  <Company>本田技研工業株式会社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of OBD task force</dc:title>
  <dc:creator>T. Fujiwara</dc:creator>
  <cp:keywords>SecrecyB; --.99.9999; HM</cp:keywords>
  <cp:lastModifiedBy>M.Morimoto</cp:lastModifiedBy>
  <cp:revision>139</cp:revision>
  <cp:lastPrinted>2017-06-04T09:59:59Z</cp:lastPrinted>
  <dcterms:created xsi:type="dcterms:W3CDTF">2016-10-01T04:22:12Z</dcterms:created>
  <dcterms:modified xsi:type="dcterms:W3CDTF">2019-04-15T08:00:11Z</dcterms:modified>
  <cp:category/>
</cp:coreProperties>
</file>