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60" r:id="rId3"/>
    <p:sldId id="261" r:id="rId4"/>
    <p:sldId id="262" r:id="rId5"/>
    <p:sldId id="259" r:id="rId6"/>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1386"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9073" r="8972" b="15028"/>
          <a:stretch/>
        </p:blipFill>
        <p:spPr bwMode="auto">
          <a:xfrm>
            <a:off x="0" y="926797"/>
            <a:ext cx="9144000" cy="202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Espace réservé de la date 9"/>
          <p:cNvSpPr>
            <a:spLocks noGrp="1"/>
          </p:cNvSpPr>
          <p:nvPr>
            <p:ph type="dt" sz="half" idx="10"/>
          </p:nvPr>
        </p:nvSpPr>
        <p:spPr/>
        <p:txBody>
          <a:bodyPr/>
          <a:lstStyle>
            <a:lvl1pPr>
              <a:defRPr>
                <a:latin typeface="+mn-lt"/>
              </a:defRPr>
            </a:lvl1pPr>
          </a:lstStyle>
          <a:p>
            <a:fld id="{CE447A86-57C9-4BF5-9969-FB3C24CE7C6A}" type="datetime1">
              <a:rPr lang="fr-FR" kern="0" smtClean="0"/>
              <a:pPr/>
              <a:t>22/02/2019</a:t>
            </a:fld>
            <a:endParaRPr lang="fr-FR" kern="0" dirty="0" smtClean="0"/>
          </a:p>
        </p:txBody>
      </p:sp>
      <p:pic>
        <p:nvPicPr>
          <p:cNvPr id="14" name="Picture 3" descr="D:\debailleux\Mes documents\DCM\REFONTE FICHES ADAS\OK.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126876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5" name="Image 14"/>
          <p:cNvPicPr>
            <a:picLocks noChangeAspect="1"/>
          </p:cNvPicPr>
          <p:nvPr/>
        </p:nvPicPr>
        <p:blipFill>
          <a:blip r:embed="rId4" cstate="screen">
            <a:clrChange>
              <a:clrFrom>
                <a:srgbClr val="626185"/>
              </a:clrFrom>
              <a:clrTo>
                <a:srgbClr val="626185">
                  <a:alpha val="0"/>
                </a:srgbClr>
              </a:clrTo>
            </a:clrChange>
            <a:extLst>
              <a:ext uri="{28A0092B-C50C-407E-A947-70E740481C1C}">
                <a14:useLocalDpi xmlns:a14="http://schemas.microsoft.com/office/drawing/2010/main"/>
              </a:ext>
            </a:extLst>
          </a:blip>
          <a:stretch>
            <a:fillRect/>
          </a:stretch>
        </p:blipFill>
        <p:spPr>
          <a:xfrm>
            <a:off x="179512" y="281417"/>
            <a:ext cx="3452824" cy="627303"/>
          </a:xfrm>
          <a:prstGeom prst="rect">
            <a:avLst/>
          </a:prstGeom>
        </p:spPr>
      </p:pic>
      <p:sp>
        <p:nvSpPr>
          <p:cNvPr id="13" name="Espace réservé du pied de page 13"/>
          <p:cNvSpPr>
            <a:spLocks noGrp="1"/>
          </p:cNvSpPr>
          <p:nvPr>
            <p:ph type="ftr" sz="quarter" idx="11"/>
          </p:nvPr>
        </p:nvSpPr>
        <p:spPr>
          <a:xfrm>
            <a:off x="971600" y="6520259"/>
            <a:ext cx="5112568" cy="365125"/>
          </a:xfrm>
        </p:spPr>
        <p:txBody>
          <a:bodyPr/>
          <a:lstStyle>
            <a:lvl1pPr>
              <a:defRPr>
                <a:latin typeface="+mn-lt"/>
              </a:defRPr>
            </a:lvl1pPr>
          </a:lstStyle>
          <a:p>
            <a:r>
              <a:rPr lang="fr-FR" kern="0" dirty="0" smtClean="0"/>
              <a:t>Titre</a:t>
            </a:r>
          </a:p>
        </p:txBody>
      </p:sp>
      <p:pic>
        <p:nvPicPr>
          <p:cNvPr id="9" name="Picture 3" descr="D:\debailleux\Mes documents\DCM\REFONTE FICHES ADAS\OK.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68760"/>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a:picLocks noChangeAspect="1"/>
          </p:cNvPicPr>
          <p:nvPr userDrawn="1"/>
        </p:nvPicPr>
        <p:blipFill>
          <a:blip r:embed="rId5" cstate="print">
            <a:clrChange>
              <a:clrFrom>
                <a:srgbClr val="626185"/>
              </a:clrFrom>
              <a:clrTo>
                <a:srgbClr val="626185">
                  <a:alpha val="0"/>
                </a:srgbClr>
              </a:clrTo>
            </a:clrChange>
            <a:extLst>
              <a:ext uri="{28A0092B-C50C-407E-A947-70E740481C1C}">
                <a14:useLocalDpi xmlns:a14="http://schemas.microsoft.com/office/drawing/2010/main" val="0"/>
              </a:ext>
            </a:extLst>
          </a:blip>
          <a:stretch>
            <a:fillRect/>
          </a:stretch>
        </p:blipFill>
        <p:spPr>
          <a:xfrm>
            <a:off x="179512" y="281417"/>
            <a:ext cx="3452824" cy="627303"/>
          </a:xfrm>
          <a:prstGeom prst="rect">
            <a:avLst/>
          </a:prstGeom>
        </p:spPr>
      </p:pic>
      <p:sp>
        <p:nvSpPr>
          <p:cNvPr id="17" name="ZoneTexte 16"/>
          <p:cNvSpPr txBox="1"/>
          <p:nvPr userDrawn="1"/>
        </p:nvSpPr>
        <p:spPr>
          <a:xfrm>
            <a:off x="8615556" y="0"/>
            <a:ext cx="528444" cy="184666"/>
          </a:xfrm>
          <a:prstGeom prst="rect">
            <a:avLst/>
          </a:prstGeom>
          <a:noFill/>
        </p:spPr>
        <p:txBody>
          <a:bodyPr wrap="square" rtlCol="0">
            <a:spAutoFit/>
          </a:bodyPr>
          <a:lstStyle/>
          <a:p>
            <a:pPr algn="r"/>
            <a:r>
              <a:rPr lang="fr-FR" sz="600" dirty="0" smtClean="0">
                <a:solidFill>
                  <a:schemeClr val="bg1"/>
                </a:solidFill>
              </a:rPr>
              <a:t>V.5</a:t>
            </a:r>
            <a:endParaRPr lang="fr-FR" sz="600" dirty="0">
              <a:solidFill>
                <a:schemeClr val="bg1"/>
              </a:solidFill>
            </a:endParaRPr>
          </a:p>
        </p:txBody>
      </p:sp>
      <p:sp>
        <p:nvSpPr>
          <p:cNvPr id="18" name="Titre 1"/>
          <p:cNvSpPr>
            <a:spLocks noGrp="1"/>
          </p:cNvSpPr>
          <p:nvPr>
            <p:ph type="ctrTitle" hasCustomPrompt="1"/>
          </p:nvPr>
        </p:nvSpPr>
        <p:spPr>
          <a:xfrm>
            <a:off x="251520" y="3641992"/>
            <a:ext cx="8640960" cy="650503"/>
          </a:xfrm>
        </p:spPr>
        <p:txBody>
          <a:bodyPr/>
          <a:lstStyle>
            <a:lvl1pPr>
              <a:defRPr>
                <a:effectLst>
                  <a:outerShdw blurRad="38100" dist="38100" dir="2700000" algn="tl">
                    <a:srgbClr val="000000">
                      <a:alpha val="43137"/>
                    </a:srgbClr>
                  </a:outerShdw>
                </a:effectLst>
              </a:defRPr>
            </a:lvl1pPr>
          </a:lstStyle>
          <a:p>
            <a:pPr algn="ctr"/>
            <a:r>
              <a:rPr lang="en-US" dirty="0" smtClean="0"/>
              <a:t>TITRE</a:t>
            </a:r>
            <a:endParaRPr lang="en-US" dirty="0"/>
          </a:p>
        </p:txBody>
      </p:sp>
      <p:sp>
        <p:nvSpPr>
          <p:cNvPr id="19" name="Sous-titre 2"/>
          <p:cNvSpPr>
            <a:spLocks noGrp="1"/>
          </p:cNvSpPr>
          <p:nvPr>
            <p:ph type="subTitle" idx="1" hasCustomPrompt="1"/>
          </p:nvPr>
        </p:nvSpPr>
        <p:spPr>
          <a:xfrm>
            <a:off x="539552" y="4653136"/>
            <a:ext cx="8064896" cy="432048"/>
          </a:xfrm>
        </p:spPr>
        <p:txBody>
          <a:bodyPr>
            <a:normAutofit/>
          </a:bodyPr>
          <a:lstStyle>
            <a:lvl1pPr>
              <a:defRPr sz="1600" i="1"/>
            </a:lvl1pPr>
          </a:lstStyle>
          <a:p>
            <a:pPr marL="0" indent="0" algn="ctr">
              <a:buNone/>
            </a:pPr>
            <a:r>
              <a:rPr lang="en-US" dirty="0" smtClean="0"/>
              <a:t>Sous-</a:t>
            </a:r>
            <a:r>
              <a:rPr lang="en-US" dirty="0" err="1" smtClean="0"/>
              <a:t>Titre</a:t>
            </a:r>
            <a:endParaRPr lang="en-US" dirty="0">
              <a:effectLst/>
            </a:endParaRPr>
          </a:p>
        </p:txBody>
      </p:sp>
    </p:spTree>
    <p:extLst>
      <p:ext uri="{BB962C8B-B14F-4D97-AF65-F5344CB8AC3E}">
        <p14:creationId xmlns:p14="http://schemas.microsoft.com/office/powerpoint/2010/main" val="16091582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1412775"/>
            <a:ext cx="8496944" cy="4536505"/>
          </a:xfrm>
        </p:spPr>
        <p:txBody>
          <a:bodyPr/>
          <a:lstStyle>
            <a:lvl1pPr marL="342900" indent="-342900">
              <a:buSzPct val="110000"/>
              <a:buFontTx/>
              <a:buBlip>
                <a:blip r:embed="rId2"/>
              </a:buBlip>
              <a:defRPr/>
            </a:lvl1pPr>
            <a:lvl2pPr marL="742950" indent="-285750">
              <a:buFontTx/>
              <a:buBlip>
                <a:blip r:embed="rId2"/>
              </a:buBlip>
              <a:defRPr/>
            </a:lvl2pPr>
            <a:lvl3pPr marL="1143000" indent="-228600">
              <a:buSzPct val="80000"/>
              <a:buFont typeface="Century Gothic" panose="020B0502020202020204" pitchFamily="34" charset="0"/>
              <a:buChar char="−"/>
              <a:defRPr/>
            </a:lvl3pPr>
            <a:lvl4pPr marL="1600200" indent="-228600">
              <a:buSzPct val="80000"/>
              <a:buFont typeface="Arial" panose="020B0604020202020204" pitchFamily="34" charset="0"/>
              <a:buChar char="•"/>
              <a:defRPr sz="1400"/>
            </a:lvl4pPr>
            <a:lvl5pPr marL="2057400" indent="-228600">
              <a:buFont typeface="Century Gothic" panose="020B0502020202020204" pitchFamily="34" charset="0"/>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5pPr>
            <a:lvl6pPr marL="2514600" indent="-228600">
              <a:buFont typeface="Wingdings" panose="05000000000000000000" pitchFamily="2" charset="2"/>
              <a:buChar char="§"/>
              <a:defRPr lang="fr-FR" sz="1400" kern="1200" baseline="0" dirty="0" smtClean="0">
                <a:solidFill>
                  <a:schemeClr val="tx1">
                    <a:lumMod val="50000"/>
                    <a:lumOff val="50000"/>
                  </a:schemeClr>
                </a:solidFill>
                <a:latin typeface="Century Gothic" pitchFamily="34" charset="0"/>
                <a:ea typeface="+mn-ea"/>
                <a:cs typeface="Arial" pitchFamily="34" charset="0"/>
              </a:defRPr>
            </a:lvl6pPr>
            <a:lvl7pPr>
              <a:defRPr lang="fr-FR" sz="1400" kern="1200" baseline="0" dirty="0" smtClean="0">
                <a:solidFill>
                  <a:schemeClr val="tx1">
                    <a:lumMod val="50000"/>
                    <a:lumOff val="50000"/>
                  </a:schemeClr>
                </a:solidFill>
                <a:latin typeface="Century Gothic" pitchFamily="34" charset="0"/>
                <a:ea typeface="+mn-ea"/>
                <a:cs typeface="Arial" pitchFamily="34" charset="0"/>
              </a:defRPr>
            </a:lvl7pPr>
            <a:lvl8pPr>
              <a:defRPr lang="fr-FR" sz="1400" kern="1200" baseline="0" dirty="0" smtClean="0">
                <a:solidFill>
                  <a:schemeClr val="tx1">
                    <a:lumMod val="50000"/>
                    <a:lumOff val="50000"/>
                  </a:schemeClr>
                </a:solidFill>
                <a:latin typeface="Century Gothic" pitchFamily="34" charset="0"/>
                <a:ea typeface="+mn-ea"/>
                <a:cs typeface="Arial" pitchFamily="34" charset="0"/>
              </a:defRPr>
            </a:lvl8pPr>
            <a:lvl9pPr marL="3676650" marR="0" indent="-114300" algn="l" defTabSz="914400" rtl="0" eaLnBrk="1" fontAlgn="auto" latinLnBrk="0" hangingPunct="1">
              <a:lnSpc>
                <a:spcPct val="100000"/>
              </a:lnSpc>
              <a:spcBef>
                <a:spcPct val="20000"/>
              </a:spcBef>
              <a:spcAft>
                <a:spcPts val="0"/>
              </a:spcAft>
              <a:buClrTx/>
              <a:buSzTx/>
              <a:buFont typeface="Arial" pitchFamily="34" charset="0"/>
              <a:buChar char="•"/>
              <a:tabLst/>
              <a:defRPr lang="fr-FR" sz="1400" kern="1200" baseline="0" dirty="0" smtClean="0">
                <a:solidFill>
                  <a:schemeClr val="tx1">
                    <a:lumMod val="50000"/>
                    <a:lumOff val="50000"/>
                  </a:schemeClr>
                </a:solidFill>
                <a:latin typeface="Century Gothic" pitchFamily="34" charset="0"/>
                <a:ea typeface="+mn-ea"/>
                <a:cs typeface="Arial" pitchFamily="34" charset="0"/>
              </a:defRPr>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p:txBody>
      </p:sp>
      <p:sp>
        <p:nvSpPr>
          <p:cNvPr id="19" name="Titre 18"/>
          <p:cNvSpPr>
            <a:spLocks noGrp="1"/>
          </p:cNvSpPr>
          <p:nvPr>
            <p:ph type="title"/>
          </p:nvPr>
        </p:nvSpPr>
        <p:spPr>
          <a:xfrm>
            <a:off x="1130376" y="548680"/>
            <a:ext cx="7681439" cy="648072"/>
          </a:xfrm>
          <a:noFill/>
          <a:effectLst/>
        </p:spPr>
        <p:txBody>
          <a:bodyPr/>
          <a:lstStyle>
            <a:lvl1pPr>
              <a:defRPr sz="3200">
                <a:solidFill>
                  <a:srgbClr val="666699"/>
                </a:solidFill>
                <a:effectLst>
                  <a:outerShdw blurRad="38100" dist="38100" dir="2700000" algn="tl">
                    <a:srgbClr val="000000">
                      <a:alpha val="43137"/>
                    </a:srgbClr>
                  </a:outerShdw>
                </a:effectLst>
              </a:defRPr>
            </a:lvl1pPr>
          </a:lstStyle>
          <a:p>
            <a:r>
              <a:rPr lang="fr-FR" smtClean="0"/>
              <a:t>Modifiez le style du titre</a:t>
            </a:r>
            <a:endParaRPr lang="fr-FR" dirty="0"/>
          </a:p>
        </p:txBody>
      </p:sp>
      <p:grpSp>
        <p:nvGrpSpPr>
          <p:cNvPr id="6" name="Groupe 5"/>
          <p:cNvGrpSpPr/>
          <p:nvPr/>
        </p:nvGrpSpPr>
        <p:grpSpPr>
          <a:xfrm>
            <a:off x="251520" y="807724"/>
            <a:ext cx="878857" cy="241252"/>
            <a:chOff x="361635" y="4427185"/>
            <a:chExt cx="550639" cy="151154"/>
          </a:xfrm>
          <a:effectLst>
            <a:outerShdw blurRad="50800" dist="38100" dir="2700000" algn="tl" rotWithShape="0">
              <a:prstClr val="black">
                <a:alpha val="40000"/>
              </a:prstClr>
            </a:outerShdw>
          </a:effectLst>
        </p:grpSpPr>
        <p:sp>
          <p:nvSpPr>
            <p:cNvPr id="9" name="Ellipse 8"/>
            <p:cNvSpPr/>
            <p:nvPr/>
          </p:nvSpPr>
          <p:spPr>
            <a:xfrm>
              <a:off x="761431" y="4427185"/>
              <a:ext cx="150843" cy="150844"/>
            </a:xfrm>
            <a:prstGeom prst="ellipse">
              <a:avLst/>
            </a:prstGeom>
            <a:solidFill>
              <a:srgbClr val="787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562782" y="4427495"/>
              <a:ext cx="150843" cy="150844"/>
            </a:xfrm>
            <a:prstGeom prst="ellipse">
              <a:avLst/>
            </a:prstGeom>
            <a:solidFill>
              <a:srgbClr val="AAA5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361635" y="4427495"/>
              <a:ext cx="150843" cy="150844"/>
            </a:xfrm>
            <a:prstGeom prst="ellipse">
              <a:avLst/>
            </a:prstGeom>
            <a:solidFill>
              <a:srgbClr val="E0D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Espace réservé de la date 12"/>
          <p:cNvSpPr>
            <a:spLocks noGrp="1"/>
          </p:cNvSpPr>
          <p:nvPr>
            <p:ph type="dt" sz="half" idx="10"/>
          </p:nvPr>
        </p:nvSpPr>
        <p:spPr/>
        <p:txBody>
          <a:bodyPr/>
          <a:lstStyle>
            <a:lvl1pPr>
              <a:defRPr sz="800">
                <a:latin typeface="+mj-lt"/>
              </a:defRPr>
            </a:lvl1pPr>
          </a:lstStyle>
          <a:p>
            <a:fld id="{400AC7AD-5D20-48F1-A18A-B4E8EE5A547C}" type="datetime1">
              <a:rPr lang="fr-FR" kern="0" smtClean="0"/>
              <a:pPr/>
              <a:t>22/02/2019</a:t>
            </a:fld>
            <a:endParaRPr lang="fr-FR" kern="0" dirty="0" smtClean="0"/>
          </a:p>
        </p:txBody>
      </p:sp>
      <p:sp>
        <p:nvSpPr>
          <p:cNvPr id="12" name="Espace réservé du pied de page 13"/>
          <p:cNvSpPr>
            <a:spLocks noGrp="1"/>
          </p:cNvSpPr>
          <p:nvPr>
            <p:ph type="ftr" sz="quarter" idx="11"/>
          </p:nvPr>
        </p:nvSpPr>
        <p:spPr>
          <a:xfrm>
            <a:off x="971600" y="6520259"/>
            <a:ext cx="5112568" cy="365125"/>
          </a:xfrm>
        </p:spPr>
        <p:txBody>
          <a:bodyPr/>
          <a:lstStyle>
            <a:lvl1pPr>
              <a:defRPr sz="800">
                <a:latin typeface="+mj-lt"/>
              </a:defRPr>
            </a:lvl1pPr>
          </a:lstStyle>
          <a:p>
            <a:r>
              <a:rPr lang="fr-FR" kern="0" dirty="0" smtClean="0"/>
              <a:t>Titre</a:t>
            </a:r>
          </a:p>
        </p:txBody>
      </p:sp>
    </p:spTree>
    <p:extLst>
      <p:ext uri="{BB962C8B-B14F-4D97-AF65-F5344CB8AC3E}">
        <p14:creationId xmlns:p14="http://schemas.microsoft.com/office/powerpoint/2010/main" val="379713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rgbClr val="E0E0E0">
                <a:lumMod val="48000"/>
                <a:lumOff val="52000"/>
              </a:srgbClr>
            </a:gs>
            <a:gs pos="1000">
              <a:schemeClr val="bg1">
                <a:lumMod val="78000"/>
                <a:lumOff val="22000"/>
              </a:schemeClr>
            </a:gs>
            <a:gs pos="100000">
              <a:schemeClr val="bg1">
                <a:lumMod val="78000"/>
                <a:lumOff val="22000"/>
              </a:schemeClr>
            </a:gs>
          </a:gsLst>
          <a:lin ang="2700000" scaled="1"/>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23528" y="547417"/>
            <a:ext cx="8488288" cy="648072"/>
          </a:xfrm>
          <a:prstGeom prst="rect">
            <a:avLst/>
          </a:prstGeom>
          <a:noFill/>
          <a:ln>
            <a:noFill/>
          </a:ln>
          <a:effectLst>
            <a:innerShdw blurRad="114300">
              <a:prstClr val="black"/>
            </a:innerShdw>
          </a:effectLst>
        </p:spPr>
        <p:txBody>
          <a:bodyPr vert="horz" lIns="91440" tIns="45720" rIns="91440" bIns="45720" rtlCol="0" anchor="ctr">
            <a:noAutofit/>
          </a:bodyPr>
          <a:lstStyle/>
          <a:p>
            <a:r>
              <a:rPr lang="fr-FR" dirty="0" smtClean="0"/>
              <a:t>Modifiez le style du titre</a:t>
            </a:r>
            <a:endParaRPr lang="fr-FR" dirty="0"/>
          </a:p>
        </p:txBody>
      </p:sp>
      <p:sp>
        <p:nvSpPr>
          <p:cNvPr id="10" name="Rectangle 9"/>
          <p:cNvSpPr/>
          <p:nvPr/>
        </p:nvSpPr>
        <p:spPr>
          <a:xfrm>
            <a:off x="0" y="6371293"/>
            <a:ext cx="9151939" cy="486707"/>
          </a:xfrm>
          <a:custGeom>
            <a:avLst/>
            <a:gdLst>
              <a:gd name="connsiteX0" fmla="*/ 0 w 9144000"/>
              <a:gd name="connsiteY0" fmla="*/ 0 h 216024"/>
              <a:gd name="connsiteX1" fmla="*/ 9144000 w 9144000"/>
              <a:gd name="connsiteY1" fmla="*/ 0 h 216024"/>
              <a:gd name="connsiteX2" fmla="*/ 9144000 w 9144000"/>
              <a:gd name="connsiteY2" fmla="*/ 216024 h 216024"/>
              <a:gd name="connsiteX3" fmla="*/ 0 w 9144000"/>
              <a:gd name="connsiteY3" fmla="*/ 216024 h 216024"/>
              <a:gd name="connsiteX4" fmla="*/ 0 w 9144000"/>
              <a:gd name="connsiteY4" fmla="*/ 0 h 216024"/>
              <a:gd name="connsiteX0" fmla="*/ 0 w 9147175"/>
              <a:gd name="connsiteY0" fmla="*/ 0 h 504949"/>
              <a:gd name="connsiteX1" fmla="*/ 9147175 w 9147175"/>
              <a:gd name="connsiteY1" fmla="*/ 288925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661275 w 9147175"/>
              <a:gd name="connsiteY1" fmla="*/ 288925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558882 w 9147175"/>
              <a:gd name="connsiteY1" fmla="*/ 150812 h 504949"/>
              <a:gd name="connsiteX2" fmla="*/ 9147175 w 9147175"/>
              <a:gd name="connsiteY2" fmla="*/ 504949 h 504949"/>
              <a:gd name="connsiteX3" fmla="*/ 3175 w 9147175"/>
              <a:gd name="connsiteY3" fmla="*/ 504949 h 504949"/>
              <a:gd name="connsiteX4" fmla="*/ 0 w 9147175"/>
              <a:gd name="connsiteY4" fmla="*/ 0 h 504949"/>
              <a:gd name="connsiteX0" fmla="*/ 0 w 9147175"/>
              <a:gd name="connsiteY0" fmla="*/ 0 h 504949"/>
              <a:gd name="connsiteX1" fmla="*/ 7644607 w 9147175"/>
              <a:gd name="connsiteY1" fmla="*/ 291306 h 504949"/>
              <a:gd name="connsiteX2" fmla="*/ 9147175 w 9147175"/>
              <a:gd name="connsiteY2" fmla="*/ 504949 h 504949"/>
              <a:gd name="connsiteX3" fmla="*/ 3175 w 9147175"/>
              <a:gd name="connsiteY3" fmla="*/ 504949 h 504949"/>
              <a:gd name="connsiteX4" fmla="*/ 0 w 9147175"/>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504949"/>
              <a:gd name="connsiteX1" fmla="*/ 7644607 w 7644607"/>
              <a:gd name="connsiteY1" fmla="*/ 291306 h 504949"/>
              <a:gd name="connsiteX2" fmla="*/ 7642225 w 7644607"/>
              <a:gd name="connsiteY2" fmla="*/ 502568 h 504949"/>
              <a:gd name="connsiteX3" fmla="*/ 3175 w 7644607"/>
              <a:gd name="connsiteY3" fmla="*/ 504949 h 504949"/>
              <a:gd name="connsiteX4" fmla="*/ 0 w 7644607"/>
              <a:gd name="connsiteY4" fmla="*/ 0 h 504949"/>
              <a:gd name="connsiteX0" fmla="*/ 0 w 7644607"/>
              <a:gd name="connsiteY0" fmla="*/ 0 h 386233"/>
              <a:gd name="connsiteX1" fmla="*/ 7644607 w 7644607"/>
              <a:gd name="connsiteY1" fmla="*/ 172590 h 386233"/>
              <a:gd name="connsiteX2" fmla="*/ 7642225 w 7644607"/>
              <a:gd name="connsiteY2" fmla="*/ 383852 h 386233"/>
              <a:gd name="connsiteX3" fmla="*/ 3175 w 7644607"/>
              <a:gd name="connsiteY3" fmla="*/ 386233 h 386233"/>
              <a:gd name="connsiteX4" fmla="*/ 0 w 7644607"/>
              <a:gd name="connsiteY4" fmla="*/ 0 h 386233"/>
              <a:gd name="connsiteX0" fmla="*/ 0 w 7644607"/>
              <a:gd name="connsiteY0" fmla="*/ 0 h 386233"/>
              <a:gd name="connsiteX1" fmla="*/ 7644607 w 7644607"/>
              <a:gd name="connsiteY1" fmla="*/ 172590 h 386233"/>
              <a:gd name="connsiteX2" fmla="*/ 7642225 w 7644607"/>
              <a:gd name="connsiteY2" fmla="*/ 383852 h 386233"/>
              <a:gd name="connsiteX3" fmla="*/ 3175 w 7644607"/>
              <a:gd name="connsiteY3" fmla="*/ 386233 h 386233"/>
              <a:gd name="connsiteX4" fmla="*/ 0 w 7644607"/>
              <a:gd name="connsiteY4" fmla="*/ 0 h 386233"/>
              <a:gd name="connsiteX0" fmla="*/ 0 w 7644607"/>
              <a:gd name="connsiteY0" fmla="*/ 0 h 347419"/>
              <a:gd name="connsiteX1" fmla="*/ 7644607 w 7644607"/>
              <a:gd name="connsiteY1" fmla="*/ 133776 h 347419"/>
              <a:gd name="connsiteX2" fmla="*/ 7642225 w 7644607"/>
              <a:gd name="connsiteY2" fmla="*/ 345038 h 347419"/>
              <a:gd name="connsiteX3" fmla="*/ 3175 w 7644607"/>
              <a:gd name="connsiteY3" fmla="*/ 347419 h 347419"/>
              <a:gd name="connsiteX4" fmla="*/ 0 w 7644607"/>
              <a:gd name="connsiteY4" fmla="*/ 0 h 347419"/>
              <a:gd name="connsiteX0" fmla="*/ 0 w 7644607"/>
              <a:gd name="connsiteY0" fmla="*/ 0 h 347419"/>
              <a:gd name="connsiteX1" fmla="*/ 7644607 w 7644607"/>
              <a:gd name="connsiteY1" fmla="*/ 133776 h 347419"/>
              <a:gd name="connsiteX2" fmla="*/ 7642225 w 7644607"/>
              <a:gd name="connsiteY2" fmla="*/ 345038 h 347419"/>
              <a:gd name="connsiteX3" fmla="*/ 3175 w 7644607"/>
              <a:gd name="connsiteY3" fmla="*/ 347419 h 347419"/>
              <a:gd name="connsiteX4" fmla="*/ 0 w 7644607"/>
              <a:gd name="connsiteY4" fmla="*/ 0 h 347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44607" h="347419">
                <a:moveTo>
                  <a:pt x="0" y="0"/>
                </a:moveTo>
                <a:cubicBezTo>
                  <a:pt x="2647898" y="110763"/>
                  <a:pt x="5213312" y="131577"/>
                  <a:pt x="7644607" y="133776"/>
                </a:cubicBezTo>
                <a:lnTo>
                  <a:pt x="7642225" y="345038"/>
                </a:lnTo>
                <a:lnTo>
                  <a:pt x="3175" y="347419"/>
                </a:lnTo>
                <a:cubicBezTo>
                  <a:pt x="2117" y="179103"/>
                  <a:pt x="1058" y="168316"/>
                  <a:pt x="0" y="0"/>
                </a:cubicBezTo>
                <a:close/>
              </a:path>
            </a:pathLst>
          </a:custGeom>
          <a:solidFill>
            <a:srgbClr val="546293"/>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 name="Espace réservé du texte 2"/>
          <p:cNvSpPr>
            <a:spLocks noGrp="1"/>
          </p:cNvSpPr>
          <p:nvPr>
            <p:ph type="body" idx="1"/>
          </p:nvPr>
        </p:nvSpPr>
        <p:spPr>
          <a:xfrm>
            <a:off x="323528" y="1196753"/>
            <a:ext cx="8496944" cy="4752528"/>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p:txBody>
      </p:sp>
      <p:sp>
        <p:nvSpPr>
          <p:cNvPr id="46" name="Espace réservé de la date 3"/>
          <p:cNvSpPr>
            <a:spLocks noGrp="1"/>
          </p:cNvSpPr>
          <p:nvPr>
            <p:ph type="dt" sz="half" idx="2"/>
          </p:nvPr>
        </p:nvSpPr>
        <p:spPr>
          <a:xfrm>
            <a:off x="0" y="6520259"/>
            <a:ext cx="971600" cy="365125"/>
          </a:xfrm>
          <a:prstGeom prst="rect">
            <a:avLst/>
          </a:prstGeom>
        </p:spPr>
        <p:txBody>
          <a:bodyPr vert="horz" lIns="91440" tIns="45720" rIns="91440" bIns="45720" rtlCol="0" anchor="ctr"/>
          <a:lstStyle>
            <a:lvl1pPr algn="r">
              <a:defRPr sz="800">
                <a:solidFill>
                  <a:schemeClr val="bg1"/>
                </a:solidFill>
                <a:latin typeface="+mn-lt"/>
                <a:cs typeface="Arial" pitchFamily="34" charset="0"/>
              </a:defRPr>
            </a:lvl1pPr>
          </a:lstStyle>
          <a:p>
            <a:fld id="{0FED933F-6AC4-471A-A0D4-60CA1229D2C7}" type="datetime1">
              <a:rPr lang="fr-FR" kern="0" smtClean="0"/>
              <a:pPr/>
              <a:t>22/02/2019</a:t>
            </a:fld>
            <a:endParaRPr lang="fr-FR" kern="0" dirty="0" smtClean="0"/>
          </a:p>
        </p:txBody>
      </p:sp>
      <p:sp>
        <p:nvSpPr>
          <p:cNvPr id="47" name="Espace réservé du pied de page 4"/>
          <p:cNvSpPr>
            <a:spLocks noGrp="1"/>
          </p:cNvSpPr>
          <p:nvPr>
            <p:ph type="ftr" sz="quarter" idx="3"/>
          </p:nvPr>
        </p:nvSpPr>
        <p:spPr>
          <a:xfrm>
            <a:off x="971600" y="6520259"/>
            <a:ext cx="5112568" cy="365125"/>
          </a:xfrm>
          <a:prstGeom prst="rect">
            <a:avLst/>
          </a:prstGeom>
        </p:spPr>
        <p:txBody>
          <a:bodyPr vert="horz" lIns="91440" tIns="45720" rIns="91440" bIns="45720" rtlCol="0" anchor="ctr"/>
          <a:lstStyle>
            <a:lvl1pPr algn="l">
              <a:defRPr sz="800">
                <a:solidFill>
                  <a:schemeClr val="bg1"/>
                </a:solidFill>
                <a:latin typeface="+mn-lt"/>
                <a:cs typeface="Arial" pitchFamily="34" charset="0"/>
              </a:defRPr>
            </a:lvl1pPr>
          </a:lstStyle>
          <a:p>
            <a:r>
              <a:rPr lang="fr-FR" kern="0" smtClean="0"/>
              <a:t>Group Presentation</a:t>
            </a:r>
            <a:endParaRPr lang="fr-FR" kern="0" dirty="0" smtClean="0"/>
          </a:p>
        </p:txBody>
      </p:sp>
      <p:sp>
        <p:nvSpPr>
          <p:cNvPr id="14" name="Espace réservé du numéro de diapositive 5"/>
          <p:cNvSpPr txBox="1">
            <a:spLocks/>
          </p:cNvSpPr>
          <p:nvPr/>
        </p:nvSpPr>
        <p:spPr>
          <a:xfrm>
            <a:off x="8100392" y="6536725"/>
            <a:ext cx="432048" cy="365125"/>
          </a:xfrm>
          <a:prstGeom prst="rect">
            <a:avLst/>
          </a:prstGeom>
        </p:spPr>
        <p:txBody>
          <a:bodyPr vert="horz" lIns="91440" tIns="45720" rIns="91440" bIns="45720" rtlCol="0" anchor="ctr"/>
          <a:lstStyle>
            <a:defPPr>
              <a:defRPr lang="fr-FR"/>
            </a:defPPr>
            <a:lvl1pPr marL="0" algn="ctr" defTabSz="914400" rtl="0" eaLnBrk="1" latinLnBrk="0" hangingPunct="1">
              <a:defRPr sz="8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66B7ED3-0F0E-4479-BF52-DD7A6ADA2503}" type="slidenum">
              <a:rPr lang="fr-FR" kern="0" smtClean="0"/>
              <a:pPr/>
              <a:t>‹N°›</a:t>
            </a:fld>
            <a:endParaRPr lang="fr-FR" kern="0" dirty="0" smtClean="0"/>
          </a:p>
        </p:txBody>
      </p:sp>
      <p:pic>
        <p:nvPicPr>
          <p:cNvPr id="17" name="Picture 3" descr="D:\debailleux\Mes documents\DCM\REFONTE FICHES ADAS\OK.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1"/>
            <a:ext cx="9144000" cy="52983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9" name="Picture 2"/>
          <p:cNvPicPr>
            <a:picLocks noChangeAspect="1" noChangeArrowheads="1"/>
          </p:cNvPicPr>
          <p:nvPr/>
        </p:nvPicPr>
        <p:blipFill>
          <a:blip r:embed="rId5" cstate="screen">
            <a:clrChange>
              <a:clrFrom>
                <a:srgbClr val="626185"/>
              </a:clrFrom>
              <a:clrTo>
                <a:srgbClr val="626185">
                  <a:alpha val="0"/>
                </a:srgbClr>
              </a:clrTo>
            </a:clrChange>
            <a:extLst>
              <a:ext uri="{28A0092B-C50C-407E-A947-70E740481C1C}">
                <a14:useLocalDpi xmlns:a14="http://schemas.microsoft.com/office/drawing/2010/main"/>
              </a:ext>
            </a:extLst>
          </a:blip>
          <a:stretch>
            <a:fillRect/>
          </a:stretch>
        </p:blipFill>
        <p:spPr bwMode="auto">
          <a:xfrm>
            <a:off x="235800" y="74948"/>
            <a:ext cx="1981524" cy="360000"/>
          </a:xfrm>
          <a:prstGeom prst="rect">
            <a:avLst/>
          </a:prstGeom>
          <a:noFill/>
          <a:extLst>
            <a:ext uri="{909E8E84-426E-40DD-AFC4-6F175D3DCCD1}">
              <a14:hiddenFill xmlns:a14="http://schemas.microsoft.com/office/drawing/2010/main">
                <a:solidFill>
                  <a:srgbClr val="FFFFFF"/>
                </a:solidFill>
              </a14:hiddenFill>
            </a:ext>
          </a:extLst>
        </p:spPr>
      </p:pic>
      <p:sp>
        <p:nvSpPr>
          <p:cNvPr id="11" name="Espace réservé du titre 1"/>
          <p:cNvSpPr>
            <a:spLocks noGrp="1"/>
          </p:cNvSpPr>
          <p:nvPr>
            <p:ph type="title"/>
          </p:nvPr>
        </p:nvSpPr>
        <p:spPr>
          <a:xfrm>
            <a:off x="323528" y="547417"/>
            <a:ext cx="8488288" cy="648072"/>
          </a:xfrm>
          <a:prstGeom prst="rect">
            <a:avLst/>
          </a:prstGeom>
          <a:noFill/>
          <a:ln>
            <a:noFill/>
          </a:ln>
          <a:effectLst>
            <a:innerShdw blurRad="114300">
              <a:prstClr val="black"/>
            </a:innerShdw>
          </a:effectLst>
        </p:spPr>
        <p:txBody>
          <a:bodyPr vert="horz" lIns="91440" tIns="45720" rIns="91440" bIns="45720" rtlCol="0" anchor="ctr">
            <a:noAutofit/>
          </a:bodyPr>
          <a:lstStyle/>
          <a:p>
            <a:r>
              <a:rPr lang="fr-FR" dirty="0" smtClean="0"/>
              <a:t>Modifiez le style du titre</a:t>
            </a:r>
            <a:endParaRPr lang="fr-FR" dirty="0"/>
          </a:p>
        </p:txBody>
      </p:sp>
    </p:spTree>
    <p:extLst>
      <p:ext uri="{BB962C8B-B14F-4D97-AF65-F5344CB8AC3E}">
        <p14:creationId xmlns:p14="http://schemas.microsoft.com/office/powerpoint/2010/main" val="3397658451"/>
      </p:ext>
    </p:extLst>
  </p:cSld>
  <p:clrMap bg1="lt1" tx1="dk1" bg2="lt2" tx2="dk2" accent1="accent1" accent2="accent2" accent3="accent3" accent4="accent4" accent5="accent5" accent6="accent6" hlink="hlink" folHlink="folHlink"/>
  <p:sldLayoutIdLst>
    <p:sldLayoutId id="2147483664" r:id="rId1"/>
    <p:sldLayoutId id="2147483665"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spcBef>
          <a:spcPct val="0"/>
        </a:spcBef>
        <a:buNone/>
        <a:defRPr sz="4000" kern="1200">
          <a:solidFill>
            <a:srgbClr val="666699"/>
          </a:solidFill>
          <a:latin typeface="Century Gothic"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1800" b="1" kern="1200">
          <a:solidFill>
            <a:schemeClr val="tx1">
              <a:lumMod val="50000"/>
              <a:lumOff val="50000"/>
            </a:schemeClr>
          </a:solidFill>
          <a:latin typeface="Century Gothic"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600" kern="1200">
          <a:solidFill>
            <a:schemeClr val="tx1">
              <a:lumMod val="50000"/>
              <a:lumOff val="50000"/>
            </a:schemeClr>
          </a:solidFill>
          <a:latin typeface="Century Gothic"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400" kern="1200">
          <a:solidFill>
            <a:schemeClr val="tx1">
              <a:lumMod val="50000"/>
              <a:lumOff val="50000"/>
            </a:schemeClr>
          </a:solidFill>
          <a:latin typeface="Century Gothic"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200" kern="1200">
          <a:solidFill>
            <a:schemeClr val="tx1">
              <a:lumMod val="50000"/>
              <a:lumOff val="50000"/>
            </a:schemeClr>
          </a:solidFill>
          <a:latin typeface="Century Gothic"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Century Gothic"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E447A86-57C9-4BF5-9969-FB3C24CE7C6A}" type="datetime1">
              <a:rPr lang="fr-FR" kern="0" smtClean="0"/>
              <a:pPr/>
              <a:t>22/02/2019</a:t>
            </a:fld>
            <a:endParaRPr lang="fr-FR" kern="0" dirty="0" smtClean="0"/>
          </a:p>
        </p:txBody>
      </p:sp>
      <p:sp>
        <p:nvSpPr>
          <p:cNvPr id="3" name="Espace réservé du pied de page 2"/>
          <p:cNvSpPr>
            <a:spLocks noGrp="1"/>
          </p:cNvSpPr>
          <p:nvPr>
            <p:ph type="ftr" sz="quarter" idx="11"/>
          </p:nvPr>
        </p:nvSpPr>
        <p:spPr/>
        <p:txBody>
          <a:bodyPr/>
          <a:lstStyle/>
          <a:p>
            <a:r>
              <a:rPr lang="fr-FR" kern="0" dirty="0"/>
              <a:t>BMFE-06-XXe (Chair) </a:t>
            </a:r>
            <a:r>
              <a:rPr lang="fr-FR" kern="0" dirty="0" err="1"/>
              <a:t>Accidentology</a:t>
            </a:r>
            <a:r>
              <a:rPr lang="fr-FR" kern="0" dirty="0"/>
              <a:t> transversal </a:t>
            </a:r>
            <a:r>
              <a:rPr lang="fr-FR" kern="0" dirty="0" err="1"/>
              <a:t>factors</a:t>
            </a:r>
            <a:endParaRPr lang="fr-FR" kern="0" dirty="0" smtClean="0"/>
          </a:p>
        </p:txBody>
      </p:sp>
      <p:sp>
        <p:nvSpPr>
          <p:cNvPr id="4" name="Titre 3"/>
          <p:cNvSpPr>
            <a:spLocks noGrp="1"/>
          </p:cNvSpPr>
          <p:nvPr>
            <p:ph type="ctrTitle"/>
          </p:nvPr>
        </p:nvSpPr>
        <p:spPr>
          <a:xfrm>
            <a:off x="251520" y="3714601"/>
            <a:ext cx="8640960" cy="650503"/>
          </a:xfrm>
        </p:spPr>
        <p:txBody>
          <a:bodyPr/>
          <a:lstStyle/>
          <a:p>
            <a:pPr algn="ctr"/>
            <a:r>
              <a:rPr lang="fr-FR" dirty="0" err="1" smtClean="0"/>
              <a:t>Accidentology</a:t>
            </a:r>
            <a:r>
              <a:rPr lang="fr-FR" dirty="0" smtClean="0"/>
              <a:t> transversal </a:t>
            </a:r>
            <a:r>
              <a:rPr lang="fr-FR" dirty="0" err="1" smtClean="0"/>
              <a:t>factors</a:t>
            </a:r>
            <a:endParaRPr lang="fr-FR" dirty="0"/>
          </a:p>
        </p:txBody>
      </p:sp>
      <p:sp>
        <p:nvSpPr>
          <p:cNvPr id="5" name="Sous-titre 4"/>
          <p:cNvSpPr>
            <a:spLocks noGrp="1"/>
          </p:cNvSpPr>
          <p:nvPr>
            <p:ph type="subTitle" idx="1"/>
          </p:nvPr>
        </p:nvSpPr>
        <p:spPr>
          <a:xfrm>
            <a:off x="539552" y="4941168"/>
            <a:ext cx="8064896" cy="432048"/>
          </a:xfrm>
        </p:spPr>
        <p:txBody>
          <a:bodyPr/>
          <a:lstStyle/>
          <a:p>
            <a:pPr marL="0" indent="0" algn="ctr">
              <a:buNone/>
            </a:pPr>
            <a:r>
              <a:rPr lang="fr-FR" i="0" dirty="0" smtClean="0"/>
              <a:t>BMFE 06 – 27-28/02/2019</a:t>
            </a:r>
            <a:endParaRPr lang="fr-FR" i="0" dirty="0"/>
          </a:p>
        </p:txBody>
      </p:sp>
    </p:spTree>
    <p:extLst>
      <p:ext uri="{BB962C8B-B14F-4D97-AF65-F5344CB8AC3E}">
        <p14:creationId xmlns:p14="http://schemas.microsoft.com/office/powerpoint/2010/main" val="338273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130376" y="692696"/>
            <a:ext cx="7906120" cy="648072"/>
          </a:xfrm>
        </p:spPr>
        <p:txBody>
          <a:bodyPr/>
          <a:lstStyle/>
          <a:p>
            <a:r>
              <a:rPr lang="fr-FR" dirty="0" err="1" smtClean="0"/>
              <a:t>Accidentology</a:t>
            </a:r>
            <a:r>
              <a:rPr lang="fr-FR" dirty="0" smtClean="0"/>
              <a:t/>
            </a:r>
            <a:br>
              <a:rPr lang="fr-FR" dirty="0" smtClean="0"/>
            </a:br>
            <a:r>
              <a:rPr lang="en-US" sz="2000" dirty="0" smtClean="0"/>
              <a:t>Major encountered events (2016 – 2018)</a:t>
            </a:r>
            <a:endParaRPr lang="fr-FR" sz="2000" dirty="0"/>
          </a:p>
        </p:txBody>
      </p:sp>
      <p:sp>
        <p:nvSpPr>
          <p:cNvPr id="4" name="Espace réservé de la date 3"/>
          <p:cNvSpPr>
            <a:spLocks noGrp="1"/>
          </p:cNvSpPr>
          <p:nvPr>
            <p:ph type="dt" sz="half" idx="10"/>
          </p:nvPr>
        </p:nvSpPr>
        <p:spPr/>
        <p:txBody>
          <a:bodyPr/>
          <a:lstStyle/>
          <a:p>
            <a:fld id="{400AC7AD-5D20-48F1-A18A-B4E8EE5A547C}" type="datetime1">
              <a:rPr lang="fr-FR" kern="0" smtClean="0"/>
              <a:pPr/>
              <a:t>22/02/2019</a:t>
            </a:fld>
            <a:endParaRPr lang="fr-FR" kern="0" dirty="0" smtClean="0"/>
          </a:p>
        </p:txBody>
      </p:sp>
      <p:sp>
        <p:nvSpPr>
          <p:cNvPr id="5" name="Espace réservé du pied de page 4"/>
          <p:cNvSpPr>
            <a:spLocks noGrp="1"/>
          </p:cNvSpPr>
          <p:nvPr>
            <p:ph type="ftr" sz="quarter" idx="11"/>
          </p:nvPr>
        </p:nvSpPr>
        <p:spPr/>
        <p:txBody>
          <a:bodyPr/>
          <a:lstStyle/>
          <a:p>
            <a:r>
              <a:rPr lang="fr-FR" kern="0" dirty="0"/>
              <a:t>BMFE-06-XXe (Chair) </a:t>
            </a:r>
            <a:r>
              <a:rPr lang="fr-FR" kern="0" dirty="0" err="1"/>
              <a:t>Accidentology</a:t>
            </a:r>
            <a:r>
              <a:rPr lang="fr-FR" kern="0" dirty="0"/>
              <a:t> transversal </a:t>
            </a:r>
            <a:r>
              <a:rPr lang="fr-FR" kern="0" dirty="0" err="1"/>
              <a:t>factors</a:t>
            </a:r>
            <a:endParaRPr lang="fr-FR" kern="0" dirty="0" smtClean="0"/>
          </a:p>
        </p:txBody>
      </p:sp>
      <p:graphicFrame>
        <p:nvGraphicFramePr>
          <p:cNvPr id="7" name="Tableau 6"/>
          <p:cNvGraphicFramePr>
            <a:graphicFrameLocks noGrp="1"/>
          </p:cNvGraphicFramePr>
          <p:nvPr>
            <p:extLst>
              <p:ext uri="{D42A27DB-BD31-4B8C-83A1-F6EECF244321}">
                <p14:modId xmlns:p14="http://schemas.microsoft.com/office/powerpoint/2010/main" val="2361121103"/>
              </p:ext>
            </p:extLst>
          </p:nvPr>
        </p:nvGraphicFramePr>
        <p:xfrm>
          <a:off x="111272" y="1556792"/>
          <a:ext cx="8856982" cy="4572000"/>
        </p:xfrm>
        <a:graphic>
          <a:graphicData uri="http://schemas.openxmlformats.org/drawingml/2006/table">
            <a:tbl>
              <a:tblPr firstRow="1" firstCol="1" bandRow="1">
                <a:tableStyleId>{5C22544A-7EE6-4342-B048-85BDC9FD1C3A}</a:tableStyleId>
              </a:tblPr>
              <a:tblGrid>
                <a:gridCol w="864096">
                  <a:extLst>
                    <a:ext uri="{9D8B030D-6E8A-4147-A177-3AD203B41FA5}">
                      <a16:colId xmlns:a16="http://schemas.microsoft.com/office/drawing/2014/main" val="3787338628"/>
                    </a:ext>
                  </a:extLst>
                </a:gridCol>
                <a:gridCol w="864096">
                  <a:extLst>
                    <a:ext uri="{9D8B030D-6E8A-4147-A177-3AD203B41FA5}">
                      <a16:colId xmlns:a16="http://schemas.microsoft.com/office/drawing/2014/main" val="3836974091"/>
                    </a:ext>
                  </a:extLst>
                </a:gridCol>
                <a:gridCol w="819425">
                  <a:extLst>
                    <a:ext uri="{9D8B030D-6E8A-4147-A177-3AD203B41FA5}">
                      <a16:colId xmlns:a16="http://schemas.microsoft.com/office/drawing/2014/main" val="785396319"/>
                    </a:ext>
                  </a:extLst>
                </a:gridCol>
                <a:gridCol w="2636959">
                  <a:extLst>
                    <a:ext uri="{9D8B030D-6E8A-4147-A177-3AD203B41FA5}">
                      <a16:colId xmlns:a16="http://schemas.microsoft.com/office/drawing/2014/main" val="1218641786"/>
                    </a:ext>
                  </a:extLst>
                </a:gridCol>
                <a:gridCol w="792088">
                  <a:extLst>
                    <a:ext uri="{9D8B030D-6E8A-4147-A177-3AD203B41FA5}">
                      <a16:colId xmlns:a16="http://schemas.microsoft.com/office/drawing/2014/main" val="153000442"/>
                    </a:ext>
                  </a:extLst>
                </a:gridCol>
                <a:gridCol w="2880318">
                  <a:extLst>
                    <a:ext uri="{9D8B030D-6E8A-4147-A177-3AD203B41FA5}">
                      <a16:colId xmlns:a16="http://schemas.microsoft.com/office/drawing/2014/main" val="2805621634"/>
                    </a:ext>
                  </a:extLst>
                </a:gridCol>
              </a:tblGrid>
              <a:tr h="88247">
                <a:tc>
                  <a:txBody>
                    <a:bodyPr/>
                    <a:lstStyle/>
                    <a:p>
                      <a:pPr algn="ctr">
                        <a:spcAft>
                          <a:spcPts val="0"/>
                        </a:spcAft>
                      </a:pPr>
                      <a:r>
                        <a:rPr lang="fr-FR" sz="1200" dirty="0" smtClean="0">
                          <a:effectLst/>
                          <a:latin typeface="+mn-lt"/>
                          <a:ea typeface="+mn-ea"/>
                          <a:cs typeface="+mn-cs"/>
                        </a:rPr>
                        <a:t>Place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Date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latin typeface="+mn-lt"/>
                          <a:ea typeface="+mn-ea"/>
                          <a:cs typeface="+mn-cs"/>
                        </a:rPr>
                        <a:t>Vehicle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Context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Victims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Comments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618995381"/>
                  </a:ext>
                </a:extLst>
              </a:tr>
              <a:tr h="1100884">
                <a:tc>
                  <a:txBody>
                    <a:bodyPr/>
                    <a:lstStyle/>
                    <a:p>
                      <a:pPr algn="ctr">
                        <a:spcAft>
                          <a:spcPts val="0"/>
                        </a:spcAft>
                      </a:pPr>
                      <a:r>
                        <a:rPr lang="fr-FR" sz="1200" dirty="0" err="1" smtClean="0">
                          <a:effectLst/>
                        </a:rPr>
                        <a:t>Norway</a:t>
                      </a:r>
                      <a:endParaRPr lang="fr-FR" sz="1200" dirty="0">
                        <a:effectLst/>
                      </a:endParaRPr>
                    </a:p>
                    <a:p>
                      <a:pPr algn="ctr">
                        <a:spcAft>
                          <a:spcPts val="0"/>
                        </a:spcAft>
                      </a:pPr>
                      <a:r>
                        <a:rPr lang="fr-FR" sz="1200" dirty="0">
                          <a:effectLst/>
                        </a:rPr>
                        <a:t>Oslo</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2016</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Bus</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A hybrid bus caught fire in the charging area. The bus that caught fire was next to the other buses, and a total of four buses were completely damaged by the fire. The buses were in a 230 V charging zone at night, and the buses were connected to an external 230 V power supply that supplied the bus compartment heating system, the diesel engine water heater, the battery charger and a heating cable for lithium-ion batteries.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The investigation revealed that corrosion, heat development, creep and arcing contributed to the fire in the T-connector behind connector 309 located at the front of the bus. Wear and lubrication of the connector suggest that the safety monitoring of this equipment was deficient on both the owner and user side of the bus. In addition, it became clear that the T-fitting had not been installed in accordance with the supplier's instructions and placed in a corrosive environment.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639392139"/>
                  </a:ext>
                </a:extLst>
              </a:tr>
              <a:tr h="338734">
                <a:tc>
                  <a:txBody>
                    <a:bodyPr/>
                    <a:lstStyle/>
                    <a:p>
                      <a:pPr algn="ctr">
                        <a:spcAft>
                          <a:spcPts val="0"/>
                        </a:spcAft>
                      </a:pPr>
                      <a:r>
                        <a:rPr lang="fr-FR" sz="1200">
                          <a:effectLst/>
                        </a:rPr>
                        <a:t>France</a:t>
                      </a:r>
                    </a:p>
                    <a:p>
                      <a:pPr algn="ctr">
                        <a:spcAft>
                          <a:spcPts val="0"/>
                        </a:spcAft>
                      </a:pPr>
                      <a:r>
                        <a:rPr lang="fr-FR" sz="1200">
                          <a:effectLst/>
                        </a:rPr>
                        <a:t>Boulogne</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07/04/2016</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Bus vs moto</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The pilot of the two-wheeler, the only one involved, reportedly hit a touring bus parked along the lane at high speed.</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1 </a:t>
                      </a:r>
                      <a:r>
                        <a:rPr lang="fr-FR" sz="1200" dirty="0" err="1" smtClean="0">
                          <a:effectLst/>
                        </a:rPr>
                        <a:t>death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The extremely violent impact caused the motorcycle tank to explode and then the bus to ignite.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212936430"/>
                  </a:ext>
                </a:extLst>
              </a:tr>
              <a:tr h="176494">
                <a:tc>
                  <a:txBody>
                    <a:bodyPr/>
                    <a:lstStyle/>
                    <a:p>
                      <a:pPr algn="ctr">
                        <a:spcAft>
                          <a:spcPts val="0"/>
                        </a:spcAft>
                      </a:pPr>
                      <a:r>
                        <a:rPr lang="fr-FR" sz="1200">
                          <a:effectLst/>
                        </a:rPr>
                        <a:t>France</a:t>
                      </a:r>
                    </a:p>
                    <a:p>
                      <a:pPr algn="ctr">
                        <a:spcAft>
                          <a:spcPts val="0"/>
                        </a:spcAft>
                      </a:pPr>
                      <a:r>
                        <a:rPr lang="fr-FR" sz="1200">
                          <a:effectLst/>
                        </a:rPr>
                        <a:t>Libourne</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23/05/2016</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School</a:t>
                      </a:r>
                      <a:r>
                        <a:rPr lang="fr-FR" sz="1200" dirty="0" smtClean="0">
                          <a:effectLst/>
                        </a:rPr>
                        <a:t>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892422829"/>
                  </a:ext>
                </a:extLst>
              </a:tr>
              <a:tr h="677467">
                <a:tc>
                  <a:txBody>
                    <a:bodyPr/>
                    <a:lstStyle/>
                    <a:p>
                      <a:pPr algn="ctr">
                        <a:spcAft>
                          <a:spcPts val="0"/>
                        </a:spcAft>
                      </a:pPr>
                      <a:r>
                        <a:rPr lang="fr-FR" sz="1200">
                          <a:effectLst/>
                        </a:rPr>
                        <a:t>France</a:t>
                      </a:r>
                    </a:p>
                    <a:p>
                      <a:pPr algn="ctr">
                        <a:spcAft>
                          <a:spcPts val="0"/>
                        </a:spcAft>
                      </a:pPr>
                      <a:r>
                        <a:rPr lang="fr-FR" sz="1200">
                          <a:effectLst/>
                        </a:rPr>
                        <a:t>Bavincourt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14/11/2016</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School</a:t>
                      </a:r>
                      <a:r>
                        <a:rPr lang="fr-FR" sz="1200" dirty="0" smtClean="0">
                          <a:effectLst/>
                        </a:rPr>
                        <a:t> bus vs truck</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Poor weather conditions and heavy fog</a:t>
                      </a:r>
                    </a:p>
                    <a:p>
                      <a:pPr algn="just">
                        <a:spcAft>
                          <a:spcPts val="0"/>
                        </a:spcAft>
                      </a:pPr>
                      <a:r>
                        <a:rPr lang="en-US" sz="1200" dirty="0" smtClean="0">
                          <a:effectLst/>
                        </a:rPr>
                        <a:t>The truck moves off onto the bus lane, hits the bus on the front left, pushes the bus back to the left and overturns.</a:t>
                      </a:r>
                    </a:p>
                    <a:p>
                      <a:pPr algn="just">
                        <a:spcAft>
                          <a:spcPts val="0"/>
                        </a:spcAft>
                      </a:pPr>
                      <a:r>
                        <a:rPr lang="en-US" sz="1200" dirty="0" smtClean="0">
                          <a:effectLst/>
                        </a:rPr>
                        <a:t>The truck caught fire a few minutes after the accident.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1 </a:t>
                      </a:r>
                      <a:r>
                        <a:rPr lang="fr-FR" sz="1200" dirty="0" err="1" smtClean="0">
                          <a:effectLst/>
                        </a:rPr>
                        <a:t>death</a:t>
                      </a:r>
                      <a:r>
                        <a:rPr lang="fr-FR" sz="1200" dirty="0" smtClean="0">
                          <a:effectLst/>
                        </a:rPr>
                        <a:t> </a:t>
                      </a:r>
                      <a:r>
                        <a:rPr lang="fr-FR" sz="1200" dirty="0">
                          <a:effectLst/>
                        </a:rPr>
                        <a:t>/ 1 </a:t>
                      </a:r>
                      <a:r>
                        <a:rPr lang="fr-FR" sz="1200" dirty="0" err="1" smtClean="0">
                          <a:effectLst/>
                        </a:rPr>
                        <a:t>sever</a:t>
                      </a:r>
                      <a:r>
                        <a:rPr lang="fr-FR" sz="1200" dirty="0" smtClean="0">
                          <a:effectLst/>
                        </a:rPr>
                        <a:t> </a:t>
                      </a:r>
                      <a:r>
                        <a:rPr lang="fr-FR" sz="1200" dirty="0" err="1" smtClean="0">
                          <a:effectLst/>
                        </a:rPr>
                        <a:t>injury</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The circumstances of this accident do not reveal any technical factor likely to give rise to preventive recommendations other than the use of so-called active safety systems whose objective is to radically prevent accidents rather than to mitigate their effects.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4197692325"/>
                  </a:ext>
                </a:extLst>
              </a:tr>
            </a:tbl>
          </a:graphicData>
        </a:graphic>
      </p:graphicFrame>
    </p:spTree>
    <p:extLst>
      <p:ext uri="{BB962C8B-B14F-4D97-AF65-F5344CB8AC3E}">
        <p14:creationId xmlns:p14="http://schemas.microsoft.com/office/powerpoint/2010/main" val="123024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130376" y="692696"/>
            <a:ext cx="7906120" cy="648072"/>
          </a:xfrm>
        </p:spPr>
        <p:txBody>
          <a:bodyPr/>
          <a:lstStyle/>
          <a:p>
            <a:r>
              <a:rPr lang="fr-FR" dirty="0" err="1" smtClean="0"/>
              <a:t>Accidentology</a:t>
            </a:r>
            <a:r>
              <a:rPr lang="fr-FR" dirty="0" smtClean="0"/>
              <a:t/>
            </a:r>
            <a:br>
              <a:rPr lang="fr-FR" dirty="0" smtClean="0"/>
            </a:br>
            <a:r>
              <a:rPr lang="en-US" sz="2000" dirty="0"/>
              <a:t>Major encountered events (2016 – 2018)</a:t>
            </a:r>
            <a:r>
              <a:rPr lang="en-US" sz="2000" dirty="0"/>
              <a:t/>
            </a:r>
            <a:br>
              <a:rPr lang="en-US" sz="2000" dirty="0"/>
            </a:br>
            <a:endParaRPr lang="fr-FR" sz="2000" dirty="0"/>
          </a:p>
        </p:txBody>
      </p:sp>
      <p:sp>
        <p:nvSpPr>
          <p:cNvPr id="4" name="Espace réservé de la date 3"/>
          <p:cNvSpPr>
            <a:spLocks noGrp="1"/>
          </p:cNvSpPr>
          <p:nvPr>
            <p:ph type="dt" sz="half" idx="10"/>
          </p:nvPr>
        </p:nvSpPr>
        <p:spPr/>
        <p:txBody>
          <a:bodyPr/>
          <a:lstStyle/>
          <a:p>
            <a:fld id="{400AC7AD-5D20-48F1-A18A-B4E8EE5A547C}" type="datetime1">
              <a:rPr lang="fr-FR" kern="0" smtClean="0"/>
              <a:pPr/>
              <a:t>22/02/2019</a:t>
            </a:fld>
            <a:endParaRPr lang="fr-FR" kern="0" dirty="0" smtClean="0"/>
          </a:p>
        </p:txBody>
      </p:sp>
      <p:sp>
        <p:nvSpPr>
          <p:cNvPr id="5" name="Espace réservé du pied de page 4"/>
          <p:cNvSpPr>
            <a:spLocks noGrp="1"/>
          </p:cNvSpPr>
          <p:nvPr>
            <p:ph type="ftr" sz="quarter" idx="11"/>
          </p:nvPr>
        </p:nvSpPr>
        <p:spPr/>
        <p:txBody>
          <a:bodyPr/>
          <a:lstStyle/>
          <a:p>
            <a:r>
              <a:rPr lang="fr-FR" kern="0" dirty="0"/>
              <a:t>BMFE-06-XXe (Chair) </a:t>
            </a:r>
            <a:r>
              <a:rPr lang="fr-FR" kern="0" dirty="0" err="1"/>
              <a:t>Accidentology</a:t>
            </a:r>
            <a:r>
              <a:rPr lang="fr-FR" kern="0" dirty="0"/>
              <a:t> transversal </a:t>
            </a:r>
            <a:r>
              <a:rPr lang="fr-FR" kern="0" dirty="0" err="1"/>
              <a:t>factors</a:t>
            </a:r>
            <a:endParaRPr lang="fr-FR" kern="0" dirty="0" smtClean="0"/>
          </a:p>
        </p:txBody>
      </p:sp>
      <p:graphicFrame>
        <p:nvGraphicFramePr>
          <p:cNvPr id="7" name="Tableau 6"/>
          <p:cNvGraphicFramePr>
            <a:graphicFrameLocks noGrp="1"/>
          </p:cNvGraphicFramePr>
          <p:nvPr>
            <p:extLst>
              <p:ext uri="{D42A27DB-BD31-4B8C-83A1-F6EECF244321}">
                <p14:modId xmlns:p14="http://schemas.microsoft.com/office/powerpoint/2010/main" val="3530260875"/>
              </p:ext>
            </p:extLst>
          </p:nvPr>
        </p:nvGraphicFramePr>
        <p:xfrm>
          <a:off x="190774" y="1412776"/>
          <a:ext cx="8856982" cy="5120640"/>
        </p:xfrm>
        <a:graphic>
          <a:graphicData uri="http://schemas.openxmlformats.org/drawingml/2006/table">
            <a:tbl>
              <a:tblPr firstRow="1" firstCol="1" bandRow="1">
                <a:tableStyleId>{5C22544A-7EE6-4342-B048-85BDC9FD1C3A}</a:tableStyleId>
              </a:tblPr>
              <a:tblGrid>
                <a:gridCol w="996850">
                  <a:extLst>
                    <a:ext uri="{9D8B030D-6E8A-4147-A177-3AD203B41FA5}">
                      <a16:colId xmlns:a16="http://schemas.microsoft.com/office/drawing/2014/main" val="3787338628"/>
                    </a:ext>
                  </a:extLst>
                </a:gridCol>
                <a:gridCol w="819209">
                  <a:extLst>
                    <a:ext uri="{9D8B030D-6E8A-4147-A177-3AD203B41FA5}">
                      <a16:colId xmlns:a16="http://schemas.microsoft.com/office/drawing/2014/main" val="3836974091"/>
                    </a:ext>
                  </a:extLst>
                </a:gridCol>
                <a:gridCol w="620951">
                  <a:extLst>
                    <a:ext uri="{9D8B030D-6E8A-4147-A177-3AD203B41FA5}">
                      <a16:colId xmlns:a16="http://schemas.microsoft.com/office/drawing/2014/main" val="785396319"/>
                    </a:ext>
                  </a:extLst>
                </a:gridCol>
                <a:gridCol w="2664296">
                  <a:extLst>
                    <a:ext uri="{9D8B030D-6E8A-4147-A177-3AD203B41FA5}">
                      <a16:colId xmlns:a16="http://schemas.microsoft.com/office/drawing/2014/main" val="1218641786"/>
                    </a:ext>
                  </a:extLst>
                </a:gridCol>
                <a:gridCol w="720080">
                  <a:extLst>
                    <a:ext uri="{9D8B030D-6E8A-4147-A177-3AD203B41FA5}">
                      <a16:colId xmlns:a16="http://schemas.microsoft.com/office/drawing/2014/main" val="153000442"/>
                    </a:ext>
                  </a:extLst>
                </a:gridCol>
                <a:gridCol w="3035596">
                  <a:extLst>
                    <a:ext uri="{9D8B030D-6E8A-4147-A177-3AD203B41FA5}">
                      <a16:colId xmlns:a16="http://schemas.microsoft.com/office/drawing/2014/main" val="2805621634"/>
                    </a:ext>
                  </a:extLst>
                </a:gridCol>
              </a:tblGrid>
              <a:tr h="88247">
                <a:tc>
                  <a:txBody>
                    <a:bodyPr/>
                    <a:lstStyle/>
                    <a:p>
                      <a:pPr algn="ctr">
                        <a:spcAft>
                          <a:spcPts val="0"/>
                        </a:spcAft>
                      </a:pPr>
                      <a:r>
                        <a:rPr lang="fr-FR" sz="1200" dirty="0" smtClean="0">
                          <a:effectLst/>
                          <a:latin typeface="+mn-lt"/>
                          <a:ea typeface="+mn-ea"/>
                          <a:cs typeface="+mn-cs"/>
                        </a:rPr>
                        <a:t>Place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Date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latin typeface="+mn-lt"/>
                          <a:ea typeface="+mn-ea"/>
                          <a:cs typeface="+mn-cs"/>
                        </a:rPr>
                        <a:t>Vehicle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Context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Victims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Comments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618995381"/>
                  </a:ext>
                </a:extLst>
              </a:tr>
              <a:tr h="846834">
                <a:tc>
                  <a:txBody>
                    <a:bodyPr/>
                    <a:lstStyle/>
                    <a:p>
                      <a:pPr algn="ctr">
                        <a:spcAft>
                          <a:spcPts val="0"/>
                        </a:spcAft>
                      </a:pPr>
                      <a:r>
                        <a:rPr lang="fr-FR" sz="1200" dirty="0" err="1" smtClean="0">
                          <a:effectLst/>
                        </a:rPr>
                        <a:t>Norway</a:t>
                      </a:r>
                      <a:endParaRPr lang="fr-FR" sz="1200" dirty="0">
                        <a:effectLst/>
                      </a:endParaRPr>
                    </a:p>
                    <a:p>
                      <a:pPr algn="ctr">
                        <a:spcAft>
                          <a:spcPts val="0"/>
                        </a:spcAft>
                      </a:pPr>
                      <a:r>
                        <a:rPr lang="fr-FR" sz="1200" dirty="0">
                          <a:effectLst/>
                        </a:rPr>
                        <a:t>Trondheim</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11/2016</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Bus </a:t>
                      </a:r>
                      <a:r>
                        <a:rPr lang="fr-FR" sz="1200" dirty="0" err="1" smtClean="0">
                          <a:effectLst/>
                        </a:rPr>
                        <a:t>alone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The fire probably originated in the LED lights that lit the rear license plate of the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 LED lamps with cracks abnormal to the use of the vehicle.</a:t>
                      </a:r>
                    </a:p>
                    <a:p>
                      <a:pPr algn="just">
                        <a:spcAft>
                          <a:spcPts val="0"/>
                        </a:spcAft>
                      </a:pPr>
                      <a:r>
                        <a:rPr lang="en-US" sz="1200" dirty="0" smtClean="0">
                          <a:effectLst/>
                        </a:rPr>
                        <a:t>- Moisture and irradiation of the components of the LED printed circuit board is therefore a likely source of ignition.</a:t>
                      </a:r>
                    </a:p>
                    <a:p>
                      <a:pPr algn="just">
                        <a:spcAft>
                          <a:spcPts val="0"/>
                        </a:spcAft>
                      </a:pPr>
                      <a:r>
                        <a:rPr lang="en-US" sz="1200" dirty="0" smtClean="0">
                          <a:effectLst/>
                        </a:rPr>
                        <a:t>- Fuses not suitable for preventing this type of incident in the event of a component failure.</a:t>
                      </a:r>
                    </a:p>
                    <a:p>
                      <a:pPr algn="just">
                        <a:spcAft>
                          <a:spcPts val="0"/>
                        </a:spcAft>
                      </a:pPr>
                      <a:r>
                        <a:rPr lang="en-US" sz="1200" dirty="0" smtClean="0">
                          <a:effectLst/>
                        </a:rPr>
                        <a:t>- Soundproofing materials did not have a good resistance to the propagation of fire.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1513459539"/>
                  </a:ext>
                </a:extLst>
              </a:tr>
              <a:tr h="264742">
                <a:tc>
                  <a:txBody>
                    <a:bodyPr/>
                    <a:lstStyle/>
                    <a:p>
                      <a:pPr algn="ctr">
                        <a:spcAft>
                          <a:spcPts val="0"/>
                        </a:spcAft>
                      </a:pPr>
                      <a:r>
                        <a:rPr lang="fr-FR" sz="1200" dirty="0" smtClean="0">
                          <a:effectLst/>
                        </a:rPr>
                        <a:t>Germany</a:t>
                      </a:r>
                      <a:endParaRPr lang="fr-FR" sz="1200" dirty="0">
                        <a:effectLst/>
                      </a:endParaRPr>
                    </a:p>
                    <a:p>
                      <a:pPr algn="ctr">
                        <a:spcAft>
                          <a:spcPts val="0"/>
                        </a:spcAft>
                      </a:pPr>
                      <a:r>
                        <a:rPr lang="fr-FR" sz="1200" dirty="0" err="1">
                          <a:effectLst/>
                        </a:rPr>
                        <a:t>Münchberg</a:t>
                      </a:r>
                      <a:endParaRPr lang="fr-FR" sz="1200" dirty="0">
                        <a:effectLst/>
                      </a:endParaRPr>
                    </a:p>
                    <a:p>
                      <a:pPr algn="ctr">
                        <a:spcAft>
                          <a:spcPts val="0"/>
                        </a:spcAft>
                      </a:pPr>
                      <a:r>
                        <a:rPr lang="fr-FR" sz="1200" dirty="0">
                          <a:effectLst/>
                        </a:rPr>
                        <a:t> </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03/07/2017</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smtClean="0">
                          <a:effectLst/>
                        </a:rPr>
                        <a:t>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Caught in a traffic jam, the bus crashed into a rolling semi-trailer in front of it and burned</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18 décès</a:t>
                      </a:r>
                    </a:p>
                    <a:p>
                      <a:pPr algn="ctr">
                        <a:spcAft>
                          <a:spcPts val="0"/>
                        </a:spcAft>
                      </a:pPr>
                      <a:r>
                        <a:rPr lang="fr-FR" sz="1200">
                          <a:effectLst/>
                        </a:rPr>
                        <a:t>31 blessés</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Fire following the impact, seems started in the tank area.</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1587326412"/>
                  </a:ext>
                </a:extLst>
              </a:tr>
              <a:tr h="176494">
                <a:tc>
                  <a:txBody>
                    <a:bodyPr/>
                    <a:lstStyle/>
                    <a:p>
                      <a:pPr algn="ctr">
                        <a:spcAft>
                          <a:spcPts val="0"/>
                        </a:spcAft>
                      </a:pPr>
                      <a:r>
                        <a:rPr lang="fr-FR" sz="1200">
                          <a:effectLst/>
                        </a:rPr>
                        <a:t>France</a:t>
                      </a:r>
                    </a:p>
                    <a:p>
                      <a:pPr algn="ctr">
                        <a:spcAft>
                          <a:spcPts val="0"/>
                        </a:spcAft>
                      </a:pPr>
                      <a:r>
                        <a:rPr lang="fr-FR" sz="1200">
                          <a:effectLst/>
                        </a:rPr>
                        <a:t>Roclincourt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04/07/2017</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smtClean="0">
                          <a:effectLst/>
                        </a:rPr>
                        <a:t>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Occasioned by a technical problem at the back of the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1103207554"/>
                  </a:ext>
                </a:extLst>
              </a:tr>
              <a:tr h="176494">
                <a:tc>
                  <a:txBody>
                    <a:bodyPr/>
                    <a:lstStyle/>
                    <a:p>
                      <a:pPr algn="ctr">
                        <a:spcAft>
                          <a:spcPts val="0"/>
                        </a:spcAft>
                      </a:pPr>
                      <a:r>
                        <a:rPr lang="fr-FR" sz="1200">
                          <a:effectLst/>
                        </a:rPr>
                        <a:t>France</a:t>
                      </a:r>
                    </a:p>
                    <a:p>
                      <a:pPr algn="ctr">
                        <a:spcAft>
                          <a:spcPts val="0"/>
                        </a:spcAft>
                      </a:pPr>
                      <a:r>
                        <a:rPr lang="fr-FR" sz="1200">
                          <a:effectLst/>
                        </a:rPr>
                        <a:t>Paris</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16/01/2018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Urban</a:t>
                      </a:r>
                      <a:r>
                        <a:rPr lang="fr-FR" sz="1200" dirty="0" smtClean="0">
                          <a:effectLst/>
                        </a:rPr>
                        <a:t> 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642835622"/>
                  </a:ext>
                </a:extLst>
              </a:tr>
              <a:tr h="176494">
                <a:tc>
                  <a:txBody>
                    <a:bodyPr/>
                    <a:lstStyle/>
                    <a:p>
                      <a:pPr algn="ctr">
                        <a:spcAft>
                          <a:spcPts val="0"/>
                        </a:spcAft>
                      </a:pPr>
                      <a:r>
                        <a:rPr lang="fr-FR" sz="1200" dirty="0" err="1" smtClean="0">
                          <a:effectLst/>
                        </a:rPr>
                        <a:t>Italy</a:t>
                      </a:r>
                      <a:endParaRPr lang="fr-FR" sz="1200" dirty="0">
                        <a:effectLst/>
                      </a:endParaRPr>
                    </a:p>
                    <a:p>
                      <a:pPr algn="ctr">
                        <a:spcAft>
                          <a:spcPts val="0"/>
                        </a:spcAft>
                      </a:pPr>
                      <a:r>
                        <a:rPr lang="fr-FR" sz="1200" dirty="0">
                          <a:effectLst/>
                        </a:rPr>
                        <a:t>Rome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08/05/2018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Urban</a:t>
                      </a:r>
                      <a:r>
                        <a:rPr lang="fr-FR" sz="1200" dirty="0" smtClean="0">
                          <a:effectLst/>
                        </a:rPr>
                        <a:t> 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Supposed</a:t>
                      </a:r>
                      <a:r>
                        <a:rPr lang="fr-FR" sz="1200" dirty="0" smtClean="0">
                          <a:effectLst/>
                        </a:rPr>
                        <a:t> </a:t>
                      </a:r>
                      <a:r>
                        <a:rPr lang="fr-FR" sz="1200" dirty="0" err="1" smtClean="0">
                          <a:effectLst/>
                        </a:rPr>
                        <a:t>origin</a:t>
                      </a:r>
                      <a:r>
                        <a:rPr lang="fr-FR" sz="1200" dirty="0" smtClean="0">
                          <a:effectLst/>
                        </a:rPr>
                        <a:t>: maintenance </a:t>
                      </a:r>
                      <a:r>
                        <a:rPr lang="fr-FR" sz="1200" dirty="0" err="1" smtClean="0">
                          <a:effectLst/>
                        </a:rPr>
                        <a:t>problem</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2008720235"/>
                  </a:ext>
                </a:extLst>
              </a:tr>
              <a:tr h="176494">
                <a:tc>
                  <a:txBody>
                    <a:bodyPr/>
                    <a:lstStyle/>
                    <a:p>
                      <a:pPr algn="ctr">
                        <a:spcAft>
                          <a:spcPts val="0"/>
                        </a:spcAft>
                      </a:pPr>
                      <a:r>
                        <a:rPr lang="fr-FR" sz="1200">
                          <a:effectLst/>
                        </a:rPr>
                        <a:t>France</a:t>
                      </a:r>
                    </a:p>
                    <a:p>
                      <a:pPr algn="ctr">
                        <a:spcAft>
                          <a:spcPts val="0"/>
                        </a:spcAft>
                      </a:pPr>
                      <a:r>
                        <a:rPr lang="fr-FR" sz="1200">
                          <a:effectLst/>
                        </a:rPr>
                        <a:t>Rambervilliers</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15/05/2018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School</a:t>
                      </a:r>
                      <a:r>
                        <a:rPr lang="fr-FR" sz="1200" dirty="0" smtClean="0">
                          <a:effectLst/>
                        </a:rPr>
                        <a:t>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4119585923"/>
                  </a:ext>
                </a:extLst>
              </a:tr>
              <a:tr h="338734">
                <a:tc>
                  <a:txBody>
                    <a:bodyPr/>
                    <a:lstStyle/>
                    <a:p>
                      <a:pPr algn="ctr">
                        <a:spcAft>
                          <a:spcPts val="0"/>
                        </a:spcAft>
                      </a:pPr>
                      <a:r>
                        <a:rPr lang="fr-FR" sz="1200">
                          <a:effectLst/>
                        </a:rPr>
                        <a:t>France</a:t>
                      </a:r>
                    </a:p>
                    <a:p>
                      <a:pPr algn="ctr">
                        <a:spcAft>
                          <a:spcPts val="0"/>
                        </a:spcAft>
                      </a:pPr>
                      <a:r>
                        <a:rPr lang="fr-FR" sz="1200">
                          <a:effectLst/>
                        </a:rPr>
                        <a:t>Clichy</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29/06/2018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smtClean="0">
                          <a:effectLst/>
                        </a:rPr>
                        <a:t>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It was in an attempt to avoid another vehicle that the bus driver hit a traffic light and a candelabra. The bus went up in flames in the process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An impact on the tank would be the cause of the fire.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4277438857"/>
                  </a:ext>
                </a:extLst>
              </a:tr>
              <a:tr h="254050">
                <a:tc>
                  <a:txBody>
                    <a:bodyPr/>
                    <a:lstStyle/>
                    <a:p>
                      <a:pPr algn="ctr">
                        <a:spcAft>
                          <a:spcPts val="0"/>
                        </a:spcAft>
                      </a:pPr>
                      <a:r>
                        <a:rPr lang="fr-FR" sz="1200">
                          <a:effectLst/>
                        </a:rPr>
                        <a:t>France</a:t>
                      </a:r>
                    </a:p>
                    <a:p>
                      <a:pPr algn="ctr">
                        <a:spcAft>
                          <a:spcPts val="0"/>
                        </a:spcAft>
                      </a:pPr>
                      <a:r>
                        <a:rPr lang="fr-FR" sz="1200">
                          <a:effectLst/>
                        </a:rPr>
                        <a:t>Pont de l’arche</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21/07/2018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smtClean="0">
                          <a:effectLst/>
                        </a:rPr>
                        <a:t>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battery.</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2935882942"/>
                  </a:ext>
                </a:extLst>
              </a:tr>
            </a:tbl>
          </a:graphicData>
        </a:graphic>
      </p:graphicFrame>
    </p:spTree>
    <p:extLst>
      <p:ext uri="{BB962C8B-B14F-4D97-AF65-F5344CB8AC3E}">
        <p14:creationId xmlns:p14="http://schemas.microsoft.com/office/powerpoint/2010/main" val="146173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1130376" y="692696"/>
            <a:ext cx="7906120" cy="648072"/>
          </a:xfrm>
        </p:spPr>
        <p:txBody>
          <a:bodyPr/>
          <a:lstStyle/>
          <a:p>
            <a:r>
              <a:rPr lang="fr-FR" dirty="0" err="1" smtClean="0"/>
              <a:t>Accidentology</a:t>
            </a:r>
            <a:r>
              <a:rPr lang="fr-FR" dirty="0" smtClean="0"/>
              <a:t/>
            </a:r>
            <a:br>
              <a:rPr lang="fr-FR" dirty="0" smtClean="0"/>
            </a:br>
            <a:r>
              <a:rPr lang="en-US" sz="2000" dirty="0"/>
              <a:t>Major encountered events (2016 – 2018)</a:t>
            </a:r>
            <a:r>
              <a:rPr lang="en-US" sz="2000" dirty="0"/>
              <a:t/>
            </a:r>
            <a:br>
              <a:rPr lang="en-US" sz="2000" dirty="0"/>
            </a:br>
            <a:endParaRPr lang="fr-FR" sz="2000" dirty="0"/>
          </a:p>
        </p:txBody>
      </p:sp>
      <p:sp>
        <p:nvSpPr>
          <p:cNvPr id="4" name="Espace réservé de la date 3"/>
          <p:cNvSpPr>
            <a:spLocks noGrp="1"/>
          </p:cNvSpPr>
          <p:nvPr>
            <p:ph type="dt" sz="half" idx="10"/>
          </p:nvPr>
        </p:nvSpPr>
        <p:spPr/>
        <p:txBody>
          <a:bodyPr/>
          <a:lstStyle/>
          <a:p>
            <a:fld id="{400AC7AD-5D20-48F1-A18A-B4E8EE5A547C}" type="datetime1">
              <a:rPr lang="fr-FR" kern="0" smtClean="0"/>
              <a:pPr/>
              <a:t>22/02/2019</a:t>
            </a:fld>
            <a:endParaRPr lang="fr-FR" kern="0" dirty="0" smtClean="0"/>
          </a:p>
        </p:txBody>
      </p:sp>
      <p:sp>
        <p:nvSpPr>
          <p:cNvPr id="5" name="Espace réservé du pied de page 4"/>
          <p:cNvSpPr>
            <a:spLocks noGrp="1"/>
          </p:cNvSpPr>
          <p:nvPr>
            <p:ph type="ftr" sz="quarter" idx="11"/>
          </p:nvPr>
        </p:nvSpPr>
        <p:spPr/>
        <p:txBody>
          <a:bodyPr/>
          <a:lstStyle/>
          <a:p>
            <a:r>
              <a:rPr lang="fr-FR" kern="0" dirty="0"/>
              <a:t>BMFE-06-XXe (Chair) </a:t>
            </a:r>
            <a:r>
              <a:rPr lang="fr-FR" kern="0" dirty="0" err="1"/>
              <a:t>Accidentology</a:t>
            </a:r>
            <a:r>
              <a:rPr lang="fr-FR" kern="0" dirty="0"/>
              <a:t> transversal </a:t>
            </a:r>
            <a:r>
              <a:rPr lang="fr-FR" kern="0" dirty="0" err="1"/>
              <a:t>factors</a:t>
            </a:r>
            <a:endParaRPr lang="fr-FR" kern="0" dirty="0" smtClean="0"/>
          </a:p>
        </p:txBody>
      </p:sp>
      <p:graphicFrame>
        <p:nvGraphicFramePr>
          <p:cNvPr id="7" name="Tableau 6"/>
          <p:cNvGraphicFramePr>
            <a:graphicFrameLocks noGrp="1"/>
          </p:cNvGraphicFramePr>
          <p:nvPr>
            <p:extLst>
              <p:ext uri="{D42A27DB-BD31-4B8C-83A1-F6EECF244321}">
                <p14:modId xmlns:p14="http://schemas.microsoft.com/office/powerpoint/2010/main" val="1700422293"/>
              </p:ext>
            </p:extLst>
          </p:nvPr>
        </p:nvGraphicFramePr>
        <p:xfrm>
          <a:off x="179512" y="1600200"/>
          <a:ext cx="8856982" cy="1828800"/>
        </p:xfrm>
        <a:graphic>
          <a:graphicData uri="http://schemas.openxmlformats.org/drawingml/2006/table">
            <a:tbl>
              <a:tblPr firstRow="1" firstCol="1" bandRow="1">
                <a:tableStyleId>{5C22544A-7EE6-4342-B048-85BDC9FD1C3A}</a:tableStyleId>
              </a:tblPr>
              <a:tblGrid>
                <a:gridCol w="1024180">
                  <a:extLst>
                    <a:ext uri="{9D8B030D-6E8A-4147-A177-3AD203B41FA5}">
                      <a16:colId xmlns:a16="http://schemas.microsoft.com/office/drawing/2014/main" val="3787338628"/>
                    </a:ext>
                  </a:extLst>
                </a:gridCol>
                <a:gridCol w="848028">
                  <a:extLst>
                    <a:ext uri="{9D8B030D-6E8A-4147-A177-3AD203B41FA5}">
                      <a16:colId xmlns:a16="http://schemas.microsoft.com/office/drawing/2014/main" val="3836974091"/>
                    </a:ext>
                  </a:extLst>
                </a:gridCol>
                <a:gridCol w="675409">
                  <a:extLst>
                    <a:ext uri="{9D8B030D-6E8A-4147-A177-3AD203B41FA5}">
                      <a16:colId xmlns:a16="http://schemas.microsoft.com/office/drawing/2014/main" val="785396319"/>
                    </a:ext>
                  </a:extLst>
                </a:gridCol>
                <a:gridCol w="2636959">
                  <a:extLst>
                    <a:ext uri="{9D8B030D-6E8A-4147-A177-3AD203B41FA5}">
                      <a16:colId xmlns:a16="http://schemas.microsoft.com/office/drawing/2014/main" val="1218641786"/>
                    </a:ext>
                  </a:extLst>
                </a:gridCol>
                <a:gridCol w="792088">
                  <a:extLst>
                    <a:ext uri="{9D8B030D-6E8A-4147-A177-3AD203B41FA5}">
                      <a16:colId xmlns:a16="http://schemas.microsoft.com/office/drawing/2014/main" val="153000442"/>
                    </a:ext>
                  </a:extLst>
                </a:gridCol>
                <a:gridCol w="2880318">
                  <a:extLst>
                    <a:ext uri="{9D8B030D-6E8A-4147-A177-3AD203B41FA5}">
                      <a16:colId xmlns:a16="http://schemas.microsoft.com/office/drawing/2014/main" val="2805621634"/>
                    </a:ext>
                  </a:extLst>
                </a:gridCol>
              </a:tblGrid>
              <a:tr h="88247">
                <a:tc>
                  <a:txBody>
                    <a:bodyPr/>
                    <a:lstStyle/>
                    <a:p>
                      <a:pPr algn="ctr">
                        <a:spcAft>
                          <a:spcPts val="0"/>
                        </a:spcAft>
                      </a:pPr>
                      <a:r>
                        <a:rPr lang="fr-FR" sz="1200" dirty="0" smtClean="0">
                          <a:effectLst/>
                          <a:latin typeface="+mn-lt"/>
                          <a:ea typeface="+mn-ea"/>
                          <a:cs typeface="+mn-cs"/>
                        </a:rPr>
                        <a:t>Place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a:effectLst/>
                        </a:rPr>
                        <a:t>Date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latin typeface="+mn-lt"/>
                          <a:ea typeface="+mn-ea"/>
                          <a:cs typeface="+mn-cs"/>
                        </a:rPr>
                        <a:t>Vehicle</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Context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Victims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Comments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618995381"/>
                  </a:ext>
                </a:extLst>
              </a:tr>
              <a:tr h="176494">
                <a:tc>
                  <a:txBody>
                    <a:bodyPr/>
                    <a:lstStyle/>
                    <a:p>
                      <a:pPr algn="ctr">
                        <a:spcAft>
                          <a:spcPts val="0"/>
                        </a:spcAft>
                      </a:pPr>
                      <a:r>
                        <a:rPr lang="fr-FR" sz="1200" dirty="0">
                          <a:effectLst/>
                        </a:rPr>
                        <a:t>France</a:t>
                      </a:r>
                    </a:p>
                    <a:p>
                      <a:pPr algn="ctr">
                        <a:spcAft>
                          <a:spcPts val="0"/>
                        </a:spcAft>
                      </a:pPr>
                      <a:r>
                        <a:rPr lang="fr-FR" sz="1200" dirty="0" err="1">
                          <a:effectLst/>
                        </a:rPr>
                        <a:t>Ableiges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25/07/2018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School</a:t>
                      </a:r>
                      <a:r>
                        <a:rPr lang="fr-FR" sz="1200" dirty="0" smtClean="0">
                          <a:effectLst/>
                        </a:rPr>
                        <a:t>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35776897"/>
                  </a:ext>
                </a:extLst>
              </a:tr>
              <a:tr h="254050">
                <a:tc>
                  <a:txBody>
                    <a:bodyPr/>
                    <a:lstStyle/>
                    <a:p>
                      <a:pPr algn="ctr">
                        <a:spcAft>
                          <a:spcPts val="0"/>
                        </a:spcAft>
                      </a:pPr>
                      <a:r>
                        <a:rPr lang="fr-FR" sz="1200">
                          <a:effectLst/>
                        </a:rPr>
                        <a:t>France</a:t>
                      </a:r>
                    </a:p>
                    <a:p>
                      <a:pPr algn="ctr">
                        <a:spcAft>
                          <a:spcPts val="0"/>
                        </a:spcAft>
                      </a:pPr>
                      <a:r>
                        <a:rPr lang="fr-FR" sz="1200">
                          <a:effectLst/>
                        </a:rPr>
                        <a:t>Freney d’Oisans</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30/07/2018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smtClean="0">
                          <a:effectLst/>
                        </a:rPr>
                        <a:t>Coach</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070006932"/>
                  </a:ext>
                </a:extLst>
              </a:tr>
              <a:tr h="176494">
                <a:tc>
                  <a:txBody>
                    <a:bodyPr/>
                    <a:lstStyle/>
                    <a:p>
                      <a:pPr algn="ctr">
                        <a:spcAft>
                          <a:spcPts val="0"/>
                        </a:spcAft>
                      </a:pPr>
                      <a:r>
                        <a:rPr lang="fr-FR" sz="1200" dirty="0" err="1" smtClean="0">
                          <a:effectLst/>
                        </a:rPr>
                        <a:t>Switzerland</a:t>
                      </a:r>
                      <a:endParaRPr lang="fr-FR" sz="1200" dirty="0">
                        <a:effectLst/>
                      </a:endParaRPr>
                    </a:p>
                    <a:p>
                      <a:pPr algn="ctr">
                        <a:spcAft>
                          <a:spcPts val="0"/>
                        </a:spcAft>
                      </a:pPr>
                      <a:r>
                        <a:rPr lang="fr-FR" sz="1200" dirty="0">
                          <a:effectLst/>
                        </a:rPr>
                        <a:t>Porrentruy</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10/10/2018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err="1" smtClean="0">
                          <a:effectLst/>
                        </a:rPr>
                        <a:t>School</a:t>
                      </a:r>
                      <a:r>
                        <a:rPr lang="fr-FR" sz="1200" dirty="0" smtClean="0">
                          <a:effectLst/>
                        </a:rPr>
                        <a:t>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3099814326"/>
                  </a:ext>
                </a:extLst>
              </a:tr>
              <a:tr h="176494">
                <a:tc>
                  <a:txBody>
                    <a:bodyPr/>
                    <a:lstStyle/>
                    <a:p>
                      <a:pPr algn="ctr">
                        <a:spcAft>
                          <a:spcPts val="0"/>
                        </a:spcAft>
                      </a:pPr>
                      <a:r>
                        <a:rPr lang="fr-FR" sz="1200">
                          <a:effectLst/>
                        </a:rPr>
                        <a:t>France</a:t>
                      </a:r>
                    </a:p>
                    <a:p>
                      <a:pPr algn="ctr">
                        <a:spcAft>
                          <a:spcPts val="0"/>
                        </a:spcAft>
                      </a:pPr>
                      <a:r>
                        <a:rPr lang="fr-FR" sz="1200">
                          <a:effectLst/>
                        </a:rPr>
                        <a:t>Bourget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17/10/2018</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dirty="0" smtClean="0">
                          <a:effectLst/>
                        </a:rPr>
                        <a:t>Airport bus</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fr-FR" sz="1200" dirty="0" err="1" smtClean="0">
                          <a:effectLst/>
                        </a:rPr>
                        <a:t>Spontaneous</a:t>
                      </a:r>
                      <a:r>
                        <a:rPr lang="fr-FR" sz="1200" dirty="0" smtClean="0">
                          <a:effectLst/>
                        </a:rPr>
                        <a:t> ignition</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ctr">
                        <a:spcAft>
                          <a:spcPts val="0"/>
                        </a:spcAft>
                      </a:pPr>
                      <a:r>
                        <a:rPr lang="fr-FR" sz="1200">
                          <a:effectLst/>
                        </a:rPr>
                        <a:t>-</a:t>
                      </a:r>
                      <a:endParaRPr lang="fr-FR" sz="120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tc>
                  <a:txBody>
                    <a:bodyPr/>
                    <a:lstStyle/>
                    <a:p>
                      <a:pPr algn="just">
                        <a:spcAft>
                          <a:spcPts val="0"/>
                        </a:spcAft>
                      </a:pPr>
                      <a:r>
                        <a:rPr lang="en-US" sz="1200" dirty="0" smtClean="0">
                          <a:effectLst/>
                        </a:rPr>
                        <a:t>Supposed origin: leak in the engine compartment.</a:t>
                      </a:r>
                      <a:endParaRPr lang="fr-FR"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2905" marR="32905" marT="0" marB="0" anchor="ctr"/>
                </a:tc>
                <a:extLst>
                  <a:ext uri="{0D108BD9-81ED-4DB2-BD59-A6C34878D82A}">
                    <a16:rowId xmlns:a16="http://schemas.microsoft.com/office/drawing/2014/main" val="888914947"/>
                  </a:ext>
                </a:extLst>
              </a:tr>
            </a:tbl>
          </a:graphicData>
        </a:graphic>
      </p:graphicFrame>
    </p:spTree>
    <p:extLst>
      <p:ext uri="{BB962C8B-B14F-4D97-AF65-F5344CB8AC3E}">
        <p14:creationId xmlns:p14="http://schemas.microsoft.com/office/powerpoint/2010/main" val="1403288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23528" y="1484784"/>
            <a:ext cx="8496944" cy="4680520"/>
          </a:xfrm>
        </p:spPr>
        <p:txBody>
          <a:bodyPr>
            <a:normAutofit lnSpcReduction="10000"/>
          </a:bodyPr>
          <a:lstStyle/>
          <a:p>
            <a:pPr marL="0" lvl="1" indent="0">
              <a:buSzPct val="110000"/>
              <a:buNone/>
            </a:pPr>
            <a:r>
              <a:rPr lang="en-US" sz="1800" b="1" dirty="0" smtClean="0"/>
              <a:t>Based on </a:t>
            </a:r>
            <a:r>
              <a:rPr lang="en-US" sz="1800" b="1" dirty="0" err="1" smtClean="0"/>
              <a:t>accidentology</a:t>
            </a:r>
            <a:r>
              <a:rPr lang="en-US" sz="1800" b="1" dirty="0" smtClean="0"/>
              <a:t> feedbacks shared </a:t>
            </a:r>
            <a:r>
              <a:rPr lang="en-US" sz="1800" b="1" dirty="0"/>
              <a:t>within the working group, main transversal factors are </a:t>
            </a:r>
            <a:r>
              <a:rPr lang="en-US" sz="1800" b="1" dirty="0" smtClean="0"/>
              <a:t>identified :</a:t>
            </a:r>
          </a:p>
          <a:p>
            <a:pPr marL="342900" lvl="1" indent="-342900">
              <a:buSzPct val="110000"/>
            </a:pPr>
            <a:endParaRPr lang="en-US" sz="1800" dirty="0" smtClean="0"/>
          </a:p>
          <a:p>
            <a:pPr marL="342900" lvl="1" indent="-342900">
              <a:buSzPct val="110000"/>
            </a:pPr>
            <a:r>
              <a:rPr lang="en-US" sz="1800" dirty="0"/>
              <a:t>Fires account for between 1.0 and 1.5% of fires in buses and coaches in service</a:t>
            </a:r>
            <a:r>
              <a:rPr lang="en-US" sz="1800" dirty="0" smtClean="0"/>
              <a:t>.</a:t>
            </a:r>
          </a:p>
          <a:p>
            <a:pPr marL="0" lvl="1" indent="0">
              <a:buSzPct val="110000"/>
              <a:buNone/>
            </a:pPr>
            <a:endParaRPr lang="en-US" sz="1800" dirty="0"/>
          </a:p>
          <a:p>
            <a:pPr marL="342900" lvl="1" indent="-342900">
              <a:buSzPct val="110000"/>
            </a:pPr>
            <a:r>
              <a:rPr lang="en-US" sz="1800" dirty="0" smtClean="0"/>
              <a:t>Around 10% of buses are involved in fire event during their service lifecycle.</a:t>
            </a:r>
          </a:p>
          <a:p>
            <a:pPr marL="342900" lvl="1" indent="-342900">
              <a:buSzPct val="110000"/>
            </a:pPr>
            <a:endParaRPr lang="en-US" sz="1800" dirty="0"/>
          </a:p>
          <a:p>
            <a:pPr marL="342900" lvl="1" indent="-342900">
              <a:buSzPct val="110000"/>
            </a:pPr>
            <a:r>
              <a:rPr lang="en-US" sz="1800" dirty="0" smtClean="0"/>
              <a:t>Fire </a:t>
            </a:r>
            <a:r>
              <a:rPr lang="en-US" sz="1800" dirty="0"/>
              <a:t>events are not mainly the result of </a:t>
            </a:r>
            <a:r>
              <a:rPr lang="en-US" sz="1800" dirty="0" smtClean="0"/>
              <a:t>impacts.</a:t>
            </a:r>
          </a:p>
          <a:p>
            <a:pPr marL="342900" lvl="1" indent="-342900">
              <a:buSzPct val="110000"/>
            </a:pPr>
            <a:endParaRPr lang="en-US" sz="1800" dirty="0"/>
          </a:p>
          <a:p>
            <a:pPr marL="342900" lvl="1" indent="-342900">
              <a:buSzPct val="110000"/>
            </a:pPr>
            <a:r>
              <a:rPr lang="en-US" sz="1800" dirty="0" smtClean="0"/>
              <a:t>Fires </a:t>
            </a:r>
            <a:r>
              <a:rPr lang="en-US" sz="1800" dirty="0"/>
              <a:t>occur mainly in the engine compartment due to fluid leaks, but in most cases the vehicle does not burn </a:t>
            </a:r>
            <a:r>
              <a:rPr lang="en-US" sz="1800" dirty="0" smtClean="0"/>
              <a:t>completely.</a:t>
            </a:r>
          </a:p>
          <a:p>
            <a:pPr marL="342900" lvl="1" indent="-342900">
              <a:buSzPct val="110000"/>
            </a:pPr>
            <a:endParaRPr lang="en-US" sz="1800" dirty="0"/>
          </a:p>
          <a:p>
            <a:pPr marL="342900" lvl="1" indent="-342900">
              <a:buSzPct val="110000"/>
            </a:pPr>
            <a:r>
              <a:rPr lang="en-US" sz="1800" dirty="0" smtClean="0"/>
              <a:t>The </a:t>
            </a:r>
            <a:r>
              <a:rPr lang="en-US" sz="1800" dirty="0"/>
              <a:t>estimated evacuation times appear to be between 0 and 5 minutes</a:t>
            </a:r>
            <a:r>
              <a:rPr lang="en-US" sz="1800" dirty="0" smtClean="0"/>
              <a:t>.</a:t>
            </a:r>
            <a:endParaRPr lang="fr-FR" sz="1800" dirty="0"/>
          </a:p>
        </p:txBody>
      </p:sp>
      <p:sp>
        <p:nvSpPr>
          <p:cNvPr id="3" name="Titre 2"/>
          <p:cNvSpPr>
            <a:spLocks noGrp="1"/>
          </p:cNvSpPr>
          <p:nvPr>
            <p:ph type="title"/>
          </p:nvPr>
        </p:nvSpPr>
        <p:spPr>
          <a:xfrm>
            <a:off x="1130376" y="692696"/>
            <a:ext cx="7906120" cy="648072"/>
          </a:xfrm>
        </p:spPr>
        <p:txBody>
          <a:bodyPr/>
          <a:lstStyle/>
          <a:p>
            <a:r>
              <a:rPr lang="fr-FR" dirty="0" err="1" smtClean="0"/>
              <a:t>Accidentology</a:t>
            </a:r>
            <a:r>
              <a:rPr lang="fr-FR" dirty="0" smtClean="0"/>
              <a:t/>
            </a:r>
            <a:br>
              <a:rPr lang="fr-FR" dirty="0" smtClean="0"/>
            </a:br>
            <a:r>
              <a:rPr lang="en-US" sz="2000" dirty="0" smtClean="0"/>
              <a:t>Transversal factors</a:t>
            </a:r>
            <a:r>
              <a:rPr lang="en-US" sz="2000" dirty="0"/>
              <a:t/>
            </a:r>
            <a:br>
              <a:rPr lang="en-US" sz="2000" dirty="0"/>
            </a:br>
            <a:endParaRPr lang="fr-FR" sz="2000" dirty="0"/>
          </a:p>
        </p:txBody>
      </p:sp>
      <p:sp>
        <p:nvSpPr>
          <p:cNvPr id="4" name="Espace réservé de la date 3"/>
          <p:cNvSpPr>
            <a:spLocks noGrp="1"/>
          </p:cNvSpPr>
          <p:nvPr>
            <p:ph type="dt" sz="half" idx="10"/>
          </p:nvPr>
        </p:nvSpPr>
        <p:spPr/>
        <p:txBody>
          <a:bodyPr/>
          <a:lstStyle/>
          <a:p>
            <a:fld id="{400AC7AD-5D20-48F1-A18A-B4E8EE5A547C}" type="datetime1">
              <a:rPr lang="fr-FR" kern="0" smtClean="0"/>
              <a:pPr/>
              <a:t>22/02/2019</a:t>
            </a:fld>
            <a:endParaRPr lang="fr-FR" kern="0" dirty="0" smtClean="0"/>
          </a:p>
        </p:txBody>
      </p:sp>
      <p:sp>
        <p:nvSpPr>
          <p:cNvPr id="5" name="Espace réservé du pied de page 4"/>
          <p:cNvSpPr>
            <a:spLocks noGrp="1"/>
          </p:cNvSpPr>
          <p:nvPr>
            <p:ph type="ftr" sz="quarter" idx="11"/>
          </p:nvPr>
        </p:nvSpPr>
        <p:spPr/>
        <p:txBody>
          <a:bodyPr/>
          <a:lstStyle/>
          <a:p>
            <a:r>
              <a:rPr lang="fr-FR" kern="0" dirty="0"/>
              <a:t>BMFE-06-XXe (Chair) </a:t>
            </a:r>
            <a:r>
              <a:rPr lang="fr-FR" kern="0" dirty="0" err="1"/>
              <a:t>Accidentology</a:t>
            </a:r>
            <a:r>
              <a:rPr lang="fr-FR" kern="0" dirty="0"/>
              <a:t> transversal </a:t>
            </a:r>
            <a:r>
              <a:rPr lang="fr-FR" kern="0" dirty="0" err="1"/>
              <a:t>factors</a:t>
            </a:r>
            <a:endParaRPr lang="fr-FR" kern="0" dirty="0" smtClean="0"/>
          </a:p>
        </p:txBody>
      </p:sp>
    </p:spTree>
    <p:extLst>
      <p:ext uri="{BB962C8B-B14F-4D97-AF65-F5344CB8AC3E}">
        <p14:creationId xmlns:p14="http://schemas.microsoft.com/office/powerpoint/2010/main" val="3684479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hème_UTAC-CERAM_2017">
  <a:themeElements>
    <a:clrScheme name="Personnalisé 10">
      <a:dk1>
        <a:sysClr val="windowText" lastClr="000000"/>
      </a:dk1>
      <a:lt1>
        <a:sysClr val="window" lastClr="FFFFFF"/>
      </a:lt1>
      <a:dk2>
        <a:srgbClr val="666699"/>
      </a:dk2>
      <a:lt2>
        <a:srgbClr val="EEECE1"/>
      </a:lt2>
      <a:accent1>
        <a:srgbClr val="4F81BD"/>
      </a:accent1>
      <a:accent2>
        <a:srgbClr val="C0504D"/>
      </a:accent2>
      <a:accent3>
        <a:srgbClr val="9BBB59"/>
      </a:accent3>
      <a:accent4>
        <a:srgbClr val="666699"/>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Thème_UTAC-CERAM_2017</Template>
  <TotalTime>703</TotalTime>
  <Words>827</Words>
  <Application>Microsoft Office PowerPoint</Application>
  <PresentationFormat>Affichage à l'écran (4:3)</PresentationFormat>
  <Paragraphs>164</Paragraphs>
  <Slides>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5</vt:i4>
      </vt:variant>
    </vt:vector>
  </HeadingPairs>
  <TitlesOfParts>
    <vt:vector size="11" baseType="lpstr">
      <vt:lpstr>Arial</vt:lpstr>
      <vt:lpstr>Calibri</vt:lpstr>
      <vt:lpstr>Century Gothic</vt:lpstr>
      <vt:lpstr>Times New Roman</vt:lpstr>
      <vt:lpstr>Wingdings</vt:lpstr>
      <vt:lpstr>Thème_UTAC-CERAM_2017</vt:lpstr>
      <vt:lpstr>Accidentology transversal factors</vt:lpstr>
      <vt:lpstr>Accidentology Major encountered events (2016 – 2018)</vt:lpstr>
      <vt:lpstr>Accidentology Major encountered events (2016 – 2018) </vt:lpstr>
      <vt:lpstr>Accidentology Major encountered events (2016 – 2018) </vt:lpstr>
      <vt:lpstr>Accidentology Transversal factors </vt:lpstr>
    </vt:vector>
  </TitlesOfParts>
  <Company>UTAC SAS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WIRTZ Reinhard</dc:creator>
  <cp:lastModifiedBy>HERVELEU Fabrice</cp:lastModifiedBy>
  <cp:revision>75</cp:revision>
  <dcterms:created xsi:type="dcterms:W3CDTF">2017-03-06T08:24:39Z</dcterms:created>
  <dcterms:modified xsi:type="dcterms:W3CDTF">2019-02-22T16:36:01Z</dcterms:modified>
</cp:coreProperties>
</file>