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9" r:id="rId3"/>
    <p:sldId id="258" r:id="rId4"/>
    <p:sldId id="282" r:id="rId5"/>
    <p:sldId id="268" r:id="rId6"/>
    <p:sldId id="270" r:id="rId7"/>
    <p:sldId id="264" r:id="rId8"/>
    <p:sldId id="275" r:id="rId9"/>
    <p:sldId id="276" r:id="rId10"/>
    <p:sldId id="279" r:id="rId11"/>
    <p:sldId id="274" r:id="rId12"/>
    <p:sldId id="278" r:id="rId13"/>
    <p:sldId id="281" r:id="rId14"/>
    <p:sldId id="277" r:id="rId15"/>
    <p:sldId id="271" r:id="rId16"/>
    <p:sldId id="262" r:id="rId17"/>
    <p:sldId id="266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73">
          <p15:clr>
            <a:srgbClr val="A4A3A4"/>
          </p15:clr>
        </p15:guide>
        <p15:guide id="2" pos="3796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GRANGE Antony (GROW)" initials="LA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B37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40"/>
    <p:restoredTop sz="86424"/>
  </p:normalViewPr>
  <p:slideViewPr>
    <p:cSldViewPr snapToGrid="0" snapToObjects="1">
      <p:cViewPr varScale="1">
        <p:scale>
          <a:sx n="78" d="100"/>
          <a:sy n="78" d="100"/>
        </p:scale>
        <p:origin x="-882" y="-96"/>
      </p:cViewPr>
      <p:guideLst>
        <p:guide orient="horz" pos="3773"/>
        <p:guide pos="37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266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08T14:01:03.560" idx="3">
    <p:pos x="6993" y="307"/>
    <p:text>to align it with previous slide+avoid mobileye RSS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08T14:05:41.825" idx="5">
    <p:pos x="7131" y="3281"/>
    <p:text>Intro of reporting obligations by OEM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87FD55-66E9-4371-A040-7152BD03020B}" type="doc">
      <dgm:prSet loTypeId="urn:microsoft.com/office/officeart/2005/8/layout/chevron1" loCatId="process" qsTypeId="urn:microsoft.com/office/officeart/2005/8/quickstyle/simple1" qsCatId="simple" csTypeId="urn:microsoft.com/office/officeart/2005/8/colors/accent1_1" csCatId="accent1" phldr="1"/>
      <dgm:spPr/>
    </dgm:pt>
    <dgm:pt modelId="{694AE1EA-9575-4A9D-986E-79BEF6465C71}">
      <dgm:prSet phldrT="[Text]"/>
      <dgm:spPr/>
      <dgm:t>
        <a:bodyPr/>
        <a:lstStyle/>
        <a:p>
          <a:r>
            <a:rPr lang="it-IT" dirty="0"/>
            <a:t>1. Identify possible  accidents and hazards at the system level</a:t>
          </a:r>
          <a:endParaRPr lang="en-US" dirty="0"/>
        </a:p>
      </dgm:t>
    </dgm:pt>
    <dgm:pt modelId="{CC8D0E65-A2E6-41E7-BF05-211E4017FF64}" type="parTrans" cxnId="{286F1992-2AE7-40B2-8E74-777D97F7364E}">
      <dgm:prSet/>
      <dgm:spPr/>
      <dgm:t>
        <a:bodyPr/>
        <a:lstStyle/>
        <a:p>
          <a:endParaRPr lang="en-US"/>
        </a:p>
      </dgm:t>
    </dgm:pt>
    <dgm:pt modelId="{F2BC9F3A-7268-43FF-B16C-ABA40FF014C1}" type="sibTrans" cxnId="{286F1992-2AE7-40B2-8E74-777D97F7364E}">
      <dgm:prSet/>
      <dgm:spPr/>
      <dgm:t>
        <a:bodyPr/>
        <a:lstStyle/>
        <a:p>
          <a:endParaRPr lang="en-US"/>
        </a:p>
      </dgm:t>
    </dgm:pt>
    <dgm:pt modelId="{6ED34BA4-786B-4A30-A27A-E539E14A690C}">
      <dgm:prSet phldrT="[Text]"/>
      <dgm:spPr/>
      <dgm:t>
        <a:bodyPr/>
        <a:lstStyle/>
        <a:p>
          <a:r>
            <a:rPr lang="it-IT" dirty="0"/>
            <a:t>2. Identify the control structure</a:t>
          </a:r>
          <a:endParaRPr lang="en-US" dirty="0"/>
        </a:p>
      </dgm:t>
    </dgm:pt>
    <dgm:pt modelId="{C9511AEE-069A-40FB-ACD9-6F72670CC6C4}" type="parTrans" cxnId="{7E20C83E-C870-413F-A91B-613F232FA144}">
      <dgm:prSet/>
      <dgm:spPr/>
      <dgm:t>
        <a:bodyPr/>
        <a:lstStyle/>
        <a:p>
          <a:endParaRPr lang="en-US"/>
        </a:p>
      </dgm:t>
    </dgm:pt>
    <dgm:pt modelId="{FD37E5E8-E8EB-4739-B787-A0A3B31526CE}" type="sibTrans" cxnId="{7E20C83E-C870-413F-A91B-613F232FA144}">
      <dgm:prSet/>
      <dgm:spPr/>
      <dgm:t>
        <a:bodyPr/>
        <a:lstStyle/>
        <a:p>
          <a:endParaRPr lang="en-US"/>
        </a:p>
      </dgm:t>
    </dgm:pt>
    <dgm:pt modelId="{716CA0ED-C638-4E97-8BB5-73A9C3E0E7B8}">
      <dgm:prSet phldrT="[Text]"/>
      <dgm:spPr/>
      <dgm:t>
        <a:bodyPr/>
        <a:lstStyle/>
        <a:p>
          <a:r>
            <a:rPr lang="it-IT" dirty="0"/>
            <a:t>3. </a:t>
          </a:r>
          <a:r>
            <a:rPr lang="it-IT" dirty="0" err="1">
              <a:solidFill>
                <a:schemeClr val="tx1"/>
              </a:solidFill>
            </a:rPr>
            <a:t>Inadequate</a:t>
          </a:r>
          <a:r>
            <a:rPr lang="it-IT" dirty="0">
              <a:solidFill>
                <a:schemeClr val="tx1"/>
              </a:solidFill>
            </a:rPr>
            <a:t> Control Actions (ICAs)</a:t>
          </a:r>
          <a:endParaRPr lang="en-US" dirty="0">
            <a:solidFill>
              <a:schemeClr val="tx1"/>
            </a:solidFill>
          </a:endParaRPr>
        </a:p>
      </dgm:t>
    </dgm:pt>
    <dgm:pt modelId="{5D400CB4-7B44-44D1-A585-74BD27AEFEFC}" type="parTrans" cxnId="{C2745337-6D2F-423A-8EAF-7ED9B57BFB28}">
      <dgm:prSet/>
      <dgm:spPr/>
      <dgm:t>
        <a:bodyPr/>
        <a:lstStyle/>
        <a:p>
          <a:endParaRPr lang="en-US"/>
        </a:p>
      </dgm:t>
    </dgm:pt>
    <dgm:pt modelId="{C764F566-30E1-4244-AA7A-E97FA81F0772}" type="sibTrans" cxnId="{C2745337-6D2F-423A-8EAF-7ED9B57BFB28}">
      <dgm:prSet/>
      <dgm:spPr/>
      <dgm:t>
        <a:bodyPr/>
        <a:lstStyle/>
        <a:p>
          <a:endParaRPr lang="en-US"/>
        </a:p>
      </dgm:t>
    </dgm:pt>
    <dgm:pt modelId="{60F279E0-29BB-4572-A0A0-5F0856892A58}">
      <dgm:prSet/>
      <dgm:spPr/>
      <dgm:t>
        <a:bodyPr/>
        <a:lstStyle/>
        <a:p>
          <a:r>
            <a:rPr lang="it-IT" dirty="0"/>
            <a:t>4. CASUAL FACTORS</a:t>
          </a:r>
          <a:endParaRPr lang="en-US" dirty="0"/>
        </a:p>
      </dgm:t>
    </dgm:pt>
    <dgm:pt modelId="{097BD15C-E91E-479A-B25A-CA6F40451B42}" type="parTrans" cxnId="{824ACD68-5E84-4192-A2DB-29F6205503B1}">
      <dgm:prSet/>
      <dgm:spPr/>
      <dgm:t>
        <a:bodyPr/>
        <a:lstStyle/>
        <a:p>
          <a:endParaRPr lang="en-US"/>
        </a:p>
      </dgm:t>
    </dgm:pt>
    <dgm:pt modelId="{559928BB-CA7B-49E8-B2E2-1499A4CDC753}" type="sibTrans" cxnId="{824ACD68-5E84-4192-A2DB-29F6205503B1}">
      <dgm:prSet/>
      <dgm:spPr/>
      <dgm:t>
        <a:bodyPr/>
        <a:lstStyle/>
        <a:p>
          <a:endParaRPr lang="en-US"/>
        </a:p>
      </dgm:t>
    </dgm:pt>
    <dgm:pt modelId="{EFAE7950-DC77-4CFF-BEE5-BA09B11FFDF5}">
      <dgm:prSet/>
      <dgm:spPr>
        <a:solidFill>
          <a:srgbClr val="FF0000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SAFETY CONSTRAINTS</a:t>
          </a:r>
        </a:p>
      </dgm:t>
    </dgm:pt>
    <dgm:pt modelId="{44103E7D-6DD6-40B0-91A3-6249791959DC}" type="parTrans" cxnId="{A71EEDF0-6C68-44D2-BD98-380020D60871}">
      <dgm:prSet/>
      <dgm:spPr/>
      <dgm:t>
        <a:bodyPr/>
        <a:lstStyle/>
        <a:p>
          <a:endParaRPr lang="en-GB"/>
        </a:p>
      </dgm:t>
    </dgm:pt>
    <dgm:pt modelId="{BEDACBC7-0D9D-4D3E-B306-C12988285883}" type="sibTrans" cxnId="{A71EEDF0-6C68-44D2-BD98-380020D60871}">
      <dgm:prSet/>
      <dgm:spPr/>
      <dgm:t>
        <a:bodyPr/>
        <a:lstStyle/>
        <a:p>
          <a:endParaRPr lang="en-GB"/>
        </a:p>
      </dgm:t>
    </dgm:pt>
    <dgm:pt modelId="{2ECC60D1-C93C-4A14-A23F-CC31E2A7C19E}">
      <dgm:prSet/>
      <dgm:spPr>
        <a:solidFill>
          <a:srgbClr val="FF0000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SAFETY REQUIREMENTS</a:t>
          </a:r>
        </a:p>
      </dgm:t>
    </dgm:pt>
    <dgm:pt modelId="{4A861C17-2798-4527-A4A0-961357B1D349}" type="parTrans" cxnId="{3A770929-4D11-4437-BE89-F20298C4DD40}">
      <dgm:prSet/>
      <dgm:spPr/>
      <dgm:t>
        <a:bodyPr/>
        <a:lstStyle/>
        <a:p>
          <a:endParaRPr lang="en-GB"/>
        </a:p>
      </dgm:t>
    </dgm:pt>
    <dgm:pt modelId="{AB85CF11-0FB2-4526-B622-C08F7D18C106}" type="sibTrans" cxnId="{3A770929-4D11-4437-BE89-F20298C4DD40}">
      <dgm:prSet/>
      <dgm:spPr/>
      <dgm:t>
        <a:bodyPr/>
        <a:lstStyle/>
        <a:p>
          <a:endParaRPr lang="en-GB"/>
        </a:p>
      </dgm:t>
    </dgm:pt>
    <dgm:pt modelId="{DB2A3A13-8D64-4010-8809-5F9A0EBF3A9F}">
      <dgm:prSet/>
      <dgm:spPr>
        <a:solidFill>
          <a:srgbClr val="FF0000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SAFETY MEASURES</a:t>
          </a:r>
        </a:p>
      </dgm:t>
    </dgm:pt>
    <dgm:pt modelId="{0E77FD01-BFA1-415A-A2C6-EE7E66D5403C}" type="parTrans" cxnId="{BD9B8593-A3E4-4B20-BBAB-57B6577C5E8B}">
      <dgm:prSet/>
      <dgm:spPr/>
      <dgm:t>
        <a:bodyPr/>
        <a:lstStyle/>
        <a:p>
          <a:endParaRPr lang="en-GB"/>
        </a:p>
      </dgm:t>
    </dgm:pt>
    <dgm:pt modelId="{DE3C60BF-84B9-4A12-A1C4-8D461CA5B356}" type="sibTrans" cxnId="{BD9B8593-A3E4-4B20-BBAB-57B6577C5E8B}">
      <dgm:prSet/>
      <dgm:spPr/>
      <dgm:t>
        <a:bodyPr/>
        <a:lstStyle/>
        <a:p>
          <a:endParaRPr lang="en-GB"/>
        </a:p>
      </dgm:t>
    </dgm:pt>
    <dgm:pt modelId="{BD938251-252E-48ED-AA68-43E9B1C1BF66}" type="pres">
      <dgm:prSet presAssocID="{4787FD55-66E9-4371-A040-7152BD03020B}" presName="Name0" presStyleCnt="0">
        <dgm:presLayoutVars>
          <dgm:dir/>
          <dgm:animLvl val="lvl"/>
          <dgm:resizeHandles val="exact"/>
        </dgm:presLayoutVars>
      </dgm:prSet>
      <dgm:spPr/>
    </dgm:pt>
    <dgm:pt modelId="{397165F5-CFE0-4B68-B5A8-53E09D80F18E}" type="pres">
      <dgm:prSet presAssocID="{694AE1EA-9575-4A9D-986E-79BEF6465C71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F04C60-EBE9-4063-9734-393CAB79AC05}" type="pres">
      <dgm:prSet presAssocID="{F2BC9F3A-7268-43FF-B16C-ABA40FF014C1}" presName="parTxOnlySpace" presStyleCnt="0"/>
      <dgm:spPr/>
    </dgm:pt>
    <dgm:pt modelId="{CFF12326-B494-41C9-8527-E4992E2A7540}" type="pres">
      <dgm:prSet presAssocID="{6ED34BA4-786B-4A30-A27A-E539E14A690C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A524886-DDA9-4100-92CF-E312769155AD}" type="pres">
      <dgm:prSet presAssocID="{FD37E5E8-E8EB-4739-B787-A0A3B31526CE}" presName="parTxOnlySpace" presStyleCnt="0"/>
      <dgm:spPr/>
    </dgm:pt>
    <dgm:pt modelId="{3B2D02E2-54D7-43EE-9566-E65132643AB4}" type="pres">
      <dgm:prSet presAssocID="{716CA0ED-C638-4E97-8BB5-73A9C3E0E7B8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9C8DD6-6EBE-494E-A7EB-E4A56A5B7A8B}" type="pres">
      <dgm:prSet presAssocID="{C764F566-30E1-4244-AA7A-E97FA81F0772}" presName="parTxOnlySpace" presStyleCnt="0"/>
      <dgm:spPr/>
    </dgm:pt>
    <dgm:pt modelId="{7FC69446-0850-49F5-8413-602C0F48489A}" type="pres">
      <dgm:prSet presAssocID="{60F279E0-29BB-4572-A0A0-5F0856892A58}" presName="parTxOnly" presStyleLbl="node1" presStyleIdx="3" presStyleCnt="7" custLinFactNeighborX="34849" custLinFactNeighborY="-22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1E1FED-2257-4EC0-AF97-8FD265184171}" type="pres">
      <dgm:prSet presAssocID="{559928BB-CA7B-49E8-B2E2-1499A4CDC753}" presName="parTxOnlySpace" presStyleCnt="0"/>
      <dgm:spPr/>
    </dgm:pt>
    <dgm:pt modelId="{3E6842EF-3B37-4948-AB25-CD07FB4A6C10}" type="pres">
      <dgm:prSet presAssocID="{EFAE7950-DC77-4CFF-BEE5-BA09B11FFDF5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68711B-6A42-4CC5-97EE-64D564F66D92}" type="pres">
      <dgm:prSet presAssocID="{BEDACBC7-0D9D-4D3E-B306-C12988285883}" presName="parTxOnlySpace" presStyleCnt="0"/>
      <dgm:spPr/>
    </dgm:pt>
    <dgm:pt modelId="{454ADC30-D84A-4CBE-BAF2-A4A0A1797AAF}" type="pres">
      <dgm:prSet presAssocID="{2ECC60D1-C93C-4A14-A23F-CC31E2A7C19E}" presName="parTxOnly" presStyleLbl="node1" presStyleIdx="5" presStyleCnt="7" custAng="2109838" custLinFactNeighborX="54542" custLinFactNeighborY="678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83BD4E-BC61-45CE-9542-6EA7C2BCCD7B}" type="pres">
      <dgm:prSet presAssocID="{AB85CF11-0FB2-4526-B622-C08F7D18C106}" presName="parTxOnlySpace" presStyleCnt="0"/>
      <dgm:spPr/>
    </dgm:pt>
    <dgm:pt modelId="{E6E8199F-CE87-42B8-9889-9A62E88F8F59}" type="pres">
      <dgm:prSet presAssocID="{DB2A3A13-8D64-4010-8809-5F9A0EBF3A9F}" presName="parTxOnly" presStyleLbl="node1" presStyleIdx="6" presStyleCnt="7" custAng="5400000" custLinFactX="-37046" custLinFactY="100000" custLinFactNeighborX="-100000" custLinFactNeighborY="1834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1390982-981A-4FB2-A207-6151AF285708}" type="presOf" srcId="{DB2A3A13-8D64-4010-8809-5F9A0EBF3A9F}" destId="{E6E8199F-CE87-42B8-9889-9A62E88F8F59}" srcOrd="0" destOrd="0" presId="urn:microsoft.com/office/officeart/2005/8/layout/chevron1"/>
    <dgm:cxn modelId="{685306D7-4E6B-42E1-A980-544B37A5D95A}" type="presOf" srcId="{60F279E0-29BB-4572-A0A0-5F0856892A58}" destId="{7FC69446-0850-49F5-8413-602C0F48489A}" srcOrd="0" destOrd="0" presId="urn:microsoft.com/office/officeart/2005/8/layout/chevron1"/>
    <dgm:cxn modelId="{286F1992-2AE7-40B2-8E74-777D97F7364E}" srcId="{4787FD55-66E9-4371-A040-7152BD03020B}" destId="{694AE1EA-9575-4A9D-986E-79BEF6465C71}" srcOrd="0" destOrd="0" parTransId="{CC8D0E65-A2E6-41E7-BF05-211E4017FF64}" sibTransId="{F2BC9F3A-7268-43FF-B16C-ABA40FF014C1}"/>
    <dgm:cxn modelId="{C2745337-6D2F-423A-8EAF-7ED9B57BFB28}" srcId="{4787FD55-66E9-4371-A040-7152BD03020B}" destId="{716CA0ED-C638-4E97-8BB5-73A9C3E0E7B8}" srcOrd="2" destOrd="0" parTransId="{5D400CB4-7B44-44D1-A585-74BD27AEFEFC}" sibTransId="{C764F566-30E1-4244-AA7A-E97FA81F0772}"/>
    <dgm:cxn modelId="{B0487AFF-AC2F-445E-B752-444232034B67}" type="presOf" srcId="{6ED34BA4-786B-4A30-A27A-E539E14A690C}" destId="{CFF12326-B494-41C9-8527-E4992E2A7540}" srcOrd="0" destOrd="0" presId="urn:microsoft.com/office/officeart/2005/8/layout/chevron1"/>
    <dgm:cxn modelId="{A71EEDF0-6C68-44D2-BD98-380020D60871}" srcId="{4787FD55-66E9-4371-A040-7152BD03020B}" destId="{EFAE7950-DC77-4CFF-BEE5-BA09B11FFDF5}" srcOrd="4" destOrd="0" parTransId="{44103E7D-6DD6-40B0-91A3-6249791959DC}" sibTransId="{BEDACBC7-0D9D-4D3E-B306-C12988285883}"/>
    <dgm:cxn modelId="{3E336F38-AB26-467F-9CA6-576B688361DC}" type="presOf" srcId="{4787FD55-66E9-4371-A040-7152BD03020B}" destId="{BD938251-252E-48ED-AA68-43E9B1C1BF66}" srcOrd="0" destOrd="0" presId="urn:microsoft.com/office/officeart/2005/8/layout/chevron1"/>
    <dgm:cxn modelId="{82204BDA-C12A-4FFA-9F33-FCDAD22B3C2D}" type="presOf" srcId="{EFAE7950-DC77-4CFF-BEE5-BA09B11FFDF5}" destId="{3E6842EF-3B37-4948-AB25-CD07FB4A6C10}" srcOrd="0" destOrd="0" presId="urn:microsoft.com/office/officeart/2005/8/layout/chevron1"/>
    <dgm:cxn modelId="{BD9B8593-A3E4-4B20-BBAB-57B6577C5E8B}" srcId="{4787FD55-66E9-4371-A040-7152BD03020B}" destId="{DB2A3A13-8D64-4010-8809-5F9A0EBF3A9F}" srcOrd="6" destOrd="0" parTransId="{0E77FD01-BFA1-415A-A2C6-EE7E66D5403C}" sibTransId="{DE3C60BF-84B9-4A12-A1C4-8D461CA5B356}"/>
    <dgm:cxn modelId="{697DA0A8-E2B3-4A70-A0F6-8CB83FBE10CE}" type="presOf" srcId="{2ECC60D1-C93C-4A14-A23F-CC31E2A7C19E}" destId="{454ADC30-D84A-4CBE-BAF2-A4A0A1797AAF}" srcOrd="0" destOrd="0" presId="urn:microsoft.com/office/officeart/2005/8/layout/chevron1"/>
    <dgm:cxn modelId="{824ACD68-5E84-4192-A2DB-29F6205503B1}" srcId="{4787FD55-66E9-4371-A040-7152BD03020B}" destId="{60F279E0-29BB-4572-A0A0-5F0856892A58}" srcOrd="3" destOrd="0" parTransId="{097BD15C-E91E-479A-B25A-CA6F40451B42}" sibTransId="{559928BB-CA7B-49E8-B2E2-1499A4CDC753}"/>
    <dgm:cxn modelId="{CCB6021F-2821-4E06-AED1-4E8C6C698DB4}" type="presOf" srcId="{694AE1EA-9575-4A9D-986E-79BEF6465C71}" destId="{397165F5-CFE0-4B68-B5A8-53E09D80F18E}" srcOrd="0" destOrd="0" presId="urn:microsoft.com/office/officeart/2005/8/layout/chevron1"/>
    <dgm:cxn modelId="{7E20C83E-C870-413F-A91B-613F232FA144}" srcId="{4787FD55-66E9-4371-A040-7152BD03020B}" destId="{6ED34BA4-786B-4A30-A27A-E539E14A690C}" srcOrd="1" destOrd="0" parTransId="{C9511AEE-069A-40FB-ACD9-6F72670CC6C4}" sibTransId="{FD37E5E8-E8EB-4739-B787-A0A3B31526CE}"/>
    <dgm:cxn modelId="{0D2306B5-7584-439B-B0FE-C90006BC30C7}" type="presOf" srcId="{716CA0ED-C638-4E97-8BB5-73A9C3E0E7B8}" destId="{3B2D02E2-54D7-43EE-9566-E65132643AB4}" srcOrd="0" destOrd="0" presId="urn:microsoft.com/office/officeart/2005/8/layout/chevron1"/>
    <dgm:cxn modelId="{3A770929-4D11-4437-BE89-F20298C4DD40}" srcId="{4787FD55-66E9-4371-A040-7152BD03020B}" destId="{2ECC60D1-C93C-4A14-A23F-CC31E2A7C19E}" srcOrd="5" destOrd="0" parTransId="{4A861C17-2798-4527-A4A0-961357B1D349}" sibTransId="{AB85CF11-0FB2-4526-B622-C08F7D18C106}"/>
    <dgm:cxn modelId="{628EF43B-3B98-45D2-951F-ACE7CEC760D6}" type="presParOf" srcId="{BD938251-252E-48ED-AA68-43E9B1C1BF66}" destId="{397165F5-CFE0-4B68-B5A8-53E09D80F18E}" srcOrd="0" destOrd="0" presId="urn:microsoft.com/office/officeart/2005/8/layout/chevron1"/>
    <dgm:cxn modelId="{F268FA4F-7D43-4C90-B233-8090EDCCC6B7}" type="presParOf" srcId="{BD938251-252E-48ED-AA68-43E9B1C1BF66}" destId="{98F04C60-EBE9-4063-9734-393CAB79AC05}" srcOrd="1" destOrd="0" presId="urn:microsoft.com/office/officeart/2005/8/layout/chevron1"/>
    <dgm:cxn modelId="{CCCDB3EC-81D8-4DE5-BA76-74D3D73CE4D2}" type="presParOf" srcId="{BD938251-252E-48ED-AA68-43E9B1C1BF66}" destId="{CFF12326-B494-41C9-8527-E4992E2A7540}" srcOrd="2" destOrd="0" presId="urn:microsoft.com/office/officeart/2005/8/layout/chevron1"/>
    <dgm:cxn modelId="{B3B5E096-4B73-4D90-B5AF-CDA1B28E5DB1}" type="presParOf" srcId="{BD938251-252E-48ED-AA68-43E9B1C1BF66}" destId="{8A524886-DDA9-4100-92CF-E312769155AD}" srcOrd="3" destOrd="0" presId="urn:microsoft.com/office/officeart/2005/8/layout/chevron1"/>
    <dgm:cxn modelId="{1D070593-0992-4F3E-86AA-B731031D118C}" type="presParOf" srcId="{BD938251-252E-48ED-AA68-43E9B1C1BF66}" destId="{3B2D02E2-54D7-43EE-9566-E65132643AB4}" srcOrd="4" destOrd="0" presId="urn:microsoft.com/office/officeart/2005/8/layout/chevron1"/>
    <dgm:cxn modelId="{4B898556-D5F1-4AF0-92D3-323B23BAD0AD}" type="presParOf" srcId="{BD938251-252E-48ED-AA68-43E9B1C1BF66}" destId="{3E9C8DD6-6EBE-494E-A7EB-E4A56A5B7A8B}" srcOrd="5" destOrd="0" presId="urn:microsoft.com/office/officeart/2005/8/layout/chevron1"/>
    <dgm:cxn modelId="{55919DCB-3BF6-4FA5-8D74-950C8E0E08B3}" type="presParOf" srcId="{BD938251-252E-48ED-AA68-43E9B1C1BF66}" destId="{7FC69446-0850-49F5-8413-602C0F48489A}" srcOrd="6" destOrd="0" presId="urn:microsoft.com/office/officeart/2005/8/layout/chevron1"/>
    <dgm:cxn modelId="{2F0A0D1E-36EC-41FF-9561-1AD04B1C5D58}" type="presParOf" srcId="{BD938251-252E-48ED-AA68-43E9B1C1BF66}" destId="{CD1E1FED-2257-4EC0-AF97-8FD265184171}" srcOrd="7" destOrd="0" presId="urn:microsoft.com/office/officeart/2005/8/layout/chevron1"/>
    <dgm:cxn modelId="{ABC1A22A-0F9F-4898-9C3D-59FFA39587BE}" type="presParOf" srcId="{BD938251-252E-48ED-AA68-43E9B1C1BF66}" destId="{3E6842EF-3B37-4948-AB25-CD07FB4A6C10}" srcOrd="8" destOrd="0" presId="urn:microsoft.com/office/officeart/2005/8/layout/chevron1"/>
    <dgm:cxn modelId="{4649489F-284F-46C2-9E00-171CA67BEADA}" type="presParOf" srcId="{BD938251-252E-48ED-AA68-43E9B1C1BF66}" destId="{D368711B-6A42-4CC5-97EE-64D564F66D92}" srcOrd="9" destOrd="0" presId="urn:microsoft.com/office/officeart/2005/8/layout/chevron1"/>
    <dgm:cxn modelId="{9F6A9441-3CBD-4B86-93EB-27DF796AB8B1}" type="presParOf" srcId="{BD938251-252E-48ED-AA68-43E9B1C1BF66}" destId="{454ADC30-D84A-4CBE-BAF2-A4A0A1797AAF}" srcOrd="10" destOrd="0" presId="urn:microsoft.com/office/officeart/2005/8/layout/chevron1"/>
    <dgm:cxn modelId="{7591EC96-9D40-4F92-B974-B966C0B1C1FE}" type="presParOf" srcId="{BD938251-252E-48ED-AA68-43E9B1C1BF66}" destId="{FC83BD4E-BC61-45CE-9542-6EA7C2BCCD7B}" srcOrd="11" destOrd="0" presId="urn:microsoft.com/office/officeart/2005/8/layout/chevron1"/>
    <dgm:cxn modelId="{A0CBC7A5-9DE0-4A9E-90DD-211D22059EF1}" type="presParOf" srcId="{BD938251-252E-48ED-AA68-43E9B1C1BF66}" destId="{E6E8199F-CE87-42B8-9889-9A62E88F8F59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165F5-CFE0-4B68-B5A8-53E09D80F18E}">
      <dsp:nvSpPr>
        <dsp:cNvPr id="0" name=""/>
        <dsp:cNvSpPr/>
      </dsp:nvSpPr>
      <dsp:spPr>
        <a:xfrm>
          <a:off x="0" y="2963856"/>
          <a:ext cx="1873220" cy="74928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kern="1200" dirty="0"/>
            <a:t>1. Identify possible  accidents and hazards at the system level</a:t>
          </a:r>
          <a:endParaRPr lang="en-US" sz="1000" kern="1200" dirty="0"/>
        </a:p>
      </dsp:txBody>
      <dsp:txXfrm>
        <a:off x="374644" y="2963856"/>
        <a:ext cx="1123932" cy="749288"/>
      </dsp:txXfrm>
    </dsp:sp>
    <dsp:sp modelId="{CFF12326-B494-41C9-8527-E4992E2A7540}">
      <dsp:nvSpPr>
        <dsp:cNvPr id="0" name=""/>
        <dsp:cNvSpPr/>
      </dsp:nvSpPr>
      <dsp:spPr>
        <a:xfrm>
          <a:off x="1685898" y="2963856"/>
          <a:ext cx="1873220" cy="74928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kern="1200" dirty="0"/>
            <a:t>2. Identify the control structure</a:t>
          </a:r>
          <a:endParaRPr lang="en-US" sz="1000" kern="1200" dirty="0"/>
        </a:p>
      </dsp:txBody>
      <dsp:txXfrm>
        <a:off x="2060542" y="2963856"/>
        <a:ext cx="1123932" cy="749288"/>
      </dsp:txXfrm>
    </dsp:sp>
    <dsp:sp modelId="{3B2D02E2-54D7-43EE-9566-E65132643AB4}">
      <dsp:nvSpPr>
        <dsp:cNvPr id="0" name=""/>
        <dsp:cNvSpPr/>
      </dsp:nvSpPr>
      <dsp:spPr>
        <a:xfrm>
          <a:off x="3371796" y="2963856"/>
          <a:ext cx="1873220" cy="74928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kern="1200" dirty="0"/>
            <a:t>3. </a:t>
          </a:r>
          <a:r>
            <a:rPr lang="it-IT" sz="1000" kern="1200" dirty="0" err="1">
              <a:solidFill>
                <a:schemeClr val="tx1"/>
              </a:solidFill>
            </a:rPr>
            <a:t>Inadequate</a:t>
          </a:r>
          <a:r>
            <a:rPr lang="it-IT" sz="1000" kern="1200" dirty="0">
              <a:solidFill>
                <a:schemeClr val="tx1"/>
              </a:solidFill>
            </a:rPr>
            <a:t> Control Actions (ICAs)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3746440" y="2963856"/>
        <a:ext cx="1123932" cy="749288"/>
      </dsp:txXfrm>
    </dsp:sp>
    <dsp:sp modelId="{7FC69446-0850-49F5-8413-602C0F48489A}">
      <dsp:nvSpPr>
        <dsp:cNvPr id="0" name=""/>
        <dsp:cNvSpPr/>
      </dsp:nvSpPr>
      <dsp:spPr>
        <a:xfrm>
          <a:off x="5122974" y="2947357"/>
          <a:ext cx="1873220" cy="74928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kern="1200" dirty="0"/>
            <a:t>4. CASUAL FACTORS</a:t>
          </a:r>
          <a:endParaRPr lang="en-US" sz="1000" kern="1200" dirty="0"/>
        </a:p>
      </dsp:txBody>
      <dsp:txXfrm>
        <a:off x="5497618" y="2947357"/>
        <a:ext cx="1123932" cy="749288"/>
      </dsp:txXfrm>
    </dsp:sp>
    <dsp:sp modelId="{3E6842EF-3B37-4948-AB25-CD07FB4A6C10}">
      <dsp:nvSpPr>
        <dsp:cNvPr id="0" name=""/>
        <dsp:cNvSpPr/>
      </dsp:nvSpPr>
      <dsp:spPr>
        <a:xfrm>
          <a:off x="6743592" y="2963856"/>
          <a:ext cx="1873220" cy="749288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>
              <a:solidFill>
                <a:schemeClr val="bg1"/>
              </a:solidFill>
            </a:rPr>
            <a:t>SAFETY CONSTRAINTS</a:t>
          </a:r>
        </a:p>
      </dsp:txBody>
      <dsp:txXfrm>
        <a:off x="7118236" y="2963856"/>
        <a:ext cx="1123932" cy="749288"/>
      </dsp:txXfrm>
    </dsp:sp>
    <dsp:sp modelId="{454ADC30-D84A-4CBE-BAF2-A4A0A1797AAF}">
      <dsp:nvSpPr>
        <dsp:cNvPr id="0" name=""/>
        <dsp:cNvSpPr/>
      </dsp:nvSpPr>
      <dsp:spPr>
        <a:xfrm rot="2109838">
          <a:off x="8531659" y="3472451"/>
          <a:ext cx="1873220" cy="749288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>
              <a:solidFill>
                <a:schemeClr val="bg1"/>
              </a:solidFill>
            </a:rPr>
            <a:t>SAFETY REQUIREMENTS</a:t>
          </a:r>
        </a:p>
      </dsp:txBody>
      <dsp:txXfrm>
        <a:off x="8906303" y="3472451"/>
        <a:ext cx="1123932" cy="749288"/>
      </dsp:txXfrm>
    </dsp:sp>
    <dsp:sp modelId="{E6E8199F-CE87-42B8-9889-9A62E88F8F59}">
      <dsp:nvSpPr>
        <dsp:cNvPr id="0" name=""/>
        <dsp:cNvSpPr/>
      </dsp:nvSpPr>
      <dsp:spPr>
        <a:xfrm rot="5400000">
          <a:off x="9234113" y="5087444"/>
          <a:ext cx="1873220" cy="749288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>
              <a:solidFill>
                <a:schemeClr val="bg1"/>
              </a:solidFill>
            </a:rPr>
            <a:t>SAFETY MEASURES</a:t>
          </a:r>
        </a:p>
      </dsp:txBody>
      <dsp:txXfrm>
        <a:off x="9608757" y="5087444"/>
        <a:ext cx="1123932" cy="749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DE467-252D-C340-B6D3-74553E62F086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94EF4-DA67-D04B-9845-EB080743160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59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Verdana Standaard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Verdana Standaard" charset="0"/>
              </a:defRPr>
            </a:lvl1pPr>
          </a:lstStyle>
          <a:p>
            <a:fld id="{F0136DB9-5D27-1549-BD29-2B9C3D92BA6B}" type="datetimeFigureOut">
              <a:rPr lang="nl-NL" smtClean="0"/>
              <a:pPr/>
              <a:t>2-4-2019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Verdana Standaard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Verdana Standaard" charset="0"/>
              </a:defRPr>
            </a:lvl1pPr>
          </a:lstStyle>
          <a:p>
            <a:fld id="{B724C359-F21C-5144-9CEB-BDBE24445460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8063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021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13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1505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7139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15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63313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16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214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021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6331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6331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1875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2567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10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9265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11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7460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12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7244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RC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JRC-city-presenta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5994400"/>
          </a:xfrm>
          <a:prstGeom prst="rect">
            <a:avLst/>
          </a:prstGeom>
        </p:spPr>
      </p:pic>
      <p:sp>
        <p:nvSpPr>
          <p:cNvPr id="14" name="Rechthoek 13"/>
          <p:cNvSpPr/>
          <p:nvPr userDrawn="1"/>
        </p:nvSpPr>
        <p:spPr>
          <a:xfrm>
            <a:off x="8901" y="922706"/>
            <a:ext cx="12183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The European </a:t>
            </a:r>
            <a:r>
              <a:rPr lang="nl-NL" sz="3600" b="1" dirty="0" err="1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Commission’s</a:t>
            </a:r>
            <a:r>
              <a:rPr lang="nl-NL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 </a:t>
            </a:r>
            <a:r>
              <a:rPr lang="nl-NL" sz="3600" b="1" dirty="0" err="1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science</a:t>
            </a:r>
            <a:r>
              <a:rPr lang="nl-NL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 </a:t>
            </a:r>
          </a:p>
          <a:p>
            <a:pPr algn="ctr"/>
            <a:r>
              <a:rPr lang="nl-NL" sz="3600" b="1" dirty="0" err="1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and</a:t>
            </a:r>
            <a:r>
              <a:rPr lang="nl-NL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 </a:t>
            </a:r>
            <a:r>
              <a:rPr lang="nl-NL" sz="3600" b="1" dirty="0" err="1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knowledge</a:t>
            </a:r>
            <a:r>
              <a:rPr lang="nl-NL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 service</a:t>
            </a:r>
          </a:p>
        </p:txBody>
      </p:sp>
      <p:sp>
        <p:nvSpPr>
          <p:cNvPr id="15" name="Rechthoek 14"/>
          <p:cNvSpPr/>
          <p:nvPr userDrawn="1"/>
        </p:nvSpPr>
        <p:spPr>
          <a:xfrm>
            <a:off x="3756500" y="2581248"/>
            <a:ext cx="468790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b="0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Joint Research Centre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esting f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2"/>
          <p:cNvSpPr/>
          <p:nvPr userDrawn="1"/>
        </p:nvSpPr>
        <p:spPr>
          <a:xfrm>
            <a:off x="17" y="0"/>
            <a:ext cx="12191983" cy="3114675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1" dirty="0">
              <a:solidFill>
                <a:srgbClr val="093B37"/>
              </a:solidFill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93900"/>
            <a:ext cx="12192000" cy="11461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6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nl-NL" dirty="0"/>
              <a:t>TEXT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140075"/>
            <a:ext cx="121920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093B37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esting numbe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 userDrawn="1"/>
        </p:nvSpPr>
        <p:spPr>
          <a:xfrm>
            <a:off x="0" y="0"/>
            <a:ext cx="12192000" cy="5989638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rgbClr val="053081"/>
              </a:solidFill>
              <a:latin typeface="Verdana Standaard" charset="0"/>
            </a:endParaRP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" y="97459"/>
            <a:ext cx="7747000" cy="13731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9600" b="1" baseline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00%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" y="1524622"/>
            <a:ext cx="7747000" cy="488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 err="1"/>
              <a:t>Text</a:t>
            </a:r>
            <a:r>
              <a:rPr lang="mr-IN" dirty="0"/>
              <a:t>…</a:t>
            </a:r>
            <a:endParaRPr lang="nl-NL" dirty="0"/>
          </a:p>
        </p:txBody>
      </p:sp>
      <p:sp>
        <p:nvSpPr>
          <p:cNvPr id="25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647700" y="2027859"/>
            <a:ext cx="7747000" cy="13731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9600" b="1" baseline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00%</a:t>
            </a:r>
          </a:p>
        </p:txBody>
      </p:sp>
      <p:sp>
        <p:nvSpPr>
          <p:cNvPr id="26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647700" y="3455022"/>
            <a:ext cx="7747000" cy="488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 err="1"/>
              <a:t>Text</a:t>
            </a:r>
            <a:r>
              <a:rPr lang="mr-IN" dirty="0"/>
              <a:t>…</a:t>
            </a:r>
            <a:endParaRPr lang="nl-NL" dirty="0"/>
          </a:p>
        </p:txBody>
      </p:sp>
      <p:sp>
        <p:nvSpPr>
          <p:cNvPr id="27" name="Tijdelijke aanduiding voor tekst 10"/>
          <p:cNvSpPr>
            <a:spLocks noGrp="1"/>
          </p:cNvSpPr>
          <p:nvPr>
            <p:ph type="body" sz="quarter" idx="15" hasCustomPrompt="1"/>
          </p:nvPr>
        </p:nvSpPr>
        <p:spPr>
          <a:xfrm>
            <a:off x="647700" y="3975820"/>
            <a:ext cx="7747000" cy="11348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FontTx/>
              <a:buNone/>
              <a:defRPr sz="9600" b="1" baseline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00%</a:t>
            </a:r>
          </a:p>
        </p:txBody>
      </p:sp>
      <p:sp>
        <p:nvSpPr>
          <p:cNvPr id="28" name="Tijdelijke aanduiding vo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" y="5326252"/>
            <a:ext cx="7747000" cy="40409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 "/>
                <a:cs typeface="Verdana 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 err="1"/>
              <a:t>Text</a:t>
            </a:r>
            <a:r>
              <a:rPr lang="mr-IN" dirty="0"/>
              <a:t>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and 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2"/>
          <p:cNvSpPr/>
          <p:nvPr userDrawn="1"/>
        </p:nvSpPr>
        <p:spPr>
          <a:xfrm>
            <a:off x="1" y="0"/>
            <a:ext cx="12192000" cy="3114675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0" i="0" dirty="0">
              <a:solidFill>
                <a:srgbClr val="093B37"/>
              </a:solidFill>
              <a:latin typeface="Verdana Standaard" charset="0"/>
            </a:endParaRPr>
          </a:p>
        </p:txBody>
      </p:sp>
      <p:pic>
        <p:nvPicPr>
          <p:cNvPr id="8" name="Shape 296" descr="photo-1434030216411-0b793f4b4173.jpg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0017" y="2406354"/>
            <a:ext cx="1393799" cy="1393799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9349" y="1987138"/>
            <a:ext cx="9029700" cy="1378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 err="1"/>
              <a:t>Thanks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D84851-78A4-4AD2-B5DA-7BF7D239030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BAB3EF-FC6A-4FE0-B241-746B2CD08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12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-2" y="0"/>
            <a:ext cx="12192000" cy="5989638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rgbClr val="053081"/>
              </a:solidFill>
              <a:latin typeface="Verdana Standaard" charset="0"/>
            </a:endParaRPr>
          </a:p>
        </p:txBody>
      </p:sp>
      <p:sp>
        <p:nvSpPr>
          <p:cNvPr id="21" name="Titel 20"/>
          <p:cNvSpPr>
            <a:spLocks noGrp="1"/>
          </p:cNvSpPr>
          <p:nvPr>
            <p:ph type="title" hasCustomPrompt="1"/>
          </p:nvPr>
        </p:nvSpPr>
        <p:spPr>
          <a:xfrm>
            <a:off x="0" y="1694215"/>
            <a:ext cx="12192000" cy="151888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nl-NL" sz="36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A modern JRC </a:t>
            </a:r>
            <a:br>
              <a:rPr lang="nl-NL" sz="36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</a:br>
            <a:r>
              <a:rPr lang="nl-NL" sz="36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in a modern </a:t>
            </a:r>
            <a:r>
              <a:rPr lang="nl-NL" sz="3600" b="1" dirty="0" err="1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Commission</a:t>
            </a:r>
            <a:endParaRPr lang="nl-NL" dirty="0"/>
          </a:p>
        </p:txBody>
      </p:sp>
      <p:sp>
        <p:nvSpPr>
          <p:cNvPr id="39" name="Tijdelijke aanduiding voor tekst 38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266571"/>
            <a:ext cx="12192000" cy="356859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buNone/>
              <a:defRPr lang="nl-NL" sz="1800" b="1" dirty="0" smtClean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 sz="1100">
                <a:solidFill>
                  <a:schemeClr val="bg1"/>
                </a:solidFill>
              </a:defRPr>
            </a:lvl2pPr>
            <a:lvl3pPr marL="914400" indent="0" algn="ctr">
              <a:buNone/>
              <a:defRPr lang="nl-NL" dirty="0" smtClean="0"/>
            </a:lvl3pPr>
            <a:lvl4pPr marL="1371600" indent="0" algn="ctr">
              <a:buNone/>
              <a:defRPr lang="nl-NL" dirty="0" smtClean="0"/>
            </a:lvl4pPr>
            <a:lvl5pPr marL="1828800" indent="0" algn="ctr">
              <a:buNone/>
              <a:defRPr lang="nl-NL" dirty="0"/>
            </a:lvl5pPr>
          </a:lstStyle>
          <a:p>
            <a:pPr lvl="0"/>
            <a:r>
              <a:rPr lang="nl-NL" dirty="0"/>
              <a:t>Name</a:t>
            </a:r>
          </a:p>
        </p:txBody>
      </p:sp>
      <p:sp>
        <p:nvSpPr>
          <p:cNvPr id="42" name="Tijdelijke aanduiding voor tekst 41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708289"/>
            <a:ext cx="12192000" cy="4513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nl-NL" sz="1600" b="0" i="0" kern="1200" baseline="0" dirty="0" smtClean="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</a:lstStyle>
          <a:p>
            <a:pPr lvl="0"/>
            <a:r>
              <a:rPr lang="nl-NL" dirty="0" err="1"/>
              <a:t>Title</a:t>
            </a:r>
            <a:r>
              <a:rPr lang="nl-NL" dirty="0"/>
              <a:t>, </a:t>
            </a:r>
            <a:r>
              <a:rPr lang="nl-NL" dirty="0" err="1"/>
              <a:t>Location</a:t>
            </a:r>
            <a:r>
              <a:rPr lang="nl-NL" dirty="0"/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6"/>
          <p:cNvSpPr/>
          <p:nvPr userDrawn="1"/>
        </p:nvSpPr>
        <p:spPr>
          <a:xfrm>
            <a:off x="0" y="1566647"/>
            <a:ext cx="12192001" cy="4430116"/>
          </a:xfrm>
          <a:prstGeom prst="rect">
            <a:avLst/>
          </a:prstGeom>
          <a:solidFill>
            <a:srgbClr val="C1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516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033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2550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00672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7584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5100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2617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0134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/>
          </a:p>
        </p:txBody>
      </p:sp>
      <p:sp>
        <p:nvSpPr>
          <p:cNvPr id="3" name="Rechthoek 7"/>
          <p:cNvSpPr/>
          <p:nvPr userDrawn="1"/>
        </p:nvSpPr>
        <p:spPr>
          <a:xfrm>
            <a:off x="0" y="0"/>
            <a:ext cx="12192000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5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39800" y="445746"/>
            <a:ext cx="10896600" cy="9933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939800" y="1765300"/>
            <a:ext cx="10896600" cy="3614738"/>
          </a:xfrm>
          <a:prstGeom prst="rect">
            <a:avLst/>
          </a:prstGeom>
        </p:spPr>
        <p:txBody>
          <a:bodyPr/>
          <a:lstStyle>
            <a:lvl1pPr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1pPr>
            <a:lvl2pPr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2pPr>
            <a:lvl3pPr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3pPr>
            <a:lvl4pPr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4pPr>
            <a:lvl5pPr>
              <a:defRPr lang="en-GB" sz="2800" b="0" i="0" kern="1200" dirty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3377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heading with obje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6"/>
          <p:cNvSpPr/>
          <p:nvPr userDrawn="1"/>
        </p:nvSpPr>
        <p:spPr>
          <a:xfrm>
            <a:off x="0" y="1566647"/>
            <a:ext cx="12192001" cy="4430116"/>
          </a:xfrm>
          <a:prstGeom prst="rect">
            <a:avLst/>
          </a:prstGeom>
          <a:solidFill>
            <a:srgbClr val="C1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516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033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2550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00672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7584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5100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2617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0134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-3" y="0"/>
            <a:ext cx="12192003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514600"/>
            <a:ext cx="12192000" cy="34750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i="0"/>
            </a:lvl1pPr>
          </a:lstStyle>
          <a:p>
            <a:r>
              <a:rPr lang="nl-NL" dirty="0"/>
              <a:t>Image</a:t>
            </a:r>
          </a:p>
        </p:txBody>
      </p:sp>
      <p:sp>
        <p:nvSpPr>
          <p:cNvPr id="23" name="Tijdelijke aanduiding voor tekst 22"/>
          <p:cNvSpPr>
            <a:spLocks noGrp="1"/>
          </p:cNvSpPr>
          <p:nvPr>
            <p:ph type="body" sz="quarter" idx="16" hasCustomPrompt="1"/>
          </p:nvPr>
        </p:nvSpPr>
        <p:spPr>
          <a:xfrm>
            <a:off x="939800" y="1562100"/>
            <a:ext cx="11252200" cy="9525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>
                <a:solidFill>
                  <a:srgbClr val="093B37"/>
                </a:solidFill>
                <a:latin typeface="Verdana"/>
                <a:cs typeface="Verdana"/>
              </a:defRPr>
            </a:lvl1pPr>
            <a:lvl3pPr marL="914400" indent="0" algn="l">
              <a:buNone/>
              <a:defRPr sz="2400">
                <a:solidFill>
                  <a:srgbClr val="093B37"/>
                </a:solidFill>
              </a:defRPr>
            </a:lvl3pPr>
          </a:lstStyle>
          <a:p>
            <a:pPr lvl="0"/>
            <a:r>
              <a:rPr lang="nl-NL" dirty="0"/>
              <a:t>Heading2</a:t>
            </a:r>
          </a:p>
        </p:txBody>
      </p:sp>
      <p:sp>
        <p:nvSpPr>
          <p:cNvPr id="24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39800" y="445746"/>
            <a:ext cx="10896600" cy="9933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9896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Verdana"/>
                <a:cs typeface="Verdana"/>
              </a:defRPr>
            </a:lvl1pPr>
          </a:lstStyle>
          <a:p>
            <a:r>
              <a:rPr lang="nl-NL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0"/>
            <a:ext cx="12192000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52352"/>
            <a:ext cx="12192000" cy="443728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nl-NL" dirty="0"/>
              <a:t>Image</a:t>
            </a:r>
          </a:p>
        </p:txBody>
      </p:sp>
      <p:sp>
        <p:nvSpPr>
          <p:cNvPr id="14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39800" y="445746"/>
            <a:ext cx="10896600" cy="9933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with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2"/>
          <p:cNvSpPr/>
          <p:nvPr userDrawn="1"/>
        </p:nvSpPr>
        <p:spPr>
          <a:xfrm>
            <a:off x="0" y="0"/>
            <a:ext cx="6297612" cy="2025214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9" name="Rechthoek 8"/>
          <p:cNvSpPr/>
          <p:nvPr userDrawn="1"/>
        </p:nvSpPr>
        <p:spPr>
          <a:xfrm>
            <a:off x="0" y="2115454"/>
            <a:ext cx="6297612" cy="3874184"/>
          </a:xfrm>
          <a:prstGeom prst="rect">
            <a:avLst/>
          </a:prstGeom>
          <a:solidFill>
            <a:srgbClr val="C1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latin typeface="Verdana Standaard" charset="0"/>
            </a:endParaRPr>
          </a:p>
        </p:txBody>
      </p:sp>
      <p:sp>
        <p:nvSpPr>
          <p:cNvPr id="16" name="Tijdelijke aanduiding voor afbeelding 15"/>
          <p:cNvSpPr>
            <a:spLocks noGrp="1"/>
          </p:cNvSpPr>
          <p:nvPr>
            <p:ph type="pic" sz="quarter" idx="10" hasCustomPrompt="1"/>
          </p:nvPr>
        </p:nvSpPr>
        <p:spPr>
          <a:xfrm>
            <a:off x="6415397" y="0"/>
            <a:ext cx="5776603" cy="59896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Verdana"/>
                <a:cs typeface="Verdana"/>
              </a:defRPr>
            </a:lvl1pPr>
          </a:lstStyle>
          <a:p>
            <a:r>
              <a:rPr lang="nl-NL" dirty="0"/>
              <a:t>Image</a:t>
            </a:r>
          </a:p>
        </p:txBody>
      </p:sp>
      <p:sp>
        <p:nvSpPr>
          <p:cNvPr id="26" name="Tijdelijke aanduiding voor tekst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9507" y="2433638"/>
            <a:ext cx="5296644" cy="3522662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charset="0"/>
              <a:buChar char="•"/>
              <a:defRPr>
                <a:solidFill>
                  <a:srgbClr val="093B37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nl-NL" dirty="0" err="1"/>
              <a:t>Text</a:t>
            </a:r>
            <a:endParaRPr lang="nl-NL" dirty="0"/>
          </a:p>
          <a:p>
            <a:pPr lvl="0"/>
            <a:r>
              <a:rPr lang="nl-NL" dirty="0" err="1"/>
              <a:t>Text</a:t>
            </a:r>
            <a:endParaRPr lang="nl-NL" dirty="0"/>
          </a:p>
        </p:txBody>
      </p:sp>
      <p:sp>
        <p:nvSpPr>
          <p:cNvPr id="27" name="Tijdelijke aanduiding voor tekst 17"/>
          <p:cNvSpPr>
            <a:spLocks noGrp="1"/>
          </p:cNvSpPr>
          <p:nvPr>
            <p:ph type="body" sz="quarter" idx="14" hasCustomPrompt="1"/>
          </p:nvPr>
        </p:nvSpPr>
        <p:spPr>
          <a:xfrm>
            <a:off x="939800" y="445746"/>
            <a:ext cx="5357809" cy="15794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heading lef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2"/>
          <p:cNvSpPr/>
          <p:nvPr userDrawn="1"/>
        </p:nvSpPr>
        <p:spPr>
          <a:xfrm>
            <a:off x="-9524" y="0"/>
            <a:ext cx="4176000" cy="5989638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0" i="0" dirty="0">
              <a:solidFill>
                <a:srgbClr val="FFFFFF"/>
              </a:solidFill>
              <a:latin typeface="Verdana Standaard" charset="0"/>
            </a:endParaRPr>
          </a:p>
        </p:txBody>
      </p:sp>
      <p:sp>
        <p:nvSpPr>
          <p:cNvPr id="6" name="Tijdelijke aanduiding voor tekst 20"/>
          <p:cNvSpPr>
            <a:spLocks noGrp="1"/>
          </p:cNvSpPr>
          <p:nvPr>
            <p:ph type="body" sz="quarter" idx="15" hasCustomPrompt="1"/>
          </p:nvPr>
        </p:nvSpPr>
        <p:spPr>
          <a:xfrm>
            <a:off x="939800" y="558799"/>
            <a:ext cx="3226676" cy="1993901"/>
          </a:xfrm>
          <a:prstGeom prst="rect">
            <a:avLst/>
          </a:prstGeom>
        </p:spPr>
        <p:txBody>
          <a:bodyPr anchor="t"/>
          <a:lstStyle>
            <a:lvl1pPr marL="0" indent="0">
              <a:buFont typeface="Arial" charset="0"/>
              <a:buNone/>
              <a:defRPr sz="3600">
                <a:solidFill>
                  <a:schemeClr val="bg1"/>
                </a:solidFill>
                <a:latin typeface="Verdana"/>
                <a:cs typeface="Verdana"/>
              </a:defRPr>
            </a:lvl1pPr>
            <a:lvl3pPr marL="914400" indent="0" algn="l">
              <a:buNone/>
              <a:defRPr sz="3600">
                <a:solidFill>
                  <a:schemeClr val="bg1"/>
                </a:solidFill>
              </a:defRPr>
            </a:lvl3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  <p:sp>
        <p:nvSpPr>
          <p:cNvPr id="7" name="Tijdelijke aanduiding voor afbeelding 15"/>
          <p:cNvSpPr>
            <a:spLocks noGrp="1"/>
          </p:cNvSpPr>
          <p:nvPr>
            <p:ph type="pic" sz="quarter" idx="10" hasCustomPrompt="1"/>
          </p:nvPr>
        </p:nvSpPr>
        <p:spPr>
          <a:xfrm>
            <a:off x="4249736" y="0"/>
            <a:ext cx="7942263" cy="59896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Verdana"/>
                <a:cs typeface="Verdana"/>
              </a:defRPr>
            </a:lvl1pPr>
          </a:lstStyle>
          <a:p>
            <a:r>
              <a:rPr lang="nl-NL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2"/>
          <p:cNvSpPr/>
          <p:nvPr userDrawn="1"/>
        </p:nvSpPr>
        <p:spPr>
          <a:xfrm>
            <a:off x="17" y="0"/>
            <a:ext cx="12191983" cy="3149600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0" i="0" dirty="0">
              <a:solidFill>
                <a:srgbClr val="FFFFFF"/>
              </a:solidFill>
              <a:latin typeface="Verdana Standaard" charset="0"/>
            </a:endParaRPr>
          </a:p>
        </p:txBody>
      </p:sp>
      <p:sp>
        <p:nvSpPr>
          <p:cNvPr id="15" name="Tijdelijke aanduiding voor afbeelding 2"/>
          <p:cNvSpPr>
            <a:spLocks noGrp="1"/>
          </p:cNvSpPr>
          <p:nvPr>
            <p:ph type="pic" idx="13" hasCustomPrompt="1"/>
          </p:nvPr>
        </p:nvSpPr>
        <p:spPr>
          <a:xfrm>
            <a:off x="0" y="3149600"/>
            <a:ext cx="12192000" cy="28400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Verdana"/>
                <a:cs typeface="Verdan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Image</a:t>
            </a:r>
          </a:p>
        </p:txBody>
      </p:sp>
      <p:sp>
        <p:nvSpPr>
          <p:cNvPr id="6" name="Tijdelijke aanduiding voor tekst 20"/>
          <p:cNvSpPr>
            <a:spLocks noGrp="1"/>
          </p:cNvSpPr>
          <p:nvPr>
            <p:ph type="body" sz="quarter" idx="15" hasCustomPrompt="1"/>
          </p:nvPr>
        </p:nvSpPr>
        <p:spPr>
          <a:xfrm>
            <a:off x="965200" y="1990725"/>
            <a:ext cx="11226800" cy="1438275"/>
          </a:xfrm>
          <a:prstGeom prst="rect">
            <a:avLst/>
          </a:prstGeom>
        </p:spPr>
        <p:txBody>
          <a:bodyPr anchor="ctr"/>
          <a:lstStyle>
            <a:lvl1pPr marL="0" indent="0" algn="l">
              <a:buFont typeface="Arial" charset="0"/>
              <a:buNone/>
              <a:defRPr sz="9600" b="1">
                <a:solidFill>
                  <a:schemeClr val="bg1"/>
                </a:solidFill>
                <a:latin typeface="Verdana"/>
                <a:cs typeface="Verdana"/>
              </a:defRPr>
            </a:lvl1pPr>
            <a:lvl3pPr marL="914400" indent="0" algn="l">
              <a:buNone/>
              <a:defRPr sz="3600">
                <a:solidFill>
                  <a:schemeClr val="bg1"/>
                </a:solidFill>
              </a:defRPr>
            </a:lvl3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C-JRC-logo_horizontal_EN_pos_transparent-background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451" y="6059233"/>
            <a:ext cx="2463229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7" r:id="rId3"/>
    <p:sldLayoutId id="2147483650" r:id="rId4"/>
    <p:sldLayoutId id="2147483651" r:id="rId5"/>
    <p:sldLayoutId id="2147483652" r:id="rId6"/>
    <p:sldLayoutId id="2147483656" r:id="rId7"/>
    <p:sldLayoutId id="2147483657" r:id="rId8"/>
    <p:sldLayoutId id="2147483653" r:id="rId9"/>
    <p:sldLayoutId id="2147483666" r:id="rId10"/>
    <p:sldLayoutId id="2147483654" r:id="rId11"/>
    <p:sldLayoutId id="2147483655" r:id="rId12"/>
    <p:sldLayoutId id="2147483668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.xml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Maria-Cristina.Galassi@ec.europa.eu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1911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Mathematical model - how to apply it?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39800" y="1765300"/>
            <a:ext cx="10013419" cy="3957074"/>
          </a:xfrm>
        </p:spPr>
        <p:txBody>
          <a:bodyPr/>
          <a:lstStyle/>
          <a:p>
            <a:r>
              <a:rPr lang="en-US" dirty="0"/>
              <a:t>Tests scenarios can be derived from the mathematical model to assess vehicle </a:t>
            </a:r>
            <a:r>
              <a:rPr lang="en-US" dirty="0">
                <a:solidFill>
                  <a:srgbClr val="FF0000"/>
                </a:solidFill>
              </a:rPr>
              <a:t>nominal safety</a:t>
            </a:r>
          </a:p>
          <a:p>
            <a:r>
              <a:rPr lang="en-US" dirty="0"/>
              <a:t>E.g. SAFE DISTANCE – LONGITUDINAL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safe distance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response time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maximal acceleration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maximal deceleration lead vehicle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maximal/minimal brake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accident avoidance </a:t>
            </a:r>
            <a:endParaRPr lang="en-GB" sz="2400" dirty="0"/>
          </a:p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1083" y="1498048"/>
            <a:ext cx="793046" cy="4548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7216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Risk Assessment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39800" y="1593849"/>
            <a:ext cx="10896600" cy="4532261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e.g. STPA (Systems-Theoretic Process Analysis</a:t>
            </a:r>
            <a:r>
              <a:rPr lang="en-GB" sz="2400" b="1" dirty="0"/>
              <a:t>)</a:t>
            </a:r>
            <a:r>
              <a:rPr lang="en-US" sz="2400" b="1" dirty="0"/>
              <a:t> approach</a:t>
            </a:r>
            <a:endParaRPr lang="en-GB" sz="2400" b="1" dirty="0"/>
          </a:p>
          <a:p>
            <a:r>
              <a:rPr lang="en-GB" sz="2400" dirty="0"/>
              <a:t>Early Phase (i.e. development) </a:t>
            </a:r>
          </a:p>
          <a:p>
            <a:r>
              <a:rPr lang="en-GB" sz="2400" dirty="0"/>
              <a:t>Top-down approach for safety analysis</a:t>
            </a:r>
          </a:p>
          <a:p>
            <a:r>
              <a:rPr lang="en-GB" sz="2400" dirty="0"/>
              <a:t>Control based analysis</a:t>
            </a:r>
          </a:p>
          <a:p>
            <a:r>
              <a:rPr lang="en-GB" sz="2400" dirty="0"/>
              <a:t>Causal Factors</a:t>
            </a:r>
          </a:p>
          <a:p>
            <a:r>
              <a:rPr lang="en-GB" sz="2400" b="1" dirty="0"/>
              <a:t>Proactive</a:t>
            </a:r>
            <a:r>
              <a:rPr lang="en-GB" sz="2400" dirty="0"/>
              <a:t> instead of Reactive Safety Analysis</a:t>
            </a:r>
          </a:p>
          <a:p>
            <a:r>
              <a:rPr lang="en-US" sz="2400" dirty="0"/>
              <a:t>Addresses new accidents caused by </a:t>
            </a:r>
            <a:r>
              <a:rPr lang="en-US" sz="2400" b="1" dirty="0"/>
              <a:t>component interactions</a:t>
            </a:r>
            <a:r>
              <a:rPr lang="en-US" sz="2400" dirty="0"/>
              <a:t>, </a:t>
            </a:r>
            <a:r>
              <a:rPr lang="en-US" sz="2400" b="1" dirty="0"/>
              <a:t>software</a:t>
            </a:r>
            <a:r>
              <a:rPr lang="en-US" sz="2400" dirty="0"/>
              <a:t> and </a:t>
            </a:r>
            <a:r>
              <a:rPr lang="en-US" sz="2400" b="1" dirty="0"/>
              <a:t>human errors</a:t>
            </a:r>
            <a:endParaRPr lang="en-GB" sz="2400" b="1" dirty="0"/>
          </a:p>
          <a:p>
            <a:r>
              <a:rPr lang="en-GB" sz="2400" dirty="0"/>
              <a:t>Less dependent of a very experienced analyst (multidisciplinary team)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50212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69499091"/>
              </p:ext>
            </p:extLst>
          </p:nvPr>
        </p:nvGraphicFramePr>
        <p:xfrm>
          <a:off x="526793" y="-1370610"/>
          <a:ext cx="11988609" cy="6677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230" b="100000" l="0" r="9847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991" y="3279823"/>
            <a:ext cx="4201715" cy="2665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1"/>
          <p:cNvSpPr txBox="1"/>
          <p:nvPr/>
        </p:nvSpPr>
        <p:spPr>
          <a:xfrm>
            <a:off x="3083390" y="4357206"/>
            <a:ext cx="17008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sz="1350" b="1" dirty="0"/>
              <a:t>Anti-Lock Braking Systems (ABS)</a:t>
            </a:r>
          </a:p>
        </p:txBody>
      </p:sp>
      <p:sp>
        <p:nvSpPr>
          <p:cNvPr id="8" name="Rechteck 2"/>
          <p:cNvSpPr/>
          <p:nvPr/>
        </p:nvSpPr>
        <p:spPr>
          <a:xfrm>
            <a:off x="4496668" y="2924198"/>
            <a:ext cx="199822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sz="1350" b="1" dirty="0"/>
              <a:t>Electronic Stability Control</a:t>
            </a:r>
            <a:endParaRPr lang="en-US" sz="1350" dirty="0"/>
          </a:p>
        </p:txBody>
      </p:sp>
      <p:sp>
        <p:nvSpPr>
          <p:cNvPr id="9" name="Rechteck 4"/>
          <p:cNvSpPr/>
          <p:nvPr/>
        </p:nvSpPr>
        <p:spPr>
          <a:xfrm>
            <a:off x="6156827" y="3068698"/>
            <a:ext cx="140958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sz="1350" b="1" dirty="0"/>
              <a:t>Traction Control</a:t>
            </a:r>
            <a:endParaRPr lang="en-US" sz="1350" dirty="0"/>
          </a:p>
        </p:txBody>
      </p:sp>
      <p:sp>
        <p:nvSpPr>
          <p:cNvPr id="10" name="Rechteck 5"/>
          <p:cNvSpPr/>
          <p:nvPr/>
        </p:nvSpPr>
        <p:spPr>
          <a:xfrm>
            <a:off x="6106562" y="5722375"/>
            <a:ext cx="82907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US" sz="1350" b="1" dirty="0"/>
              <a:t>Airbags</a:t>
            </a:r>
          </a:p>
        </p:txBody>
      </p:sp>
      <p:sp>
        <p:nvSpPr>
          <p:cNvPr id="11" name="Rechteck 6"/>
          <p:cNvSpPr/>
          <p:nvPr/>
        </p:nvSpPr>
        <p:spPr>
          <a:xfrm>
            <a:off x="2806014" y="5127708"/>
            <a:ext cx="169065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de-DE" sz="1350" b="1" dirty="0"/>
              <a:t>Adaptive Cruise </a:t>
            </a:r>
            <a:r>
              <a:rPr lang="de-DE" sz="1350" b="1" dirty="0" err="1"/>
              <a:t>Control</a:t>
            </a:r>
            <a:r>
              <a:rPr lang="de-DE" sz="1350" b="1" dirty="0"/>
              <a:t> (ACC)</a:t>
            </a:r>
            <a:endParaRPr lang="en-US" sz="1350" b="1" dirty="0"/>
          </a:p>
        </p:txBody>
      </p:sp>
      <p:sp>
        <p:nvSpPr>
          <p:cNvPr id="12" name="Textfeld 12"/>
          <p:cNvSpPr txBox="1"/>
          <p:nvPr/>
        </p:nvSpPr>
        <p:spPr>
          <a:xfrm>
            <a:off x="3394242" y="3548422"/>
            <a:ext cx="18622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sz="1350" b="1" dirty="0"/>
              <a:t>Stop </a:t>
            </a:r>
            <a:r>
              <a:rPr lang="de-DE" sz="1350" b="1" dirty="0"/>
              <a:t>&amp; Go Adaptive Cruise Control</a:t>
            </a:r>
            <a:endParaRPr lang="en-US" sz="1350" dirty="0"/>
          </a:p>
        </p:txBody>
      </p:sp>
      <p:sp>
        <p:nvSpPr>
          <p:cNvPr id="13" name="Rechteck 39"/>
          <p:cNvSpPr/>
          <p:nvPr/>
        </p:nvSpPr>
        <p:spPr>
          <a:xfrm>
            <a:off x="3933794" y="6003746"/>
            <a:ext cx="248337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US" sz="1350" b="1" dirty="0"/>
              <a:t>Automatic Braking Systems</a:t>
            </a:r>
          </a:p>
        </p:txBody>
      </p:sp>
      <p:sp>
        <p:nvSpPr>
          <p:cNvPr id="14" name="Rechteck 42"/>
          <p:cNvSpPr/>
          <p:nvPr/>
        </p:nvSpPr>
        <p:spPr>
          <a:xfrm>
            <a:off x="7706285" y="3284952"/>
            <a:ext cx="128112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US" sz="1350" b="1" dirty="0"/>
              <a:t>Back Camera</a:t>
            </a:r>
          </a:p>
        </p:txBody>
      </p:sp>
      <p:sp>
        <p:nvSpPr>
          <p:cNvPr id="15" name="Rechteck 46"/>
          <p:cNvSpPr/>
          <p:nvPr/>
        </p:nvSpPr>
        <p:spPr>
          <a:xfrm>
            <a:off x="6906064" y="5328432"/>
            <a:ext cx="213081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sz="1350" b="1" dirty="0"/>
              <a:t>Electronic </a:t>
            </a:r>
            <a:r>
              <a:rPr lang="en-US" sz="1350" b="1" dirty="0" err="1"/>
              <a:t>Brakeforce</a:t>
            </a:r>
            <a:r>
              <a:rPr lang="en-US" sz="1350" b="1" dirty="0"/>
              <a:t> Distribution Systems</a:t>
            </a:r>
          </a:p>
        </p:txBody>
      </p:sp>
      <p:sp>
        <p:nvSpPr>
          <p:cNvPr id="16" name="Rechteck 49"/>
          <p:cNvSpPr/>
          <p:nvPr/>
        </p:nvSpPr>
        <p:spPr>
          <a:xfrm>
            <a:off x="8145394" y="3872458"/>
            <a:ext cx="145816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sz="1350" b="1" dirty="0"/>
              <a:t>Reverse Backup Sensors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45598" y="6086077"/>
            <a:ext cx="2085975" cy="6858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STPA – How does it work?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987405" y="5215736"/>
            <a:ext cx="29471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SAFE AV</a:t>
            </a:r>
            <a:endParaRPr lang="en-GB" sz="4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13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How to evaluate safety : AUDIT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u="sng" dirty="0"/>
              <a:t>UN Regulation 79</a:t>
            </a:r>
            <a:r>
              <a:rPr lang="en-US" dirty="0"/>
              <a:t> - approval of vehicles with regard to steering equipment (Annex 6)</a:t>
            </a:r>
            <a:endParaRPr lang="en-US" u="sng" dirty="0"/>
          </a:p>
          <a:p>
            <a:pPr>
              <a:spcAft>
                <a:spcPts val="1200"/>
              </a:spcAft>
            </a:pPr>
            <a:r>
              <a:rPr lang="en-US" u="sng" dirty="0"/>
              <a:t>ISO 26262</a:t>
            </a:r>
            <a:r>
              <a:rPr lang="en-US" dirty="0"/>
              <a:t> – Functional Safety</a:t>
            </a:r>
            <a:endParaRPr lang="en-US" u="sng" dirty="0"/>
          </a:p>
          <a:p>
            <a:pPr>
              <a:spcAft>
                <a:spcPts val="1200"/>
              </a:spcAft>
            </a:pPr>
            <a:r>
              <a:rPr lang="en-US" u="sng" dirty="0"/>
              <a:t>ISO/PAS 21448</a:t>
            </a:r>
            <a:r>
              <a:rPr lang="en-US" dirty="0"/>
              <a:t> (SOTIF) – Safety of the intended Functionality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 Design phase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 Verification phase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 Validation phase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66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How to evaluate safety :TESTING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Track &amp; on-road testing (e.g. driving license)</a:t>
            </a:r>
          </a:p>
          <a:p>
            <a:pPr>
              <a:spcAft>
                <a:spcPts val="1200"/>
              </a:spcAft>
            </a:pPr>
            <a:r>
              <a:rPr lang="en-US" u="sng" dirty="0"/>
              <a:t>TRACK</a:t>
            </a:r>
            <a:r>
              <a:rPr lang="en-US" dirty="0"/>
              <a:t>: limited test cases database (mathematical model + extended), random selection of scenarios plus variable parameters (speed, weather conditions, etc…)</a:t>
            </a:r>
          </a:p>
          <a:p>
            <a:pPr>
              <a:spcAft>
                <a:spcPts val="1200"/>
              </a:spcAft>
            </a:pPr>
            <a:r>
              <a:rPr lang="en-US" u="sng" dirty="0"/>
              <a:t>ON-ROAD</a:t>
            </a:r>
            <a:r>
              <a:rPr lang="en-US" dirty="0"/>
              <a:t>: mixed U+R+H (similar to RDE) assessing driving capabilities within vehicle operational domain plus handover to driver </a:t>
            </a:r>
          </a:p>
          <a:p>
            <a:pPr>
              <a:spcAft>
                <a:spcPts val="1200"/>
              </a:spcAft>
            </a:pPr>
            <a:r>
              <a:rPr lang="en-US" dirty="0"/>
              <a:t>Is it sufficient? Need for in use compliance reporting by manufacturer?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2453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Different Approaches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39800" y="1765300"/>
            <a:ext cx="10896600" cy="3977474"/>
          </a:xfrm>
        </p:spPr>
        <p:txBody>
          <a:bodyPr anchor="ctr"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Mathematical model formalizing the duty of care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CCFFFF"/>
                </a:solidFill>
              </a:rPr>
              <a:t>Horizontal Regulation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B0F0"/>
                </a:solidFill>
              </a:rPr>
              <a:t>Scenario based approach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Software audit &amp; driving license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B0F0"/>
                </a:solidFill>
              </a:rPr>
              <a:t>Tool-chain for HIL tests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Proactive safety analysis performed at early stage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Tests &amp; audit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CCFFFF"/>
                </a:solidFill>
              </a:rPr>
              <a:t>OEMs certification plus technical tests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11816" y="327759"/>
            <a:ext cx="4626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00B0F0"/>
                </a:solidFill>
                <a:latin typeface="Stencil" panose="040409050D0802020404" pitchFamily="82" charset="0"/>
              </a:rPr>
              <a:t>PHASE 2: 5-10y</a:t>
            </a:r>
            <a:endParaRPr lang="en-GB" sz="4800" dirty="0">
              <a:solidFill>
                <a:srgbClr val="00B0F0"/>
              </a:solidFill>
              <a:latin typeface="Stencil" panose="040409050D0802020404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034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29507" y="2195513"/>
            <a:ext cx="5296644" cy="352266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3</a:t>
            </a:r>
            <a:r>
              <a:rPr lang="en-US" sz="2400" baseline="30000" dirty="0"/>
              <a:t>rd</a:t>
            </a:r>
            <a:r>
              <a:rPr lang="en-US" sz="2400" dirty="0"/>
              <a:t> Technical Workshop in May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Feedback on JRC proposal</a:t>
            </a:r>
          </a:p>
          <a:p>
            <a:pPr>
              <a:spcAft>
                <a:spcPts val="600"/>
              </a:spcAft>
            </a:pPr>
            <a:r>
              <a:rPr lang="en-GB" sz="2400" dirty="0"/>
              <a:t>Discuss the "new assessment method" on a concrete use case (e.g. L3 Lane keeping)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pic>
        <p:nvPicPr>
          <p:cNvPr id="1027" name="Picture 3" descr="\\tsclient\D\MCG exchange\1396023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07" y="533400"/>
            <a:ext cx="5894391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7278624" y="4200565"/>
            <a:ext cx="4059936" cy="15176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0" i="0" kern="1200">
                <a:solidFill>
                  <a:schemeClr val="tx1"/>
                </a:solidFill>
                <a:latin typeface="Verdana Standaard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Verdana Standaard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b="0" i="0" kern="1200">
                <a:solidFill>
                  <a:schemeClr val="tx1"/>
                </a:solidFill>
                <a:latin typeface="Verdana Standaard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Verdana Standaard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Verdana Standaard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rgbClr val="093B37"/>
                </a:solidFill>
                <a:latin typeface="Verdana"/>
                <a:cs typeface="Verdana"/>
              </a:rPr>
              <a:t>Ideas, comments, contributions are welcome !</a:t>
            </a:r>
          </a:p>
        </p:txBody>
      </p:sp>
    </p:spTree>
    <p:extLst>
      <p:ext uri="{BB962C8B-B14F-4D97-AF65-F5344CB8AC3E}">
        <p14:creationId xmlns:p14="http://schemas.microsoft.com/office/powerpoint/2010/main" val="3192004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8"/>
          <p:cNvSpPr txBox="1"/>
          <p:nvPr/>
        </p:nvSpPr>
        <p:spPr>
          <a:xfrm>
            <a:off x="2419350" y="3273440"/>
            <a:ext cx="9201150" cy="830997"/>
          </a:xfrm>
          <a:prstGeom prst="rect">
            <a:avLst/>
          </a:prstGeom>
          <a:noFill/>
        </p:spPr>
        <p:txBody>
          <a:bodyPr wrap="square" lIns="91356" tIns="0" rIns="91356" bIns="0" rtlCol="0">
            <a:spAutoFit/>
          </a:bodyPr>
          <a:lstStyle/>
          <a:p>
            <a:r>
              <a:rPr lang="en-GB" sz="36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Any questions?</a:t>
            </a:r>
          </a:p>
          <a:p>
            <a:r>
              <a:rPr lang="en-GB" dirty="0">
                <a:solidFill>
                  <a:srgbClr val="3B83C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Maria-Cristina.Galassi</a:t>
            </a:r>
            <a:r>
              <a:rPr lang="en-GB" sz="1800" dirty="0">
                <a:solidFill>
                  <a:srgbClr val="3B83C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@ec.europa.eu</a:t>
            </a:r>
            <a:endParaRPr lang="en-GB" sz="1800" dirty="0">
              <a:solidFill>
                <a:srgbClr val="3B83C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701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Verdana"/>
                <a:ea typeface="DengXian"/>
              </a:rPr>
              <a:t>Safety Assessment of </a:t>
            </a:r>
            <a:br>
              <a:rPr lang="en-GB" dirty="0">
                <a:latin typeface="Verdana"/>
                <a:ea typeface="DengXian"/>
              </a:rPr>
            </a:br>
            <a:r>
              <a:rPr lang="en-GB" dirty="0">
                <a:latin typeface="Verdana"/>
                <a:ea typeface="DengXian"/>
              </a:rPr>
              <a:t>Automated Vehicles </a:t>
            </a:r>
            <a:r>
              <a:rPr lang="en-GB" sz="3200" dirty="0">
                <a:latin typeface="Times New Roman"/>
                <a:ea typeface="DengXian"/>
              </a:rPr>
              <a:t/>
            </a:r>
            <a:br>
              <a:rPr lang="en-GB" sz="3200" dirty="0">
                <a:latin typeface="Times New Roman"/>
                <a:ea typeface="DengXian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4206240"/>
            <a:ext cx="12192000" cy="417190"/>
          </a:xfrm>
        </p:spPr>
        <p:txBody>
          <a:bodyPr/>
          <a:lstStyle/>
          <a:p>
            <a:r>
              <a:rPr lang="en-US" sz="2800" b="0" dirty="0">
                <a:ea typeface="DengXian"/>
                <a:cs typeface="Times New Roman"/>
              </a:rPr>
              <a:t>M. Cristina Galassi – EC DG JRC C.4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i="1" dirty="0"/>
              <a:t>2nd Session of VMAD IWG on April 1 - 2, 2019</a:t>
            </a:r>
            <a:endParaRPr lang="en-US" sz="1400" i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546336" y="308372"/>
            <a:ext cx="1743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mtClean="0">
                <a:solidFill>
                  <a:schemeClr val="bg1"/>
                </a:solidFill>
              </a:rPr>
              <a:t>VMAD-02-08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314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Technical Workshop – 22</a:t>
            </a:r>
            <a:r>
              <a:rPr lang="en-US" baseline="30000" dirty="0"/>
              <a:t>nd</a:t>
            </a:r>
            <a:r>
              <a:rPr lang="en-US" dirty="0"/>
              <a:t> Nov 2018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39800" y="1765299"/>
            <a:ext cx="10896600" cy="4250939"/>
          </a:xfrm>
        </p:spPr>
        <p:txBody>
          <a:bodyPr/>
          <a:lstStyle/>
          <a:p>
            <a:r>
              <a:rPr lang="en-GB" dirty="0"/>
              <a:t>Small group of experts (16 participants) representing MSs, industry and EU international projects</a:t>
            </a:r>
          </a:p>
          <a:p>
            <a:r>
              <a:rPr lang="en-GB" dirty="0"/>
              <a:t>Different approaches proposed for AVs certification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b="1" i="1" dirty="0">
                <a:solidFill>
                  <a:srgbClr val="C00000"/>
                </a:solidFill>
              </a:rPr>
              <a:t>Goal</a:t>
            </a:r>
            <a:endParaRPr lang="en-GB" b="1" i="1" dirty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Discuss what already exists, which are the merits/limits of the different methodologies 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Debate on the way forward, with focus on short term needs </a:t>
            </a:r>
            <a:r>
              <a:rPr lang="en-US" dirty="0"/>
              <a:t>for a harmonized European approach</a:t>
            </a:r>
          </a:p>
        </p:txBody>
      </p:sp>
    </p:spTree>
    <p:extLst>
      <p:ext uri="{BB962C8B-B14F-4D97-AF65-F5344CB8AC3E}">
        <p14:creationId xmlns:p14="http://schemas.microsoft.com/office/powerpoint/2010/main" val="3430550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Technical Workshop – 7</a:t>
            </a:r>
            <a:r>
              <a:rPr lang="en-US" baseline="30000" dirty="0"/>
              <a:t>th</a:t>
            </a:r>
            <a:r>
              <a:rPr lang="en-US" dirty="0"/>
              <a:t> March 2019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39800" y="1765299"/>
            <a:ext cx="10896600" cy="4250939"/>
          </a:xfrm>
        </p:spPr>
        <p:txBody>
          <a:bodyPr/>
          <a:lstStyle/>
          <a:p>
            <a:r>
              <a:rPr lang="en-GB" dirty="0"/>
              <a:t>Enlarged group of experts (written contribution)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b="1" i="1" dirty="0">
                <a:solidFill>
                  <a:srgbClr val="C00000"/>
                </a:solidFill>
              </a:rPr>
              <a:t>Goal</a:t>
            </a:r>
            <a:endParaRPr lang="en-GB" b="1" i="1" dirty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do we define a safe automated vehicle and how this shall be demonstrated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Which tools can be used now for safety demonstration and what can be used at a later stage (and when)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Open discussion on JRC proposal and way forward</a:t>
            </a:r>
          </a:p>
        </p:txBody>
      </p:sp>
    </p:spTree>
    <p:extLst>
      <p:ext uri="{BB962C8B-B14F-4D97-AF65-F5344CB8AC3E}">
        <p14:creationId xmlns:p14="http://schemas.microsoft.com/office/powerpoint/2010/main" val="4098342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Different Approaches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39800" y="1765300"/>
            <a:ext cx="10896600" cy="3977474"/>
          </a:xfrm>
        </p:spPr>
        <p:txBody>
          <a:bodyPr anchor="ctr"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Mathematical model formalizing the duty of care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Horizontal Regulation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Scenario based approach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Software audit &amp; driving license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Tool-chain for HIL tests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Proactive safety analysis performed at early stage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Tests &amp; audit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OEMs certification plus technical tests</a:t>
            </a:r>
          </a:p>
        </p:txBody>
      </p:sp>
    </p:spTree>
    <p:extLst>
      <p:ext uri="{BB962C8B-B14F-4D97-AF65-F5344CB8AC3E}">
        <p14:creationId xmlns:p14="http://schemas.microsoft.com/office/powerpoint/2010/main" val="146286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Different Approaches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39800" y="1765300"/>
            <a:ext cx="10896600" cy="3977474"/>
          </a:xfrm>
        </p:spPr>
        <p:txBody>
          <a:bodyPr anchor="ctr"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Mathematical model formalizing the duty of care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CCFFFF"/>
                </a:solidFill>
              </a:rPr>
              <a:t>Horizontal Regulation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CCFFFF"/>
                </a:solidFill>
              </a:rPr>
              <a:t>Scenario based approach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Software audit &amp; driving license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CCFFFF"/>
                </a:solidFill>
              </a:rPr>
              <a:t>Tool-chain for HIL tests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Proactive safety analysis performed at early stage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Tests &amp; audit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CCFFFF"/>
                </a:solidFill>
              </a:rPr>
              <a:t>OEMs certification plus technical tests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93170" y="327759"/>
            <a:ext cx="43451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FF0000"/>
                </a:solidFill>
                <a:latin typeface="Stencil" panose="040409050D0802020404" pitchFamily="82" charset="0"/>
              </a:rPr>
              <a:t>PHASE 1: NOW</a:t>
            </a:r>
            <a:endParaRPr lang="en-GB" sz="4800" dirty="0">
              <a:solidFill>
                <a:srgbClr val="FF0000"/>
              </a:solidFill>
              <a:latin typeface="Stencil" panose="040409050D0802020404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370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r>
              <a:rPr lang="en-US" sz="3600" dirty="0"/>
              <a:t>(1) What is a safe AV?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r>
              <a:rPr lang="en-US" dirty="0"/>
              <a:t>(2) How to evaluate it?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23123" y="1380360"/>
            <a:ext cx="3554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</a:t>
            </a:r>
            <a:endParaRPr lang="en-GB" sz="36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69977" y="4025238"/>
            <a:ext cx="5759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Validation/Verification</a:t>
            </a:r>
            <a:endParaRPr lang="en-GB" sz="36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80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00853" y="1968909"/>
            <a:ext cx="2728451" cy="19467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AUTOMATION SOFTWARE</a:t>
            </a:r>
            <a:endParaRPr lang="en-GB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6636762" y="1968908"/>
            <a:ext cx="2580967" cy="194678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PHYSICAL SYSTEMS</a:t>
            </a:r>
            <a:endParaRPr lang="en-GB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4655562" y="1968907"/>
            <a:ext cx="1991032" cy="1946787"/>
          </a:xfrm>
          <a:prstGeom prst="rect">
            <a:avLst/>
          </a:prstGeom>
          <a:gradFill flip="none" rotWithShape="1">
            <a:gsLst>
              <a:gs pos="24000">
                <a:srgbClr val="92D050"/>
              </a:gs>
              <a:gs pos="0">
                <a:srgbClr val="FFC000"/>
              </a:gs>
              <a:gs pos="74000">
                <a:srgbClr val="92D050"/>
              </a:gs>
              <a:gs pos="100000">
                <a:srgbClr val="0070C0"/>
              </a:gs>
            </a:gsLst>
            <a:lin ang="0" scaled="1"/>
            <a:tileRect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dash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INTERFACES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389795" y="1968907"/>
            <a:ext cx="24466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Nominal Safety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89795" y="2947118"/>
            <a:ext cx="24466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Functional Safety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80997" y="4534024"/>
            <a:ext cx="4818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Interactions with humans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80996" y="5101181"/>
            <a:ext cx="4818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Environmental factors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7253" y="3976332"/>
            <a:ext cx="4818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Miscommunication</a:t>
            </a:r>
          </a:p>
        </p:txBody>
      </p:sp>
      <p:sp>
        <p:nvSpPr>
          <p:cNvPr id="14" name="Oval 13"/>
          <p:cNvSpPr/>
          <p:nvPr/>
        </p:nvSpPr>
        <p:spPr>
          <a:xfrm>
            <a:off x="4501662" y="1213338"/>
            <a:ext cx="7334738" cy="541606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3708" y="419338"/>
            <a:ext cx="10896600" cy="993310"/>
          </a:xfrm>
        </p:spPr>
        <p:txBody>
          <a:bodyPr/>
          <a:lstStyle/>
          <a:p>
            <a:r>
              <a:rPr lang="en-US" dirty="0"/>
              <a:t>What is a safe AV?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01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/>
              <a:t>What is a safe AV: </a:t>
            </a:r>
            <a:r>
              <a:rPr lang="en-US" sz="3200"/>
              <a:t>Mathematical model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 mathematical model formalizing a "common sense" interpretation of the "duty of care"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 What is a </a:t>
            </a:r>
            <a:r>
              <a:rPr lang="en-US" sz="2400" b="1" dirty="0"/>
              <a:t>dangerous situation</a:t>
            </a:r>
            <a:r>
              <a:rPr lang="en-US" sz="2400" dirty="0"/>
              <a:t>?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What is the </a:t>
            </a:r>
            <a:r>
              <a:rPr lang="en-US" sz="2400" b="1" dirty="0"/>
              <a:t>proper response</a:t>
            </a:r>
            <a:r>
              <a:rPr lang="en-US" sz="2400" dirty="0"/>
              <a:t>?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What does it mean to be reasonably </a:t>
            </a:r>
            <a:r>
              <a:rPr lang="en-US" sz="2400" b="1" dirty="0"/>
              <a:t>cautious</a:t>
            </a:r>
            <a:r>
              <a:rPr lang="en-US" sz="2400" dirty="0"/>
              <a:t>? What assumptions a driver can make on the </a:t>
            </a:r>
            <a:r>
              <a:rPr lang="en-US" sz="2400" b="1" dirty="0"/>
              <a:t>unknown</a:t>
            </a:r>
            <a:r>
              <a:rPr lang="en-US" sz="2400" dirty="0"/>
              <a:t> behavior of other road users?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12895456"/>
      </p:ext>
    </p:extLst>
  </p:cSld>
  <p:clrMapOvr>
    <a:masterClrMapping/>
  </p:clrMapOvr>
</p:sld>
</file>

<file path=ppt/theme/theme1.xml><?xml version="1.0" encoding="utf-8"?>
<a:theme xmlns:a="http://schemas.openxmlformats.org/drawingml/2006/main" name="JRC-presentation_new-style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JRC-presentation_new-style-Template" id="{A3811EC4-3CF2-294F-BA10-98A1FEBF725B}" vid="{04E8B2B6-6122-9247-9072-895CAD7B6100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JRC-presentation_new-style_template.potx</Template>
  <TotalTime>400</TotalTime>
  <Words>732</Words>
  <Application>Microsoft Office PowerPoint</Application>
  <PresentationFormat>ユーザー設定</PresentationFormat>
  <Paragraphs>134</Paragraphs>
  <Slides>17</Slides>
  <Notes>13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JRC-presentation_new-style_template</vt:lpstr>
      <vt:lpstr>PowerPoint プレゼンテーション</vt:lpstr>
      <vt:lpstr>Safety Assessment of  Automated Vehicles 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PRIMAVERA Joris (JRC-PETTEN)</dc:creator>
  <cp:lastModifiedBy>mobile</cp:lastModifiedBy>
  <cp:revision>67</cp:revision>
  <dcterms:created xsi:type="dcterms:W3CDTF">2017-04-24T08:06:23Z</dcterms:created>
  <dcterms:modified xsi:type="dcterms:W3CDTF">2019-04-01T15:19:49Z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https://connected.cnect.cec.eu.int</vt:lpwstr>
  </property>
  <property fmtid="{D5CDD505-2E9C-101B-9397-08002B2CF9AE}" pid="3" name="Offisync_ServerID">
    <vt:lpwstr>0d3b22a6-6203-4efc-8e8e-b5279256493b</vt:lpwstr>
  </property>
  <property fmtid="{D5CDD505-2E9C-101B-9397-08002B2CF9AE}" pid="4" name="Jive_LatestUserAccountName">
    <vt:lpwstr>galasma</vt:lpwstr>
  </property>
  <property fmtid="{D5CDD505-2E9C-101B-9397-08002B2CF9AE}" pid="5" name="Offisync_UniqueId">
    <vt:lpwstr>127154</vt:lpwstr>
  </property>
  <property fmtid="{D5CDD505-2E9C-101B-9397-08002B2CF9AE}" pid="6" name="Offisync_UpdateToken">
    <vt:lpwstr>5</vt:lpwstr>
  </property>
  <property fmtid="{D5CDD505-2E9C-101B-9397-08002B2CF9AE}" pid="7" name="Jive_VersionGuid">
    <vt:lpwstr>e3412c51-cbda-4492-bd26-bcc46b82004d</vt:lpwstr>
  </property>
  <property fmtid="{D5CDD505-2E9C-101B-9397-08002B2CF9AE}" pid="8" name="Jive_ModifiedButNotPublished">
    <vt:lpwstr>True</vt:lpwstr>
  </property>
</Properties>
</file>