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trictFirstAndLastChars="0" saveSubsetFonts="1" autoCompressPictures="0">
  <p:sldMasterIdLst>
    <p:sldMasterId id="2147483648" r:id="rId1"/>
  </p:sldMasterIdLst>
  <p:notesMasterIdLst>
    <p:notesMasterId r:id="rId11"/>
  </p:notesMasterIdLst>
  <p:sldIdLst>
    <p:sldId id="256" r:id="rId2"/>
    <p:sldId id="257" r:id="rId3"/>
    <p:sldId id="258" r:id="rId4"/>
    <p:sldId id="259" r:id="rId5"/>
    <p:sldId id="260" r:id="rId6"/>
    <p:sldId id="261" r:id="rId7"/>
    <p:sldId id="262" r:id="rId8"/>
    <p:sldId id="263" r:id="rId9"/>
    <p:sldId id="264" r:id="rId10"/>
  </p:sldIdLst>
  <p:sldSz cx="12188825" cy="6858000"/>
  <p:notesSz cx="6858000" cy="9144000"/>
  <p:defaultTextStyle>
    <a:defPPr>
      <a:defRPr lang="de-DE"/>
    </a:defPPr>
    <a:lvl1pPr algn="l" rtl="0" fontAlgn="base">
      <a:spcBef>
        <a:spcPct val="0"/>
      </a:spcBef>
      <a:spcAft>
        <a:spcPct val="0"/>
      </a:spcAft>
      <a:defRPr sz="2400" kern="1200">
        <a:solidFill>
          <a:schemeClr val="tx1"/>
        </a:solidFill>
        <a:latin typeface="Arial" pitchFamily="34" charset="0"/>
        <a:ea typeface="ヒラギノ角ゴ Pro W3" pitchFamily="98" charset="-128"/>
        <a:cs typeface="+mn-cs"/>
      </a:defRPr>
    </a:lvl1pPr>
    <a:lvl2pPr marL="457200" algn="l" rtl="0" fontAlgn="base">
      <a:spcBef>
        <a:spcPct val="0"/>
      </a:spcBef>
      <a:spcAft>
        <a:spcPct val="0"/>
      </a:spcAft>
      <a:defRPr sz="2400" kern="1200">
        <a:solidFill>
          <a:schemeClr val="tx1"/>
        </a:solidFill>
        <a:latin typeface="Arial" pitchFamily="34" charset="0"/>
        <a:ea typeface="ヒラギノ角ゴ Pro W3" pitchFamily="98" charset="-128"/>
        <a:cs typeface="+mn-cs"/>
      </a:defRPr>
    </a:lvl2pPr>
    <a:lvl3pPr marL="914400" algn="l" rtl="0" fontAlgn="base">
      <a:spcBef>
        <a:spcPct val="0"/>
      </a:spcBef>
      <a:spcAft>
        <a:spcPct val="0"/>
      </a:spcAft>
      <a:defRPr sz="2400" kern="1200">
        <a:solidFill>
          <a:schemeClr val="tx1"/>
        </a:solidFill>
        <a:latin typeface="Arial" pitchFamily="34" charset="0"/>
        <a:ea typeface="ヒラギノ角ゴ Pro W3" pitchFamily="98" charset="-128"/>
        <a:cs typeface="+mn-cs"/>
      </a:defRPr>
    </a:lvl3pPr>
    <a:lvl4pPr marL="1371600" algn="l" rtl="0" fontAlgn="base">
      <a:spcBef>
        <a:spcPct val="0"/>
      </a:spcBef>
      <a:spcAft>
        <a:spcPct val="0"/>
      </a:spcAft>
      <a:defRPr sz="2400" kern="1200">
        <a:solidFill>
          <a:schemeClr val="tx1"/>
        </a:solidFill>
        <a:latin typeface="Arial" pitchFamily="34" charset="0"/>
        <a:ea typeface="ヒラギノ角ゴ Pro W3" pitchFamily="98" charset="-128"/>
        <a:cs typeface="+mn-cs"/>
      </a:defRPr>
    </a:lvl4pPr>
    <a:lvl5pPr marL="1828800" algn="l" rtl="0" fontAlgn="base">
      <a:spcBef>
        <a:spcPct val="0"/>
      </a:spcBef>
      <a:spcAft>
        <a:spcPct val="0"/>
      </a:spcAft>
      <a:defRPr sz="2400" kern="1200">
        <a:solidFill>
          <a:schemeClr val="tx1"/>
        </a:solidFill>
        <a:latin typeface="Arial" pitchFamily="34" charset="0"/>
        <a:ea typeface="ヒラギノ角ゴ Pro W3" pitchFamily="98" charset="-128"/>
        <a:cs typeface="+mn-cs"/>
      </a:defRPr>
    </a:lvl5pPr>
    <a:lvl6pPr marL="2286000" algn="l" defTabSz="914400" rtl="0" eaLnBrk="1" latinLnBrk="0" hangingPunct="1">
      <a:defRPr sz="2400" kern="1200">
        <a:solidFill>
          <a:schemeClr val="tx1"/>
        </a:solidFill>
        <a:latin typeface="Arial" pitchFamily="34" charset="0"/>
        <a:ea typeface="ヒラギノ角ゴ Pro W3" pitchFamily="98" charset="-128"/>
        <a:cs typeface="+mn-cs"/>
      </a:defRPr>
    </a:lvl6pPr>
    <a:lvl7pPr marL="2743200" algn="l" defTabSz="914400" rtl="0" eaLnBrk="1" latinLnBrk="0" hangingPunct="1">
      <a:defRPr sz="2400" kern="1200">
        <a:solidFill>
          <a:schemeClr val="tx1"/>
        </a:solidFill>
        <a:latin typeface="Arial" pitchFamily="34" charset="0"/>
        <a:ea typeface="ヒラギノ角ゴ Pro W3" pitchFamily="98" charset="-128"/>
        <a:cs typeface="+mn-cs"/>
      </a:defRPr>
    </a:lvl7pPr>
    <a:lvl8pPr marL="3200400" algn="l" defTabSz="914400" rtl="0" eaLnBrk="1" latinLnBrk="0" hangingPunct="1">
      <a:defRPr sz="2400" kern="1200">
        <a:solidFill>
          <a:schemeClr val="tx1"/>
        </a:solidFill>
        <a:latin typeface="Arial" pitchFamily="34" charset="0"/>
        <a:ea typeface="ヒラギノ角ゴ Pro W3" pitchFamily="98" charset="-128"/>
        <a:cs typeface="+mn-cs"/>
      </a:defRPr>
    </a:lvl8pPr>
    <a:lvl9pPr marL="3657600" algn="l" defTabSz="914400" rtl="0" eaLnBrk="1" latinLnBrk="0" hangingPunct="1">
      <a:defRPr sz="2400" kern="1200">
        <a:solidFill>
          <a:schemeClr val="tx1"/>
        </a:solidFill>
        <a:latin typeface="Arial" pitchFamily="34" charset="0"/>
        <a:ea typeface="ヒラギノ角ゴ Pro W3" pitchFamily="98" charset="-128"/>
        <a:cs typeface="+mn-cs"/>
      </a:defRPr>
    </a:lvl9pPr>
  </p:defaultTextStyle>
  <p:extLst>
    <p:ext uri="{EFAFB233-063F-42B5-8137-9DF3F51BA10A}">
      <p15:sldGuideLst xmlns:p15="http://schemas.microsoft.com/office/powerpoint/2012/main">
        <p15:guide id="1" orient="horz" pos="2160">
          <p15:clr>
            <a:srgbClr val="A4A3A4"/>
          </p15:clr>
        </p15:guide>
        <p15:guide id="2" orient="horz" pos="432">
          <p15:clr>
            <a:srgbClr val="A4A3A4"/>
          </p15:clr>
        </p15:guide>
        <p15:guide id="3" pos="3839">
          <p15:clr>
            <a:srgbClr val="A4A3A4"/>
          </p15:clr>
        </p15:guide>
        <p15:guide id="4" pos="7177">
          <p15:clr>
            <a:srgbClr val="A4A3A4"/>
          </p15:clr>
        </p15:guide>
        <p15:guide id="5" pos="6687">
          <p15:clr>
            <a:srgbClr val="A4A3A4"/>
          </p15:clr>
        </p15:guide>
        <p15:guide id="6" pos="935">
          <p15:clr>
            <a:srgbClr val="A4A3A4"/>
          </p15:clr>
        </p15:guide>
        <p15:guide id="7" pos="507">
          <p15:clr>
            <a:srgbClr val="A4A3A4"/>
          </p15:clr>
        </p15:guide>
        <p15:guide id="8" pos="44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3B692"/>
    <a:srgbClr val="7C4E89"/>
    <a:srgbClr val="AE0C12"/>
    <a:srgbClr val="C29D00"/>
    <a:srgbClr val="92BCA3"/>
    <a:srgbClr val="C75809"/>
    <a:srgbClr val="0088C0"/>
    <a:srgbClr val="007C2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764" autoAdjust="0"/>
    <p:restoredTop sz="99650" autoAdjust="0"/>
  </p:normalViewPr>
  <p:slideViewPr>
    <p:cSldViewPr snapToGrid="0" snapToObjects="1">
      <p:cViewPr varScale="1">
        <p:scale>
          <a:sx n="93" d="100"/>
          <a:sy n="93" d="100"/>
        </p:scale>
        <p:origin x="86" y="106"/>
      </p:cViewPr>
      <p:guideLst>
        <p:guide orient="horz" pos="2160"/>
        <p:guide orient="horz" pos="432"/>
        <p:guide pos="3839"/>
        <p:guide pos="7177"/>
        <p:guide pos="6687"/>
        <p:guide pos="935"/>
        <p:guide pos="507"/>
        <p:guide pos="441"/>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200">
                <a:latin typeface="Arial" charset="0"/>
                <a:ea typeface="ヒラギノ角ゴ Pro W3" pitchFamily="-106" charset="-128"/>
                <a:cs typeface="+mn-cs"/>
              </a:defRPr>
            </a:lvl1pPr>
          </a:lstStyle>
          <a:p>
            <a:pPr>
              <a:defRPr/>
            </a:pPr>
            <a:endParaRPr lang="de-DE"/>
          </a:p>
        </p:txBody>
      </p:sp>
      <p:sp>
        <p:nvSpPr>
          <p:cNvPr id="13315" name="Rectangle 3"/>
          <p:cNvSpPr>
            <a:spLocks noGrp="1" noChangeArrowheads="1"/>
          </p:cNvSpPr>
          <p:nvPr>
            <p:ph type="dt" idx="1"/>
          </p:nvPr>
        </p:nvSpPr>
        <p:spPr bwMode="auto">
          <a:xfrm>
            <a:off x="388620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200">
                <a:latin typeface="Arial" charset="0"/>
                <a:ea typeface="ヒラギノ角ゴ Pro W3" pitchFamily="-106" charset="-128"/>
                <a:cs typeface="+mn-cs"/>
              </a:defRPr>
            </a:lvl1pPr>
          </a:lstStyle>
          <a:p>
            <a:pPr>
              <a:defRPr/>
            </a:pPr>
            <a:endParaRPr lang="de-DE"/>
          </a:p>
        </p:txBody>
      </p:sp>
      <p:sp>
        <p:nvSpPr>
          <p:cNvPr id="14340" name="Rectangle 4"/>
          <p:cNvSpPr>
            <a:spLocks noGrp="1" noRot="1" noChangeAspect="1" noChangeArrowheads="1" noTextEdit="1"/>
          </p:cNvSpPr>
          <p:nvPr>
            <p:ph type="sldImg" idx="2"/>
          </p:nvPr>
        </p:nvSpPr>
        <p:spPr bwMode="auto">
          <a:xfrm>
            <a:off x="382588" y="685800"/>
            <a:ext cx="6092825"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7"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13318"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eaLnBrk="0" hangingPunct="0">
              <a:defRPr sz="1200">
                <a:latin typeface="Arial" charset="0"/>
                <a:ea typeface="ヒラギノ角ゴ Pro W3" pitchFamily="-106" charset="-128"/>
                <a:cs typeface="+mn-cs"/>
              </a:defRPr>
            </a:lvl1pPr>
          </a:lstStyle>
          <a:p>
            <a:pPr>
              <a:defRPr/>
            </a:pPr>
            <a:endParaRPr lang="de-DE"/>
          </a:p>
        </p:txBody>
      </p:sp>
      <p:sp>
        <p:nvSpPr>
          <p:cNvPr id="13319"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eaLnBrk="0" hangingPunct="0">
              <a:defRPr sz="1200">
                <a:latin typeface="Arial" charset="0"/>
                <a:ea typeface="ヒラギノ角ゴ Pro W3" pitchFamily="-106" charset="-128"/>
                <a:cs typeface="+mn-cs"/>
              </a:defRPr>
            </a:lvl1pPr>
          </a:lstStyle>
          <a:p>
            <a:pPr>
              <a:defRPr/>
            </a:pPr>
            <a:fld id="{ECD4F02B-1D0B-47AF-B2BD-098BEAEE9151}" type="slidenum">
              <a:rPr lang="de-DE"/>
              <a:pPr>
                <a:defRPr/>
              </a:pPr>
              <a:t>‹N°›</a:t>
            </a:fld>
            <a:endParaRPr lang="de-DE"/>
          </a:p>
        </p:txBody>
      </p:sp>
    </p:spTree>
    <p:extLst>
      <p:ext uri="{BB962C8B-B14F-4D97-AF65-F5344CB8AC3E}">
        <p14:creationId xmlns:p14="http://schemas.microsoft.com/office/powerpoint/2010/main" val="4284769424"/>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itchFamily="98" charset="0"/>
        <a:ea typeface="ヒラギノ角ゴ Pro W3" pitchFamily="98" charset="-128"/>
        <a:cs typeface="ヒラギノ角ゴ Pro W3" pitchFamily="98" charset="-128"/>
      </a:defRPr>
    </a:lvl1pPr>
    <a:lvl2pPr marL="457200" algn="l" rtl="0" fontAlgn="base">
      <a:spcBef>
        <a:spcPct val="30000"/>
      </a:spcBef>
      <a:spcAft>
        <a:spcPct val="0"/>
      </a:spcAft>
      <a:defRPr sz="1200" kern="1200">
        <a:solidFill>
          <a:schemeClr val="tx1"/>
        </a:solidFill>
        <a:latin typeface="Arial" pitchFamily="98" charset="0"/>
        <a:ea typeface="ヒラギノ角ゴ Pro W3" pitchFamily="98" charset="-128"/>
        <a:cs typeface="ヒラギノ角ゴ Pro W3" pitchFamily="98" charset="-128"/>
      </a:defRPr>
    </a:lvl2pPr>
    <a:lvl3pPr marL="914400" algn="l" rtl="0" fontAlgn="base">
      <a:spcBef>
        <a:spcPct val="30000"/>
      </a:spcBef>
      <a:spcAft>
        <a:spcPct val="0"/>
      </a:spcAft>
      <a:defRPr sz="1200" kern="1200">
        <a:solidFill>
          <a:schemeClr val="tx1"/>
        </a:solidFill>
        <a:latin typeface="Arial" pitchFamily="98" charset="0"/>
        <a:ea typeface="ヒラギノ角ゴ Pro W3" pitchFamily="98" charset="-128"/>
        <a:cs typeface="ヒラギノ角ゴ Pro W3" pitchFamily="98" charset="-128"/>
      </a:defRPr>
    </a:lvl3pPr>
    <a:lvl4pPr marL="1371600" algn="l" rtl="0" fontAlgn="base">
      <a:spcBef>
        <a:spcPct val="30000"/>
      </a:spcBef>
      <a:spcAft>
        <a:spcPct val="0"/>
      </a:spcAft>
      <a:defRPr sz="1200" kern="1200">
        <a:solidFill>
          <a:schemeClr val="tx1"/>
        </a:solidFill>
        <a:latin typeface="Arial" pitchFamily="98" charset="0"/>
        <a:ea typeface="ヒラギノ角ゴ Pro W3" pitchFamily="98" charset="-128"/>
        <a:cs typeface="ヒラギノ角ゴ Pro W3" pitchFamily="98" charset="-128"/>
      </a:defRPr>
    </a:lvl4pPr>
    <a:lvl5pPr marL="1828800" algn="l" rtl="0" fontAlgn="base">
      <a:spcBef>
        <a:spcPct val="30000"/>
      </a:spcBef>
      <a:spcAft>
        <a:spcPct val="0"/>
      </a:spcAft>
      <a:defRPr sz="1200" kern="1200">
        <a:solidFill>
          <a:schemeClr val="tx1"/>
        </a:solidFill>
        <a:latin typeface="Arial" pitchFamily="98" charset="0"/>
        <a:ea typeface="ヒラギノ角ゴ Pro W3" pitchFamily="98" charset="-128"/>
        <a:cs typeface="ヒラギノ角ゴ Pro W3" pitchFamily="98" charset="-128"/>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folie">
    <p:spTree>
      <p:nvGrpSpPr>
        <p:cNvPr id="1" name=""/>
        <p:cNvGrpSpPr/>
        <p:nvPr/>
      </p:nvGrpSpPr>
      <p:grpSpPr>
        <a:xfrm>
          <a:off x="0" y="0"/>
          <a:ext cx="0" cy="0"/>
          <a:chOff x="0" y="0"/>
          <a:chExt cx="0" cy="0"/>
        </a:xfrm>
      </p:grpSpPr>
      <p:sp>
        <p:nvSpPr>
          <p:cNvPr id="6" name="Line 7"/>
          <p:cNvSpPr>
            <a:spLocks noChangeAspect="1" noChangeShapeType="1"/>
          </p:cNvSpPr>
          <p:nvPr userDrawn="1"/>
        </p:nvSpPr>
        <p:spPr bwMode="auto">
          <a:xfrm>
            <a:off x="811213" y="6172200"/>
            <a:ext cx="10583862" cy="0"/>
          </a:xfrm>
          <a:prstGeom prst="line">
            <a:avLst/>
          </a:prstGeom>
          <a:noFill/>
          <a:ln w="9525">
            <a:solidFill>
              <a:schemeClr val="tx1"/>
            </a:solidFill>
            <a:round/>
            <a:headEnd/>
            <a:tailEnd/>
          </a:ln>
        </p:spPr>
        <p:txBody>
          <a:bodyPr wrap="none" anchor="ctr"/>
          <a:lstStyle/>
          <a:p>
            <a:pPr eaLnBrk="0" hangingPunct="0">
              <a:defRPr/>
            </a:pPr>
            <a:r>
              <a:rPr lang="de-DE" dirty="0">
                <a:latin typeface="Arial" pitchFamily="-106" charset="0"/>
                <a:ea typeface="ヒラギノ角ゴ Pro W3" pitchFamily="-106" charset="-128"/>
              </a:rPr>
              <a:t> </a:t>
            </a:r>
          </a:p>
        </p:txBody>
      </p:sp>
      <p:sp>
        <p:nvSpPr>
          <p:cNvPr id="13" name="Rectangle 2"/>
          <p:cNvSpPr>
            <a:spLocks noGrp="1" noChangeArrowheads="1"/>
          </p:cNvSpPr>
          <p:nvPr>
            <p:ph type="ctrTitle"/>
          </p:nvPr>
        </p:nvSpPr>
        <p:spPr>
          <a:xfrm>
            <a:off x="1484313" y="1143000"/>
            <a:ext cx="9105900" cy="1371600"/>
          </a:xfrm>
        </p:spPr>
        <p:txBody>
          <a:bodyPr/>
          <a:lstStyle>
            <a:lvl1pPr>
              <a:defRPr/>
            </a:lvl1pPr>
          </a:lstStyle>
          <a:p>
            <a:r>
              <a:rPr lang="de-DE"/>
              <a:t>Titelmasterformat durch Klicken bearbeiten</a:t>
            </a:r>
            <a:endParaRPr lang="de-DE" dirty="0"/>
          </a:p>
        </p:txBody>
      </p:sp>
      <p:sp>
        <p:nvSpPr>
          <p:cNvPr id="14" name="Rectangle 3"/>
          <p:cNvSpPr>
            <a:spLocks noGrp="1" noChangeArrowheads="1"/>
          </p:cNvSpPr>
          <p:nvPr>
            <p:ph type="subTitle" idx="1"/>
          </p:nvPr>
        </p:nvSpPr>
        <p:spPr>
          <a:xfrm>
            <a:off x="1484313" y="2971800"/>
            <a:ext cx="9105900" cy="1676400"/>
          </a:xfrm>
          <a:prstGeom prst="rect">
            <a:avLst/>
          </a:prstGeom>
        </p:spPr>
        <p:txBody>
          <a:bodyPr/>
          <a:lstStyle>
            <a:lvl1pPr marL="0" indent="0">
              <a:buFontTx/>
              <a:buNone/>
              <a:defRPr sz="2000"/>
            </a:lvl1pPr>
          </a:lstStyle>
          <a:p>
            <a:r>
              <a:rPr lang="de-DE"/>
              <a:t>Formatvorlage des Untertitelmasters durch Klicken bearbeiten</a:t>
            </a:r>
            <a:endParaRPr lang="de-DE" dirty="0"/>
          </a:p>
        </p:txBody>
      </p:sp>
      <p:sp>
        <p:nvSpPr>
          <p:cNvPr id="7" name="Rectangle 4"/>
          <p:cNvSpPr>
            <a:spLocks noGrp="1" noChangeArrowheads="1"/>
          </p:cNvSpPr>
          <p:nvPr>
            <p:ph type="dt" sz="half" idx="10"/>
          </p:nvPr>
        </p:nvSpPr>
        <p:spPr>
          <a:xfrm>
            <a:off x="1535113" y="6248400"/>
            <a:ext cx="2278062" cy="457200"/>
          </a:xfrm>
          <a:prstGeom prst="rect">
            <a:avLst/>
          </a:prstGeom>
        </p:spPr>
        <p:txBody>
          <a:bodyPr/>
          <a:lstStyle>
            <a:lvl1pPr>
              <a:defRPr/>
            </a:lvl1pPr>
          </a:lstStyle>
          <a:p>
            <a:pPr>
              <a:defRPr/>
            </a:pPr>
            <a:fld id="{5952D770-814A-4E0E-B97C-15E37F15C061}" type="datetime1">
              <a:rPr lang="de-DE"/>
              <a:pPr>
                <a:defRPr/>
              </a:pPr>
              <a:t>21.03.2019</a:t>
            </a:fld>
            <a:endParaRPr lang="de-DE"/>
          </a:p>
        </p:txBody>
      </p:sp>
      <p:sp>
        <p:nvSpPr>
          <p:cNvPr id="8" name="Rectangle 5"/>
          <p:cNvSpPr>
            <a:spLocks noGrp="1" noChangeArrowheads="1"/>
          </p:cNvSpPr>
          <p:nvPr>
            <p:ph type="ftr" sz="quarter" idx="11"/>
          </p:nvPr>
        </p:nvSpPr>
        <p:spPr>
          <a:xfrm>
            <a:off x="4164013" y="6248400"/>
            <a:ext cx="3860800" cy="457200"/>
          </a:xfrm>
          <a:prstGeom prst="rect">
            <a:avLst/>
          </a:prstGeom>
        </p:spPr>
        <p:txBody>
          <a:bodyPr/>
          <a:lstStyle>
            <a:lvl1pPr>
              <a:defRPr/>
            </a:lvl1pPr>
          </a:lstStyle>
          <a:p>
            <a:r>
              <a:rPr lang="de-DE"/>
              <a:t>VDA </a:t>
            </a:r>
          </a:p>
        </p:txBody>
      </p:sp>
      <p:sp>
        <p:nvSpPr>
          <p:cNvPr id="9" name="Rectangle 6"/>
          <p:cNvSpPr>
            <a:spLocks noGrp="1" noChangeArrowheads="1"/>
          </p:cNvSpPr>
          <p:nvPr>
            <p:ph type="sldNum" sz="quarter" idx="12"/>
          </p:nvPr>
        </p:nvSpPr>
        <p:spPr>
          <a:xfrm>
            <a:off x="8310563" y="6248400"/>
            <a:ext cx="2279650" cy="457200"/>
          </a:xfrm>
        </p:spPr>
        <p:txBody>
          <a:bodyPr/>
          <a:lstStyle>
            <a:lvl1pPr>
              <a:defRPr/>
            </a:lvl1pPr>
          </a:lstStyle>
          <a:p>
            <a:pPr>
              <a:defRPr/>
            </a:pPr>
            <a:r>
              <a:rPr lang="de-DE"/>
              <a:t>Seite </a:t>
            </a:r>
            <a:fld id="{D8566048-3971-4D61-A94E-F07D7C5AD895}" type="slidenum">
              <a:rPr lang="de-DE"/>
              <a:pPr>
                <a:defRPr/>
              </a:pPr>
              <a:t>‹N°›</a:t>
            </a:fld>
            <a:endParaRPr lang="de-DE"/>
          </a:p>
        </p:txBody>
      </p:sp>
      <p:pic>
        <p:nvPicPr>
          <p:cNvPr id="10" name="Picture 8" descr="nouveau logo OICA"/>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96346" y="176562"/>
            <a:ext cx="1152525"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feld 10"/>
          <p:cNvSpPr txBox="1"/>
          <p:nvPr userDrawn="1"/>
        </p:nvSpPr>
        <p:spPr>
          <a:xfrm>
            <a:off x="9411855" y="90766"/>
            <a:ext cx="2514364" cy="461665"/>
          </a:xfrm>
          <a:prstGeom prst="rect">
            <a:avLst/>
          </a:prstGeom>
          <a:noFill/>
          <a:ln>
            <a:solidFill>
              <a:schemeClr val="tx1"/>
            </a:solidFill>
          </a:ln>
        </p:spPr>
        <p:txBody>
          <a:bodyPr wrap="square" rtlCol="0">
            <a:spAutoFit/>
          </a:bodyPr>
          <a:lstStyle/>
          <a:p>
            <a:pPr algn="ctr"/>
            <a:r>
              <a:rPr lang="de-DE" b="1" dirty="0"/>
              <a:t>IWG-DPPS/4/07</a:t>
            </a:r>
            <a:endParaRPr lang="en-US" b="1" dirty="0"/>
          </a:p>
        </p:txBody>
      </p:sp>
    </p:spTree>
    <p:extLst>
      <p:ext uri="{BB962C8B-B14F-4D97-AF65-F5344CB8AC3E}">
        <p14:creationId xmlns:p14="http://schemas.microsoft.com/office/powerpoint/2010/main" val="38067071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a:xfrm>
            <a:off x="609441" y="6356351"/>
            <a:ext cx="2844059" cy="365125"/>
          </a:xfrm>
          <a:prstGeom prst="rect">
            <a:avLst/>
          </a:prstGeom>
        </p:spPr>
        <p:txBody>
          <a:bodyPr/>
          <a:lstStyle/>
          <a:p>
            <a:fld id="{4BA22AB1-0060-432B-9FE3-52204971C6B9}" type="datetimeFigureOut">
              <a:rPr kumimoji="1" lang="ja-JP" altLang="en-US" smtClean="0"/>
              <a:t>2019/3/21</a:t>
            </a:fld>
            <a:endParaRPr kumimoji="1" lang="ja-JP" altLang="en-US"/>
          </a:p>
        </p:txBody>
      </p:sp>
      <p:sp>
        <p:nvSpPr>
          <p:cNvPr id="3" name="フッター プレースホルダー 2"/>
          <p:cNvSpPr>
            <a:spLocks noGrp="1"/>
          </p:cNvSpPr>
          <p:nvPr>
            <p:ph type="ftr" sz="quarter" idx="11"/>
          </p:nvPr>
        </p:nvSpPr>
        <p:spPr>
          <a:xfrm>
            <a:off x="4164515" y="6356351"/>
            <a:ext cx="3859795" cy="365125"/>
          </a:xfrm>
          <a:prstGeom prst="rect">
            <a:avLst/>
          </a:prstGeom>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EA8C0B66-890F-4753-B714-D0D9FC2E2CCB}" type="slidenum">
              <a:rPr kumimoji="1" lang="ja-JP" altLang="en-US" smtClean="0"/>
              <a:t>‹N°›</a:t>
            </a:fld>
            <a:endParaRPr kumimoji="1" lang="ja-JP" altLang="en-US"/>
          </a:p>
        </p:txBody>
      </p:sp>
    </p:spTree>
    <p:extLst>
      <p:ext uri="{BB962C8B-B14F-4D97-AF65-F5344CB8AC3E}">
        <p14:creationId xmlns:p14="http://schemas.microsoft.com/office/powerpoint/2010/main" val="14127796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idx="1"/>
          </p:nvPr>
        </p:nvSpPr>
        <p:spPr>
          <a:xfrm>
            <a:off x="609441" y="1600201"/>
            <a:ext cx="10969943" cy="4525963"/>
          </a:xfrm>
          <a:prstGeom prst="rect">
            <a:avLst/>
          </a:prstGeom>
        </p:spPr>
        <p:txBody>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a:xfrm>
            <a:off x="609441" y="6356351"/>
            <a:ext cx="2844059" cy="365125"/>
          </a:xfrm>
          <a:prstGeom prst="rect">
            <a:avLst/>
          </a:prstGeom>
        </p:spPr>
        <p:txBody>
          <a:bodyPr/>
          <a:lstStyle/>
          <a:p>
            <a:fld id="{E90ED720-0104-4369-84BC-D37694168613}" type="datetimeFigureOut">
              <a:rPr kumimoji="1" lang="ja-JP" altLang="en-US" smtClean="0"/>
              <a:t>2019/3/21</a:t>
            </a:fld>
            <a:endParaRPr kumimoji="1" lang="ja-JP" altLang="en-US"/>
          </a:p>
        </p:txBody>
      </p:sp>
      <p:sp>
        <p:nvSpPr>
          <p:cNvPr id="5" name="フッター プレースホルダ 4"/>
          <p:cNvSpPr>
            <a:spLocks noGrp="1"/>
          </p:cNvSpPr>
          <p:nvPr>
            <p:ph type="ftr" sz="quarter" idx="11"/>
          </p:nvPr>
        </p:nvSpPr>
        <p:spPr>
          <a:xfrm>
            <a:off x="4164515" y="6356351"/>
            <a:ext cx="3859795" cy="365125"/>
          </a:xfrm>
          <a:prstGeom prst="rect">
            <a:avLst/>
          </a:prstGeom>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‹N°›</a:t>
            </a:fld>
            <a:endParaRPr kumimoji="1" lang="ja-JP" altLang="en-US"/>
          </a:p>
        </p:txBody>
      </p:sp>
    </p:spTree>
    <p:extLst>
      <p:ext uri="{BB962C8B-B14F-4D97-AF65-F5344CB8AC3E}">
        <p14:creationId xmlns:p14="http://schemas.microsoft.com/office/powerpoint/2010/main" val="122468673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811213" y="228600"/>
            <a:ext cx="10583862"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t>Mastertitelformat bearbeiten</a:t>
            </a:r>
          </a:p>
        </p:txBody>
      </p:sp>
      <p:sp>
        <p:nvSpPr>
          <p:cNvPr id="13" name="Rectangle 6"/>
          <p:cNvSpPr>
            <a:spLocks noGrp="1" noChangeArrowheads="1"/>
          </p:cNvSpPr>
          <p:nvPr>
            <p:ph type="sldNum" sz="quarter" idx="4"/>
          </p:nvPr>
        </p:nvSpPr>
        <p:spPr bwMode="auto">
          <a:xfrm>
            <a:off x="8575675" y="6172200"/>
            <a:ext cx="28194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000">
                <a:latin typeface="Arial" charset="0"/>
                <a:ea typeface="ヒラギノ角ゴ Pro W3" pitchFamily="-106" charset="-128"/>
                <a:cs typeface="+mn-cs"/>
              </a:defRPr>
            </a:lvl1pPr>
          </a:lstStyle>
          <a:p>
            <a:pPr>
              <a:defRPr/>
            </a:pPr>
            <a:r>
              <a:rPr lang="de-DE"/>
              <a:t>Seite </a:t>
            </a:r>
            <a:fld id="{60C6FC8F-F53F-451F-A8A2-D6216BBA1303}" type="slidenum">
              <a:rPr lang="de-DE"/>
              <a:pPr>
                <a:defRPr/>
              </a:pPr>
              <a:t>‹N°›</a:t>
            </a:fld>
            <a:endParaRPr lang="de-DE"/>
          </a:p>
        </p:txBody>
      </p:sp>
      <p:sp>
        <p:nvSpPr>
          <p:cNvPr id="14" name="Line 7"/>
          <p:cNvSpPr>
            <a:spLocks noChangeAspect="1" noChangeShapeType="1"/>
          </p:cNvSpPr>
          <p:nvPr/>
        </p:nvSpPr>
        <p:spPr bwMode="auto">
          <a:xfrm>
            <a:off x="811213" y="6172200"/>
            <a:ext cx="10583862" cy="0"/>
          </a:xfrm>
          <a:prstGeom prst="line">
            <a:avLst/>
          </a:prstGeom>
          <a:noFill/>
          <a:ln w="9525">
            <a:solidFill>
              <a:schemeClr val="tx1"/>
            </a:solidFill>
            <a:round/>
            <a:headEnd/>
            <a:tailEnd/>
          </a:ln>
        </p:spPr>
        <p:txBody>
          <a:bodyPr wrap="none" anchor="ctr"/>
          <a:lstStyle/>
          <a:p>
            <a:pPr eaLnBrk="0" hangingPunct="0">
              <a:defRPr/>
            </a:pPr>
            <a:r>
              <a:rPr lang="de-DE" dirty="0">
                <a:latin typeface="Arial" pitchFamily="-106" charset="0"/>
                <a:ea typeface="ヒラギノ角ゴ Pro W3" pitchFamily="-106" charset="-128"/>
              </a:rPr>
              <a:t> </a:t>
            </a:r>
          </a:p>
        </p:txBody>
      </p:sp>
      <p:pic>
        <p:nvPicPr>
          <p:cNvPr id="8" name="Picture 8" descr="nouveau logo OICA"/>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262791" y="6239895"/>
            <a:ext cx="91827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feld 8"/>
          <p:cNvSpPr txBox="1"/>
          <p:nvPr userDrawn="1"/>
        </p:nvSpPr>
        <p:spPr>
          <a:xfrm>
            <a:off x="9680895" y="90766"/>
            <a:ext cx="2245324" cy="400110"/>
          </a:xfrm>
          <a:prstGeom prst="rect">
            <a:avLst/>
          </a:prstGeom>
          <a:noFill/>
          <a:ln>
            <a:solidFill>
              <a:schemeClr val="tx1"/>
            </a:solidFill>
          </a:ln>
        </p:spPr>
        <p:txBody>
          <a:bodyPr wrap="square" rtlCol="0">
            <a:spAutoFit/>
          </a:bodyPr>
          <a:lstStyle/>
          <a:p>
            <a:pPr algn="ctr"/>
            <a:r>
              <a:rPr lang="de-DE" sz="2000" b="1" dirty="0"/>
              <a:t>IWG-DPPS/4/07</a:t>
            </a:r>
            <a:endParaRPr lang="en-US" sz="2000" b="1"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Lst>
  <p:hf hdr="0"/>
  <p:txStyles>
    <p:titleStyle>
      <a:lvl1pPr algn="l" rtl="0" eaLnBrk="1" fontAlgn="base" hangingPunct="1">
        <a:spcBef>
          <a:spcPct val="0"/>
        </a:spcBef>
        <a:spcAft>
          <a:spcPct val="0"/>
        </a:spcAft>
        <a:defRPr sz="3200">
          <a:solidFill>
            <a:schemeClr val="tx2"/>
          </a:solidFill>
          <a:latin typeface="+mj-lt"/>
          <a:ea typeface="+mj-ea"/>
          <a:cs typeface="+mj-cs"/>
        </a:defRPr>
      </a:lvl1pPr>
      <a:lvl2pPr algn="l" rtl="0" eaLnBrk="1" fontAlgn="base" hangingPunct="1">
        <a:spcBef>
          <a:spcPct val="0"/>
        </a:spcBef>
        <a:spcAft>
          <a:spcPct val="0"/>
        </a:spcAft>
        <a:defRPr sz="3200">
          <a:solidFill>
            <a:schemeClr val="tx2"/>
          </a:solidFill>
          <a:latin typeface="Arial" pitchFamily="98" charset="0"/>
          <a:ea typeface="ヒラギノ角ゴ Pro W3" pitchFamily="98" charset="-128"/>
          <a:cs typeface="ヒラギノ角ゴ Pro W3" pitchFamily="98" charset="-128"/>
        </a:defRPr>
      </a:lvl2pPr>
      <a:lvl3pPr algn="l" rtl="0" eaLnBrk="1" fontAlgn="base" hangingPunct="1">
        <a:spcBef>
          <a:spcPct val="0"/>
        </a:spcBef>
        <a:spcAft>
          <a:spcPct val="0"/>
        </a:spcAft>
        <a:defRPr sz="3200">
          <a:solidFill>
            <a:schemeClr val="tx2"/>
          </a:solidFill>
          <a:latin typeface="Arial" pitchFamily="98" charset="0"/>
          <a:ea typeface="ヒラギノ角ゴ Pro W3" pitchFamily="98" charset="-128"/>
          <a:cs typeface="ヒラギノ角ゴ Pro W3" pitchFamily="98" charset="-128"/>
        </a:defRPr>
      </a:lvl3pPr>
      <a:lvl4pPr algn="l" rtl="0" eaLnBrk="1" fontAlgn="base" hangingPunct="1">
        <a:spcBef>
          <a:spcPct val="0"/>
        </a:spcBef>
        <a:spcAft>
          <a:spcPct val="0"/>
        </a:spcAft>
        <a:defRPr sz="3200">
          <a:solidFill>
            <a:schemeClr val="tx2"/>
          </a:solidFill>
          <a:latin typeface="Arial" pitchFamily="98" charset="0"/>
          <a:ea typeface="ヒラギノ角ゴ Pro W3" pitchFamily="98" charset="-128"/>
          <a:cs typeface="ヒラギノ角ゴ Pro W3" pitchFamily="98" charset="-128"/>
        </a:defRPr>
      </a:lvl4pPr>
      <a:lvl5pPr algn="l" rtl="0" eaLnBrk="1" fontAlgn="base" hangingPunct="1">
        <a:spcBef>
          <a:spcPct val="0"/>
        </a:spcBef>
        <a:spcAft>
          <a:spcPct val="0"/>
        </a:spcAft>
        <a:defRPr sz="3200">
          <a:solidFill>
            <a:schemeClr val="tx2"/>
          </a:solidFill>
          <a:latin typeface="Arial" pitchFamily="98" charset="0"/>
          <a:ea typeface="ヒラギノ角ゴ Pro W3" pitchFamily="98" charset="-128"/>
          <a:cs typeface="ヒラギノ角ゴ Pro W3" pitchFamily="98" charset="-128"/>
        </a:defRPr>
      </a:lvl5pPr>
      <a:lvl6pPr marL="457200" algn="l" rtl="0" eaLnBrk="1" fontAlgn="base" hangingPunct="1">
        <a:spcBef>
          <a:spcPct val="0"/>
        </a:spcBef>
        <a:spcAft>
          <a:spcPct val="0"/>
        </a:spcAft>
        <a:defRPr sz="3200">
          <a:solidFill>
            <a:schemeClr val="tx2"/>
          </a:solidFill>
          <a:latin typeface="Arial" pitchFamily="98" charset="0"/>
          <a:ea typeface="ヒラギノ角ゴ Pro W3" pitchFamily="98" charset="-128"/>
          <a:cs typeface="ヒラギノ角ゴ Pro W3" pitchFamily="98" charset="-128"/>
        </a:defRPr>
      </a:lvl6pPr>
      <a:lvl7pPr marL="914400" algn="l" rtl="0" eaLnBrk="1" fontAlgn="base" hangingPunct="1">
        <a:spcBef>
          <a:spcPct val="0"/>
        </a:spcBef>
        <a:spcAft>
          <a:spcPct val="0"/>
        </a:spcAft>
        <a:defRPr sz="3200">
          <a:solidFill>
            <a:schemeClr val="tx2"/>
          </a:solidFill>
          <a:latin typeface="Arial" pitchFamily="98" charset="0"/>
          <a:ea typeface="ヒラギノ角ゴ Pro W3" pitchFamily="98" charset="-128"/>
          <a:cs typeface="ヒラギノ角ゴ Pro W3" pitchFamily="98" charset="-128"/>
        </a:defRPr>
      </a:lvl7pPr>
      <a:lvl8pPr marL="1371600" algn="l" rtl="0" eaLnBrk="1" fontAlgn="base" hangingPunct="1">
        <a:spcBef>
          <a:spcPct val="0"/>
        </a:spcBef>
        <a:spcAft>
          <a:spcPct val="0"/>
        </a:spcAft>
        <a:defRPr sz="3200">
          <a:solidFill>
            <a:schemeClr val="tx2"/>
          </a:solidFill>
          <a:latin typeface="Arial" pitchFamily="98" charset="0"/>
          <a:ea typeface="ヒラギノ角ゴ Pro W3" pitchFamily="98" charset="-128"/>
          <a:cs typeface="ヒラギノ角ゴ Pro W3" pitchFamily="98" charset="-128"/>
        </a:defRPr>
      </a:lvl8pPr>
      <a:lvl9pPr marL="1828800" algn="l" rtl="0" eaLnBrk="1" fontAlgn="base" hangingPunct="1">
        <a:spcBef>
          <a:spcPct val="0"/>
        </a:spcBef>
        <a:spcAft>
          <a:spcPct val="0"/>
        </a:spcAft>
        <a:defRPr sz="3200">
          <a:solidFill>
            <a:schemeClr val="tx2"/>
          </a:solidFill>
          <a:latin typeface="Arial" pitchFamily="98" charset="0"/>
          <a:ea typeface="ヒラギノ角ゴ Pro W3" pitchFamily="98" charset="-128"/>
          <a:cs typeface="ヒラギノ角ゴ Pro W3" pitchFamily="98" charset="-128"/>
        </a:defRPr>
      </a:lvl9pPr>
    </p:titleStyle>
    <p:bodyStyle>
      <a:lvl1pPr marL="342900" indent="-342900" algn="l" rtl="0" eaLnBrk="1" fontAlgn="base" hangingPunct="1">
        <a:spcBef>
          <a:spcPct val="20000"/>
        </a:spcBef>
        <a:spcAft>
          <a:spcPct val="0"/>
        </a:spcAft>
        <a:buChar char="•"/>
        <a:defRPr sz="2400">
          <a:solidFill>
            <a:schemeClr val="tx1"/>
          </a:solidFill>
          <a:latin typeface="+mn-lt"/>
          <a:ea typeface="+mn-ea"/>
          <a:cs typeface="+mn-cs"/>
        </a:defRPr>
      </a:lvl1pPr>
      <a:lvl2pPr marL="742950" indent="-285750" algn="l" rtl="0" eaLnBrk="1" fontAlgn="base" hangingPunct="1">
        <a:spcBef>
          <a:spcPct val="20000"/>
        </a:spcBef>
        <a:spcAft>
          <a:spcPct val="0"/>
        </a:spcAft>
        <a:buFont typeface="Times" pitchFamily="98" charset="0"/>
        <a:buChar char="•"/>
        <a:defRPr sz="2000">
          <a:solidFill>
            <a:schemeClr val="tx1"/>
          </a:solidFill>
          <a:latin typeface="+mn-lt"/>
          <a:ea typeface="+mn-ea"/>
          <a:cs typeface="+mn-cs"/>
        </a:defRPr>
      </a:lvl2pPr>
      <a:lvl3pPr marL="1143000" indent="-228600" algn="l" rtl="0" eaLnBrk="1" fontAlgn="base" hangingPunct="1">
        <a:spcBef>
          <a:spcPct val="20000"/>
        </a:spcBef>
        <a:spcAft>
          <a:spcPct val="0"/>
        </a:spcAft>
        <a:buFont typeface="Times" pitchFamily="98" charset="0"/>
        <a:buChar char="•"/>
        <a:defRPr sz="2000">
          <a:solidFill>
            <a:schemeClr val="tx1"/>
          </a:solidFill>
          <a:latin typeface="+mn-lt"/>
          <a:ea typeface="+mn-ea"/>
          <a:cs typeface="+mn-cs"/>
        </a:defRPr>
      </a:lvl3pPr>
      <a:lvl4pPr marL="1600200" indent="-228600" algn="l" rtl="0" eaLnBrk="1" fontAlgn="base" hangingPunct="1">
        <a:spcBef>
          <a:spcPct val="20000"/>
        </a:spcBef>
        <a:spcAft>
          <a:spcPct val="0"/>
        </a:spcAft>
        <a:buFont typeface="Times" pitchFamily="98" charset="0"/>
        <a:buChar char="•"/>
        <a:defRPr sz="2000">
          <a:solidFill>
            <a:schemeClr val="tx1"/>
          </a:solidFill>
          <a:latin typeface="+mn-lt"/>
          <a:ea typeface="+mn-ea"/>
          <a:cs typeface="+mn-cs"/>
        </a:defRPr>
      </a:lvl4pPr>
      <a:lvl5pPr marL="2057400" indent="-228600" algn="l" rtl="0" eaLnBrk="1" fontAlgn="base" hangingPunct="1">
        <a:spcBef>
          <a:spcPct val="20000"/>
        </a:spcBef>
        <a:spcAft>
          <a:spcPct val="0"/>
        </a:spcAft>
        <a:buFont typeface="Times" pitchFamily="98" charset="0"/>
        <a:buChar char="•"/>
        <a:defRPr sz="2000">
          <a:solidFill>
            <a:schemeClr val="tx1"/>
          </a:solidFill>
          <a:latin typeface="+mn-lt"/>
          <a:ea typeface="+mn-ea"/>
          <a:cs typeface="+mn-cs"/>
        </a:defRPr>
      </a:lvl5pPr>
      <a:lvl6pPr marL="2514600" indent="-228600" algn="l" rtl="0" eaLnBrk="1" fontAlgn="base" hangingPunct="1">
        <a:spcBef>
          <a:spcPct val="20000"/>
        </a:spcBef>
        <a:spcAft>
          <a:spcPct val="0"/>
        </a:spcAft>
        <a:buFont typeface="Times" pitchFamily="98" charset="0"/>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Font typeface="Times" pitchFamily="98" charset="0"/>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Font typeface="Times" pitchFamily="98" charset="0"/>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Font typeface="Times" pitchFamily="98" charset="0"/>
        <a:buChar char="•"/>
        <a:defRPr sz="2000">
          <a:solidFill>
            <a:schemeClr val="tx1"/>
          </a:solidFill>
          <a:latin typeface="+mn-lt"/>
          <a:ea typeface="+mn-ea"/>
          <a:cs typeface="+mn-cs"/>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Grafik 6"/>
          <p:cNvPicPr>
            <a:picLocks noChangeAspect="1"/>
          </p:cNvPicPr>
          <p:nvPr/>
        </p:nvPicPr>
        <p:blipFill>
          <a:blip r:embed="rId2"/>
          <a:stretch>
            <a:fillRect/>
          </a:stretch>
        </p:blipFill>
        <p:spPr>
          <a:xfrm>
            <a:off x="2862206" y="1257782"/>
            <a:ext cx="6565961" cy="1371719"/>
          </a:xfrm>
          <a:prstGeom prst="rect">
            <a:avLst/>
          </a:prstGeom>
        </p:spPr>
      </p:pic>
      <p:sp>
        <p:nvSpPr>
          <p:cNvPr id="8" name="Subtitle 2"/>
          <p:cNvSpPr txBox="1">
            <a:spLocks/>
          </p:cNvSpPr>
          <p:nvPr/>
        </p:nvSpPr>
        <p:spPr>
          <a:xfrm>
            <a:off x="2316876" y="2848891"/>
            <a:ext cx="7975601" cy="2950614"/>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br>
              <a:rPr kumimoji="0" lang="en-US" sz="2400" b="0" i="0" u="none" strike="noStrike" kern="1200" cap="none" spc="0" normalizeH="0" baseline="0" noProof="0" dirty="0">
                <a:ln>
                  <a:noFill/>
                </a:ln>
                <a:solidFill>
                  <a:sysClr val="windowText" lastClr="000000"/>
                </a:solidFill>
                <a:effectLst/>
                <a:uLnTx/>
                <a:uFillTx/>
                <a:latin typeface="Arial" pitchFamily="34" charset="0"/>
                <a:ea typeface="+mn-ea"/>
                <a:cs typeface="Arial" pitchFamily="34" charset="0"/>
              </a:rPr>
            </a:br>
            <a:r>
              <a:rPr kumimoji="1" lang="en-US" altLang="ja-JP" sz="2400" dirty="0">
                <a:latin typeface="Calibri" panose="020F0502020204030204" pitchFamily="34" charset="0"/>
                <a:cs typeface="Calibri" panose="020F0502020204030204" pitchFamily="34" charset="0"/>
              </a:rPr>
              <a:t>Test Procedure for Pedestrian Dummy to calculate HIT</a:t>
            </a:r>
            <a:endParaRPr kumimoji="1" lang="ja-JP" altLang="en-US" sz="2400" dirty="0">
              <a:latin typeface="Calibri" panose="020F0502020204030204" pitchFamily="34" charset="0"/>
              <a:cs typeface="Calibri" panose="020F0502020204030204" pitchFamily="34" charset="0"/>
            </a:endParaRPr>
          </a:p>
          <a:p>
            <a:pPr marL="0" marR="0" lvl="0" indent="0" algn="ctr" defTabSz="914400" rtl="0" eaLnBrk="1" fontAlgn="auto" latinLnBrk="0" hangingPunct="1">
              <a:lnSpc>
                <a:spcPct val="100000"/>
              </a:lnSpc>
              <a:spcBef>
                <a:spcPts val="0"/>
              </a:spcBef>
              <a:spcAft>
                <a:spcPts val="0"/>
              </a:spcAft>
              <a:buClrTx/>
              <a:buSzTx/>
              <a:buFont typeface="Arial" pitchFamily="34" charset="0"/>
              <a:buNone/>
              <a:tabLst/>
              <a:defRPr/>
            </a:pPr>
            <a:endParaRPr kumimoji="0" lang="en-US" sz="2400" b="0" i="0" u="none" strike="noStrike" kern="1200" cap="none" spc="0" normalizeH="0" baseline="0" noProof="0" dirty="0">
              <a:ln>
                <a:noFill/>
              </a:ln>
              <a:solidFill>
                <a:sysClr val="windowText" lastClr="000000"/>
              </a:solidFill>
              <a:effectLst/>
              <a:uLnTx/>
              <a:uFillTx/>
              <a:latin typeface="Arial" pitchFamily="34" charset="0"/>
              <a:ea typeface="+mn-ea"/>
              <a:cs typeface="Arial" pitchFamily="34" charset="0"/>
            </a:endParaRPr>
          </a:p>
          <a:p>
            <a:pPr marL="0" marR="0" lvl="0" indent="0" algn="ctr" defTabSz="914400" rtl="0" eaLnBrk="1" fontAlgn="auto" latinLnBrk="0" hangingPunct="1">
              <a:lnSpc>
                <a:spcPct val="100000"/>
              </a:lnSpc>
              <a:spcBef>
                <a:spcPts val="0"/>
              </a:spcBef>
              <a:spcAft>
                <a:spcPts val="0"/>
              </a:spcAft>
              <a:buClrTx/>
              <a:buSzTx/>
              <a:buFont typeface="Arial" pitchFamily="34" charset="0"/>
              <a:buNone/>
              <a:tabLst/>
              <a:defRPr/>
            </a:pPr>
            <a:endParaRPr kumimoji="0" lang="en-US" sz="2400" b="1" i="0" u="none" strike="noStrike" kern="1200" cap="none" spc="0" normalizeH="0" baseline="0" noProof="0" dirty="0">
              <a:ln>
                <a:noFill/>
              </a:ln>
              <a:solidFill>
                <a:srgbClr val="FF0000"/>
              </a:solidFill>
              <a:effectLst/>
              <a:uLnTx/>
              <a:uFillTx/>
              <a:latin typeface="Arial" pitchFamily="34" charset="0"/>
              <a:ea typeface="+mn-ea"/>
              <a:cs typeface="Arial" pitchFamily="34" charset="0"/>
            </a:endParaRPr>
          </a:p>
          <a:p>
            <a:pPr marL="0" marR="0" lvl="0" indent="0" algn="ctr" defTabSz="914400" rtl="0" eaLnBrk="1" fontAlgn="auto" latinLnBrk="0" hangingPunct="1">
              <a:lnSpc>
                <a:spcPct val="100000"/>
              </a:lnSpc>
              <a:spcBef>
                <a:spcPts val="0"/>
              </a:spcBef>
              <a:spcAft>
                <a:spcPts val="0"/>
              </a:spcAft>
              <a:buClrTx/>
              <a:buSzTx/>
              <a:buFont typeface="Arial" pitchFamily="34" charset="0"/>
              <a:buNone/>
              <a:tabLst/>
              <a:defRPr/>
            </a:pPr>
            <a:endParaRPr kumimoji="0" lang="en-US" sz="2400" b="0" i="0" u="none" strike="noStrike" kern="1200" cap="none" spc="0" normalizeH="0" baseline="0" noProof="0" dirty="0">
              <a:ln>
                <a:noFill/>
              </a:ln>
              <a:solidFill>
                <a:sysClr val="windowText" lastClr="000000"/>
              </a:solidFill>
              <a:effectLst/>
              <a:uLnTx/>
              <a:uFillTx/>
              <a:latin typeface="Arial" pitchFamily="34" charset="0"/>
              <a:ea typeface="+mn-ea"/>
              <a:cs typeface="Arial" pitchFamily="34" charset="0"/>
            </a:endParaRPr>
          </a:p>
          <a:p>
            <a:pPr marL="0" marR="0" lvl="0" indent="0" algn="ctr" defTabSz="914400" rtl="0" eaLnBrk="1" fontAlgn="auto" latinLnBrk="0" hangingPunct="1">
              <a:lnSpc>
                <a:spcPct val="100000"/>
              </a:lnSpc>
              <a:spcBef>
                <a:spcPts val="0"/>
              </a:spcBef>
              <a:spcAft>
                <a:spcPts val="0"/>
              </a:spcAft>
              <a:buClrTx/>
              <a:buSzTx/>
              <a:buFont typeface="Arial" pitchFamily="34" charset="0"/>
              <a:buNone/>
              <a:tabLst/>
              <a:defRPr/>
            </a:pPr>
            <a:r>
              <a:rPr lang="en-US" sz="2400" dirty="0">
                <a:solidFill>
                  <a:sysClr val="windowText" lastClr="000000"/>
                </a:solidFill>
                <a:latin typeface="Arial" pitchFamily="34" charset="0"/>
                <a:cs typeface="Arial" pitchFamily="34" charset="0"/>
              </a:rPr>
              <a:t>12</a:t>
            </a:r>
            <a:r>
              <a:rPr kumimoji="0" lang="en-US" sz="2400" b="0" i="0" u="none" strike="noStrike" kern="1200" cap="none" spc="0" normalizeH="0" baseline="0" noProof="0" dirty="0">
                <a:ln>
                  <a:noFill/>
                </a:ln>
                <a:solidFill>
                  <a:sysClr val="windowText" lastClr="000000"/>
                </a:solidFill>
                <a:effectLst/>
                <a:uLnTx/>
                <a:uFillTx/>
                <a:latin typeface="Arial" pitchFamily="34" charset="0"/>
                <a:ea typeface="+mn-ea"/>
                <a:cs typeface="Arial" pitchFamily="34" charset="0"/>
              </a:rPr>
              <a:t>.03.2019</a:t>
            </a:r>
          </a:p>
        </p:txBody>
      </p:sp>
    </p:spTree>
    <p:extLst>
      <p:ext uri="{BB962C8B-B14F-4D97-AF65-F5344CB8AC3E}">
        <p14:creationId xmlns:p14="http://schemas.microsoft.com/office/powerpoint/2010/main" val="24778349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1852851" y="2952241"/>
            <a:ext cx="8493133" cy="523220"/>
          </a:xfrm>
          <a:prstGeom prst="rect">
            <a:avLst/>
          </a:prstGeom>
          <a:noFill/>
        </p:spPr>
        <p:txBody>
          <a:bodyPr wrap="square" rtlCol="0">
            <a:spAutoFit/>
          </a:bodyPr>
          <a:lstStyle/>
          <a:p>
            <a:pPr algn="ctr"/>
            <a:r>
              <a:rPr kumimoji="1" lang="en-US" altLang="ja-JP" sz="2800" dirty="0">
                <a:latin typeface="Calibri" panose="020F0502020204030204" pitchFamily="34" charset="0"/>
                <a:cs typeface="Calibri" panose="020F0502020204030204" pitchFamily="34" charset="0"/>
              </a:rPr>
              <a:t>Test Procedure for Pedestrian Dummy to calculate HIT</a:t>
            </a:r>
            <a:endParaRPr kumimoji="1" lang="ja-JP" altLang="en-US" sz="28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5843818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3028096" y="14645"/>
            <a:ext cx="6148735" cy="615553"/>
          </a:xfrm>
          <a:prstGeom prst="rect">
            <a:avLst/>
          </a:prstGeom>
          <a:noFill/>
        </p:spPr>
        <p:txBody>
          <a:bodyPr wrap="none" rtlCol="0">
            <a:spAutoFit/>
          </a:bodyPr>
          <a:lstStyle/>
          <a:p>
            <a:pPr algn="ctr"/>
            <a:r>
              <a:rPr lang="en-US" altLang="ja-JP" sz="3400" b="1" dirty="0">
                <a:solidFill>
                  <a:srgbClr val="0000CC"/>
                </a:solidFill>
                <a:latin typeface="Calibri" panose="020F0502020204030204" pitchFamily="34" charset="0"/>
                <a:cs typeface="Calibri" panose="020F0502020204030204" pitchFamily="34" charset="0"/>
              </a:rPr>
              <a:t>Full-scale Dummy Test Procedure</a:t>
            </a:r>
            <a:endParaRPr kumimoji="1" lang="ja-JP" altLang="en-US" sz="3400" b="1" dirty="0">
              <a:solidFill>
                <a:srgbClr val="0000CC"/>
              </a:solidFill>
              <a:latin typeface="Calibri" panose="020F0502020204030204" pitchFamily="34" charset="0"/>
              <a:cs typeface="Calibri" panose="020F0502020204030204" pitchFamily="34" charset="0"/>
            </a:endParaRPr>
          </a:p>
        </p:txBody>
      </p:sp>
      <p:sp>
        <p:nvSpPr>
          <p:cNvPr id="5" name="テキスト ボックス 4"/>
          <p:cNvSpPr txBox="1"/>
          <p:nvPr/>
        </p:nvSpPr>
        <p:spPr>
          <a:xfrm>
            <a:off x="343313" y="630198"/>
            <a:ext cx="11518280" cy="3046988"/>
          </a:xfrm>
          <a:prstGeom prst="rect">
            <a:avLst/>
          </a:prstGeom>
          <a:noFill/>
        </p:spPr>
        <p:txBody>
          <a:bodyPr wrap="square" rtlCol="0">
            <a:spAutoFit/>
          </a:bodyPr>
          <a:lstStyle/>
          <a:p>
            <a:r>
              <a:rPr lang="en-US" altLang="ja-JP" sz="2400" b="1" dirty="0">
                <a:latin typeface="Calibri" panose="020F0502020204030204" pitchFamily="34" charset="0"/>
                <a:cs typeface="Calibri" panose="020F0502020204030204" pitchFamily="34" charset="0"/>
              </a:rPr>
              <a:t>Discussion at 2</a:t>
            </a:r>
            <a:r>
              <a:rPr lang="en-US" altLang="ja-JP" sz="2400" b="1" baseline="30000" dirty="0">
                <a:latin typeface="Calibri" panose="020F0502020204030204" pitchFamily="34" charset="0"/>
                <a:cs typeface="Calibri" panose="020F0502020204030204" pitchFamily="34" charset="0"/>
              </a:rPr>
              <a:t>nd</a:t>
            </a:r>
            <a:r>
              <a:rPr lang="en-US" altLang="ja-JP" sz="2400" b="1" dirty="0">
                <a:latin typeface="Calibri" panose="020F0502020204030204" pitchFamily="34" charset="0"/>
                <a:cs typeface="Calibri" panose="020F0502020204030204" pitchFamily="34" charset="0"/>
              </a:rPr>
              <a:t> IWG-DPPS</a:t>
            </a:r>
          </a:p>
          <a:p>
            <a:pPr marL="800100" lvl="1" indent="-342900">
              <a:spcAft>
                <a:spcPts val="1200"/>
              </a:spcAft>
              <a:buFont typeface="Arial" panose="020B0604020202020204" pitchFamily="34" charset="0"/>
              <a:buChar char="•"/>
            </a:pPr>
            <a:r>
              <a:rPr lang="en-US" altLang="ja-JP" sz="2000" dirty="0">
                <a:latin typeface="Calibri" panose="020F0502020204030204" pitchFamily="34" charset="0"/>
                <a:cs typeface="Calibri" panose="020F0502020204030204" pitchFamily="34" charset="0"/>
              </a:rPr>
              <a:t>Test/simulation procedure for predicting HIT needs to be defined</a:t>
            </a:r>
          </a:p>
          <a:p>
            <a:r>
              <a:rPr lang="en-US" altLang="ja-JP" sz="2400" b="1" dirty="0">
                <a:latin typeface="Calibri" panose="020F0502020204030204" pitchFamily="34" charset="0"/>
                <a:cs typeface="Calibri" panose="020F0502020204030204" pitchFamily="34" charset="0"/>
              </a:rPr>
              <a:t>Review of existing procedure</a:t>
            </a:r>
            <a:endParaRPr kumimoji="1" lang="en-US" altLang="ja-JP" sz="2400" b="1" dirty="0">
              <a:latin typeface="Calibri" panose="020F0502020204030204" pitchFamily="34" charset="0"/>
              <a:cs typeface="Calibri" panose="020F0502020204030204" pitchFamily="34" charset="0"/>
            </a:endParaRPr>
          </a:p>
          <a:p>
            <a:pPr marL="742950" lvl="1" indent="-285750">
              <a:spcAft>
                <a:spcPts val="1200"/>
              </a:spcAft>
              <a:buFont typeface="Arial" panose="020B0604020202020204" pitchFamily="34" charset="0"/>
              <a:buChar char="•"/>
            </a:pPr>
            <a:r>
              <a:rPr lang="en-US" altLang="ja-JP" sz="2000" dirty="0">
                <a:latin typeface="Calibri" panose="020F0502020204030204" pitchFamily="34" charset="0"/>
                <a:cs typeface="Calibri" panose="020F0502020204030204" pitchFamily="34" charset="0"/>
              </a:rPr>
              <a:t>SAE J2782 specifies full-scale test conditions, including pedestrian posture, impact direction, impact speed and release timing of hanging dummy</a:t>
            </a:r>
          </a:p>
          <a:p>
            <a:r>
              <a:rPr lang="en-US" altLang="ja-JP" sz="2400" b="1" dirty="0">
                <a:latin typeface="Calibri" panose="020F0502020204030204" pitchFamily="34" charset="0"/>
                <a:cs typeface="Calibri" panose="020F0502020204030204" pitchFamily="34" charset="0"/>
              </a:rPr>
              <a:t>Needed to be investigated</a:t>
            </a:r>
          </a:p>
          <a:p>
            <a:pPr marL="742950" lvl="1" indent="-285750">
              <a:buFont typeface="Arial" panose="020B0604020202020204" pitchFamily="34" charset="0"/>
              <a:buChar char="•"/>
            </a:pPr>
            <a:r>
              <a:rPr lang="en-US" altLang="ja-JP" sz="2000" dirty="0">
                <a:latin typeface="Calibri" panose="020F0502020204030204" pitchFamily="34" charset="0"/>
                <a:cs typeface="Calibri" panose="020F0502020204030204" pitchFamily="34" charset="0"/>
              </a:rPr>
              <a:t>Tolerances of impact conditions need to be defined based on sensitivity to HIT</a:t>
            </a:r>
          </a:p>
          <a:p>
            <a:pPr marL="742950" lvl="1" indent="-285750">
              <a:buFont typeface="Arial" panose="020B0604020202020204" pitchFamily="34" charset="0"/>
              <a:buChar char="•"/>
            </a:pPr>
            <a:r>
              <a:rPr lang="en-US" altLang="ja-JP" sz="2000" dirty="0">
                <a:latin typeface="Calibri" panose="020F0502020204030204" pitchFamily="34" charset="0"/>
                <a:cs typeface="Calibri" panose="020F0502020204030204" pitchFamily="34" charset="0"/>
              </a:rPr>
              <a:t>Impact conditions need to be consistent with HBM simulation setup</a:t>
            </a:r>
          </a:p>
        </p:txBody>
      </p:sp>
    </p:spTree>
    <p:extLst>
      <p:ext uri="{BB962C8B-B14F-4D97-AF65-F5344CB8AC3E}">
        <p14:creationId xmlns:p14="http://schemas.microsoft.com/office/powerpoint/2010/main" val="13283597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p:cNvSpPr>
            <a:spLocks noChangeArrowheads="1"/>
          </p:cNvSpPr>
          <p:nvPr/>
        </p:nvSpPr>
        <p:spPr bwMode="auto">
          <a:xfrm>
            <a:off x="0" y="-230832"/>
            <a:ext cx="18473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sp>
        <p:nvSpPr>
          <p:cNvPr id="9" name="テキスト ボックス 8"/>
          <p:cNvSpPr txBox="1"/>
          <p:nvPr/>
        </p:nvSpPr>
        <p:spPr>
          <a:xfrm>
            <a:off x="1019777" y="1106742"/>
            <a:ext cx="10180068" cy="1138773"/>
          </a:xfrm>
          <a:prstGeom prst="rect">
            <a:avLst/>
          </a:prstGeom>
          <a:noFill/>
        </p:spPr>
        <p:txBody>
          <a:bodyPr wrap="square" rtlCol="0">
            <a:spAutoFit/>
          </a:bodyPr>
          <a:lstStyle/>
          <a:p>
            <a:r>
              <a:rPr lang="en-US" altLang="ja-JP" sz="2000" b="1" dirty="0">
                <a:latin typeface="Calibri" panose="020F0502020204030204" pitchFamily="34" charset="0"/>
                <a:cs typeface="Calibri" panose="020F0502020204030204" pitchFamily="34" charset="0"/>
              </a:rPr>
              <a:t>Testing tolerance specified in SAE J2782</a:t>
            </a:r>
            <a:endParaRPr kumimoji="1" lang="en-US" altLang="ja-JP" sz="2000" b="1" dirty="0">
              <a:latin typeface="Calibri" panose="020F0502020204030204" pitchFamily="34" charset="0"/>
              <a:cs typeface="Calibri" panose="020F0502020204030204" pitchFamily="34" charset="0"/>
            </a:endParaRPr>
          </a:p>
          <a:p>
            <a:pPr marL="742950" lvl="1" indent="-285750">
              <a:buFont typeface="Arial" panose="020B0604020202020204" pitchFamily="34" charset="0"/>
              <a:buChar char="•"/>
            </a:pPr>
            <a:r>
              <a:rPr lang="en-US" altLang="ja-JP" dirty="0">
                <a:latin typeface="Calibri" panose="020F0502020204030204" pitchFamily="34" charset="0"/>
                <a:cs typeface="Calibri" panose="020F0502020204030204" pitchFamily="34" charset="0"/>
              </a:rPr>
              <a:t>Impact speed: 40km/h±1km/h</a:t>
            </a:r>
          </a:p>
          <a:p>
            <a:pPr marL="742950" lvl="1" indent="-285750">
              <a:buFont typeface="Arial" panose="020B0604020202020204" pitchFamily="34" charset="0"/>
              <a:buChar char="•"/>
            </a:pPr>
            <a:r>
              <a:rPr lang="en-US" altLang="ja-JP" dirty="0">
                <a:latin typeface="Calibri" panose="020F0502020204030204" pitchFamily="34" charset="0"/>
                <a:cs typeface="Calibri" panose="020F0502020204030204" pitchFamily="34" charset="0"/>
              </a:rPr>
              <a:t>Posture</a:t>
            </a:r>
            <a:r>
              <a:rPr lang="ja-JP" altLang="en-US" dirty="0">
                <a:latin typeface="Calibri" panose="020F0502020204030204" pitchFamily="34" charset="0"/>
                <a:cs typeface="Calibri" panose="020F0502020204030204" pitchFamily="34" charset="0"/>
              </a:rPr>
              <a:t>：</a:t>
            </a:r>
            <a:r>
              <a:rPr lang="en-US" altLang="ja-JP" dirty="0">
                <a:latin typeface="Calibri" panose="020F0502020204030204" pitchFamily="34" charset="0"/>
                <a:cs typeface="Calibri" panose="020F0502020204030204" pitchFamily="34" charset="0"/>
              </a:rPr>
              <a:t>knee height(±10mm)</a:t>
            </a:r>
            <a:r>
              <a:rPr lang="ja-JP" altLang="en-US" dirty="0" err="1">
                <a:latin typeface="Calibri" panose="020F0502020204030204" pitchFamily="34" charset="0"/>
                <a:cs typeface="Calibri" panose="020F0502020204030204" pitchFamily="34" charset="0"/>
              </a:rPr>
              <a:t>、</a:t>
            </a:r>
            <a:r>
              <a:rPr lang="en-US" altLang="ja-JP" dirty="0">
                <a:latin typeface="Calibri" panose="020F0502020204030204" pitchFamily="34" charset="0"/>
                <a:cs typeface="Calibri" panose="020F0502020204030204" pitchFamily="34" charset="0"/>
              </a:rPr>
              <a:t>angle of joints(±5 degree)</a:t>
            </a:r>
          </a:p>
        </p:txBody>
      </p:sp>
      <p:sp>
        <p:nvSpPr>
          <p:cNvPr id="10" name="テキスト ボックス 9"/>
          <p:cNvSpPr txBox="1"/>
          <p:nvPr/>
        </p:nvSpPr>
        <p:spPr>
          <a:xfrm>
            <a:off x="1007172" y="2197894"/>
            <a:ext cx="10846380" cy="1508105"/>
          </a:xfrm>
          <a:prstGeom prst="rect">
            <a:avLst/>
          </a:prstGeom>
          <a:noFill/>
        </p:spPr>
        <p:txBody>
          <a:bodyPr wrap="square" rtlCol="0">
            <a:spAutoFit/>
          </a:bodyPr>
          <a:lstStyle/>
          <a:p>
            <a:r>
              <a:rPr lang="en-US" altLang="ja-JP" sz="2000" b="1" dirty="0">
                <a:latin typeface="Calibri" panose="020F0502020204030204" pitchFamily="34" charset="0"/>
                <a:cs typeface="Calibri" panose="020F0502020204030204" pitchFamily="34" charset="0"/>
              </a:rPr>
              <a:t>Sensitivity analysis</a:t>
            </a:r>
            <a:endParaRPr kumimoji="1" lang="en-US" altLang="ja-JP" sz="2000" b="1" dirty="0">
              <a:latin typeface="Calibri" panose="020F0502020204030204" pitchFamily="34" charset="0"/>
              <a:cs typeface="Calibri" panose="020F0502020204030204" pitchFamily="34" charset="0"/>
            </a:endParaRPr>
          </a:p>
          <a:p>
            <a:pPr marL="742950" lvl="1" indent="-285750">
              <a:buFont typeface="Arial" panose="020B0604020202020204" pitchFamily="34" charset="0"/>
              <a:buChar char="•"/>
            </a:pPr>
            <a:r>
              <a:rPr lang="en-US" altLang="ja-JP" dirty="0">
                <a:latin typeface="Calibri" panose="020F0502020204030204" pitchFamily="34" charset="0"/>
                <a:cs typeface="Calibri" panose="020F0502020204030204" pitchFamily="34" charset="0"/>
              </a:rPr>
              <a:t>Calculate variation of HIT by simulation</a:t>
            </a:r>
          </a:p>
          <a:p>
            <a:pPr marL="742950" lvl="1" indent="-285750">
              <a:buFont typeface="Arial" panose="020B0604020202020204" pitchFamily="34" charset="0"/>
              <a:buChar char="•"/>
            </a:pPr>
            <a:r>
              <a:rPr lang="en-US" altLang="ja-JP" dirty="0">
                <a:latin typeface="Calibri" panose="020F0502020204030204" pitchFamily="34" charset="0"/>
                <a:cs typeface="Calibri" panose="020F0502020204030204" pitchFamily="34" charset="0"/>
              </a:rPr>
              <a:t>Impact velocity: 39km/h (lower limit) and 41km/h (upper limit)</a:t>
            </a:r>
          </a:p>
          <a:p>
            <a:pPr marL="742950" lvl="1" indent="-285750">
              <a:buFont typeface="Arial" panose="020B0604020202020204" pitchFamily="34" charset="0"/>
              <a:buChar char="•"/>
            </a:pPr>
            <a:r>
              <a:rPr lang="en-US" altLang="ja-JP" dirty="0">
                <a:latin typeface="Calibri" panose="020F0502020204030204" pitchFamily="34" charset="0"/>
                <a:cs typeface="Calibri" panose="020F0502020204030204" pitchFamily="34" charset="0"/>
              </a:rPr>
              <a:t>Posture (head height): highest and lowest</a:t>
            </a:r>
          </a:p>
        </p:txBody>
      </p:sp>
      <p:graphicFrame>
        <p:nvGraphicFramePr>
          <p:cNvPr id="6" name="表 5"/>
          <p:cNvGraphicFramePr>
            <a:graphicFrameLocks noGrp="1"/>
          </p:cNvGraphicFramePr>
          <p:nvPr>
            <p:extLst>
              <p:ext uri="{D42A27DB-BD31-4B8C-83A1-F6EECF244321}">
                <p14:modId xmlns:p14="http://schemas.microsoft.com/office/powerpoint/2010/main" val="136382066"/>
              </p:ext>
            </p:extLst>
          </p:nvPr>
        </p:nvGraphicFramePr>
        <p:xfrm>
          <a:off x="1386093" y="4084280"/>
          <a:ext cx="9813753" cy="2377440"/>
        </p:xfrm>
        <a:graphic>
          <a:graphicData uri="http://schemas.openxmlformats.org/drawingml/2006/table">
            <a:tbl>
              <a:tblPr firstRow="1" bandRow="1">
                <a:tableStyleId>{5C22544A-7EE6-4342-B048-85BDC9FD1C3A}</a:tableStyleId>
              </a:tblPr>
              <a:tblGrid>
                <a:gridCol w="3271251">
                  <a:extLst>
                    <a:ext uri="{9D8B030D-6E8A-4147-A177-3AD203B41FA5}">
                      <a16:colId xmlns:a16="http://schemas.microsoft.com/office/drawing/2014/main" val="3245621458"/>
                    </a:ext>
                  </a:extLst>
                </a:gridCol>
                <a:gridCol w="3271251">
                  <a:extLst>
                    <a:ext uri="{9D8B030D-6E8A-4147-A177-3AD203B41FA5}">
                      <a16:colId xmlns:a16="http://schemas.microsoft.com/office/drawing/2014/main" val="1587293867"/>
                    </a:ext>
                  </a:extLst>
                </a:gridCol>
                <a:gridCol w="3271251">
                  <a:extLst>
                    <a:ext uri="{9D8B030D-6E8A-4147-A177-3AD203B41FA5}">
                      <a16:colId xmlns:a16="http://schemas.microsoft.com/office/drawing/2014/main" val="3001933116"/>
                    </a:ext>
                  </a:extLst>
                </a:gridCol>
              </a:tblGrid>
              <a:tr h="370840">
                <a:tc>
                  <a:txBody>
                    <a:bodyPr/>
                    <a:lstStyle/>
                    <a:p>
                      <a:pPr algn="ctr"/>
                      <a:endParaRPr kumimoji="1" lang="ja-JP" altLang="en-US" sz="2000" dirty="0">
                        <a:latin typeface="Calibri" panose="020F0502020204030204" pitchFamily="34" charset="0"/>
                        <a:cs typeface="Calibri" panose="020F0502020204030204" pitchFamily="34" charset="0"/>
                      </a:endParaRPr>
                    </a:p>
                  </a:txBody>
                  <a:tcPr marL="121888" marR="121888"/>
                </a:tc>
                <a:tc>
                  <a:txBody>
                    <a:bodyPr/>
                    <a:lstStyle/>
                    <a:p>
                      <a:pPr algn="ctr"/>
                      <a:r>
                        <a:rPr kumimoji="1" lang="en-US" altLang="ja-JP" sz="2000" dirty="0">
                          <a:latin typeface="Calibri" panose="020F0502020204030204" pitchFamily="34" charset="0"/>
                          <a:cs typeface="Calibri" panose="020F0502020204030204" pitchFamily="34" charset="0"/>
                        </a:rPr>
                        <a:t>Impact</a:t>
                      </a:r>
                      <a:r>
                        <a:rPr kumimoji="1" lang="en-US" altLang="ja-JP" sz="2000" baseline="0" dirty="0">
                          <a:latin typeface="Calibri" panose="020F0502020204030204" pitchFamily="34" charset="0"/>
                          <a:cs typeface="Calibri" panose="020F0502020204030204" pitchFamily="34" charset="0"/>
                        </a:rPr>
                        <a:t> speed</a:t>
                      </a:r>
                      <a:endParaRPr kumimoji="1" lang="ja-JP" altLang="en-US" sz="2000" dirty="0">
                        <a:latin typeface="Calibri" panose="020F0502020204030204" pitchFamily="34" charset="0"/>
                        <a:cs typeface="Calibri" panose="020F0502020204030204" pitchFamily="34" charset="0"/>
                      </a:endParaRPr>
                    </a:p>
                  </a:txBody>
                  <a:tcPr marL="121888" marR="121888"/>
                </a:tc>
                <a:tc>
                  <a:txBody>
                    <a:bodyPr/>
                    <a:lstStyle/>
                    <a:p>
                      <a:pPr algn="ctr"/>
                      <a:r>
                        <a:rPr kumimoji="1" lang="en-US" altLang="ja-JP" sz="2000" dirty="0">
                          <a:latin typeface="Calibri" panose="020F0502020204030204" pitchFamily="34" charset="0"/>
                          <a:cs typeface="Calibri" panose="020F0502020204030204" pitchFamily="34" charset="0"/>
                        </a:rPr>
                        <a:t>Head height from ground</a:t>
                      </a:r>
                      <a:endParaRPr kumimoji="1" lang="ja-JP" altLang="en-US" sz="2000" dirty="0">
                        <a:latin typeface="Calibri" panose="020F0502020204030204" pitchFamily="34" charset="0"/>
                        <a:cs typeface="Calibri" panose="020F0502020204030204" pitchFamily="34" charset="0"/>
                      </a:endParaRPr>
                    </a:p>
                  </a:txBody>
                  <a:tcPr marL="121888" marR="121888"/>
                </a:tc>
                <a:extLst>
                  <a:ext uri="{0D108BD9-81ED-4DB2-BD59-A6C34878D82A}">
                    <a16:rowId xmlns:a16="http://schemas.microsoft.com/office/drawing/2014/main" val="3136942475"/>
                  </a:ext>
                </a:extLst>
              </a:tr>
              <a:tr h="370840">
                <a:tc>
                  <a:txBody>
                    <a:bodyPr/>
                    <a:lstStyle/>
                    <a:p>
                      <a:pPr algn="ctr"/>
                      <a:r>
                        <a:rPr kumimoji="1" lang="en-US" altLang="ja-JP" sz="2000" dirty="0">
                          <a:latin typeface="Calibri" panose="020F0502020204030204" pitchFamily="34" charset="0"/>
                          <a:cs typeface="Calibri" panose="020F0502020204030204" pitchFamily="34" charset="0"/>
                        </a:rPr>
                        <a:t>Base</a:t>
                      </a:r>
                      <a:endParaRPr kumimoji="1" lang="ja-JP" altLang="en-US" sz="2000" dirty="0">
                        <a:latin typeface="Calibri" panose="020F0502020204030204" pitchFamily="34" charset="0"/>
                        <a:cs typeface="Calibri" panose="020F0502020204030204" pitchFamily="34" charset="0"/>
                      </a:endParaRPr>
                    </a:p>
                  </a:txBody>
                  <a:tcPr marL="121888" marR="121888"/>
                </a:tc>
                <a:tc>
                  <a:txBody>
                    <a:bodyPr/>
                    <a:lstStyle/>
                    <a:p>
                      <a:pPr algn="ctr"/>
                      <a:r>
                        <a:rPr kumimoji="1" lang="en-US" altLang="ja-JP" sz="2000" dirty="0">
                          <a:latin typeface="Calibri" panose="020F0502020204030204" pitchFamily="34" charset="0"/>
                          <a:cs typeface="Calibri" panose="020F0502020204030204" pitchFamily="34" charset="0"/>
                        </a:rPr>
                        <a:t>40km/h</a:t>
                      </a:r>
                      <a:endParaRPr kumimoji="1" lang="ja-JP" altLang="en-US" sz="2000" dirty="0">
                        <a:latin typeface="Calibri" panose="020F0502020204030204" pitchFamily="34" charset="0"/>
                        <a:cs typeface="Calibri" panose="020F0502020204030204" pitchFamily="34" charset="0"/>
                      </a:endParaRPr>
                    </a:p>
                  </a:txBody>
                  <a:tcPr marL="121888" marR="121888"/>
                </a:tc>
                <a:tc>
                  <a:txBody>
                    <a:bodyPr/>
                    <a:lstStyle/>
                    <a:p>
                      <a:pPr algn="ctr"/>
                      <a:r>
                        <a:rPr kumimoji="1" lang="en-US" altLang="ja-JP" sz="2000" dirty="0">
                          <a:latin typeface="Calibri" panose="020F0502020204030204" pitchFamily="34" charset="0"/>
                          <a:cs typeface="Calibri" panose="020F0502020204030204" pitchFamily="34" charset="0"/>
                        </a:rPr>
                        <a:t>J2782</a:t>
                      </a:r>
                      <a:endParaRPr kumimoji="1" lang="ja-JP" altLang="en-US" sz="2000" dirty="0">
                        <a:latin typeface="Calibri" panose="020F0502020204030204" pitchFamily="34" charset="0"/>
                        <a:cs typeface="Calibri" panose="020F0502020204030204" pitchFamily="34" charset="0"/>
                      </a:endParaRPr>
                    </a:p>
                  </a:txBody>
                  <a:tcPr marL="121888" marR="121888"/>
                </a:tc>
                <a:extLst>
                  <a:ext uri="{0D108BD9-81ED-4DB2-BD59-A6C34878D82A}">
                    <a16:rowId xmlns:a16="http://schemas.microsoft.com/office/drawing/2014/main" val="3679904940"/>
                  </a:ext>
                </a:extLst>
              </a:tr>
              <a:tr h="370840">
                <a:tc>
                  <a:txBody>
                    <a:bodyPr/>
                    <a:lstStyle/>
                    <a:p>
                      <a:pPr algn="ctr"/>
                      <a:r>
                        <a:rPr kumimoji="1" lang="en-US" altLang="ja-JP" sz="2000" dirty="0">
                          <a:latin typeface="Calibri" panose="020F0502020204030204" pitchFamily="34" charset="0"/>
                          <a:cs typeface="Calibri" panose="020F0502020204030204" pitchFamily="34" charset="0"/>
                        </a:rPr>
                        <a:t>L-L</a:t>
                      </a:r>
                      <a:endParaRPr kumimoji="1" lang="ja-JP" altLang="en-US" sz="2000" dirty="0">
                        <a:latin typeface="Calibri" panose="020F0502020204030204" pitchFamily="34" charset="0"/>
                        <a:cs typeface="Calibri" panose="020F0502020204030204" pitchFamily="34" charset="0"/>
                      </a:endParaRPr>
                    </a:p>
                  </a:txBody>
                  <a:tcPr marL="121888" marR="121888"/>
                </a:tc>
                <a:tc>
                  <a:txBody>
                    <a:bodyPr/>
                    <a:lstStyle/>
                    <a:p>
                      <a:pPr algn="ctr"/>
                      <a:r>
                        <a:rPr kumimoji="1" lang="en-US" altLang="ja-JP" sz="2000" dirty="0">
                          <a:latin typeface="Calibri" panose="020F0502020204030204" pitchFamily="34" charset="0"/>
                          <a:cs typeface="Calibri" panose="020F0502020204030204" pitchFamily="34" charset="0"/>
                        </a:rPr>
                        <a:t>39km/h</a:t>
                      </a:r>
                      <a:endParaRPr kumimoji="1" lang="ja-JP" altLang="en-US" sz="2000" dirty="0">
                        <a:latin typeface="Calibri" panose="020F0502020204030204" pitchFamily="34" charset="0"/>
                        <a:cs typeface="Calibri" panose="020F0502020204030204" pitchFamily="34" charset="0"/>
                      </a:endParaRPr>
                    </a:p>
                  </a:txBody>
                  <a:tcPr marL="121888" marR="121888"/>
                </a:tc>
                <a:tc>
                  <a:txBody>
                    <a:bodyPr/>
                    <a:lstStyle/>
                    <a:p>
                      <a:pPr algn="ctr"/>
                      <a:r>
                        <a:rPr kumimoji="1" lang="en-US" altLang="ja-JP" sz="2000" dirty="0">
                          <a:latin typeface="Calibri" panose="020F0502020204030204" pitchFamily="34" charset="0"/>
                          <a:cs typeface="Calibri" panose="020F0502020204030204" pitchFamily="34" charset="0"/>
                        </a:rPr>
                        <a:t>Lowest</a:t>
                      </a:r>
                      <a:r>
                        <a:rPr kumimoji="1" lang="en-US" altLang="ja-JP" sz="2000" baseline="0" dirty="0">
                          <a:latin typeface="Calibri" panose="020F0502020204030204" pitchFamily="34" charset="0"/>
                          <a:cs typeface="Calibri" panose="020F0502020204030204" pitchFamily="34" charset="0"/>
                        </a:rPr>
                        <a:t> in tolerance</a:t>
                      </a:r>
                      <a:endParaRPr kumimoji="1" lang="ja-JP" altLang="en-US" sz="2000" dirty="0">
                        <a:latin typeface="Calibri" panose="020F0502020204030204" pitchFamily="34" charset="0"/>
                        <a:cs typeface="Calibri" panose="020F0502020204030204" pitchFamily="34" charset="0"/>
                      </a:endParaRPr>
                    </a:p>
                  </a:txBody>
                  <a:tcPr marL="121888" marR="121888"/>
                </a:tc>
                <a:extLst>
                  <a:ext uri="{0D108BD9-81ED-4DB2-BD59-A6C34878D82A}">
                    <a16:rowId xmlns:a16="http://schemas.microsoft.com/office/drawing/2014/main" val="1948127918"/>
                  </a:ext>
                </a:extLst>
              </a:tr>
              <a:tr h="370840">
                <a:tc>
                  <a:txBody>
                    <a:bodyPr/>
                    <a:lstStyle/>
                    <a:p>
                      <a:pPr algn="ctr"/>
                      <a:r>
                        <a:rPr kumimoji="1" lang="en-US" altLang="ja-JP" sz="2000" dirty="0">
                          <a:latin typeface="Calibri" panose="020F0502020204030204" pitchFamily="34" charset="0"/>
                          <a:cs typeface="Calibri" panose="020F0502020204030204" pitchFamily="34" charset="0"/>
                        </a:rPr>
                        <a:t>L-H</a:t>
                      </a:r>
                      <a:endParaRPr kumimoji="1" lang="ja-JP" altLang="en-US" sz="2000" dirty="0">
                        <a:latin typeface="Calibri" panose="020F0502020204030204" pitchFamily="34" charset="0"/>
                        <a:cs typeface="Calibri" panose="020F0502020204030204" pitchFamily="34" charset="0"/>
                      </a:endParaRPr>
                    </a:p>
                  </a:txBody>
                  <a:tcPr marL="121888" marR="121888"/>
                </a:tc>
                <a:tc>
                  <a:txBody>
                    <a:bodyPr/>
                    <a:lstStyle/>
                    <a:p>
                      <a:pPr algn="ctr"/>
                      <a:r>
                        <a:rPr kumimoji="1" lang="en-US" altLang="ja-JP" sz="2000" dirty="0">
                          <a:latin typeface="Calibri" panose="020F0502020204030204" pitchFamily="34" charset="0"/>
                          <a:cs typeface="Calibri" panose="020F0502020204030204" pitchFamily="34" charset="0"/>
                        </a:rPr>
                        <a:t>39km/h</a:t>
                      </a:r>
                      <a:endParaRPr kumimoji="1" lang="ja-JP" altLang="en-US" sz="2000" dirty="0">
                        <a:latin typeface="Calibri" panose="020F0502020204030204" pitchFamily="34" charset="0"/>
                        <a:cs typeface="Calibri" panose="020F0502020204030204" pitchFamily="34" charset="0"/>
                      </a:endParaRPr>
                    </a:p>
                  </a:txBody>
                  <a:tcPr marL="121888" marR="121888"/>
                </a:tc>
                <a:tc>
                  <a:txBody>
                    <a:bodyPr/>
                    <a:lstStyle/>
                    <a:p>
                      <a:pPr algn="ctr"/>
                      <a:r>
                        <a:rPr kumimoji="1" lang="en-US" altLang="ja-JP" sz="2000" dirty="0">
                          <a:latin typeface="Calibri" panose="020F0502020204030204" pitchFamily="34" charset="0"/>
                          <a:cs typeface="Calibri" panose="020F0502020204030204" pitchFamily="34" charset="0"/>
                        </a:rPr>
                        <a:t>Highest</a:t>
                      </a:r>
                      <a:r>
                        <a:rPr kumimoji="1" lang="en-US" altLang="ja-JP" sz="2000" baseline="0" dirty="0">
                          <a:latin typeface="Calibri" panose="020F0502020204030204" pitchFamily="34" charset="0"/>
                          <a:cs typeface="Calibri" panose="020F0502020204030204" pitchFamily="34" charset="0"/>
                        </a:rPr>
                        <a:t> in tolerance</a:t>
                      </a:r>
                      <a:endParaRPr kumimoji="1" lang="ja-JP" altLang="en-US" sz="2000" dirty="0">
                        <a:latin typeface="Calibri" panose="020F0502020204030204" pitchFamily="34" charset="0"/>
                        <a:cs typeface="Calibri" panose="020F0502020204030204" pitchFamily="34" charset="0"/>
                      </a:endParaRPr>
                    </a:p>
                  </a:txBody>
                  <a:tcPr marL="121888" marR="121888"/>
                </a:tc>
                <a:extLst>
                  <a:ext uri="{0D108BD9-81ED-4DB2-BD59-A6C34878D82A}">
                    <a16:rowId xmlns:a16="http://schemas.microsoft.com/office/drawing/2014/main" val="2028571745"/>
                  </a:ext>
                </a:extLst>
              </a:tr>
              <a:tr h="370840">
                <a:tc>
                  <a:txBody>
                    <a:bodyPr/>
                    <a:lstStyle/>
                    <a:p>
                      <a:pPr algn="ctr"/>
                      <a:r>
                        <a:rPr kumimoji="1" lang="en-US" altLang="ja-JP" sz="2000" dirty="0">
                          <a:latin typeface="Calibri" panose="020F0502020204030204" pitchFamily="34" charset="0"/>
                          <a:cs typeface="Calibri" panose="020F0502020204030204" pitchFamily="34" charset="0"/>
                        </a:rPr>
                        <a:t>H-L</a:t>
                      </a:r>
                      <a:endParaRPr kumimoji="1" lang="ja-JP" altLang="en-US" sz="2000" dirty="0">
                        <a:latin typeface="Calibri" panose="020F0502020204030204" pitchFamily="34" charset="0"/>
                        <a:cs typeface="Calibri" panose="020F0502020204030204" pitchFamily="34" charset="0"/>
                      </a:endParaRPr>
                    </a:p>
                  </a:txBody>
                  <a:tcPr marL="121888" marR="121888"/>
                </a:tc>
                <a:tc>
                  <a:txBody>
                    <a:bodyPr/>
                    <a:lstStyle/>
                    <a:p>
                      <a:pPr algn="ctr"/>
                      <a:r>
                        <a:rPr kumimoji="1" lang="en-US" altLang="ja-JP" sz="2000" dirty="0">
                          <a:latin typeface="Calibri" panose="020F0502020204030204" pitchFamily="34" charset="0"/>
                          <a:cs typeface="Calibri" panose="020F0502020204030204" pitchFamily="34" charset="0"/>
                        </a:rPr>
                        <a:t>41km/h</a:t>
                      </a:r>
                      <a:endParaRPr kumimoji="1" lang="ja-JP" altLang="en-US" sz="2000" dirty="0">
                        <a:latin typeface="Calibri" panose="020F0502020204030204" pitchFamily="34" charset="0"/>
                        <a:cs typeface="Calibri" panose="020F0502020204030204" pitchFamily="34" charset="0"/>
                      </a:endParaRPr>
                    </a:p>
                  </a:txBody>
                  <a:tcPr marL="121888" marR="121888"/>
                </a:tc>
                <a:tc>
                  <a:txBody>
                    <a:bodyPr/>
                    <a:lstStyle/>
                    <a:p>
                      <a:pPr algn="ctr"/>
                      <a:r>
                        <a:rPr kumimoji="1" lang="en-US" altLang="ja-JP" sz="2000" dirty="0">
                          <a:latin typeface="Calibri" panose="020F0502020204030204" pitchFamily="34" charset="0"/>
                          <a:cs typeface="Calibri" panose="020F0502020204030204" pitchFamily="34" charset="0"/>
                        </a:rPr>
                        <a:t>Lowest</a:t>
                      </a:r>
                      <a:r>
                        <a:rPr kumimoji="1" lang="en-US" altLang="ja-JP" sz="2000" baseline="0" dirty="0">
                          <a:latin typeface="Calibri" panose="020F0502020204030204" pitchFamily="34" charset="0"/>
                          <a:cs typeface="Calibri" panose="020F0502020204030204" pitchFamily="34" charset="0"/>
                        </a:rPr>
                        <a:t> in tolerance</a:t>
                      </a:r>
                      <a:endParaRPr kumimoji="1" lang="ja-JP" altLang="en-US" sz="2000" dirty="0">
                        <a:latin typeface="Calibri" panose="020F0502020204030204" pitchFamily="34" charset="0"/>
                        <a:cs typeface="Calibri" panose="020F0502020204030204" pitchFamily="34" charset="0"/>
                      </a:endParaRPr>
                    </a:p>
                  </a:txBody>
                  <a:tcPr marL="121888" marR="121888"/>
                </a:tc>
                <a:extLst>
                  <a:ext uri="{0D108BD9-81ED-4DB2-BD59-A6C34878D82A}">
                    <a16:rowId xmlns:a16="http://schemas.microsoft.com/office/drawing/2014/main" val="1647994932"/>
                  </a:ext>
                </a:extLst>
              </a:tr>
              <a:tr h="370840">
                <a:tc>
                  <a:txBody>
                    <a:bodyPr/>
                    <a:lstStyle/>
                    <a:p>
                      <a:pPr algn="ctr"/>
                      <a:r>
                        <a:rPr kumimoji="1" lang="en-US" altLang="ja-JP" sz="2000" dirty="0">
                          <a:latin typeface="Calibri" panose="020F0502020204030204" pitchFamily="34" charset="0"/>
                          <a:cs typeface="Calibri" panose="020F0502020204030204" pitchFamily="34" charset="0"/>
                        </a:rPr>
                        <a:t>H-H</a:t>
                      </a:r>
                      <a:endParaRPr kumimoji="1" lang="ja-JP" altLang="en-US" sz="2000" dirty="0">
                        <a:latin typeface="Calibri" panose="020F0502020204030204" pitchFamily="34" charset="0"/>
                        <a:cs typeface="Calibri" panose="020F0502020204030204" pitchFamily="34" charset="0"/>
                      </a:endParaRPr>
                    </a:p>
                  </a:txBody>
                  <a:tcPr marL="121888" marR="121888"/>
                </a:tc>
                <a:tc>
                  <a:txBody>
                    <a:bodyPr/>
                    <a:lstStyle/>
                    <a:p>
                      <a:pPr algn="ctr"/>
                      <a:r>
                        <a:rPr kumimoji="1" lang="en-US" altLang="ja-JP" sz="2000" dirty="0">
                          <a:latin typeface="Calibri" panose="020F0502020204030204" pitchFamily="34" charset="0"/>
                          <a:cs typeface="Calibri" panose="020F0502020204030204" pitchFamily="34" charset="0"/>
                        </a:rPr>
                        <a:t>41km/h</a:t>
                      </a:r>
                      <a:endParaRPr kumimoji="1" lang="ja-JP" altLang="en-US" sz="2000" dirty="0">
                        <a:latin typeface="Calibri" panose="020F0502020204030204" pitchFamily="34" charset="0"/>
                        <a:cs typeface="Calibri" panose="020F0502020204030204" pitchFamily="34" charset="0"/>
                      </a:endParaRPr>
                    </a:p>
                  </a:txBody>
                  <a:tcPr marL="121888" marR="121888"/>
                </a:tc>
                <a:tc>
                  <a:txBody>
                    <a:bodyPr/>
                    <a:lstStyle/>
                    <a:p>
                      <a:pPr algn="ctr"/>
                      <a:r>
                        <a:rPr kumimoji="1" lang="en-US" altLang="ja-JP" sz="2000" dirty="0">
                          <a:latin typeface="Calibri" panose="020F0502020204030204" pitchFamily="34" charset="0"/>
                          <a:cs typeface="Calibri" panose="020F0502020204030204" pitchFamily="34" charset="0"/>
                        </a:rPr>
                        <a:t>Highest</a:t>
                      </a:r>
                      <a:r>
                        <a:rPr kumimoji="1" lang="en-US" altLang="ja-JP" sz="2000" baseline="0" dirty="0">
                          <a:latin typeface="Calibri" panose="020F0502020204030204" pitchFamily="34" charset="0"/>
                          <a:cs typeface="Calibri" panose="020F0502020204030204" pitchFamily="34" charset="0"/>
                        </a:rPr>
                        <a:t> in tolerance</a:t>
                      </a:r>
                      <a:endParaRPr kumimoji="1" lang="ja-JP" altLang="en-US" sz="2000" dirty="0">
                        <a:latin typeface="Calibri" panose="020F0502020204030204" pitchFamily="34" charset="0"/>
                        <a:cs typeface="Calibri" panose="020F0502020204030204" pitchFamily="34" charset="0"/>
                      </a:endParaRPr>
                    </a:p>
                  </a:txBody>
                  <a:tcPr marL="121888" marR="121888"/>
                </a:tc>
                <a:extLst>
                  <a:ext uri="{0D108BD9-81ED-4DB2-BD59-A6C34878D82A}">
                    <a16:rowId xmlns:a16="http://schemas.microsoft.com/office/drawing/2014/main" val="1934292862"/>
                  </a:ext>
                </a:extLst>
              </a:tr>
            </a:tbl>
          </a:graphicData>
        </a:graphic>
      </p:graphicFrame>
      <p:sp>
        <p:nvSpPr>
          <p:cNvPr id="8" name="テキスト ボックス 7"/>
          <p:cNvSpPr txBox="1"/>
          <p:nvPr/>
        </p:nvSpPr>
        <p:spPr>
          <a:xfrm>
            <a:off x="4288829" y="3645024"/>
            <a:ext cx="3615733" cy="461665"/>
          </a:xfrm>
          <a:prstGeom prst="rect">
            <a:avLst/>
          </a:prstGeom>
          <a:noFill/>
        </p:spPr>
        <p:txBody>
          <a:bodyPr wrap="none" rtlCol="0">
            <a:spAutoFit/>
          </a:bodyPr>
          <a:lstStyle/>
          <a:p>
            <a:pPr algn="ctr"/>
            <a:r>
              <a:rPr kumimoji="1" lang="en-US" altLang="ja-JP" dirty="0">
                <a:latin typeface="Calibri" panose="020F0502020204030204" pitchFamily="34" charset="0"/>
                <a:cs typeface="Calibri" panose="020F0502020204030204" pitchFamily="34" charset="0"/>
              </a:rPr>
              <a:t>Combination of simulations</a:t>
            </a:r>
            <a:endParaRPr kumimoji="1" lang="ja-JP" altLang="en-US" dirty="0">
              <a:latin typeface="Calibri" panose="020F0502020204030204" pitchFamily="34" charset="0"/>
              <a:cs typeface="Calibri" panose="020F0502020204030204" pitchFamily="34" charset="0"/>
            </a:endParaRPr>
          </a:p>
        </p:txBody>
      </p:sp>
      <p:sp>
        <p:nvSpPr>
          <p:cNvPr id="11" name="テキスト ボックス 10"/>
          <p:cNvSpPr txBox="1"/>
          <p:nvPr/>
        </p:nvSpPr>
        <p:spPr>
          <a:xfrm>
            <a:off x="2609803" y="14645"/>
            <a:ext cx="6985374" cy="615553"/>
          </a:xfrm>
          <a:prstGeom prst="rect">
            <a:avLst/>
          </a:prstGeom>
          <a:noFill/>
        </p:spPr>
        <p:txBody>
          <a:bodyPr wrap="none" rtlCol="0">
            <a:spAutoFit/>
          </a:bodyPr>
          <a:lstStyle/>
          <a:p>
            <a:pPr algn="ctr"/>
            <a:r>
              <a:rPr lang="en-US" altLang="ja-JP" sz="3400" b="1" dirty="0">
                <a:solidFill>
                  <a:srgbClr val="0000CC"/>
                </a:solidFill>
                <a:latin typeface="Calibri" panose="020F0502020204030204" pitchFamily="34" charset="0"/>
                <a:cs typeface="Calibri" panose="020F0502020204030204" pitchFamily="34" charset="0"/>
              </a:rPr>
              <a:t>Influence of Testing Tolerances on HIT</a:t>
            </a:r>
            <a:endParaRPr kumimoji="1" lang="ja-JP" altLang="en-US" sz="3400" b="1" dirty="0">
              <a:solidFill>
                <a:srgbClr val="0000CC"/>
              </a:solidFill>
              <a:latin typeface="Calibri" panose="020F0502020204030204" pitchFamily="34" charset="0"/>
              <a:cs typeface="Calibri" panose="020F0502020204030204" pitchFamily="34" charset="0"/>
            </a:endParaRPr>
          </a:p>
        </p:txBody>
      </p:sp>
      <p:sp>
        <p:nvSpPr>
          <p:cNvPr id="12" name="テキスト ボックス 11"/>
          <p:cNvSpPr txBox="1"/>
          <p:nvPr/>
        </p:nvSpPr>
        <p:spPr>
          <a:xfrm>
            <a:off x="5477272" y="553322"/>
            <a:ext cx="1239442" cy="400110"/>
          </a:xfrm>
          <a:prstGeom prst="rect">
            <a:avLst/>
          </a:prstGeom>
          <a:noFill/>
        </p:spPr>
        <p:txBody>
          <a:bodyPr wrap="none" rtlCol="0">
            <a:spAutoFit/>
          </a:bodyPr>
          <a:lstStyle/>
          <a:p>
            <a:pPr algn="ctr"/>
            <a:r>
              <a:rPr kumimoji="1" lang="en-US" altLang="ja-JP" sz="2000" b="1" dirty="0"/>
              <a:t>Methods</a:t>
            </a:r>
            <a:endParaRPr kumimoji="1" lang="ja-JP" altLang="en-US" sz="2000" b="1" dirty="0"/>
          </a:p>
        </p:txBody>
      </p:sp>
    </p:spTree>
    <p:extLst>
      <p:ext uri="{BB962C8B-B14F-4D97-AF65-F5344CB8AC3E}">
        <p14:creationId xmlns:p14="http://schemas.microsoft.com/office/powerpoint/2010/main" val="28606161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図 13"/>
          <p:cNvPicPr>
            <a:picLocks noChangeAspect="1"/>
          </p:cNvPicPr>
          <p:nvPr/>
        </p:nvPicPr>
        <p:blipFill>
          <a:blip r:embed="rId2"/>
          <a:stretch>
            <a:fillRect/>
          </a:stretch>
        </p:blipFill>
        <p:spPr>
          <a:xfrm>
            <a:off x="2304788" y="953432"/>
            <a:ext cx="8340513" cy="4217942"/>
          </a:xfrm>
          <a:prstGeom prst="rect">
            <a:avLst/>
          </a:prstGeom>
        </p:spPr>
      </p:pic>
      <p:sp>
        <p:nvSpPr>
          <p:cNvPr id="5" name="Rectangle 5"/>
          <p:cNvSpPr>
            <a:spLocks noChangeArrowheads="1"/>
          </p:cNvSpPr>
          <p:nvPr/>
        </p:nvSpPr>
        <p:spPr bwMode="auto">
          <a:xfrm>
            <a:off x="1" y="-230832"/>
            <a:ext cx="18473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latin typeface="Calibri" panose="020F0502020204030204" pitchFamily="34" charset="0"/>
              <a:cs typeface="Calibri" panose="020F0502020204030204" pitchFamily="34" charset="0"/>
            </a:endParaRPr>
          </a:p>
        </p:txBody>
      </p:sp>
      <p:sp>
        <p:nvSpPr>
          <p:cNvPr id="3" name="テキスト ボックス 2"/>
          <p:cNvSpPr txBox="1"/>
          <p:nvPr/>
        </p:nvSpPr>
        <p:spPr>
          <a:xfrm>
            <a:off x="5622631" y="553322"/>
            <a:ext cx="948721" cy="400110"/>
          </a:xfrm>
          <a:prstGeom prst="rect">
            <a:avLst/>
          </a:prstGeom>
          <a:noFill/>
        </p:spPr>
        <p:txBody>
          <a:bodyPr wrap="none" rtlCol="0">
            <a:spAutoFit/>
          </a:bodyPr>
          <a:lstStyle/>
          <a:p>
            <a:pPr algn="ctr"/>
            <a:r>
              <a:rPr kumimoji="1" lang="en-US" altLang="ja-JP" sz="2000" b="1" dirty="0">
                <a:latin typeface="Calibri" panose="020F0502020204030204" pitchFamily="34" charset="0"/>
                <a:cs typeface="Calibri" panose="020F0502020204030204" pitchFamily="34" charset="0"/>
              </a:rPr>
              <a:t>Results</a:t>
            </a:r>
            <a:endParaRPr kumimoji="1" lang="ja-JP" altLang="en-US" sz="2000" b="1" dirty="0">
              <a:latin typeface="Calibri" panose="020F0502020204030204" pitchFamily="34" charset="0"/>
              <a:cs typeface="Calibri" panose="020F0502020204030204" pitchFamily="34" charset="0"/>
            </a:endParaRPr>
          </a:p>
        </p:txBody>
      </p:sp>
      <p:cxnSp>
        <p:nvCxnSpPr>
          <p:cNvPr id="13" name="直線コネクタ 12"/>
          <p:cNvCxnSpPr/>
          <p:nvPr/>
        </p:nvCxnSpPr>
        <p:spPr>
          <a:xfrm>
            <a:off x="6670326" y="2226474"/>
            <a:ext cx="4607312" cy="0"/>
          </a:xfrm>
          <a:prstGeom prst="line">
            <a:avLst/>
          </a:prstGeom>
          <a:ln>
            <a:solidFill>
              <a:schemeClr val="tx1"/>
            </a:solidFill>
            <a:prstDash val="dashDot"/>
          </a:ln>
        </p:spPr>
        <p:style>
          <a:lnRef idx="1">
            <a:schemeClr val="accent1"/>
          </a:lnRef>
          <a:fillRef idx="0">
            <a:schemeClr val="accent1"/>
          </a:fillRef>
          <a:effectRef idx="0">
            <a:schemeClr val="accent1"/>
          </a:effectRef>
          <a:fontRef idx="minor">
            <a:schemeClr val="tx1"/>
          </a:fontRef>
        </p:style>
      </p:cxnSp>
      <p:cxnSp>
        <p:nvCxnSpPr>
          <p:cNvPr id="16" name="直線コネクタ 15"/>
          <p:cNvCxnSpPr/>
          <p:nvPr/>
        </p:nvCxnSpPr>
        <p:spPr>
          <a:xfrm>
            <a:off x="8165412" y="3508970"/>
            <a:ext cx="3146855" cy="0"/>
          </a:xfrm>
          <a:prstGeom prst="line">
            <a:avLst/>
          </a:prstGeom>
          <a:ln>
            <a:solidFill>
              <a:schemeClr val="tx1"/>
            </a:solidFill>
            <a:prstDash val="dashDot"/>
          </a:ln>
        </p:spPr>
        <p:style>
          <a:lnRef idx="1">
            <a:schemeClr val="accent1"/>
          </a:lnRef>
          <a:fillRef idx="0">
            <a:schemeClr val="accent1"/>
          </a:fillRef>
          <a:effectRef idx="0">
            <a:schemeClr val="accent1"/>
          </a:effectRef>
          <a:fontRef idx="minor">
            <a:schemeClr val="tx1"/>
          </a:fontRef>
        </p:style>
      </p:cxnSp>
      <p:cxnSp>
        <p:nvCxnSpPr>
          <p:cNvPr id="18" name="直線矢印コネクタ 17"/>
          <p:cNvCxnSpPr/>
          <p:nvPr/>
        </p:nvCxnSpPr>
        <p:spPr>
          <a:xfrm>
            <a:off x="11085667" y="2226474"/>
            <a:ext cx="0" cy="1282496"/>
          </a:xfrm>
          <a:prstGeom prst="straightConnector1">
            <a:avLst/>
          </a:prstGeom>
          <a:ln w="28575">
            <a:solidFill>
              <a:schemeClr val="tx1"/>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sp>
        <p:nvSpPr>
          <p:cNvPr id="19" name="テキスト ボックス 18"/>
          <p:cNvSpPr txBox="1"/>
          <p:nvPr/>
        </p:nvSpPr>
        <p:spPr>
          <a:xfrm>
            <a:off x="10473369" y="2373786"/>
            <a:ext cx="553998" cy="845744"/>
          </a:xfrm>
          <a:prstGeom prst="rect">
            <a:avLst/>
          </a:prstGeom>
          <a:noFill/>
        </p:spPr>
        <p:txBody>
          <a:bodyPr vert="vert270" wrap="none" rtlCol="0">
            <a:spAutoFit/>
          </a:bodyPr>
          <a:lstStyle/>
          <a:p>
            <a:r>
              <a:rPr kumimoji="1" lang="en-US" altLang="ja-JP" dirty="0">
                <a:latin typeface="Calibri" panose="020F0502020204030204" pitchFamily="34" charset="0"/>
                <a:cs typeface="Calibri" panose="020F0502020204030204" pitchFamily="34" charset="0"/>
              </a:rPr>
              <a:t>5.8ms</a:t>
            </a:r>
            <a:endParaRPr kumimoji="1" lang="ja-JP" altLang="en-US" dirty="0">
              <a:latin typeface="Calibri" panose="020F0502020204030204" pitchFamily="34" charset="0"/>
              <a:cs typeface="Calibri" panose="020F0502020204030204" pitchFamily="34" charset="0"/>
            </a:endParaRPr>
          </a:p>
        </p:txBody>
      </p:sp>
      <p:sp>
        <p:nvSpPr>
          <p:cNvPr id="20" name="テキスト ボックス 19"/>
          <p:cNvSpPr txBox="1"/>
          <p:nvPr/>
        </p:nvSpPr>
        <p:spPr>
          <a:xfrm>
            <a:off x="2521693" y="5013177"/>
            <a:ext cx="7163499" cy="646331"/>
          </a:xfrm>
          <a:prstGeom prst="rect">
            <a:avLst/>
          </a:prstGeom>
          <a:noFill/>
        </p:spPr>
        <p:txBody>
          <a:bodyPr wrap="none" rtlCol="0">
            <a:spAutoFit/>
          </a:bodyPr>
          <a:lstStyle/>
          <a:p>
            <a:pPr algn="ctr"/>
            <a:r>
              <a:rPr kumimoji="1" lang="en-US" altLang="ja-JP" sz="2000" dirty="0">
                <a:latin typeface="Calibri" panose="020F0502020204030204" pitchFamily="34" charset="0"/>
                <a:cs typeface="Calibri" panose="020F0502020204030204" pitchFamily="34" charset="0"/>
              </a:rPr>
              <a:t>HIT variation range compared to base simulation: 4.6%</a:t>
            </a:r>
          </a:p>
          <a:p>
            <a:pPr algn="ctr"/>
            <a:r>
              <a:rPr lang="en-US" altLang="ja-JP" sz="1600" dirty="0">
                <a:latin typeface="Calibri" panose="020F0502020204030204" pitchFamily="34" charset="0"/>
                <a:cs typeface="Calibri" panose="020F0502020204030204" pitchFamily="34" charset="0"/>
              </a:rPr>
              <a:t>(Smaller than HIT variation by difference of HBM (approx. 10%) in </a:t>
            </a:r>
            <a:r>
              <a:rPr lang="en-US" altLang="ja-JP" sz="1600" dirty="0" err="1">
                <a:latin typeface="Calibri" panose="020F0502020204030204" pitchFamily="34" charset="0"/>
                <a:cs typeface="Calibri" panose="020F0502020204030204" pitchFamily="34" charset="0"/>
              </a:rPr>
              <a:t>CoHerent</a:t>
            </a:r>
            <a:r>
              <a:rPr lang="en-US" altLang="ja-JP" sz="1600" dirty="0">
                <a:latin typeface="Calibri" panose="020F0502020204030204" pitchFamily="34" charset="0"/>
                <a:cs typeface="Calibri" panose="020F0502020204030204" pitchFamily="34" charset="0"/>
              </a:rPr>
              <a:t> project)</a:t>
            </a:r>
            <a:endParaRPr kumimoji="1" lang="ja-JP" altLang="en-US" sz="1600" dirty="0">
              <a:latin typeface="Calibri" panose="020F0502020204030204" pitchFamily="34" charset="0"/>
              <a:cs typeface="Calibri" panose="020F0502020204030204" pitchFamily="34" charset="0"/>
            </a:endParaRPr>
          </a:p>
        </p:txBody>
      </p:sp>
      <p:sp>
        <p:nvSpPr>
          <p:cNvPr id="12" name="テキスト ボックス 11"/>
          <p:cNvSpPr txBox="1"/>
          <p:nvPr/>
        </p:nvSpPr>
        <p:spPr>
          <a:xfrm>
            <a:off x="450304" y="6093297"/>
            <a:ext cx="11311386" cy="461665"/>
          </a:xfrm>
          <a:prstGeom prst="rect">
            <a:avLst/>
          </a:prstGeom>
          <a:noFill/>
        </p:spPr>
        <p:txBody>
          <a:bodyPr wrap="square" rtlCol="0">
            <a:spAutoFit/>
          </a:bodyPr>
          <a:lstStyle/>
          <a:p>
            <a:pPr algn="ctr"/>
            <a:r>
              <a:rPr kumimoji="1" lang="en-US" altLang="ja-JP" sz="2400" b="1" dirty="0">
                <a:latin typeface="Calibri" panose="020F0502020204030204" pitchFamily="34" charset="0"/>
                <a:cs typeface="Calibri" panose="020F0502020204030204" pitchFamily="34" charset="0"/>
              </a:rPr>
              <a:t>Test procedure and tolerances specified in SAE J2782 can be used</a:t>
            </a:r>
            <a:endParaRPr kumimoji="1" lang="ja-JP" altLang="en-US" sz="2400" b="1" dirty="0">
              <a:latin typeface="Calibri" panose="020F0502020204030204" pitchFamily="34" charset="0"/>
              <a:cs typeface="Calibri" panose="020F0502020204030204" pitchFamily="34" charset="0"/>
            </a:endParaRPr>
          </a:p>
        </p:txBody>
      </p:sp>
      <p:sp>
        <p:nvSpPr>
          <p:cNvPr id="15" name="テキスト ボックス 14"/>
          <p:cNvSpPr txBox="1"/>
          <p:nvPr/>
        </p:nvSpPr>
        <p:spPr>
          <a:xfrm>
            <a:off x="2609803" y="14645"/>
            <a:ext cx="6985374" cy="615553"/>
          </a:xfrm>
          <a:prstGeom prst="rect">
            <a:avLst/>
          </a:prstGeom>
          <a:noFill/>
        </p:spPr>
        <p:txBody>
          <a:bodyPr wrap="none" rtlCol="0">
            <a:spAutoFit/>
          </a:bodyPr>
          <a:lstStyle/>
          <a:p>
            <a:pPr algn="ctr"/>
            <a:r>
              <a:rPr lang="en-US" altLang="ja-JP" sz="3400" b="1" dirty="0">
                <a:solidFill>
                  <a:srgbClr val="0000CC"/>
                </a:solidFill>
                <a:latin typeface="Calibri" panose="020F0502020204030204" pitchFamily="34" charset="0"/>
                <a:cs typeface="Calibri" panose="020F0502020204030204" pitchFamily="34" charset="0"/>
              </a:rPr>
              <a:t>Influence of Testing Tolerances on HIT</a:t>
            </a:r>
            <a:endParaRPr kumimoji="1" lang="ja-JP" altLang="en-US" sz="3400" b="1" dirty="0">
              <a:solidFill>
                <a:srgbClr val="0000CC"/>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7547510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3097785" y="14645"/>
            <a:ext cx="6009402" cy="615553"/>
          </a:xfrm>
          <a:prstGeom prst="rect">
            <a:avLst/>
          </a:prstGeom>
          <a:noFill/>
        </p:spPr>
        <p:txBody>
          <a:bodyPr wrap="none" rtlCol="0">
            <a:spAutoFit/>
          </a:bodyPr>
          <a:lstStyle/>
          <a:p>
            <a:pPr algn="ctr"/>
            <a:r>
              <a:rPr lang="en-US" altLang="ja-JP" sz="3400" b="1" dirty="0">
                <a:solidFill>
                  <a:srgbClr val="0000CC"/>
                </a:solidFill>
                <a:latin typeface="Calibri" panose="020F0502020204030204" pitchFamily="34" charset="0"/>
                <a:cs typeface="Calibri" panose="020F0502020204030204" pitchFamily="34" charset="0"/>
              </a:rPr>
              <a:t>Consistency of Impact Condition</a:t>
            </a:r>
            <a:endParaRPr kumimoji="1" lang="ja-JP" altLang="en-US" sz="3400" b="1" dirty="0">
              <a:solidFill>
                <a:srgbClr val="0000CC"/>
              </a:solidFill>
              <a:latin typeface="Calibri" panose="020F0502020204030204" pitchFamily="34" charset="0"/>
              <a:cs typeface="Calibri" panose="020F0502020204030204" pitchFamily="34" charset="0"/>
            </a:endParaRPr>
          </a:p>
        </p:txBody>
      </p:sp>
      <p:sp>
        <p:nvSpPr>
          <p:cNvPr id="4" name="テキスト ボックス 3"/>
          <p:cNvSpPr txBox="1"/>
          <p:nvPr/>
        </p:nvSpPr>
        <p:spPr>
          <a:xfrm>
            <a:off x="3939185" y="447056"/>
            <a:ext cx="4320413" cy="461665"/>
          </a:xfrm>
          <a:prstGeom prst="rect">
            <a:avLst/>
          </a:prstGeom>
          <a:noFill/>
        </p:spPr>
        <p:txBody>
          <a:bodyPr wrap="none" rtlCol="0">
            <a:spAutoFit/>
          </a:bodyPr>
          <a:lstStyle/>
          <a:p>
            <a:pPr algn="ctr"/>
            <a:r>
              <a:rPr lang="en-US" altLang="ja-JP" sz="2400" b="1" dirty="0">
                <a:latin typeface="Calibri" panose="020F0502020204030204" pitchFamily="34" charset="0"/>
                <a:cs typeface="Calibri" panose="020F0502020204030204" pitchFamily="34" charset="0"/>
              </a:rPr>
              <a:t>Comparison of Impact Condition</a:t>
            </a:r>
            <a:endParaRPr kumimoji="1" lang="ja-JP" altLang="en-US" sz="2400" b="1" dirty="0">
              <a:latin typeface="Calibri" panose="020F0502020204030204" pitchFamily="34" charset="0"/>
              <a:cs typeface="Calibri" panose="020F0502020204030204" pitchFamily="34" charset="0"/>
            </a:endParaRPr>
          </a:p>
        </p:txBody>
      </p:sp>
      <p:graphicFrame>
        <p:nvGraphicFramePr>
          <p:cNvPr id="5" name="表 4"/>
          <p:cNvGraphicFramePr>
            <a:graphicFrameLocks noGrp="1"/>
          </p:cNvGraphicFramePr>
          <p:nvPr>
            <p:extLst>
              <p:ext uri="{D42A27DB-BD31-4B8C-83A1-F6EECF244321}">
                <p14:modId xmlns:p14="http://schemas.microsoft.com/office/powerpoint/2010/main" val="3123667948"/>
              </p:ext>
            </p:extLst>
          </p:nvPr>
        </p:nvGraphicFramePr>
        <p:xfrm>
          <a:off x="335273" y="908720"/>
          <a:ext cx="11518280" cy="5040561"/>
        </p:xfrm>
        <a:graphic>
          <a:graphicData uri="http://schemas.openxmlformats.org/drawingml/2006/table">
            <a:tbl>
              <a:tblPr firstRow="1" bandRow="1">
                <a:tableStyleId>{5C22544A-7EE6-4342-B048-85BDC9FD1C3A}</a:tableStyleId>
              </a:tblPr>
              <a:tblGrid>
                <a:gridCol w="1151828">
                  <a:extLst>
                    <a:ext uri="{9D8B030D-6E8A-4147-A177-3AD203B41FA5}">
                      <a16:colId xmlns:a16="http://schemas.microsoft.com/office/drawing/2014/main" val="555181458"/>
                    </a:ext>
                  </a:extLst>
                </a:gridCol>
                <a:gridCol w="1727742">
                  <a:extLst>
                    <a:ext uri="{9D8B030D-6E8A-4147-A177-3AD203B41FA5}">
                      <a16:colId xmlns:a16="http://schemas.microsoft.com/office/drawing/2014/main" val="2049978289"/>
                    </a:ext>
                  </a:extLst>
                </a:gridCol>
                <a:gridCol w="4319355">
                  <a:extLst>
                    <a:ext uri="{9D8B030D-6E8A-4147-A177-3AD203B41FA5}">
                      <a16:colId xmlns:a16="http://schemas.microsoft.com/office/drawing/2014/main" val="3611005155"/>
                    </a:ext>
                  </a:extLst>
                </a:gridCol>
                <a:gridCol w="4319355">
                  <a:extLst>
                    <a:ext uri="{9D8B030D-6E8A-4147-A177-3AD203B41FA5}">
                      <a16:colId xmlns:a16="http://schemas.microsoft.com/office/drawing/2014/main" val="3525666762"/>
                    </a:ext>
                  </a:extLst>
                </a:gridCol>
              </a:tblGrid>
              <a:tr h="288033">
                <a:tc gridSpan="2">
                  <a:txBody>
                    <a:bodyPr/>
                    <a:lstStyle/>
                    <a:p>
                      <a:pPr algn="ctr"/>
                      <a:r>
                        <a:rPr kumimoji="1" lang="en-US" altLang="ja-JP" dirty="0">
                          <a:latin typeface="Calibri" panose="020F0502020204030204" pitchFamily="34" charset="0"/>
                          <a:cs typeface="Calibri" panose="020F0502020204030204" pitchFamily="34" charset="0"/>
                        </a:rPr>
                        <a:t>Conditions</a:t>
                      </a:r>
                      <a:endParaRPr kumimoji="1" lang="ja-JP" altLang="en-US" dirty="0">
                        <a:latin typeface="Calibri" panose="020F0502020204030204" pitchFamily="34" charset="0"/>
                        <a:cs typeface="Calibri" panose="020F0502020204030204" pitchFamily="34" charset="0"/>
                      </a:endParaRPr>
                    </a:p>
                  </a:txBody>
                  <a:tcPr marL="121888" marR="121888" anchor="ctr"/>
                </a:tc>
                <a:tc hMerge="1">
                  <a:txBody>
                    <a:bodyPr/>
                    <a:lstStyle/>
                    <a:p>
                      <a:endParaRPr kumimoji="1" lang="ja-JP" altLang="en-US" dirty="0"/>
                    </a:p>
                  </a:txBody>
                  <a:tcPr/>
                </a:tc>
                <a:tc>
                  <a:txBody>
                    <a:bodyPr/>
                    <a:lstStyle/>
                    <a:p>
                      <a:pPr algn="ctr"/>
                      <a:r>
                        <a:rPr kumimoji="1" lang="en-US" altLang="ja-JP" dirty="0">
                          <a:latin typeface="Calibri" panose="020F0502020204030204" pitchFamily="34" charset="0"/>
                          <a:cs typeface="Calibri" panose="020F0502020204030204" pitchFamily="34" charset="0"/>
                        </a:rPr>
                        <a:t>Test </a:t>
                      </a:r>
                    </a:p>
                    <a:p>
                      <a:pPr algn="ctr"/>
                      <a:r>
                        <a:rPr kumimoji="1" lang="en-US" altLang="ja-JP" dirty="0">
                          <a:latin typeface="Calibri" panose="020F0502020204030204" pitchFamily="34" charset="0"/>
                          <a:cs typeface="Calibri" panose="020F0502020204030204" pitchFamily="34" charset="0"/>
                        </a:rPr>
                        <a:t>(SAE J2782)</a:t>
                      </a:r>
                      <a:endParaRPr kumimoji="1" lang="ja-JP" altLang="en-US" dirty="0">
                        <a:latin typeface="Calibri" panose="020F0502020204030204" pitchFamily="34" charset="0"/>
                        <a:cs typeface="Calibri" panose="020F0502020204030204" pitchFamily="34" charset="0"/>
                      </a:endParaRPr>
                    </a:p>
                  </a:txBody>
                  <a:tcPr marL="121888" marR="121888" anchor="ctr"/>
                </a:tc>
                <a:tc>
                  <a:txBody>
                    <a:bodyPr/>
                    <a:lstStyle/>
                    <a:p>
                      <a:pPr algn="ctr"/>
                      <a:r>
                        <a:rPr kumimoji="1" lang="en-US" altLang="ja-JP" dirty="0">
                          <a:latin typeface="Calibri" panose="020F0502020204030204" pitchFamily="34" charset="0"/>
                          <a:cs typeface="Calibri" panose="020F0502020204030204" pitchFamily="34" charset="0"/>
                        </a:rPr>
                        <a:t>Simulation</a:t>
                      </a:r>
                    </a:p>
                    <a:p>
                      <a:pPr algn="ctr"/>
                      <a:r>
                        <a:rPr kumimoji="1" lang="en-US" altLang="ja-JP" dirty="0">
                          <a:latin typeface="Calibri" panose="020F0502020204030204" pitchFamily="34" charset="0"/>
                          <a:cs typeface="Calibri" panose="020F0502020204030204" pitchFamily="34" charset="0"/>
                        </a:rPr>
                        <a:t>(Euro</a:t>
                      </a:r>
                      <a:r>
                        <a:rPr kumimoji="1" lang="en-US" altLang="ja-JP" baseline="0" dirty="0">
                          <a:latin typeface="Calibri" panose="020F0502020204030204" pitchFamily="34" charset="0"/>
                          <a:cs typeface="Calibri" panose="020F0502020204030204" pitchFamily="34" charset="0"/>
                        </a:rPr>
                        <a:t> NCAP TB024)</a:t>
                      </a:r>
                      <a:endParaRPr kumimoji="1" lang="ja-JP" altLang="en-US" dirty="0">
                        <a:latin typeface="Calibri" panose="020F0502020204030204" pitchFamily="34" charset="0"/>
                        <a:cs typeface="Calibri" panose="020F0502020204030204" pitchFamily="34" charset="0"/>
                      </a:endParaRPr>
                    </a:p>
                  </a:txBody>
                  <a:tcPr marL="121888" marR="121888" anchor="ctr"/>
                </a:tc>
                <a:extLst>
                  <a:ext uri="{0D108BD9-81ED-4DB2-BD59-A6C34878D82A}">
                    <a16:rowId xmlns:a16="http://schemas.microsoft.com/office/drawing/2014/main" val="2603667640"/>
                  </a:ext>
                </a:extLst>
              </a:tr>
              <a:tr h="152009">
                <a:tc gridSpan="2">
                  <a:txBody>
                    <a:bodyPr/>
                    <a:lstStyle/>
                    <a:p>
                      <a:r>
                        <a:rPr kumimoji="1" lang="en-US" altLang="ja-JP" dirty="0">
                          <a:latin typeface="Calibri" panose="020F0502020204030204" pitchFamily="34" charset="0"/>
                          <a:cs typeface="Calibri" panose="020F0502020204030204" pitchFamily="34" charset="0"/>
                        </a:rPr>
                        <a:t>Impact Direction</a:t>
                      </a:r>
                      <a:endParaRPr kumimoji="1" lang="ja-JP" altLang="en-US" dirty="0">
                        <a:latin typeface="Calibri" panose="020F0502020204030204" pitchFamily="34" charset="0"/>
                        <a:cs typeface="Calibri" panose="020F0502020204030204" pitchFamily="34" charset="0"/>
                      </a:endParaRPr>
                    </a:p>
                  </a:txBody>
                  <a:tcPr marL="121888" marR="121888"/>
                </a:tc>
                <a:tc hMerge="1">
                  <a:txBody>
                    <a:bodyPr/>
                    <a:lstStyle/>
                    <a:p>
                      <a:endParaRPr kumimoji="1" lang="ja-JP" altLang="en-US" dirty="0"/>
                    </a:p>
                  </a:txBody>
                  <a:tcPr/>
                </a:tc>
                <a:tc>
                  <a:txBody>
                    <a:bodyPr/>
                    <a:lstStyle/>
                    <a:p>
                      <a:r>
                        <a:rPr kumimoji="1" lang="en-US" altLang="ja-JP" dirty="0">
                          <a:latin typeface="Calibri" panose="020F0502020204030204" pitchFamily="34" charset="0"/>
                          <a:cs typeface="Calibri" panose="020F0502020204030204" pitchFamily="34" charset="0"/>
                        </a:rPr>
                        <a:t>Longitudinal direction of car</a:t>
                      </a:r>
                      <a:endParaRPr kumimoji="1" lang="ja-JP" altLang="en-US" dirty="0">
                        <a:latin typeface="Calibri" panose="020F0502020204030204" pitchFamily="34" charset="0"/>
                        <a:cs typeface="Calibri" panose="020F0502020204030204" pitchFamily="34" charset="0"/>
                      </a:endParaRPr>
                    </a:p>
                  </a:txBody>
                  <a:tcPr marL="121888" marR="121888"/>
                </a:tc>
                <a:tc>
                  <a:txBody>
                    <a:bodyPr/>
                    <a:lstStyle/>
                    <a:p>
                      <a:r>
                        <a:rPr kumimoji="1" lang="en-US" altLang="ja-JP" dirty="0">
                          <a:latin typeface="Calibri" panose="020F0502020204030204" pitchFamily="34" charset="0"/>
                          <a:cs typeface="Calibri" panose="020F0502020204030204" pitchFamily="34" charset="0"/>
                        </a:rPr>
                        <a:t>Longitudinal direction of car</a:t>
                      </a:r>
                      <a:endParaRPr kumimoji="1" lang="ja-JP" altLang="en-US" dirty="0">
                        <a:latin typeface="Calibri" panose="020F0502020204030204" pitchFamily="34" charset="0"/>
                        <a:cs typeface="Calibri" panose="020F0502020204030204" pitchFamily="34" charset="0"/>
                      </a:endParaRPr>
                    </a:p>
                  </a:txBody>
                  <a:tcPr marL="121888" marR="121888"/>
                </a:tc>
                <a:extLst>
                  <a:ext uri="{0D108BD9-81ED-4DB2-BD59-A6C34878D82A}">
                    <a16:rowId xmlns:a16="http://schemas.microsoft.com/office/drawing/2014/main" val="3048236926"/>
                  </a:ext>
                </a:extLst>
              </a:tr>
              <a:tr h="124223">
                <a:tc gridSpan="2">
                  <a:txBody>
                    <a:bodyPr/>
                    <a:lstStyle/>
                    <a:p>
                      <a:r>
                        <a:rPr kumimoji="1" lang="en-US" altLang="ja-JP" dirty="0">
                          <a:latin typeface="Calibri" panose="020F0502020204030204" pitchFamily="34" charset="0"/>
                          <a:cs typeface="Calibri" panose="020F0502020204030204" pitchFamily="34" charset="0"/>
                        </a:rPr>
                        <a:t>Impact Speed</a:t>
                      </a:r>
                      <a:endParaRPr kumimoji="1" lang="ja-JP" altLang="en-US" dirty="0">
                        <a:latin typeface="Calibri" panose="020F0502020204030204" pitchFamily="34" charset="0"/>
                        <a:cs typeface="Calibri" panose="020F0502020204030204" pitchFamily="34" charset="0"/>
                      </a:endParaRPr>
                    </a:p>
                  </a:txBody>
                  <a:tcPr marL="121888" marR="121888"/>
                </a:tc>
                <a:tc hMerge="1">
                  <a:txBody>
                    <a:bodyPr/>
                    <a:lstStyle/>
                    <a:p>
                      <a:endParaRPr kumimoji="1" lang="ja-JP" altLang="en-US" dirty="0"/>
                    </a:p>
                  </a:txBody>
                  <a:tcPr/>
                </a:tc>
                <a:tc>
                  <a:txBody>
                    <a:bodyPr/>
                    <a:lstStyle/>
                    <a:p>
                      <a:r>
                        <a:rPr kumimoji="1" lang="en-US" altLang="ja-JP" dirty="0">
                          <a:latin typeface="Calibri" panose="020F0502020204030204" pitchFamily="34" charset="0"/>
                          <a:cs typeface="Calibri" panose="020F0502020204030204" pitchFamily="34" charset="0"/>
                        </a:rPr>
                        <a:t>40 ±</a:t>
                      </a:r>
                      <a:r>
                        <a:rPr kumimoji="1" lang="ja-JP" altLang="en-US" dirty="0">
                          <a:latin typeface="Calibri" panose="020F0502020204030204" pitchFamily="34" charset="0"/>
                          <a:cs typeface="Calibri" panose="020F0502020204030204" pitchFamily="34" charset="0"/>
                        </a:rPr>
                        <a:t>　</a:t>
                      </a:r>
                      <a:r>
                        <a:rPr kumimoji="1" lang="en-US" altLang="ja-JP" dirty="0">
                          <a:latin typeface="Calibri" panose="020F0502020204030204" pitchFamily="34" charset="0"/>
                          <a:cs typeface="Calibri" panose="020F0502020204030204" pitchFamily="34" charset="0"/>
                        </a:rPr>
                        <a:t>1km/h</a:t>
                      </a:r>
                      <a:endParaRPr kumimoji="1" lang="ja-JP" altLang="en-US" dirty="0">
                        <a:latin typeface="Calibri" panose="020F0502020204030204" pitchFamily="34" charset="0"/>
                        <a:cs typeface="Calibri" panose="020F0502020204030204" pitchFamily="34" charset="0"/>
                      </a:endParaRPr>
                    </a:p>
                  </a:txBody>
                  <a:tcPr marL="121888" marR="121888"/>
                </a:tc>
                <a:tc>
                  <a:txBody>
                    <a:bodyPr/>
                    <a:lstStyle/>
                    <a:p>
                      <a:r>
                        <a:rPr kumimoji="1" lang="en-US" altLang="ja-JP" dirty="0">
                          <a:latin typeface="Calibri" panose="020F0502020204030204" pitchFamily="34" charset="0"/>
                          <a:cs typeface="Calibri" panose="020F0502020204030204" pitchFamily="34" charset="0"/>
                        </a:rPr>
                        <a:t>40km/h</a:t>
                      </a:r>
                      <a:endParaRPr kumimoji="1" lang="ja-JP" altLang="en-US" dirty="0">
                        <a:latin typeface="Calibri" panose="020F0502020204030204" pitchFamily="34" charset="0"/>
                        <a:cs typeface="Calibri" panose="020F0502020204030204" pitchFamily="34" charset="0"/>
                      </a:endParaRPr>
                    </a:p>
                  </a:txBody>
                  <a:tcPr marL="121888" marR="121888"/>
                </a:tc>
                <a:extLst>
                  <a:ext uri="{0D108BD9-81ED-4DB2-BD59-A6C34878D82A}">
                    <a16:rowId xmlns:a16="http://schemas.microsoft.com/office/drawing/2014/main" val="815772803"/>
                  </a:ext>
                </a:extLst>
              </a:tr>
              <a:tr h="190511">
                <a:tc rowSpan="2">
                  <a:txBody>
                    <a:bodyPr/>
                    <a:lstStyle/>
                    <a:p>
                      <a:r>
                        <a:rPr kumimoji="1" lang="en-US" altLang="ja-JP" dirty="0">
                          <a:latin typeface="Calibri" panose="020F0502020204030204" pitchFamily="34" charset="0"/>
                          <a:cs typeface="Calibri" panose="020F0502020204030204" pitchFamily="34" charset="0"/>
                        </a:rPr>
                        <a:t>Posture</a:t>
                      </a:r>
                      <a:endParaRPr kumimoji="1" lang="ja-JP" altLang="en-US" dirty="0">
                        <a:latin typeface="Calibri" panose="020F0502020204030204" pitchFamily="34" charset="0"/>
                        <a:cs typeface="Calibri" panose="020F0502020204030204" pitchFamily="34" charset="0"/>
                      </a:endParaRPr>
                    </a:p>
                  </a:txBody>
                  <a:tcPr marL="121888" marR="121888"/>
                </a:tc>
                <a:tc>
                  <a:txBody>
                    <a:bodyPr/>
                    <a:lstStyle/>
                    <a:p>
                      <a:r>
                        <a:rPr kumimoji="1" lang="en-US" altLang="ja-JP" dirty="0">
                          <a:latin typeface="Calibri" panose="020F0502020204030204" pitchFamily="34" charset="0"/>
                          <a:cs typeface="Calibri" panose="020F0502020204030204" pitchFamily="34" charset="0"/>
                        </a:rPr>
                        <a:t>Lower limb</a:t>
                      </a:r>
                      <a:endParaRPr kumimoji="1" lang="ja-JP" altLang="en-US" dirty="0">
                        <a:latin typeface="Calibri" panose="020F0502020204030204" pitchFamily="34" charset="0"/>
                        <a:cs typeface="Calibri" panose="020F0502020204030204" pitchFamily="34" charset="0"/>
                      </a:endParaRPr>
                    </a:p>
                  </a:txBody>
                  <a:tcPr marL="121888" marR="121888"/>
                </a:tc>
                <a:tc>
                  <a:txBody>
                    <a:bodyPr/>
                    <a:lstStyle/>
                    <a:p>
                      <a:r>
                        <a:rPr kumimoji="1" lang="en-US" altLang="ja-JP" dirty="0">
                          <a:latin typeface="Calibri" panose="020F0502020204030204" pitchFamily="34" charset="0"/>
                          <a:cs typeface="Calibri" panose="020F0502020204030204" pitchFamily="34" charset="0"/>
                        </a:rPr>
                        <a:t>SAE J2782</a:t>
                      </a:r>
                      <a:endParaRPr kumimoji="1" lang="ja-JP" altLang="en-US" dirty="0">
                        <a:latin typeface="Calibri" panose="020F0502020204030204" pitchFamily="34" charset="0"/>
                        <a:cs typeface="Calibri" panose="020F0502020204030204" pitchFamily="34" charset="0"/>
                      </a:endParaRPr>
                    </a:p>
                  </a:txBody>
                  <a:tcPr marL="121888" marR="121888"/>
                </a:tc>
                <a:tc>
                  <a:txBody>
                    <a:bodyPr/>
                    <a:lstStyle/>
                    <a:p>
                      <a:r>
                        <a:rPr kumimoji="1" lang="en-US" altLang="ja-JP" dirty="0">
                          <a:latin typeface="Calibri" panose="020F0502020204030204" pitchFamily="34" charset="0"/>
                          <a:cs typeface="Calibri" panose="020F0502020204030204" pitchFamily="34" charset="0"/>
                        </a:rPr>
                        <a:t>SAE J2782</a:t>
                      </a:r>
                      <a:endParaRPr kumimoji="1" lang="ja-JP" altLang="en-US" dirty="0">
                        <a:latin typeface="Calibri" panose="020F0502020204030204" pitchFamily="34" charset="0"/>
                        <a:cs typeface="Calibri" panose="020F0502020204030204" pitchFamily="34" charset="0"/>
                      </a:endParaRPr>
                    </a:p>
                  </a:txBody>
                  <a:tcPr marL="121888" marR="121888"/>
                </a:tc>
                <a:extLst>
                  <a:ext uri="{0D108BD9-81ED-4DB2-BD59-A6C34878D82A}">
                    <a16:rowId xmlns:a16="http://schemas.microsoft.com/office/drawing/2014/main" val="2516589185"/>
                  </a:ext>
                </a:extLst>
              </a:tr>
              <a:tr h="3303201">
                <a:tc vMerge="1">
                  <a:txBody>
                    <a:bodyPr/>
                    <a:lstStyle/>
                    <a:p>
                      <a:endParaRPr kumimoji="1" lang="ja-JP" altLang="en-US" dirty="0"/>
                    </a:p>
                  </a:txBody>
                  <a:tcPr/>
                </a:tc>
                <a:tc>
                  <a:txBody>
                    <a:bodyPr/>
                    <a:lstStyle/>
                    <a:p>
                      <a:r>
                        <a:rPr kumimoji="1" lang="en-US" altLang="ja-JP" dirty="0">
                          <a:latin typeface="Calibri" panose="020F0502020204030204" pitchFamily="34" charset="0"/>
                          <a:cs typeface="Calibri" panose="020F0502020204030204" pitchFamily="34" charset="0"/>
                        </a:rPr>
                        <a:t>Arm</a:t>
                      </a:r>
                      <a:endParaRPr kumimoji="1" lang="ja-JP" altLang="en-US" dirty="0">
                        <a:latin typeface="Calibri" panose="020F0502020204030204" pitchFamily="34" charset="0"/>
                        <a:cs typeface="Calibri" panose="020F0502020204030204" pitchFamily="34" charset="0"/>
                      </a:endParaRPr>
                    </a:p>
                  </a:txBody>
                  <a:tcPr marL="121888" marR="121888"/>
                </a:tc>
                <a:tc>
                  <a:txBody>
                    <a:bodyPr/>
                    <a:lstStyle/>
                    <a:p>
                      <a:r>
                        <a:rPr kumimoji="1" lang="en-US" altLang="ja-JP" dirty="0">
                          <a:solidFill>
                            <a:srgbClr val="FF0000"/>
                          </a:solidFill>
                          <a:latin typeface="Calibri" panose="020F0502020204030204" pitchFamily="34" charset="0"/>
                          <a:cs typeface="Calibri" panose="020F0502020204030204" pitchFamily="34" charset="0"/>
                        </a:rPr>
                        <a:t>SAE J2782</a:t>
                      </a:r>
                    </a:p>
                    <a:p>
                      <a:r>
                        <a:rPr kumimoji="1" lang="en-US" altLang="ja-JP" dirty="0">
                          <a:solidFill>
                            <a:srgbClr val="FF0000"/>
                          </a:solidFill>
                          <a:latin typeface="Calibri" panose="020F0502020204030204" pitchFamily="34" charset="0"/>
                          <a:cs typeface="Calibri" panose="020F0502020204030204" pitchFamily="34" charset="0"/>
                        </a:rPr>
                        <a:t>(The wrist shall be tightly</a:t>
                      </a:r>
                      <a:r>
                        <a:rPr kumimoji="1" lang="en-US" altLang="ja-JP" baseline="0" dirty="0">
                          <a:solidFill>
                            <a:srgbClr val="FF0000"/>
                          </a:solidFill>
                          <a:latin typeface="Calibri" panose="020F0502020204030204" pitchFamily="34" charset="0"/>
                          <a:cs typeface="Calibri" panose="020F0502020204030204" pitchFamily="34" charset="0"/>
                        </a:rPr>
                        <a:t> bound in front of torso) </a:t>
                      </a:r>
                      <a:endParaRPr kumimoji="1" lang="ja-JP" altLang="en-US" dirty="0">
                        <a:solidFill>
                          <a:srgbClr val="FF0000"/>
                        </a:solidFill>
                        <a:latin typeface="Calibri" panose="020F0502020204030204" pitchFamily="34" charset="0"/>
                        <a:cs typeface="Calibri" panose="020F0502020204030204" pitchFamily="34" charset="0"/>
                      </a:endParaRPr>
                    </a:p>
                  </a:txBody>
                  <a:tcPr marL="121888" marR="121888"/>
                </a:tc>
                <a:tc>
                  <a:txBody>
                    <a:bodyPr/>
                    <a:lstStyle/>
                    <a:p>
                      <a:r>
                        <a:rPr kumimoji="1" lang="en-US" altLang="ja-JP" dirty="0">
                          <a:solidFill>
                            <a:srgbClr val="FF0000"/>
                          </a:solidFill>
                          <a:latin typeface="Calibri" panose="020F0502020204030204" pitchFamily="34" charset="0"/>
                          <a:cs typeface="Calibri" panose="020F0502020204030204" pitchFamily="34" charset="0"/>
                        </a:rPr>
                        <a:t>Natural posture</a:t>
                      </a:r>
                      <a:endParaRPr kumimoji="1" lang="ja-JP" altLang="en-US" dirty="0">
                        <a:solidFill>
                          <a:srgbClr val="FF0000"/>
                        </a:solidFill>
                        <a:latin typeface="Calibri" panose="020F0502020204030204" pitchFamily="34" charset="0"/>
                        <a:cs typeface="Calibri" panose="020F0502020204030204" pitchFamily="34" charset="0"/>
                      </a:endParaRPr>
                    </a:p>
                  </a:txBody>
                  <a:tcPr marL="121888" marR="121888"/>
                </a:tc>
                <a:extLst>
                  <a:ext uri="{0D108BD9-81ED-4DB2-BD59-A6C34878D82A}">
                    <a16:rowId xmlns:a16="http://schemas.microsoft.com/office/drawing/2014/main" val="3302021322"/>
                  </a:ext>
                </a:extLst>
              </a:tr>
            </a:tbl>
          </a:graphicData>
        </a:graphic>
      </p:graphicFrame>
      <p:pic>
        <p:nvPicPr>
          <p:cNvPr id="6" name="図 5"/>
          <p:cNvPicPr>
            <a:picLocks noChangeAspect="1"/>
          </p:cNvPicPr>
          <p:nvPr/>
        </p:nvPicPr>
        <p:blipFill>
          <a:blip r:embed="rId2"/>
          <a:stretch>
            <a:fillRect/>
          </a:stretch>
        </p:blipFill>
        <p:spPr>
          <a:xfrm>
            <a:off x="8703481" y="3486401"/>
            <a:ext cx="1491465" cy="2318864"/>
          </a:xfrm>
          <a:prstGeom prst="rect">
            <a:avLst/>
          </a:prstGeom>
        </p:spPr>
      </p:pic>
      <p:pic>
        <p:nvPicPr>
          <p:cNvPr id="8"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75142" t="14635" b="7317"/>
          <a:stretch/>
        </p:blipFill>
        <p:spPr bwMode="auto">
          <a:xfrm>
            <a:off x="4462657" y="3486400"/>
            <a:ext cx="1309923" cy="23188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テキスト ボックス 6"/>
          <p:cNvSpPr txBox="1"/>
          <p:nvPr/>
        </p:nvSpPr>
        <p:spPr>
          <a:xfrm>
            <a:off x="3040317" y="5898758"/>
            <a:ext cx="4595425" cy="338554"/>
          </a:xfrm>
          <a:prstGeom prst="rect">
            <a:avLst/>
          </a:prstGeom>
          <a:noFill/>
        </p:spPr>
        <p:txBody>
          <a:bodyPr wrap="none" rtlCol="0">
            <a:spAutoFit/>
          </a:bodyPr>
          <a:lstStyle/>
          <a:p>
            <a:r>
              <a:rPr lang="en-US" altLang="ja-JP" sz="1600" dirty="0">
                <a:latin typeface="Calibri" panose="020F0502020204030204" pitchFamily="34" charset="0"/>
                <a:cs typeface="Calibri" panose="020F0502020204030204" pitchFamily="34" charset="0"/>
              </a:rPr>
              <a:t>*Other conditions are specific for test and simulation</a:t>
            </a:r>
            <a:endParaRPr kumimoji="1" lang="ja-JP" altLang="en-US" sz="1600" dirty="0">
              <a:latin typeface="Calibri" panose="020F0502020204030204" pitchFamily="34" charset="0"/>
              <a:cs typeface="Calibri" panose="020F0502020204030204" pitchFamily="34" charset="0"/>
            </a:endParaRPr>
          </a:p>
        </p:txBody>
      </p:sp>
      <p:sp>
        <p:nvSpPr>
          <p:cNvPr id="9" name="テキスト ボックス 8"/>
          <p:cNvSpPr txBox="1"/>
          <p:nvPr/>
        </p:nvSpPr>
        <p:spPr>
          <a:xfrm>
            <a:off x="1939634" y="6309321"/>
            <a:ext cx="8321572" cy="461665"/>
          </a:xfrm>
          <a:prstGeom prst="rect">
            <a:avLst/>
          </a:prstGeom>
          <a:noFill/>
        </p:spPr>
        <p:txBody>
          <a:bodyPr wrap="none" rtlCol="0">
            <a:spAutoFit/>
          </a:bodyPr>
          <a:lstStyle/>
          <a:p>
            <a:pPr algn="ctr"/>
            <a:r>
              <a:rPr kumimoji="1" lang="en-US" altLang="ja-JP" sz="2400" b="1" dirty="0">
                <a:latin typeface="Calibri" panose="020F0502020204030204" pitchFamily="34" charset="0"/>
                <a:cs typeface="Calibri" panose="020F0502020204030204" pitchFamily="34" charset="0"/>
              </a:rPr>
              <a:t>Only posture of the are is different between test and simulation</a:t>
            </a:r>
            <a:endParaRPr kumimoji="1" lang="ja-JP" altLang="en-US" sz="2400" b="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7004296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3097785" y="14645"/>
            <a:ext cx="6009402" cy="615553"/>
          </a:xfrm>
          <a:prstGeom prst="rect">
            <a:avLst/>
          </a:prstGeom>
          <a:noFill/>
        </p:spPr>
        <p:txBody>
          <a:bodyPr wrap="none" rtlCol="0">
            <a:spAutoFit/>
          </a:bodyPr>
          <a:lstStyle/>
          <a:p>
            <a:pPr algn="ctr"/>
            <a:r>
              <a:rPr lang="en-US" altLang="ja-JP" sz="3400" b="1" dirty="0">
                <a:solidFill>
                  <a:srgbClr val="0000CC"/>
                </a:solidFill>
                <a:latin typeface="Calibri" panose="020F0502020204030204" pitchFamily="34" charset="0"/>
                <a:cs typeface="Calibri" panose="020F0502020204030204" pitchFamily="34" charset="0"/>
              </a:rPr>
              <a:t>Consistency of Impact Condition</a:t>
            </a:r>
            <a:endParaRPr kumimoji="1" lang="ja-JP" altLang="en-US" sz="3400" b="1" dirty="0">
              <a:solidFill>
                <a:srgbClr val="0000CC"/>
              </a:solidFill>
              <a:latin typeface="Calibri" panose="020F0502020204030204" pitchFamily="34" charset="0"/>
              <a:cs typeface="Calibri" panose="020F0502020204030204" pitchFamily="34" charset="0"/>
            </a:endParaRPr>
          </a:p>
        </p:txBody>
      </p:sp>
      <p:sp>
        <p:nvSpPr>
          <p:cNvPr id="4" name="テキスト ボックス 3"/>
          <p:cNvSpPr txBox="1"/>
          <p:nvPr/>
        </p:nvSpPr>
        <p:spPr>
          <a:xfrm>
            <a:off x="3353038" y="447056"/>
            <a:ext cx="5492722" cy="461665"/>
          </a:xfrm>
          <a:prstGeom prst="rect">
            <a:avLst/>
          </a:prstGeom>
          <a:noFill/>
        </p:spPr>
        <p:txBody>
          <a:bodyPr wrap="none" rtlCol="0">
            <a:spAutoFit/>
          </a:bodyPr>
          <a:lstStyle/>
          <a:p>
            <a:pPr algn="ctr"/>
            <a:r>
              <a:rPr lang="en-US" altLang="ja-JP" sz="2400" b="1" dirty="0">
                <a:latin typeface="Calibri" panose="020F0502020204030204" pitchFamily="34" charset="0"/>
                <a:cs typeface="Calibri" panose="020F0502020204030204" pitchFamily="34" charset="0"/>
              </a:rPr>
              <a:t>Justification of Difference of Arm Position</a:t>
            </a:r>
            <a:endParaRPr kumimoji="1" lang="ja-JP" altLang="en-US" sz="2400" b="1" dirty="0">
              <a:latin typeface="Calibri" panose="020F0502020204030204" pitchFamily="34" charset="0"/>
              <a:cs typeface="Calibri" panose="020F0502020204030204" pitchFamily="34" charset="0"/>
            </a:endParaRPr>
          </a:p>
        </p:txBody>
      </p:sp>
      <p:sp>
        <p:nvSpPr>
          <p:cNvPr id="9" name="テキスト ボックス 8"/>
          <p:cNvSpPr txBox="1"/>
          <p:nvPr/>
        </p:nvSpPr>
        <p:spPr>
          <a:xfrm>
            <a:off x="565336" y="5346768"/>
            <a:ext cx="11087780" cy="830997"/>
          </a:xfrm>
          <a:prstGeom prst="rect">
            <a:avLst/>
          </a:prstGeom>
          <a:noFill/>
        </p:spPr>
        <p:txBody>
          <a:bodyPr wrap="square" rtlCol="0">
            <a:spAutoFit/>
          </a:bodyPr>
          <a:lstStyle/>
          <a:p>
            <a:pPr algn="ctr"/>
            <a:r>
              <a:rPr kumimoji="1" lang="en-US" altLang="ja-JP" sz="2400" b="1" dirty="0">
                <a:latin typeface="Calibri" panose="020F0502020204030204" pitchFamily="34" charset="0"/>
                <a:cs typeface="Calibri" panose="020F0502020204030204" pitchFamily="34" charset="0"/>
              </a:rPr>
              <a:t>Considering the repeatability issue in dummy testing, it is thought that the difference of the arm position is acceptable  </a:t>
            </a:r>
            <a:endParaRPr kumimoji="1" lang="ja-JP" altLang="en-US" sz="2400" b="1" dirty="0">
              <a:latin typeface="Calibri" panose="020F0502020204030204" pitchFamily="34" charset="0"/>
              <a:cs typeface="Calibri" panose="020F0502020204030204" pitchFamily="34" charset="0"/>
            </a:endParaRPr>
          </a:p>
        </p:txBody>
      </p:sp>
      <p:sp>
        <p:nvSpPr>
          <p:cNvPr id="3" name="正方形/長方形 2"/>
          <p:cNvSpPr/>
          <p:nvPr/>
        </p:nvSpPr>
        <p:spPr>
          <a:xfrm>
            <a:off x="1415450" y="1259845"/>
            <a:ext cx="9382260" cy="4093428"/>
          </a:xfrm>
          <a:prstGeom prst="rect">
            <a:avLst/>
          </a:prstGeom>
        </p:spPr>
        <p:txBody>
          <a:bodyPr wrap="square">
            <a:spAutoFit/>
          </a:bodyPr>
          <a:lstStyle/>
          <a:p>
            <a:r>
              <a:rPr lang="en-US" altLang="ja-JP" sz="2000" dirty="0">
                <a:latin typeface="Calibri" panose="020F0502020204030204" pitchFamily="34" charset="0"/>
                <a:cs typeface="Calibri" panose="020F0502020204030204" pitchFamily="34" charset="0"/>
              </a:rPr>
              <a:t>Dummy testing</a:t>
            </a:r>
          </a:p>
          <a:p>
            <a:pPr marL="742950" lvl="1" indent="-285750">
              <a:buFont typeface="Arial" panose="020B0604020202020204" pitchFamily="34" charset="0"/>
              <a:buChar char="•"/>
            </a:pPr>
            <a:r>
              <a:rPr lang="en-US" altLang="ja-JP" dirty="0">
                <a:latin typeface="Calibri" panose="020F0502020204030204" pitchFamily="34" charset="0"/>
                <a:cs typeface="Calibri" panose="020F0502020204030204" pitchFamily="34" charset="0"/>
              </a:rPr>
              <a:t>Position of each body segment including arm needs some tolerances</a:t>
            </a:r>
          </a:p>
          <a:p>
            <a:pPr marL="742950" lvl="1" indent="-285750">
              <a:buFont typeface="Arial" panose="020B0604020202020204" pitchFamily="34" charset="0"/>
              <a:buChar char="•"/>
            </a:pPr>
            <a:r>
              <a:rPr lang="en-US" altLang="ja-JP" dirty="0">
                <a:latin typeface="Calibri" panose="020F0502020204030204" pitchFamily="34" charset="0"/>
                <a:cs typeface="Calibri" panose="020F0502020204030204" pitchFamily="34" charset="0"/>
              </a:rPr>
              <a:t>In case the arm position is in the natural position (walking posture), arm stuck to the car body which strongly influence HIT(head impact time) may be caused by the tolerance of the position</a:t>
            </a:r>
          </a:p>
          <a:p>
            <a:pPr marL="742950" lvl="1" indent="-285750">
              <a:buFont typeface="Arial" panose="020B0604020202020204" pitchFamily="34" charset="0"/>
              <a:buChar char="•"/>
            </a:pPr>
            <a:r>
              <a:rPr lang="en-US" altLang="ja-JP" dirty="0">
                <a:latin typeface="Calibri" panose="020F0502020204030204" pitchFamily="34" charset="0"/>
                <a:cs typeface="Calibri" panose="020F0502020204030204" pitchFamily="34" charset="0"/>
              </a:rPr>
              <a:t>Therefore, the arm is located in front of torso and bound to keep repeatability of pedestrian kinematics</a:t>
            </a:r>
          </a:p>
          <a:p>
            <a:r>
              <a:rPr lang="en-US" altLang="ja-JP" dirty="0">
                <a:latin typeface="Calibri" panose="020F0502020204030204" pitchFamily="34" charset="0"/>
                <a:cs typeface="Calibri" panose="020F0502020204030204" pitchFamily="34" charset="0"/>
              </a:rPr>
              <a:t>HBM simulation</a:t>
            </a:r>
          </a:p>
          <a:p>
            <a:pPr marL="742950" lvl="1" indent="-285750">
              <a:buFont typeface="Arial" panose="020B0604020202020204" pitchFamily="34" charset="0"/>
              <a:buChar char="•"/>
            </a:pPr>
            <a:r>
              <a:rPr lang="en-US" altLang="ja-JP" dirty="0">
                <a:latin typeface="Calibri" panose="020F0502020204030204" pitchFamily="34" charset="0"/>
                <a:cs typeface="Calibri" panose="020F0502020204030204" pitchFamily="34" charset="0"/>
              </a:rPr>
              <a:t>Repeatability issue does not exist even if the arms are positioned in natural posture</a:t>
            </a:r>
          </a:p>
        </p:txBody>
      </p:sp>
    </p:spTree>
    <p:extLst>
      <p:ext uri="{BB962C8B-B14F-4D97-AF65-F5344CB8AC3E}">
        <p14:creationId xmlns:p14="http://schemas.microsoft.com/office/powerpoint/2010/main" val="24585550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1868933" y="1700809"/>
            <a:ext cx="9070645" cy="1631216"/>
          </a:xfrm>
          <a:prstGeom prst="rect">
            <a:avLst/>
          </a:prstGeom>
          <a:noFill/>
        </p:spPr>
        <p:txBody>
          <a:bodyPr wrap="square" rtlCol="0">
            <a:spAutoFit/>
          </a:bodyPr>
          <a:lstStyle/>
          <a:p>
            <a:pPr marL="285750" indent="-285750">
              <a:spcBef>
                <a:spcPts val="1200"/>
              </a:spcBef>
              <a:buFont typeface="Wingdings" panose="05000000000000000000" pitchFamily="2" charset="2"/>
              <a:buChar char="l"/>
            </a:pPr>
            <a:r>
              <a:rPr lang="en-US" altLang="ja-JP" sz="2000" dirty="0"/>
              <a:t>Section 4.8.1.2 of SAE J2782_201010 shall be used for car attitude</a:t>
            </a:r>
          </a:p>
          <a:p>
            <a:pPr marL="285750" indent="-285750">
              <a:spcBef>
                <a:spcPts val="1200"/>
              </a:spcBef>
              <a:buFont typeface="Wingdings" panose="05000000000000000000" pitchFamily="2" charset="2"/>
              <a:buChar char="l"/>
            </a:pPr>
            <a:r>
              <a:rPr lang="en-US" altLang="ja-JP" sz="2000" dirty="0"/>
              <a:t>Section 4.8.2 of SAE J2782_201010 shall be used for impact speed</a:t>
            </a:r>
          </a:p>
          <a:p>
            <a:pPr marL="285750" indent="-285750">
              <a:spcBef>
                <a:spcPts val="1200"/>
              </a:spcBef>
              <a:buFont typeface="Wingdings" panose="05000000000000000000" pitchFamily="2" charset="2"/>
              <a:buChar char="l"/>
            </a:pPr>
            <a:r>
              <a:rPr lang="en-US" altLang="ja-JP" sz="2000" dirty="0"/>
              <a:t>Section 4.8.3 of SAE J2782_201010 shall be used for dummy pre-test position, pedestrian supporting and release</a:t>
            </a:r>
          </a:p>
        </p:txBody>
      </p:sp>
      <p:sp>
        <p:nvSpPr>
          <p:cNvPr id="6" name="テキスト ボックス 5"/>
          <p:cNvSpPr txBox="1"/>
          <p:nvPr/>
        </p:nvSpPr>
        <p:spPr>
          <a:xfrm>
            <a:off x="2476603" y="14645"/>
            <a:ext cx="7251793" cy="615553"/>
          </a:xfrm>
          <a:prstGeom prst="rect">
            <a:avLst/>
          </a:prstGeom>
          <a:noFill/>
        </p:spPr>
        <p:txBody>
          <a:bodyPr wrap="none" rtlCol="0">
            <a:spAutoFit/>
          </a:bodyPr>
          <a:lstStyle/>
          <a:p>
            <a:pPr algn="ctr"/>
            <a:r>
              <a:rPr lang="en-US" altLang="ja-JP" sz="3400" b="1" dirty="0">
                <a:solidFill>
                  <a:srgbClr val="0000CC"/>
                </a:solidFill>
                <a:latin typeface="Calibri" panose="020F0502020204030204" pitchFamily="34" charset="0"/>
                <a:cs typeface="Calibri" panose="020F0502020204030204" pitchFamily="34" charset="0"/>
              </a:rPr>
              <a:t>Contents for Dummy Testing Procedure</a:t>
            </a:r>
          </a:p>
        </p:txBody>
      </p:sp>
    </p:spTree>
    <p:extLst>
      <p:ext uri="{BB962C8B-B14F-4D97-AF65-F5344CB8AC3E}">
        <p14:creationId xmlns:p14="http://schemas.microsoft.com/office/powerpoint/2010/main" val="4427331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正方形/長方形 6"/>
          <p:cNvSpPr/>
          <p:nvPr/>
        </p:nvSpPr>
        <p:spPr>
          <a:xfrm>
            <a:off x="3477271" y="539206"/>
            <a:ext cx="5246564" cy="461665"/>
          </a:xfrm>
          <a:prstGeom prst="rect">
            <a:avLst/>
          </a:prstGeom>
        </p:spPr>
        <p:txBody>
          <a:bodyPr wrap="none">
            <a:spAutoFit/>
          </a:bodyPr>
          <a:lstStyle/>
          <a:p>
            <a:pPr algn="ctr"/>
            <a:r>
              <a:rPr lang="en-US" altLang="ja-JP" dirty="0"/>
              <a:t>Changes from </a:t>
            </a:r>
            <a:r>
              <a:rPr lang="ja-JP" altLang="en-US" dirty="0"/>
              <a:t>DPPS-4-06e_rev.docx</a:t>
            </a:r>
          </a:p>
        </p:txBody>
      </p:sp>
      <p:sp>
        <p:nvSpPr>
          <p:cNvPr id="5" name="テキスト ボックス 4"/>
          <p:cNvSpPr txBox="1"/>
          <p:nvPr/>
        </p:nvSpPr>
        <p:spPr>
          <a:xfrm>
            <a:off x="479251" y="1234999"/>
            <a:ext cx="11230323" cy="4524315"/>
          </a:xfrm>
          <a:prstGeom prst="rect">
            <a:avLst/>
          </a:prstGeom>
          <a:noFill/>
        </p:spPr>
        <p:txBody>
          <a:bodyPr wrap="square" rtlCol="0">
            <a:spAutoFit/>
          </a:bodyPr>
          <a:lstStyle/>
          <a:p>
            <a:r>
              <a:rPr lang="en-US" altLang="ja-JP" sz="1800" dirty="0"/>
              <a:t>4.1.	The HIT for the relevant pedestrian statures is calculated in the deploy position of the outer surface. Relevant are those statures amongst the 6-year old child, the 5%ile female, the 50%ile male and the 95%ile male, [whose heads] contact the outer surface in the </a:t>
            </a:r>
            <a:r>
              <a:rPr lang="en-US" altLang="ja-JP" sz="1800" dirty="0" err="1"/>
              <a:t>headform</a:t>
            </a:r>
            <a:r>
              <a:rPr lang="en-US" altLang="ja-JP" sz="1800" dirty="0"/>
              <a:t> test areas. Pedestrian statures shall be in walking posture as defined in paragraph 8.1. of this Annex, using an appropriate simulation tool.</a:t>
            </a:r>
          </a:p>
          <a:p>
            <a:r>
              <a:rPr lang="en-US" altLang="ja-JP" sz="1800" dirty="0"/>
              <a:t>The HIT is calculated at the vehicle speed as specified for the </a:t>
            </a:r>
            <a:r>
              <a:rPr lang="en-US" altLang="ja-JP" sz="1800" dirty="0" err="1"/>
              <a:t>legform</a:t>
            </a:r>
            <a:r>
              <a:rPr lang="en-US" altLang="ja-JP" sz="1800" dirty="0"/>
              <a:t> impact in this regulation and at the centerline of the vehicle. </a:t>
            </a:r>
          </a:p>
          <a:p>
            <a:r>
              <a:rPr lang="en-US" altLang="ja-JP" sz="1800" dirty="0">
                <a:solidFill>
                  <a:srgbClr val="FF0000"/>
                </a:solidFill>
              </a:rPr>
              <a:t>In case HIT is calculated from physical testing, test conditions defined section in 4.1.2 of this Annex shall be used.</a:t>
            </a:r>
          </a:p>
          <a:p>
            <a:r>
              <a:rPr kumimoji="1" lang="en-US" altLang="ja-JP" sz="1800" dirty="0">
                <a:solidFill>
                  <a:srgbClr val="FF0000"/>
                </a:solidFill>
              </a:rPr>
              <a:t>In case HIT is calculated from numerical simulation</a:t>
            </a:r>
            <a:r>
              <a:rPr lang="en-US" altLang="ja-JP" sz="1800" dirty="0">
                <a:solidFill>
                  <a:srgbClr val="FF0000"/>
                </a:solidFill>
              </a:rPr>
              <a:t>, numerical simulation conditions defined section in 4.1.1 of this Annex shall be used.</a:t>
            </a:r>
            <a:endParaRPr kumimoji="1" lang="en-US" altLang="ja-JP" sz="1800" dirty="0"/>
          </a:p>
          <a:p>
            <a:r>
              <a:rPr lang="en-US" altLang="ja-JP" sz="1800" dirty="0">
                <a:solidFill>
                  <a:srgbClr val="FF0000"/>
                </a:solidFill>
              </a:rPr>
              <a:t>4.1.1	Conditions for numerical simulation</a:t>
            </a:r>
          </a:p>
          <a:p>
            <a:r>
              <a:rPr lang="en-US" altLang="ja-JP" sz="1800" dirty="0">
                <a:solidFill>
                  <a:srgbClr val="FF0000"/>
                </a:solidFill>
              </a:rPr>
              <a:t>4.1.2	Conditions for physical testing</a:t>
            </a:r>
          </a:p>
          <a:p>
            <a:r>
              <a:rPr lang="en-US" altLang="ja-JP" sz="1800" dirty="0">
                <a:solidFill>
                  <a:srgbClr val="FF0000"/>
                </a:solidFill>
              </a:rPr>
              <a:t>4.1.2.1	Section 4.8.1.2 of SAE J2782_201010 shall be used for car attitude</a:t>
            </a:r>
          </a:p>
          <a:p>
            <a:r>
              <a:rPr lang="en-US" altLang="ja-JP" sz="1800" dirty="0">
                <a:solidFill>
                  <a:srgbClr val="FF0000"/>
                </a:solidFill>
              </a:rPr>
              <a:t>4.1.2.2	Section 4.8.2 of SAE J2782_201010 shall be used for impact speed</a:t>
            </a:r>
          </a:p>
          <a:p>
            <a:r>
              <a:rPr lang="en-US" altLang="ja-JP" sz="1800" dirty="0">
                <a:solidFill>
                  <a:srgbClr val="FF0000"/>
                </a:solidFill>
              </a:rPr>
              <a:t>4.1.2.3	Section 4.8.3 of SAE J2782_201010 shall be used for dummy pre-test position, pedestrian supporting and release</a:t>
            </a:r>
          </a:p>
        </p:txBody>
      </p:sp>
      <p:sp>
        <p:nvSpPr>
          <p:cNvPr id="6" name="テキスト ボックス 5"/>
          <p:cNvSpPr txBox="1"/>
          <p:nvPr/>
        </p:nvSpPr>
        <p:spPr>
          <a:xfrm>
            <a:off x="3029852" y="14645"/>
            <a:ext cx="6145272" cy="615553"/>
          </a:xfrm>
          <a:prstGeom prst="rect">
            <a:avLst/>
          </a:prstGeom>
          <a:noFill/>
        </p:spPr>
        <p:txBody>
          <a:bodyPr wrap="none" rtlCol="0">
            <a:spAutoFit/>
          </a:bodyPr>
          <a:lstStyle/>
          <a:p>
            <a:pPr algn="ctr"/>
            <a:r>
              <a:rPr lang="en-US" altLang="ja-JP" sz="3400" b="1" dirty="0">
                <a:solidFill>
                  <a:srgbClr val="0000CC"/>
                </a:solidFill>
                <a:latin typeface="Calibri" panose="020F0502020204030204" pitchFamily="34" charset="0"/>
                <a:cs typeface="Calibri" panose="020F0502020204030204" pitchFamily="34" charset="0"/>
              </a:rPr>
              <a:t>Draft proposal for test procedure</a:t>
            </a:r>
          </a:p>
        </p:txBody>
      </p:sp>
    </p:spTree>
    <p:extLst>
      <p:ext uri="{BB962C8B-B14F-4D97-AF65-F5344CB8AC3E}">
        <p14:creationId xmlns:p14="http://schemas.microsoft.com/office/powerpoint/2010/main" val="4143007830"/>
      </p:ext>
    </p:extLst>
  </p:cSld>
  <p:clrMapOvr>
    <a:masterClrMapping/>
  </p:clrMapOvr>
</p:sld>
</file>

<file path=ppt/theme/theme1.xml><?xml version="1.0" encoding="utf-8"?>
<a:theme xmlns:a="http://schemas.openxmlformats.org/drawingml/2006/main" name="Blank">
  <a:themeElements>
    <a:clrScheme name="VDA dg">
      <a:dk1>
        <a:sysClr val="windowText" lastClr="000000"/>
      </a:dk1>
      <a:lt1>
        <a:sysClr val="window" lastClr="FFFFFF"/>
      </a:lt1>
      <a:dk2>
        <a:srgbClr val="000000"/>
      </a:dk2>
      <a:lt2>
        <a:srgbClr val="A4B7BA"/>
      </a:lt2>
      <a:accent1>
        <a:srgbClr val="00693A"/>
      </a:accent1>
      <a:accent2>
        <a:srgbClr val="00566A"/>
      </a:accent2>
      <a:accent3>
        <a:srgbClr val="364C55"/>
      </a:accent3>
      <a:accent4>
        <a:srgbClr val="B45000"/>
      </a:accent4>
      <a:accent5>
        <a:srgbClr val="CCA600"/>
      </a:accent5>
      <a:accent6>
        <a:srgbClr val="7F7F7F"/>
      </a:accent6>
      <a:hlink>
        <a:srgbClr val="7C4E89"/>
      </a:hlink>
      <a:folHlink>
        <a:srgbClr val="B20A26"/>
      </a:folHlink>
    </a:clrScheme>
    <a:fontScheme name="090618_powerpoint_VDA">
      <a:majorFont>
        <a:latin typeface="Arial"/>
        <a:ea typeface="ヒラギノ角ゴ Pro W3"/>
        <a:cs typeface="ヒラギノ角ゴ Pro W3"/>
      </a:majorFont>
      <a:minorFont>
        <a:latin typeface="Arial"/>
        <a:ea typeface="ヒラギノ角ゴ Pro W3"/>
        <a:cs typeface="ヒラギノ角ゴ Pro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a:ln>
              <a:noFill/>
            </a:ln>
            <a:solidFill>
              <a:schemeClr val="tx1"/>
            </a:solidFill>
            <a:effectLst/>
            <a:latin typeface="Arial" pitchFamily="98" charset="0"/>
            <a:ea typeface="ヒラギノ角ゴ Pro W3" pitchFamily="98" charset="-128"/>
            <a:cs typeface="ヒラギノ角ゴ Pro W3" pitchFamily="98"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a:ln>
              <a:noFill/>
            </a:ln>
            <a:solidFill>
              <a:schemeClr val="tx1"/>
            </a:solidFill>
            <a:effectLst/>
            <a:latin typeface="Arial" pitchFamily="98" charset="0"/>
            <a:ea typeface="ヒラギノ角ゴ Pro W3" pitchFamily="98" charset="-128"/>
            <a:cs typeface="ヒラギノ角ゴ Pro W3" pitchFamily="98" charset="-128"/>
          </a:defRPr>
        </a:defPPr>
      </a:lstStyle>
    </a:lnDef>
  </a:objectDefaults>
  <a:extraClrSchemeLst>
    <a:extraClrScheme>
      <a:clrScheme name="VDA Flaechenfarben Basis">
        <a:dk1>
          <a:sysClr val="windowText" lastClr="000000"/>
        </a:dk1>
        <a:lt1>
          <a:sysClr val="window" lastClr="FFFFFF"/>
        </a:lt1>
        <a:dk2>
          <a:srgbClr val="000000"/>
        </a:dk2>
        <a:lt2>
          <a:srgbClr val="A4B7BA"/>
        </a:lt2>
        <a:accent1>
          <a:srgbClr val="00693A"/>
        </a:accent1>
        <a:accent2>
          <a:srgbClr val="00566A"/>
        </a:accent2>
        <a:accent3>
          <a:srgbClr val="364C55"/>
        </a:accent3>
        <a:accent4>
          <a:srgbClr val="B45000"/>
        </a:accent4>
        <a:accent5>
          <a:srgbClr val="CCA600"/>
        </a:accent5>
        <a:accent6>
          <a:srgbClr val="FFFFFF"/>
        </a:accent6>
        <a:hlink>
          <a:srgbClr val="7C4E89"/>
        </a:hlink>
        <a:folHlink>
          <a:srgbClr val="B20A26"/>
        </a:folHlink>
      </a:clrScheme>
      <a:clrMap bg1="lt1" tx1="dk1" bg2="lt2" tx2="dk2" accent1="accent1" accent2="accent2" accent3="accent3" accent4="accent4" accent5="accent5" accent6="accent6" hlink="hlink" folHlink="folHlink"/>
    </a:extraClrScheme>
    <a:extraClrScheme>
      <a:clrScheme name="VDA Flaechenfarben 20%">
        <a:dk1>
          <a:sysClr val="windowText" lastClr="000000"/>
        </a:dk1>
        <a:lt1>
          <a:sysClr val="window" lastClr="FFFFFF"/>
        </a:lt1>
        <a:dk2>
          <a:srgbClr val="000000"/>
        </a:dk2>
        <a:lt2>
          <a:srgbClr val="A4B7BA"/>
        </a:lt2>
        <a:accent1>
          <a:srgbClr val="C9DED1"/>
        </a:accent1>
        <a:accent2>
          <a:srgbClr val="C0D9DF"/>
        </a:accent2>
        <a:accent3>
          <a:srgbClr val="D3DCE1"/>
        </a:accent3>
        <a:accent4>
          <a:srgbClr val="F2DAC7"/>
        </a:accent4>
        <a:accent5>
          <a:srgbClr val="F6ECD0"/>
        </a:accent5>
        <a:accent6>
          <a:srgbClr val="FFFFFF"/>
        </a:accent6>
        <a:hlink>
          <a:srgbClr val="7C4E89"/>
        </a:hlink>
        <a:folHlink>
          <a:srgbClr val="B20A26"/>
        </a:folHlink>
      </a:clrScheme>
      <a:clrMap bg1="lt1" tx1="dk1" bg2="lt2" tx2="dk2" accent1="accent1" accent2="accent2" accent3="accent3" accent4="accent4" accent5="accent5" accent6="accent6" hlink="hlink" folHlink="folHlink"/>
    </a:extraClrScheme>
    <a:extraClrScheme>
      <a:clrScheme name="VDA Flaechenfarben 40%">
        <a:dk1>
          <a:sysClr val="windowText" lastClr="000000"/>
        </a:dk1>
        <a:lt1>
          <a:sysClr val="window" lastClr="FFFFFF"/>
        </a:lt1>
        <a:dk2>
          <a:srgbClr val="000000"/>
        </a:dk2>
        <a:lt2>
          <a:srgbClr val="A4B7BA"/>
        </a:lt2>
        <a:accent1>
          <a:srgbClr val="92BCA3"/>
        </a:accent1>
        <a:accent2>
          <a:srgbClr val="85B4BF"/>
        </a:accent2>
        <a:accent3>
          <a:srgbClr val="A7B8C0"/>
        </a:accent3>
        <a:accent4>
          <a:srgbClr val="E3B692"/>
        </a:accent4>
        <a:accent5>
          <a:srgbClr val="ECD9A1"/>
        </a:accent5>
        <a:accent6>
          <a:srgbClr val="FFFFFF"/>
        </a:accent6>
        <a:hlink>
          <a:srgbClr val="7C4E89"/>
        </a:hlink>
        <a:folHlink>
          <a:srgbClr val="B20A26"/>
        </a:folHlink>
      </a:clrScheme>
      <a:clrMap bg1="lt1" tx1="dk1" bg2="lt2" tx2="dk2" accent1="accent1" accent2="accent2" accent3="accent3" accent4="accent4" accent5="accent5" accent6="accent6" hlink="hlink" folHlink="folHlink"/>
    </a:extraClrScheme>
    <a:extraClrScheme>
      <a:clrScheme name="VDA Flaechenfarben 60%">
        <a:dk1>
          <a:sysClr val="windowText" lastClr="000000"/>
        </a:dk1>
        <a:lt1>
          <a:sysClr val="window" lastClr="FFFFFF"/>
        </a:lt1>
        <a:dk2>
          <a:srgbClr val="000000"/>
        </a:dk2>
        <a:lt2>
          <a:srgbClr val="A4B7BA"/>
        </a:lt2>
        <a:accent1>
          <a:srgbClr val="559D79"/>
        </a:accent1>
        <a:accent2>
          <a:srgbClr val="42909F"/>
        </a:accent2>
        <a:accent3>
          <a:srgbClr val="80959F"/>
        </a:accent3>
        <a:accent4>
          <a:srgbClr val="D49260"/>
        </a:accent4>
        <a:accent5>
          <a:srgbClr val="E3C771"/>
        </a:accent5>
        <a:accent6>
          <a:srgbClr val="FFFFFF"/>
        </a:accent6>
        <a:hlink>
          <a:srgbClr val="7C4E89"/>
        </a:hlink>
        <a:folHlink>
          <a:srgbClr val="B20A26"/>
        </a:folHlink>
      </a:clrScheme>
      <a:clrMap bg1="lt1" tx1="dk1" bg2="lt2" tx2="dk2" accent1="accent1" accent2="accent2" accent3="accent3" accent4="accent4" accent5="accent5" accent6="accent6" hlink="hlink" folHlink="folHlink"/>
    </a:extraClrScheme>
    <a:extraClrScheme>
      <a:clrScheme name="VDA Flaechenfarben 80%">
        <a:dk1>
          <a:sysClr val="windowText" lastClr="000000"/>
        </a:dk1>
        <a:lt1>
          <a:sysClr val="window" lastClr="FFFFFF"/>
        </a:lt1>
        <a:dk2>
          <a:srgbClr val="000000"/>
        </a:dk2>
        <a:lt2>
          <a:srgbClr val="A4B7BA"/>
        </a:lt2>
        <a:accent1>
          <a:srgbClr val="008155"/>
        </a:accent1>
        <a:accent2>
          <a:srgbClr val="007081"/>
        </a:accent2>
        <a:accent3>
          <a:srgbClr val="5A727B"/>
        </a:accent3>
        <a:accent4>
          <a:srgbClr val="C56F32"/>
        </a:accent4>
        <a:accent5>
          <a:srgbClr val="D8B63B"/>
        </a:accent5>
        <a:accent6>
          <a:srgbClr val="FFFFFF"/>
        </a:accent6>
        <a:hlink>
          <a:srgbClr val="7C4E89"/>
        </a:hlink>
        <a:folHlink>
          <a:srgbClr val="B20A26"/>
        </a:folHlink>
      </a:clrScheme>
      <a:clrMap bg1="lt1" tx1="dk1" bg2="lt2" tx2="dk2" accent1="accent1" accent2="accent2" accent3="accent3" accent4="accent4" accent5="accent5" accent6="accent6" hlink="hlink" folHlink="folHlink"/>
    </a:extraClrScheme>
    <a:extraClrScheme>
      <a:clrScheme name="VDA Linienfarben">
        <a:dk1>
          <a:srgbClr val="000000"/>
        </a:dk1>
        <a:lt1>
          <a:srgbClr val="FFFFFF"/>
        </a:lt1>
        <a:dk2>
          <a:srgbClr val="000000"/>
        </a:dk2>
        <a:lt2>
          <a:srgbClr val="808080"/>
        </a:lt2>
        <a:accent1>
          <a:srgbClr val="007C2E"/>
        </a:accent1>
        <a:accent2>
          <a:srgbClr val="0088C0"/>
        </a:accent2>
        <a:accent3>
          <a:srgbClr val="C75809"/>
        </a:accent3>
        <a:accent4>
          <a:srgbClr val="C29D00"/>
        </a:accent4>
        <a:accent5>
          <a:srgbClr val="AE0C12"/>
        </a:accent5>
        <a:accent6>
          <a:srgbClr val="7CB289"/>
        </a:accent6>
        <a:hlink>
          <a:srgbClr val="42909F"/>
        </a:hlink>
        <a:folHlink>
          <a:srgbClr val="85B4B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blank</Template>
  <TotalTime>0</TotalTime>
  <Words>508</Words>
  <Application>Microsoft Office PowerPoint</Application>
  <PresentationFormat>Personnalisé</PresentationFormat>
  <Paragraphs>94</Paragraphs>
  <Slides>9</Slides>
  <Notes>0</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9</vt:i4>
      </vt:variant>
    </vt:vector>
  </HeadingPairs>
  <TitlesOfParts>
    <vt:vector size="15" baseType="lpstr">
      <vt:lpstr>Arial</vt:lpstr>
      <vt:lpstr>Calibri</vt:lpstr>
      <vt:lpstr>Times</vt:lpstr>
      <vt:lpstr>Wingdings</vt:lpstr>
      <vt:lpstr>ヒラギノ角ゴ Pro W3</vt:lpstr>
      <vt:lpstr>Blank</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2017-10-27T12:10:13Z</dcterms:created>
  <dcterms:modified xsi:type="dcterms:W3CDTF">2019-03-21T12:02:22Z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a5eeb3e6-85f8-4106-953e-4f1eacb9bdc3_Enabled">
    <vt:lpwstr>True</vt:lpwstr>
  </property>
  <property fmtid="{D5CDD505-2E9C-101B-9397-08002B2CF9AE}" pid="3" name="MSIP_Label_a5eeb3e6-85f8-4106-953e-4f1eacb9bdc3_SiteId">
    <vt:lpwstr>d6b0bbee-7cd9-4d60-bce6-4a67b543e2ae</vt:lpwstr>
  </property>
  <property fmtid="{D5CDD505-2E9C-101B-9397-08002B2CF9AE}" pid="4" name="MSIP_Label_a5eeb3e6-85f8-4106-953e-4f1eacb9bdc3_Owner">
    <vt:lpwstr>irina.dausse@renault.com</vt:lpwstr>
  </property>
  <property fmtid="{D5CDD505-2E9C-101B-9397-08002B2CF9AE}" pid="5" name="MSIP_Label_a5eeb3e6-85f8-4106-953e-4f1eacb9bdc3_SetDate">
    <vt:lpwstr>2019-03-12T09:25:14.0130687Z</vt:lpwstr>
  </property>
  <property fmtid="{D5CDD505-2E9C-101B-9397-08002B2CF9AE}" pid="6" name="MSIP_Label_a5eeb3e6-85f8-4106-953e-4f1eacb9bdc3_Name">
    <vt:lpwstr>Confidential C</vt:lpwstr>
  </property>
  <property fmtid="{D5CDD505-2E9C-101B-9397-08002B2CF9AE}" pid="7" name="MSIP_Label_a5eeb3e6-85f8-4106-953e-4f1eacb9bdc3_Application">
    <vt:lpwstr>Microsoft Azure Information Protection</vt:lpwstr>
  </property>
  <property fmtid="{D5CDD505-2E9C-101B-9397-08002B2CF9AE}" pid="8" name="MSIP_Label_a5eeb3e6-85f8-4106-953e-4f1eacb9bdc3_Extended_MSFT_Method">
    <vt:lpwstr>Automatic</vt:lpwstr>
  </property>
  <property fmtid="{D5CDD505-2E9C-101B-9397-08002B2CF9AE}" pid="9" name="MSIP_Label_fd1c0902-ed92-4fed-896d-2e7725de02d4_Enabled">
    <vt:lpwstr>True</vt:lpwstr>
  </property>
  <property fmtid="{D5CDD505-2E9C-101B-9397-08002B2CF9AE}" pid="10" name="MSIP_Label_fd1c0902-ed92-4fed-896d-2e7725de02d4_SiteId">
    <vt:lpwstr>d6b0bbee-7cd9-4d60-bce6-4a67b543e2ae</vt:lpwstr>
  </property>
  <property fmtid="{D5CDD505-2E9C-101B-9397-08002B2CF9AE}" pid="11" name="MSIP_Label_fd1c0902-ed92-4fed-896d-2e7725de02d4_Owner">
    <vt:lpwstr>irina.dausse@renault.com</vt:lpwstr>
  </property>
  <property fmtid="{D5CDD505-2E9C-101B-9397-08002B2CF9AE}" pid="12" name="MSIP_Label_fd1c0902-ed92-4fed-896d-2e7725de02d4_SetDate">
    <vt:lpwstr>2019-03-12T09:25:14.0140726Z</vt:lpwstr>
  </property>
  <property fmtid="{D5CDD505-2E9C-101B-9397-08002B2CF9AE}" pid="13" name="MSIP_Label_fd1c0902-ed92-4fed-896d-2e7725de02d4_Name">
    <vt:lpwstr>Accessible to everybody</vt:lpwstr>
  </property>
  <property fmtid="{D5CDD505-2E9C-101B-9397-08002B2CF9AE}" pid="14" name="MSIP_Label_fd1c0902-ed92-4fed-896d-2e7725de02d4_Application">
    <vt:lpwstr>Microsoft Azure Information Protection</vt:lpwstr>
  </property>
  <property fmtid="{D5CDD505-2E9C-101B-9397-08002B2CF9AE}" pid="15" name="MSIP_Label_fd1c0902-ed92-4fed-896d-2e7725de02d4_Parent">
    <vt:lpwstr>a5eeb3e6-85f8-4106-953e-4f1eacb9bdc3</vt:lpwstr>
  </property>
  <property fmtid="{D5CDD505-2E9C-101B-9397-08002B2CF9AE}" pid="16" name="MSIP_Label_fd1c0902-ed92-4fed-896d-2e7725de02d4_Extended_MSFT_Method">
    <vt:lpwstr>Automatic</vt:lpwstr>
  </property>
  <property fmtid="{D5CDD505-2E9C-101B-9397-08002B2CF9AE}" pid="17" name="Sensitivity">
    <vt:lpwstr>Confidential C Accessible to everybody</vt:lpwstr>
  </property>
</Properties>
</file>