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autoCompressPictures="0">
  <p:sldMasterIdLst>
    <p:sldMasterId id="2147483648" r:id="rId1"/>
  </p:sldMasterIdLst>
  <p:notesMasterIdLst>
    <p:notesMasterId r:id="rId20"/>
  </p:notesMasterIdLst>
  <p:sldIdLst>
    <p:sldId id="256" r:id="rId2"/>
    <p:sldId id="259" r:id="rId3"/>
    <p:sldId id="272" r:id="rId4"/>
    <p:sldId id="271" r:id="rId5"/>
    <p:sldId id="284" r:id="rId6"/>
    <p:sldId id="274" r:id="rId7"/>
    <p:sldId id="269" r:id="rId8"/>
    <p:sldId id="285" r:id="rId9"/>
    <p:sldId id="266" r:id="rId10"/>
    <p:sldId id="279" r:id="rId11"/>
    <p:sldId id="286" r:id="rId12"/>
    <p:sldId id="288" r:id="rId13"/>
    <p:sldId id="287" r:id="rId14"/>
    <p:sldId id="278" r:id="rId15"/>
    <p:sldId id="290" r:id="rId16"/>
    <p:sldId id="289" r:id="rId17"/>
    <p:sldId id="260" r:id="rId18"/>
    <p:sldId id="261" r:id="rId19"/>
  </p:sldIdLst>
  <p:sldSz cx="12188825" cy="6858000"/>
  <p:notesSz cx="6858000" cy="9144000"/>
  <p:defaultTextStyle>
    <a:defPPr>
      <a:defRPr lang="de-DE"/>
    </a:defPPr>
    <a:lvl1pPr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1pPr>
    <a:lvl2pPr marL="4572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2pPr>
    <a:lvl3pPr marL="9144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3pPr>
    <a:lvl4pPr marL="13716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4pPr>
    <a:lvl5pPr marL="18288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5pPr>
    <a:lvl6pPr marL="2286000" algn="l" defTabSz="914400" rtl="0" eaLnBrk="1" latinLnBrk="0" hangingPunct="1">
      <a:defRPr sz="2400" kern="1200">
        <a:solidFill>
          <a:schemeClr val="tx1"/>
        </a:solidFill>
        <a:latin typeface="Arial" pitchFamily="34" charset="0"/>
        <a:ea typeface="ヒラギノ角ゴ Pro W3" pitchFamily="98" charset="-128"/>
        <a:cs typeface="+mn-cs"/>
      </a:defRPr>
    </a:lvl6pPr>
    <a:lvl7pPr marL="2743200" algn="l" defTabSz="914400" rtl="0" eaLnBrk="1" latinLnBrk="0" hangingPunct="1">
      <a:defRPr sz="2400" kern="1200">
        <a:solidFill>
          <a:schemeClr val="tx1"/>
        </a:solidFill>
        <a:latin typeface="Arial" pitchFamily="34" charset="0"/>
        <a:ea typeface="ヒラギノ角ゴ Pro W3" pitchFamily="98" charset="-128"/>
        <a:cs typeface="+mn-cs"/>
      </a:defRPr>
    </a:lvl7pPr>
    <a:lvl8pPr marL="3200400" algn="l" defTabSz="914400" rtl="0" eaLnBrk="1" latinLnBrk="0" hangingPunct="1">
      <a:defRPr sz="2400" kern="1200">
        <a:solidFill>
          <a:schemeClr val="tx1"/>
        </a:solidFill>
        <a:latin typeface="Arial" pitchFamily="34" charset="0"/>
        <a:ea typeface="ヒラギノ角ゴ Pro W3" pitchFamily="98" charset="-128"/>
        <a:cs typeface="+mn-cs"/>
      </a:defRPr>
    </a:lvl8pPr>
    <a:lvl9pPr marL="3657600" algn="l" defTabSz="914400" rtl="0" eaLnBrk="1" latinLnBrk="0" hangingPunct="1">
      <a:defRPr sz="2400" kern="1200">
        <a:solidFill>
          <a:schemeClr val="tx1"/>
        </a:solidFill>
        <a:latin typeface="Arial" pitchFamily="34" charset="0"/>
        <a:ea typeface="ヒラギノ角ゴ Pro W3" pitchFamily="98"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432">
          <p15:clr>
            <a:srgbClr val="A4A3A4"/>
          </p15:clr>
        </p15:guide>
        <p15:guide id="3" pos="3839">
          <p15:clr>
            <a:srgbClr val="A4A3A4"/>
          </p15:clr>
        </p15:guide>
        <p15:guide id="4" pos="7177">
          <p15:clr>
            <a:srgbClr val="A4A3A4"/>
          </p15:clr>
        </p15:guide>
        <p15:guide id="5" pos="6687">
          <p15:clr>
            <a:srgbClr val="A4A3A4"/>
          </p15:clr>
        </p15:guide>
        <p15:guide id="6" pos="935">
          <p15:clr>
            <a:srgbClr val="A4A3A4"/>
          </p15:clr>
        </p15:guide>
        <p15:guide id="7" pos="507">
          <p15:clr>
            <a:srgbClr val="A4A3A4"/>
          </p15:clr>
        </p15:guide>
        <p15:guide id="8" pos="4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8C0"/>
    <a:srgbClr val="E3B692"/>
    <a:srgbClr val="7C4E89"/>
    <a:srgbClr val="AE0C12"/>
    <a:srgbClr val="C29D00"/>
    <a:srgbClr val="92BCA3"/>
    <a:srgbClr val="C75809"/>
    <a:srgbClr val="007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64" autoAdjust="0"/>
    <p:restoredTop sz="99650" autoAdjust="0"/>
  </p:normalViewPr>
  <p:slideViewPr>
    <p:cSldViewPr snapToGrid="0" snapToObjects="1">
      <p:cViewPr varScale="1">
        <p:scale>
          <a:sx n="93" d="100"/>
          <a:sy n="93" d="100"/>
        </p:scale>
        <p:origin x="86" y="106"/>
      </p:cViewPr>
      <p:guideLst>
        <p:guide orient="horz" pos="2160"/>
        <p:guide orient="horz" pos="432"/>
        <p:guide pos="3839"/>
        <p:guide pos="7177"/>
        <p:guide pos="6687"/>
        <p:guide pos="935"/>
        <p:guide pos="507"/>
        <p:guide pos="4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fld id="{ECD4F02B-1D0B-47AF-B2BD-098BEAEE9151}" type="slidenum">
              <a:rPr lang="de-DE"/>
              <a:pPr>
                <a:defRPr/>
              </a:pPr>
              <a:t>‹N°›</a:t>
            </a:fld>
            <a:endParaRPr lang="de-DE"/>
          </a:p>
        </p:txBody>
      </p:sp>
    </p:spTree>
    <p:extLst>
      <p:ext uri="{BB962C8B-B14F-4D97-AF65-F5344CB8AC3E}">
        <p14:creationId xmlns:p14="http://schemas.microsoft.com/office/powerpoint/2010/main" val="4284769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1pPr>
    <a:lvl2pPr marL="4572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2pPr>
    <a:lvl3pPr marL="9144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3pPr>
    <a:lvl4pPr marL="13716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4pPr>
    <a:lvl5pPr marL="18288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6" name="Line 7"/>
          <p:cNvSpPr>
            <a:spLocks noChangeAspect="1" noChangeShapeType="1"/>
          </p:cNvSpPr>
          <p:nvPr userDrawn="1"/>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sp>
        <p:nvSpPr>
          <p:cNvPr id="13" name="Rectangle 2"/>
          <p:cNvSpPr>
            <a:spLocks noGrp="1" noChangeArrowheads="1"/>
          </p:cNvSpPr>
          <p:nvPr>
            <p:ph type="ctrTitle"/>
          </p:nvPr>
        </p:nvSpPr>
        <p:spPr>
          <a:xfrm>
            <a:off x="1484313" y="1143000"/>
            <a:ext cx="9105900" cy="1371600"/>
          </a:xfrm>
        </p:spPr>
        <p:txBody>
          <a:bodyPr/>
          <a:lstStyle>
            <a:lvl1pPr>
              <a:defRPr/>
            </a:lvl1pPr>
          </a:lstStyle>
          <a:p>
            <a:r>
              <a:rPr lang="de-DE"/>
              <a:t>Titelmasterformat durch Klicken bearbeiten</a:t>
            </a:r>
            <a:endParaRPr lang="de-DE" dirty="0"/>
          </a:p>
        </p:txBody>
      </p:sp>
      <p:sp>
        <p:nvSpPr>
          <p:cNvPr id="14" name="Rectangle 3"/>
          <p:cNvSpPr>
            <a:spLocks noGrp="1" noChangeArrowheads="1"/>
          </p:cNvSpPr>
          <p:nvPr>
            <p:ph type="subTitle" idx="1"/>
          </p:nvPr>
        </p:nvSpPr>
        <p:spPr>
          <a:xfrm>
            <a:off x="1484313" y="2971800"/>
            <a:ext cx="9105900" cy="1676400"/>
          </a:xfrm>
          <a:prstGeom prst="rect">
            <a:avLst/>
          </a:prstGeom>
        </p:spPr>
        <p:txBody>
          <a:bodyPr/>
          <a:lstStyle>
            <a:lvl1pPr marL="0" indent="0">
              <a:buFontTx/>
              <a:buNone/>
              <a:defRPr sz="2000"/>
            </a:lvl1pPr>
          </a:lstStyle>
          <a:p>
            <a:r>
              <a:rPr lang="de-DE"/>
              <a:t>Formatvorlage des Untertitelmasters durch Klicken bearbeiten</a:t>
            </a:r>
            <a:endParaRPr lang="de-DE" dirty="0"/>
          </a:p>
        </p:txBody>
      </p:sp>
      <p:sp>
        <p:nvSpPr>
          <p:cNvPr id="7" name="Rectangle 4"/>
          <p:cNvSpPr>
            <a:spLocks noGrp="1" noChangeArrowheads="1"/>
          </p:cNvSpPr>
          <p:nvPr>
            <p:ph type="dt" sz="half" idx="10"/>
          </p:nvPr>
        </p:nvSpPr>
        <p:spPr>
          <a:xfrm>
            <a:off x="1535113" y="6248400"/>
            <a:ext cx="2278062" cy="457200"/>
          </a:xfrm>
          <a:prstGeom prst="rect">
            <a:avLst/>
          </a:prstGeom>
        </p:spPr>
        <p:txBody>
          <a:bodyPr/>
          <a:lstStyle>
            <a:lvl1pPr>
              <a:defRPr/>
            </a:lvl1pPr>
          </a:lstStyle>
          <a:p>
            <a:pPr>
              <a:defRPr/>
            </a:pPr>
            <a:fld id="{5952D770-814A-4E0E-B97C-15E37F15C061}" type="datetime1">
              <a:rPr lang="de-DE"/>
              <a:pPr>
                <a:defRPr/>
              </a:pPr>
              <a:t>21.03.2019</a:t>
            </a:fld>
            <a:endParaRPr lang="de-DE"/>
          </a:p>
        </p:txBody>
      </p:sp>
      <p:sp>
        <p:nvSpPr>
          <p:cNvPr id="8" name="Rectangle 5"/>
          <p:cNvSpPr>
            <a:spLocks noGrp="1" noChangeArrowheads="1"/>
          </p:cNvSpPr>
          <p:nvPr>
            <p:ph type="ftr" sz="quarter" idx="11"/>
          </p:nvPr>
        </p:nvSpPr>
        <p:spPr>
          <a:xfrm>
            <a:off x="4164013" y="6248400"/>
            <a:ext cx="3860800" cy="457200"/>
          </a:xfrm>
          <a:prstGeom prst="rect">
            <a:avLst/>
          </a:prstGeom>
        </p:spPr>
        <p:txBody>
          <a:bodyPr/>
          <a:lstStyle>
            <a:lvl1pPr>
              <a:defRPr/>
            </a:lvl1pPr>
          </a:lstStyle>
          <a:p>
            <a:r>
              <a:rPr lang="de-DE" dirty="0"/>
              <a:t> </a:t>
            </a:r>
          </a:p>
        </p:txBody>
      </p:sp>
      <p:sp>
        <p:nvSpPr>
          <p:cNvPr id="9" name="Rectangle 6"/>
          <p:cNvSpPr>
            <a:spLocks noGrp="1" noChangeArrowheads="1"/>
          </p:cNvSpPr>
          <p:nvPr>
            <p:ph type="sldNum" sz="quarter" idx="12"/>
          </p:nvPr>
        </p:nvSpPr>
        <p:spPr>
          <a:xfrm>
            <a:off x="8310563" y="6248400"/>
            <a:ext cx="2279650" cy="457200"/>
          </a:xfrm>
        </p:spPr>
        <p:txBody>
          <a:bodyPr/>
          <a:lstStyle>
            <a:lvl1pPr>
              <a:defRPr/>
            </a:lvl1pPr>
          </a:lstStyle>
          <a:p>
            <a:pPr>
              <a:defRPr/>
            </a:pPr>
            <a:r>
              <a:rPr lang="de-DE"/>
              <a:t>Seite </a:t>
            </a:r>
            <a:fld id="{D8566048-3971-4D61-A94E-F07D7C5AD895}" type="slidenum">
              <a:rPr lang="de-DE"/>
              <a:pPr>
                <a:defRPr/>
              </a:pPr>
              <a:t>‹N°›</a:t>
            </a:fld>
            <a:endParaRPr lang="de-DE"/>
          </a:p>
        </p:txBody>
      </p:sp>
      <p:pic>
        <p:nvPicPr>
          <p:cNvPr id="10" name="Picture 8" descr="nouveau logo OICA"/>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346" y="176562"/>
            <a:ext cx="1152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0"/>
          <p:cNvSpPr txBox="1"/>
          <p:nvPr userDrawn="1"/>
        </p:nvSpPr>
        <p:spPr>
          <a:xfrm>
            <a:off x="9393382" y="90766"/>
            <a:ext cx="2532837" cy="461665"/>
          </a:xfrm>
          <a:prstGeom prst="rect">
            <a:avLst/>
          </a:prstGeom>
          <a:noFill/>
          <a:ln>
            <a:solidFill>
              <a:schemeClr val="tx1"/>
            </a:solidFill>
          </a:ln>
        </p:spPr>
        <p:txBody>
          <a:bodyPr wrap="square" rtlCol="0">
            <a:spAutoFit/>
          </a:bodyPr>
          <a:lstStyle/>
          <a:p>
            <a:pPr algn="ctr"/>
            <a:r>
              <a:rPr lang="de-DE" b="1" dirty="0"/>
              <a:t>IWG-DPPS/4/08</a:t>
            </a:r>
            <a:endParaRPr lang="en-US" b="1" dirty="0"/>
          </a:p>
        </p:txBody>
      </p:sp>
    </p:spTree>
    <p:extLst>
      <p:ext uri="{BB962C8B-B14F-4D97-AF65-F5344CB8AC3E}">
        <p14:creationId xmlns:p14="http://schemas.microsoft.com/office/powerpoint/2010/main" val="3806707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821" y="347184"/>
            <a:ext cx="11221762"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4" name="Foliennummernplatzhalter 3"/>
          <p:cNvSpPr>
            <a:spLocks noGrp="1"/>
          </p:cNvSpPr>
          <p:nvPr>
            <p:ph type="sldNum" sz="quarter" idx="11"/>
          </p:nvPr>
        </p:nvSpPr>
        <p:spPr/>
        <p:txBody>
          <a:bodyPr/>
          <a:lstStyle/>
          <a:p>
            <a:r>
              <a:rPr lang="de-DE"/>
              <a:t>Seite </a:t>
            </a:r>
            <a:fld id="{AA807A42-CF27-4B84-8583-18EBE418342E}" type="slidenum">
              <a:rPr lang="de-DE" smtClean="0"/>
              <a:pPr/>
              <a:t>‹N°›</a:t>
            </a:fld>
            <a:endParaRPr lang="de-DE" dirty="0"/>
          </a:p>
        </p:txBody>
      </p:sp>
      <p:sp>
        <p:nvSpPr>
          <p:cNvPr id="11" name="Inhaltsplatzhalter 10"/>
          <p:cNvSpPr>
            <a:spLocks noGrp="1"/>
          </p:cNvSpPr>
          <p:nvPr>
            <p:ph sz="quarter" idx="12"/>
          </p:nvPr>
        </p:nvSpPr>
        <p:spPr>
          <a:xfrm>
            <a:off x="488821" y="1413933"/>
            <a:ext cx="11221762" cy="4707467"/>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Tree>
    <p:extLst>
      <p:ext uri="{BB962C8B-B14F-4D97-AF65-F5344CB8AC3E}">
        <p14:creationId xmlns:p14="http://schemas.microsoft.com/office/powerpoint/2010/main" val="1407520804"/>
      </p:ext>
    </p:extLst>
  </p:cSld>
  <p:clrMapOvr>
    <a:masterClrMapping/>
  </p:clrMapOvr>
  <p:extLst mod="1">
    <p:ext uri="{DCECCB84-F9BA-43D5-87BE-67443E8EF086}">
      <p15:sldGuideLst xmlns:p15="http://schemas.microsoft.com/office/powerpoint/2012/main">
        <p15:guide id="1" pos="226">
          <p15:clr>
            <a:srgbClr val="FBAE40"/>
          </p15:clr>
        </p15:guide>
        <p15:guide id="2" pos="5538">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11213" y="228600"/>
            <a:ext cx="105838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t>Mastertitelformat bearbeiten</a:t>
            </a:r>
          </a:p>
        </p:txBody>
      </p:sp>
      <p:sp>
        <p:nvSpPr>
          <p:cNvPr id="13" name="Rectangle 6"/>
          <p:cNvSpPr>
            <a:spLocks noGrp="1" noChangeArrowheads="1"/>
          </p:cNvSpPr>
          <p:nvPr>
            <p:ph type="sldNum" sz="quarter" idx="4"/>
          </p:nvPr>
        </p:nvSpPr>
        <p:spPr bwMode="auto">
          <a:xfrm>
            <a:off x="8575675" y="6172200"/>
            <a:ext cx="2819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a:latin typeface="Arial" charset="0"/>
                <a:ea typeface="ヒラギノ角ゴ Pro W3" pitchFamily="-106" charset="-128"/>
                <a:cs typeface="+mn-cs"/>
              </a:defRPr>
            </a:lvl1pPr>
          </a:lstStyle>
          <a:p>
            <a:pPr>
              <a:defRPr/>
            </a:pPr>
            <a:r>
              <a:rPr lang="de-DE"/>
              <a:t>Seite </a:t>
            </a:r>
            <a:fld id="{60C6FC8F-F53F-451F-A8A2-D6216BBA1303}" type="slidenum">
              <a:rPr lang="de-DE"/>
              <a:pPr>
                <a:defRPr/>
              </a:pPr>
              <a:t>‹N°›</a:t>
            </a:fld>
            <a:endParaRPr lang="de-DE"/>
          </a:p>
        </p:txBody>
      </p:sp>
      <p:sp>
        <p:nvSpPr>
          <p:cNvPr id="14" name="Line 7"/>
          <p:cNvSpPr>
            <a:spLocks noChangeAspect="1" noChangeShapeType="1"/>
          </p:cNvSpPr>
          <p:nvPr/>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pic>
        <p:nvPicPr>
          <p:cNvPr id="8" name="Picture 8" descr="nouveau logo OICA"/>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62791" y="6239895"/>
            <a:ext cx="9182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feld 8"/>
          <p:cNvSpPr txBox="1"/>
          <p:nvPr userDrawn="1"/>
        </p:nvSpPr>
        <p:spPr>
          <a:xfrm>
            <a:off x="9680895" y="90766"/>
            <a:ext cx="2245324" cy="400110"/>
          </a:xfrm>
          <a:prstGeom prst="rect">
            <a:avLst/>
          </a:prstGeom>
          <a:noFill/>
          <a:ln>
            <a:solidFill>
              <a:schemeClr val="tx1"/>
            </a:solidFill>
          </a:ln>
        </p:spPr>
        <p:txBody>
          <a:bodyPr wrap="square" rtlCol="0">
            <a:spAutoFit/>
          </a:bodyPr>
          <a:lstStyle/>
          <a:p>
            <a:pPr algn="ctr"/>
            <a:r>
              <a:rPr lang="de-DE" sz="2000" b="1" dirty="0"/>
              <a:t>IWG-DPPS/4/08</a:t>
            </a:r>
            <a:endParaRPr lang="en-US" sz="2000" b="1" dirty="0"/>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2pPr>
      <a:lvl3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3pPr>
      <a:lvl4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4pPr>
      <a:lvl5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5pPr>
      <a:lvl6pPr marL="4572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6pPr>
      <a:lvl7pPr marL="9144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7pPr>
      <a:lvl8pPr marL="13716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8pPr>
      <a:lvl9pPr marL="18288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TF-DPPS</a:t>
            </a:r>
            <a:br>
              <a:rPr lang="de-DE" dirty="0"/>
            </a:br>
            <a:r>
              <a:rPr lang="en-US" dirty="0"/>
              <a:t>Marking of Bonnet </a:t>
            </a:r>
            <a:br>
              <a:rPr lang="en-US" dirty="0"/>
            </a:br>
            <a:r>
              <a:rPr lang="en-US" dirty="0"/>
              <a:t>in Deployed/</a:t>
            </a:r>
            <a:r>
              <a:rPr lang="en-US" dirty="0" err="1"/>
              <a:t>Undeployed</a:t>
            </a:r>
            <a:r>
              <a:rPr lang="en-US" dirty="0"/>
              <a:t> Position</a:t>
            </a:r>
            <a:br>
              <a:rPr lang="en-US" dirty="0"/>
            </a:br>
            <a:br>
              <a:rPr lang="en-US" dirty="0"/>
            </a:br>
            <a:r>
              <a:rPr lang="en-US" sz="2000" dirty="0"/>
              <a:t>- Update of OICA Position from 5</a:t>
            </a:r>
            <a:r>
              <a:rPr lang="en-US" sz="2000" baseline="30000" dirty="0"/>
              <a:t>th</a:t>
            </a:r>
            <a:r>
              <a:rPr lang="en-US" sz="2000" dirty="0"/>
              <a:t> TF meeting April 2018 (TF-DPPS/</a:t>
            </a:r>
            <a:r>
              <a:rPr lang="de-DE" sz="2000" dirty="0"/>
              <a:t>4/05</a:t>
            </a:r>
            <a:r>
              <a:rPr lang="en-US" sz="2000" dirty="0"/>
              <a:t>)</a:t>
            </a:r>
            <a:br>
              <a:rPr lang="en-US" dirty="0"/>
            </a:br>
            <a:endParaRPr lang="de-DE" dirty="0"/>
          </a:p>
        </p:txBody>
      </p:sp>
    </p:spTree>
    <p:extLst>
      <p:ext uri="{BB962C8B-B14F-4D97-AF65-F5344CB8AC3E}">
        <p14:creationId xmlns:p14="http://schemas.microsoft.com/office/powerpoint/2010/main" val="2477834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GB" dirty="0"/>
            </a:br>
            <a:endParaRPr lang="en-GB" dirty="0"/>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10</a:t>
            </a:fld>
            <a:endParaRPr lang="en-GB" dirty="0"/>
          </a:p>
        </p:txBody>
      </p:sp>
      <p:sp>
        <p:nvSpPr>
          <p:cNvPr id="5" name="Inhaltsplatzhalter 4"/>
          <p:cNvSpPr>
            <a:spLocks noGrp="1"/>
          </p:cNvSpPr>
          <p:nvPr>
            <p:ph sz="quarter" idx="12"/>
          </p:nvPr>
        </p:nvSpPr>
        <p:spPr>
          <a:xfrm>
            <a:off x="488821" y="1113641"/>
            <a:ext cx="11221762" cy="4707467"/>
          </a:xfrm>
        </p:spPr>
        <p:txBody>
          <a:bodyPr/>
          <a:lstStyle/>
          <a:p>
            <a:pPr marL="0" indent="0">
              <a:buNone/>
            </a:pPr>
            <a:r>
              <a:rPr lang="en-GB" sz="2000" b="1" dirty="0"/>
              <a:t>Example of type approval based on UN-R 127 and INF GR/PS/141 Rev. 1</a:t>
            </a:r>
          </a:p>
        </p:txBody>
      </p:sp>
      <p:pic>
        <p:nvPicPr>
          <p:cNvPr id="6" name="Picture 21"/>
          <p:cNvPicPr>
            <a:picLocks noChangeAspect="1"/>
          </p:cNvPicPr>
          <p:nvPr/>
        </p:nvPicPr>
        <p:blipFill>
          <a:blip r:embed="rId2"/>
          <a:stretch>
            <a:fillRect/>
          </a:stretch>
        </p:blipFill>
        <p:spPr>
          <a:xfrm>
            <a:off x="120449" y="1877720"/>
            <a:ext cx="7202638" cy="3593916"/>
          </a:xfrm>
          <a:prstGeom prst="rect">
            <a:avLst/>
          </a:prstGeom>
        </p:spPr>
      </p:pic>
      <p:pic>
        <p:nvPicPr>
          <p:cNvPr id="8" name="Picture 22"/>
          <p:cNvPicPr>
            <a:picLocks noChangeAspect="1"/>
          </p:cNvPicPr>
          <p:nvPr/>
        </p:nvPicPr>
        <p:blipFill>
          <a:blip r:embed="rId3"/>
          <a:stretch>
            <a:fillRect/>
          </a:stretch>
        </p:blipFill>
        <p:spPr>
          <a:xfrm>
            <a:off x="7570269" y="1738299"/>
            <a:ext cx="3704986" cy="2505276"/>
          </a:xfrm>
          <a:prstGeom prst="rect">
            <a:avLst/>
          </a:prstGeom>
        </p:spPr>
      </p:pic>
      <p:sp>
        <p:nvSpPr>
          <p:cNvPr id="9" name="Rechteck 8"/>
          <p:cNvSpPr/>
          <p:nvPr/>
        </p:nvSpPr>
        <p:spPr>
          <a:xfrm>
            <a:off x="7332203" y="4426648"/>
            <a:ext cx="4460759" cy="1569660"/>
          </a:xfrm>
          <a:prstGeom prst="rect">
            <a:avLst/>
          </a:prstGeom>
          <a:ln>
            <a:solidFill>
              <a:schemeClr val="tx1"/>
            </a:solidFill>
          </a:ln>
        </p:spPr>
        <p:txBody>
          <a:bodyPr wrap="square">
            <a:spAutoFit/>
          </a:bodyPr>
          <a:lstStyle/>
          <a:p>
            <a:r>
              <a:rPr lang="en-US" dirty="0"/>
              <a:t>Marking in </a:t>
            </a:r>
            <a:r>
              <a:rPr lang="en-US" dirty="0" err="1"/>
              <a:t>undeployed</a:t>
            </a:r>
            <a:r>
              <a:rPr lang="en-US" dirty="0"/>
              <a:t> position</a:t>
            </a:r>
          </a:p>
          <a:p>
            <a:r>
              <a:rPr lang="en-GB" sz="1800" dirty="0"/>
              <a:t>Vehicle is fitted with deployable bonnet and pedestrian airbag, both of which do not have a permanently</a:t>
            </a:r>
          </a:p>
          <a:p>
            <a:r>
              <a:rPr lang="en-GB" sz="1800" dirty="0"/>
              <a:t>deployed position</a:t>
            </a:r>
          </a:p>
        </p:txBody>
      </p:sp>
    </p:spTree>
    <p:extLst>
      <p:ext uri="{BB962C8B-B14F-4D97-AF65-F5344CB8AC3E}">
        <p14:creationId xmlns:p14="http://schemas.microsoft.com/office/powerpoint/2010/main" val="4235912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11</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solidFill>
                  <a:schemeClr val="bg1">
                    <a:lumMod val="75000"/>
                  </a:schemeClr>
                </a:solidFill>
              </a:rPr>
              <a:t>Summary of recent documents DPPS-2-09e, DPPS-3-04e, DPPS-4-05e</a:t>
            </a:r>
          </a:p>
          <a:p>
            <a:pPr>
              <a:buFontTx/>
              <a:buChar char="-"/>
            </a:pPr>
            <a:r>
              <a:rPr lang="en-GB" sz="2000" dirty="0">
                <a:solidFill>
                  <a:schemeClr val="bg1">
                    <a:lumMod val="75000"/>
                  </a:schemeClr>
                </a:solidFill>
              </a:rPr>
              <a:t>Current requirements based on INF GR/PS/141 Rev. 1, GTR No.9, UN R127</a:t>
            </a:r>
          </a:p>
          <a:p>
            <a:pPr lvl="1">
              <a:buFont typeface="Arial" panose="020B0604020202020204" pitchFamily="34" charset="0"/>
              <a:buChar char="•"/>
            </a:pPr>
            <a:r>
              <a:rPr lang="en-GB" sz="1600" dirty="0">
                <a:solidFill>
                  <a:schemeClr val="bg1">
                    <a:lumMod val="75000"/>
                  </a:schemeClr>
                </a:solidFill>
              </a:rPr>
              <a:t>Marking up the vehicle in deployed position</a:t>
            </a:r>
          </a:p>
          <a:p>
            <a:pPr lvl="1">
              <a:buFont typeface="Arial" panose="020B0604020202020204" pitchFamily="34" charset="0"/>
              <a:buChar char="•"/>
            </a:pPr>
            <a:r>
              <a:rPr lang="en-GB" sz="1600" dirty="0">
                <a:solidFill>
                  <a:schemeClr val="bg1">
                    <a:lumMod val="75000"/>
                  </a:schemeClr>
                </a:solidFill>
              </a:rPr>
              <a:t>Preparation of car</a:t>
            </a:r>
          </a:p>
          <a:p>
            <a:pPr lvl="1">
              <a:buFont typeface="Arial" panose="020B0604020202020204" pitchFamily="34" charset="0"/>
              <a:buChar char="•"/>
            </a:pPr>
            <a:r>
              <a:rPr lang="en-GB" sz="1600" dirty="0">
                <a:solidFill>
                  <a:schemeClr val="bg1">
                    <a:lumMod val="75000"/>
                  </a:schemeClr>
                </a:solidFill>
              </a:rPr>
              <a:t>Avoidance of glancing blows </a:t>
            </a:r>
          </a:p>
          <a:p>
            <a:pPr>
              <a:buFont typeface="Symbol" panose="05050102010706020507" pitchFamily="18" charset="2"/>
              <a:buChar char="-"/>
            </a:pPr>
            <a:r>
              <a:rPr lang="en-GB" sz="2000" dirty="0">
                <a:solidFill>
                  <a:schemeClr val="bg1">
                    <a:lumMod val="75000"/>
                  </a:schemeClr>
                </a:solidFill>
              </a:rPr>
              <a:t>Example of type approval</a:t>
            </a:r>
          </a:p>
          <a:p>
            <a:pPr lvl="1">
              <a:buFont typeface="Arial" panose="020B0604020202020204" pitchFamily="34" charset="0"/>
              <a:buChar char="•"/>
            </a:pPr>
            <a:r>
              <a:rPr lang="en-GB" sz="1600" dirty="0">
                <a:solidFill>
                  <a:schemeClr val="bg1">
                    <a:lumMod val="75000"/>
                  </a:schemeClr>
                </a:solidFill>
              </a:rPr>
              <a:t>Deployable bonnet</a:t>
            </a:r>
          </a:p>
          <a:p>
            <a:pPr lvl="1">
              <a:buFont typeface="Arial" panose="020B0604020202020204" pitchFamily="34" charset="0"/>
              <a:buChar char="•"/>
            </a:pPr>
            <a:r>
              <a:rPr lang="en-GB" sz="1600" dirty="0">
                <a:solidFill>
                  <a:schemeClr val="bg1">
                    <a:lumMod val="75000"/>
                  </a:schemeClr>
                </a:solidFill>
              </a:rPr>
              <a:t>Exemption e.g. external airbag</a:t>
            </a:r>
          </a:p>
          <a:p>
            <a:pPr>
              <a:buFont typeface="Symbol" panose="05050102010706020507" pitchFamily="18" charset="2"/>
              <a:buChar char="-"/>
            </a:pPr>
            <a:r>
              <a:rPr lang="en-GB" sz="2000" dirty="0"/>
              <a:t>Comparison with real accident scenario</a:t>
            </a:r>
          </a:p>
          <a:p>
            <a:pPr>
              <a:buFont typeface="Symbol" panose="05050102010706020507" pitchFamily="18" charset="2"/>
              <a:buChar char="-"/>
            </a:pPr>
            <a:r>
              <a:rPr lang="en-GB" sz="2000" dirty="0">
                <a:solidFill>
                  <a:schemeClr val="bg1">
                    <a:lumMod val="75000"/>
                  </a:schemeClr>
                </a:solidFill>
              </a:rPr>
              <a:t>Example bonnet movable in longitudinal (x) direction </a:t>
            </a:r>
          </a:p>
          <a:p>
            <a:pPr>
              <a:buFont typeface="Symbol" panose="05050102010706020507" pitchFamily="18" charset="2"/>
              <a:buChar char="-"/>
            </a:pPr>
            <a:r>
              <a:rPr lang="en-GB" sz="2000" dirty="0">
                <a:solidFill>
                  <a:schemeClr val="bg1">
                    <a:lumMod val="75000"/>
                  </a:schemeClr>
                </a:solidFill>
                <a:sym typeface="Wingdings" panose="05000000000000000000" pitchFamily="2" charset="2"/>
              </a:rPr>
              <a:t>Summary</a:t>
            </a:r>
            <a:endParaRPr lang="en-GB" sz="1600" dirty="0">
              <a:solidFill>
                <a:schemeClr val="bg1">
                  <a:lumMod val="75000"/>
                </a:schemeClr>
              </a:solidFill>
            </a:endParaRPr>
          </a:p>
        </p:txBody>
      </p:sp>
    </p:spTree>
    <p:extLst>
      <p:ext uri="{BB962C8B-B14F-4D97-AF65-F5344CB8AC3E}">
        <p14:creationId xmlns:p14="http://schemas.microsoft.com/office/powerpoint/2010/main" val="3111276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GB" dirty="0"/>
            </a:br>
            <a:endParaRPr lang="en-GB" dirty="0"/>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12</a:t>
            </a:fld>
            <a:endParaRPr lang="en-GB" dirty="0"/>
          </a:p>
        </p:txBody>
      </p:sp>
      <p:sp>
        <p:nvSpPr>
          <p:cNvPr id="5" name="Inhaltsplatzhalter 4"/>
          <p:cNvSpPr>
            <a:spLocks noGrp="1"/>
          </p:cNvSpPr>
          <p:nvPr>
            <p:ph sz="quarter" idx="12"/>
          </p:nvPr>
        </p:nvSpPr>
        <p:spPr>
          <a:xfrm>
            <a:off x="488821" y="1113641"/>
            <a:ext cx="11221762" cy="4707467"/>
          </a:xfrm>
        </p:spPr>
        <p:txBody>
          <a:bodyPr/>
          <a:lstStyle/>
          <a:p>
            <a:pPr marL="0" indent="0">
              <a:buNone/>
            </a:pPr>
            <a:r>
              <a:rPr lang="en-US" sz="2000" b="1" dirty="0"/>
              <a:t>Comparison with real accident scenario</a:t>
            </a:r>
          </a:p>
        </p:txBody>
      </p:sp>
      <p:sp>
        <p:nvSpPr>
          <p:cNvPr id="6" name="Inhaltsplatzhalter 4"/>
          <p:cNvSpPr txBox="1">
            <a:spLocks/>
          </p:cNvSpPr>
          <p:nvPr/>
        </p:nvSpPr>
        <p:spPr>
          <a:xfrm>
            <a:off x="488821" y="1541418"/>
            <a:ext cx="11221762" cy="979714"/>
          </a:xfrm>
          <a:prstGeom prst="rect">
            <a:avLst/>
          </a:prstGeom>
        </p:spPr>
        <p:txBody>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a:lstStyle>
          <a:p>
            <a:r>
              <a:rPr lang="de-DE" sz="1800" kern="0" dirty="0"/>
              <a:t>I</a:t>
            </a:r>
            <a:r>
              <a:rPr lang="en-US" sz="1800" kern="0" dirty="0"/>
              <a:t>n a real accident, the pedestrian hits the vehicle with the hood in a deployed position</a:t>
            </a:r>
            <a:endParaRPr lang="de-DE" sz="1800" kern="0" dirty="0"/>
          </a:p>
          <a:p>
            <a:r>
              <a:rPr lang="en-GB" sz="1800" kern="0" dirty="0"/>
              <a:t>Legislation should always </a:t>
            </a:r>
            <a:r>
              <a:rPr lang="en-US" sz="1800" kern="0" dirty="0"/>
              <a:t>depict real situations in the best possible way</a:t>
            </a:r>
            <a:endParaRPr lang="en-GB" sz="1800" kern="0" dirty="0"/>
          </a:p>
          <a:p>
            <a:pPr marL="0" indent="0">
              <a:buFontTx/>
              <a:buNone/>
            </a:pPr>
            <a:endParaRPr lang="en-GB" sz="1800" kern="0" dirty="0"/>
          </a:p>
        </p:txBody>
      </p:sp>
      <p:pic>
        <p:nvPicPr>
          <p:cNvPr id="3" name="Grafik 2"/>
          <p:cNvPicPr>
            <a:picLocks noChangeAspect="1"/>
          </p:cNvPicPr>
          <p:nvPr/>
        </p:nvPicPr>
        <p:blipFill rotWithShape="1">
          <a:blip r:embed="rId2">
            <a:extLst>
              <a:ext uri="{28A0092B-C50C-407E-A947-70E740481C1C}">
                <a14:useLocalDpi xmlns:a14="http://schemas.microsoft.com/office/drawing/2010/main" val="0"/>
              </a:ext>
            </a:extLst>
          </a:blip>
          <a:srcRect t="15109"/>
          <a:stretch/>
        </p:blipFill>
        <p:spPr>
          <a:xfrm>
            <a:off x="3461430" y="2677886"/>
            <a:ext cx="4911862" cy="3318768"/>
          </a:xfrm>
          <a:prstGeom prst="rect">
            <a:avLst/>
          </a:prstGeom>
        </p:spPr>
      </p:pic>
    </p:spTree>
    <p:extLst>
      <p:ext uri="{BB962C8B-B14F-4D97-AF65-F5344CB8AC3E}">
        <p14:creationId xmlns:p14="http://schemas.microsoft.com/office/powerpoint/2010/main" val="3337613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13</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solidFill>
                  <a:schemeClr val="bg1">
                    <a:lumMod val="75000"/>
                  </a:schemeClr>
                </a:solidFill>
              </a:rPr>
              <a:t>Summary of recent documents DPPS-2-09e, DPPS-3-04e, DPPS-4-05e</a:t>
            </a:r>
          </a:p>
          <a:p>
            <a:pPr>
              <a:buFontTx/>
              <a:buChar char="-"/>
            </a:pPr>
            <a:r>
              <a:rPr lang="en-GB" sz="2000" dirty="0">
                <a:solidFill>
                  <a:schemeClr val="bg1">
                    <a:lumMod val="75000"/>
                  </a:schemeClr>
                </a:solidFill>
              </a:rPr>
              <a:t>Current requirements based on INF GR/PS/141 Rev. 1, GTR No.9, UN R127</a:t>
            </a:r>
          </a:p>
          <a:p>
            <a:pPr lvl="1">
              <a:buFont typeface="Arial" panose="020B0604020202020204" pitchFamily="34" charset="0"/>
              <a:buChar char="•"/>
            </a:pPr>
            <a:r>
              <a:rPr lang="en-GB" sz="1600" dirty="0">
                <a:solidFill>
                  <a:schemeClr val="bg1">
                    <a:lumMod val="75000"/>
                  </a:schemeClr>
                </a:solidFill>
              </a:rPr>
              <a:t>Marking up the vehicle in deployed position</a:t>
            </a:r>
          </a:p>
          <a:p>
            <a:pPr lvl="1">
              <a:buFont typeface="Arial" panose="020B0604020202020204" pitchFamily="34" charset="0"/>
              <a:buChar char="•"/>
            </a:pPr>
            <a:r>
              <a:rPr lang="en-GB" sz="1600" dirty="0">
                <a:solidFill>
                  <a:schemeClr val="bg1">
                    <a:lumMod val="75000"/>
                  </a:schemeClr>
                </a:solidFill>
              </a:rPr>
              <a:t>Preparation of car</a:t>
            </a:r>
          </a:p>
          <a:p>
            <a:pPr lvl="1">
              <a:buFont typeface="Arial" panose="020B0604020202020204" pitchFamily="34" charset="0"/>
              <a:buChar char="•"/>
            </a:pPr>
            <a:r>
              <a:rPr lang="en-GB" sz="1600" dirty="0">
                <a:solidFill>
                  <a:schemeClr val="bg1">
                    <a:lumMod val="75000"/>
                  </a:schemeClr>
                </a:solidFill>
              </a:rPr>
              <a:t>Avoidance of glancing blows </a:t>
            </a:r>
          </a:p>
          <a:p>
            <a:pPr>
              <a:buFont typeface="Symbol" panose="05050102010706020507" pitchFamily="18" charset="2"/>
              <a:buChar char="-"/>
            </a:pPr>
            <a:r>
              <a:rPr lang="en-GB" sz="2000" dirty="0">
                <a:solidFill>
                  <a:schemeClr val="bg1">
                    <a:lumMod val="75000"/>
                  </a:schemeClr>
                </a:solidFill>
              </a:rPr>
              <a:t>Example of type approval</a:t>
            </a:r>
          </a:p>
          <a:p>
            <a:pPr lvl="1">
              <a:buFont typeface="Arial" panose="020B0604020202020204" pitchFamily="34" charset="0"/>
              <a:buChar char="•"/>
            </a:pPr>
            <a:r>
              <a:rPr lang="en-GB" sz="1600" dirty="0">
                <a:solidFill>
                  <a:schemeClr val="bg1">
                    <a:lumMod val="75000"/>
                  </a:schemeClr>
                </a:solidFill>
              </a:rPr>
              <a:t>Deployable bonnet</a:t>
            </a:r>
          </a:p>
          <a:p>
            <a:pPr lvl="1">
              <a:buFont typeface="Arial" panose="020B0604020202020204" pitchFamily="34" charset="0"/>
              <a:buChar char="•"/>
            </a:pPr>
            <a:r>
              <a:rPr lang="en-GB" sz="1600" dirty="0">
                <a:solidFill>
                  <a:schemeClr val="bg1">
                    <a:lumMod val="75000"/>
                  </a:schemeClr>
                </a:solidFill>
              </a:rPr>
              <a:t>Exemption e.g. external airbag</a:t>
            </a:r>
          </a:p>
          <a:p>
            <a:pPr>
              <a:buFont typeface="Symbol" panose="05050102010706020507" pitchFamily="18" charset="2"/>
              <a:buChar char="-"/>
            </a:pPr>
            <a:r>
              <a:rPr lang="en-GB" sz="2000" dirty="0">
                <a:solidFill>
                  <a:schemeClr val="bg1">
                    <a:lumMod val="75000"/>
                  </a:schemeClr>
                </a:solidFill>
              </a:rPr>
              <a:t>Comparison with real accident scenario</a:t>
            </a:r>
          </a:p>
          <a:p>
            <a:pPr>
              <a:buFont typeface="Symbol" panose="05050102010706020507" pitchFamily="18" charset="2"/>
              <a:buChar char="-"/>
            </a:pPr>
            <a:r>
              <a:rPr lang="en-GB" sz="2000" dirty="0"/>
              <a:t>Example bonnet movable in longitudinal (x) direction </a:t>
            </a:r>
          </a:p>
          <a:p>
            <a:pPr>
              <a:buFont typeface="Symbol" panose="05050102010706020507" pitchFamily="18" charset="2"/>
              <a:buChar char="-"/>
            </a:pPr>
            <a:r>
              <a:rPr lang="en-GB" sz="2000" dirty="0">
                <a:solidFill>
                  <a:schemeClr val="bg1">
                    <a:lumMod val="75000"/>
                  </a:schemeClr>
                </a:solidFill>
                <a:sym typeface="Wingdings" panose="05000000000000000000" pitchFamily="2" charset="2"/>
              </a:rPr>
              <a:t>Summary</a:t>
            </a:r>
            <a:endParaRPr lang="en-GB" sz="1600" dirty="0">
              <a:solidFill>
                <a:schemeClr val="bg1">
                  <a:lumMod val="75000"/>
                </a:schemeClr>
              </a:solidFill>
            </a:endParaRPr>
          </a:p>
        </p:txBody>
      </p:sp>
    </p:spTree>
    <p:extLst>
      <p:ext uri="{BB962C8B-B14F-4D97-AF65-F5344CB8AC3E}">
        <p14:creationId xmlns:p14="http://schemas.microsoft.com/office/powerpoint/2010/main" val="1456251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 Position</a:t>
            </a:r>
            <a:br>
              <a:rPr lang="en-GB" dirty="0"/>
            </a:br>
            <a:endParaRPr lang="en-GB" dirty="0"/>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14</a:t>
            </a:fld>
            <a:endParaRPr lang="en-GB" dirty="0"/>
          </a:p>
        </p:txBody>
      </p:sp>
      <p:sp>
        <p:nvSpPr>
          <p:cNvPr id="5" name="Inhaltsplatzhalter 4"/>
          <p:cNvSpPr>
            <a:spLocks noGrp="1"/>
          </p:cNvSpPr>
          <p:nvPr>
            <p:ph sz="quarter" idx="12"/>
          </p:nvPr>
        </p:nvSpPr>
        <p:spPr>
          <a:xfrm>
            <a:off x="488821" y="1113641"/>
            <a:ext cx="11221762" cy="4707467"/>
          </a:xfrm>
        </p:spPr>
        <p:txBody>
          <a:bodyPr/>
          <a:lstStyle/>
          <a:p>
            <a:pPr marL="0" indent="0">
              <a:buNone/>
            </a:pPr>
            <a:r>
              <a:rPr lang="en-GB" sz="2000" b="1" dirty="0"/>
              <a:t>Example of bonnet movable in longitudinal (x) direction – 1 - </a:t>
            </a:r>
          </a:p>
        </p:txBody>
      </p:sp>
      <p:sp>
        <p:nvSpPr>
          <p:cNvPr id="6" name="Inhaltsplatzhalter 4"/>
          <p:cNvSpPr txBox="1">
            <a:spLocks/>
          </p:cNvSpPr>
          <p:nvPr/>
        </p:nvSpPr>
        <p:spPr>
          <a:xfrm>
            <a:off x="488821" y="1541417"/>
            <a:ext cx="11221762" cy="4453883"/>
          </a:xfrm>
          <a:prstGeom prst="rect">
            <a:avLst/>
          </a:prstGeom>
        </p:spPr>
        <p:txBody>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a:lstStyle>
          <a:p>
            <a:r>
              <a:rPr lang="de-DE" sz="1800" kern="0" dirty="0" err="1"/>
              <a:t>Deployable</a:t>
            </a:r>
            <a:r>
              <a:rPr lang="de-DE" sz="1800" kern="0" dirty="0"/>
              <a:t> </a:t>
            </a:r>
            <a:r>
              <a:rPr lang="de-DE" sz="1800" kern="0" dirty="0" err="1"/>
              <a:t>bonnet</a:t>
            </a:r>
            <a:r>
              <a:rPr lang="de-DE" sz="1800" kern="0" dirty="0"/>
              <a:t> </a:t>
            </a:r>
            <a:r>
              <a:rPr lang="de-DE" sz="1800" kern="0" dirty="0" err="1"/>
              <a:t>is</a:t>
            </a:r>
            <a:r>
              <a:rPr lang="de-DE" sz="1800" kern="0" dirty="0"/>
              <a:t> </a:t>
            </a:r>
            <a:r>
              <a:rPr lang="de-DE" sz="1800" kern="0" dirty="0" err="1"/>
              <a:t>moving</a:t>
            </a:r>
            <a:r>
              <a:rPr lang="de-DE" sz="1800" kern="0" dirty="0"/>
              <a:t> in x-</a:t>
            </a:r>
            <a:r>
              <a:rPr lang="de-DE" sz="1800" kern="0" dirty="0" err="1"/>
              <a:t>direction</a:t>
            </a:r>
            <a:endParaRPr lang="de-DE" sz="1800" kern="0" dirty="0"/>
          </a:p>
          <a:p>
            <a:r>
              <a:rPr lang="de-DE" sz="1800" kern="0" dirty="0" err="1"/>
              <a:t>Marking</a:t>
            </a:r>
            <a:r>
              <a:rPr lang="de-DE" sz="1800" kern="0" dirty="0"/>
              <a:t> in </a:t>
            </a:r>
            <a:r>
              <a:rPr lang="de-DE" sz="1800" kern="0" dirty="0" err="1"/>
              <a:t>undeployed</a:t>
            </a:r>
            <a:r>
              <a:rPr lang="de-DE" sz="1800" kern="0" dirty="0"/>
              <a:t> </a:t>
            </a:r>
            <a:r>
              <a:rPr lang="de-DE" sz="1800" kern="0" dirty="0" err="1"/>
              <a:t>position</a:t>
            </a:r>
            <a:r>
              <a:rPr lang="de-DE" sz="1800" kern="0" dirty="0"/>
              <a:t> (</a:t>
            </a:r>
            <a:r>
              <a:rPr lang="de-DE" sz="1800" kern="0" dirty="0" err="1"/>
              <a:t>grey</a:t>
            </a:r>
            <a:r>
              <a:rPr lang="de-DE" sz="1800" kern="0" dirty="0"/>
              <a:t>) </a:t>
            </a:r>
            <a:r>
              <a:rPr lang="de-DE" sz="1800" kern="0" dirty="0" err="1"/>
              <a:t>would</a:t>
            </a:r>
            <a:r>
              <a:rPr lang="de-DE" sz="1800" kern="0" dirty="0"/>
              <a:t> </a:t>
            </a:r>
            <a:r>
              <a:rPr lang="de-DE" sz="1800" kern="0" dirty="0" err="1"/>
              <a:t>lead</a:t>
            </a:r>
            <a:r>
              <a:rPr lang="de-DE" sz="1800" kern="0" dirty="0"/>
              <a:t> </a:t>
            </a:r>
            <a:r>
              <a:rPr lang="de-DE" sz="1800" kern="0" dirty="0" err="1"/>
              <a:t>to</a:t>
            </a:r>
            <a:r>
              <a:rPr lang="de-DE" sz="1800" kern="0" dirty="0"/>
              <a:t> a </a:t>
            </a:r>
            <a:r>
              <a:rPr lang="de-DE" sz="1800" kern="0" dirty="0" err="1"/>
              <a:t>wrong</a:t>
            </a:r>
            <a:r>
              <a:rPr lang="de-DE" sz="1800" kern="0" dirty="0"/>
              <a:t> </a:t>
            </a:r>
            <a:r>
              <a:rPr lang="de-DE" sz="1800" kern="0" dirty="0" err="1"/>
              <a:t>aiming</a:t>
            </a:r>
            <a:r>
              <a:rPr lang="de-DE" sz="1800" kern="0" dirty="0"/>
              <a:t> </a:t>
            </a:r>
            <a:r>
              <a:rPr lang="de-DE" sz="1800" kern="0" dirty="0" err="1"/>
              <a:t>point</a:t>
            </a:r>
            <a:r>
              <a:rPr lang="de-DE" sz="1800" kern="0" dirty="0"/>
              <a:t> (</a:t>
            </a:r>
            <a:r>
              <a:rPr lang="de-DE" sz="1800" kern="0" dirty="0" err="1"/>
              <a:t>red</a:t>
            </a:r>
            <a:r>
              <a:rPr lang="de-DE" sz="1800" kern="0" dirty="0"/>
              <a:t>) </a:t>
            </a:r>
          </a:p>
          <a:p>
            <a:r>
              <a:rPr lang="de-DE" sz="1800" kern="0" dirty="0"/>
              <a:t>A </a:t>
            </a:r>
            <a:r>
              <a:rPr lang="de-DE" sz="1800" kern="0" dirty="0" err="1"/>
              <a:t>correct</a:t>
            </a:r>
            <a:r>
              <a:rPr lang="de-DE" sz="1800" kern="0" dirty="0"/>
              <a:t> </a:t>
            </a:r>
            <a:r>
              <a:rPr lang="de-DE" sz="1800" kern="0" dirty="0" err="1"/>
              <a:t>determination</a:t>
            </a:r>
            <a:r>
              <a:rPr lang="de-DE" sz="1800" kern="0" dirty="0"/>
              <a:t> </a:t>
            </a:r>
            <a:r>
              <a:rPr lang="de-DE" sz="1800" kern="0" dirty="0" err="1"/>
              <a:t>and</a:t>
            </a:r>
            <a:r>
              <a:rPr lang="de-DE" sz="1800" kern="0" dirty="0"/>
              <a:t> </a:t>
            </a:r>
            <a:r>
              <a:rPr lang="en-US" sz="1800" kern="0" dirty="0"/>
              <a:t>marking of HIC1000 zone and HIC1700 zone</a:t>
            </a:r>
            <a:r>
              <a:rPr lang="de-DE" sz="1800" kern="0" dirty="0"/>
              <a:t> (2/3, 1/3) </a:t>
            </a:r>
            <a:r>
              <a:rPr lang="de-DE" sz="1800" kern="0" dirty="0" err="1"/>
              <a:t>is</a:t>
            </a:r>
            <a:r>
              <a:rPr lang="de-DE" sz="1800" kern="0" dirty="0"/>
              <a:t> not </a:t>
            </a:r>
            <a:r>
              <a:rPr lang="de-DE" sz="1800" kern="0" dirty="0" err="1"/>
              <a:t>possible</a:t>
            </a:r>
            <a:endParaRPr lang="en-GB" sz="1800" kern="0" dirty="0"/>
          </a:p>
          <a:p>
            <a:pPr marL="0" indent="0">
              <a:buFontTx/>
              <a:buNone/>
            </a:pPr>
            <a:endParaRPr lang="en-GB" sz="1800" kern="0" dirty="0"/>
          </a:p>
        </p:txBody>
      </p:sp>
      <p:grpSp>
        <p:nvGrpSpPr>
          <p:cNvPr id="7" name="Gruppieren 6"/>
          <p:cNvGrpSpPr/>
          <p:nvPr/>
        </p:nvGrpSpPr>
        <p:grpSpPr>
          <a:xfrm>
            <a:off x="1441842" y="3056333"/>
            <a:ext cx="9145404" cy="3221516"/>
            <a:chOff x="73596" y="990600"/>
            <a:chExt cx="9145404" cy="3221516"/>
          </a:xfrm>
        </p:grpSpPr>
        <p:grpSp>
          <p:nvGrpSpPr>
            <p:cNvPr id="8" name="Gruppieren 7"/>
            <p:cNvGrpSpPr/>
            <p:nvPr/>
          </p:nvGrpSpPr>
          <p:grpSpPr>
            <a:xfrm>
              <a:off x="73596" y="990600"/>
              <a:ext cx="9145404" cy="3221516"/>
              <a:chOff x="73596" y="990600"/>
              <a:chExt cx="9145404" cy="3221516"/>
            </a:xfrm>
          </p:grpSpPr>
          <p:pic>
            <p:nvPicPr>
              <p:cNvPr id="11" name="Grafik 10"/>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2699"/>
              <a:stretch/>
            </p:blipFill>
            <p:spPr>
              <a:xfrm>
                <a:off x="75000" y="990600"/>
                <a:ext cx="9144000" cy="3221516"/>
              </a:xfrm>
              <a:prstGeom prst="rect">
                <a:avLst/>
              </a:prstGeom>
            </p:spPr>
          </p:pic>
          <p:sp>
            <p:nvSpPr>
              <p:cNvPr id="12" name="Rechteck 11"/>
              <p:cNvSpPr/>
              <p:nvPr/>
            </p:nvSpPr>
            <p:spPr>
              <a:xfrm>
                <a:off x="323528" y="1772816"/>
                <a:ext cx="1584176" cy="184758"/>
              </a:xfrm>
              <a:prstGeom prst="rect">
                <a:avLst/>
              </a:prstGeom>
              <a:solidFill>
                <a:schemeClr val="bg1"/>
              </a:solidFill>
              <a:ln w="9525" cap="sq" cmpd="sng" algn="ctr">
                <a:noFill/>
                <a:prstDash val="solid"/>
                <a:miter lim="800000"/>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lnSpc>
                    <a:spcPct val="110000"/>
                  </a:lnSpc>
                  <a:spcBef>
                    <a:spcPts val="800"/>
                  </a:spcBef>
                  <a:spcAft>
                    <a:spcPts val="600"/>
                  </a:spcAft>
                </a:pPr>
                <a:endParaRPr lang="de-DE" sz="1400" b="1">
                  <a:solidFill>
                    <a:schemeClr val="tx1"/>
                  </a:solidFill>
                  <a:latin typeface="+mn-lt"/>
                </a:endParaRPr>
              </a:p>
            </p:txBody>
          </p:sp>
          <p:sp>
            <p:nvSpPr>
              <p:cNvPr id="13" name="Rechteck 12"/>
              <p:cNvSpPr/>
              <p:nvPr/>
            </p:nvSpPr>
            <p:spPr>
              <a:xfrm>
                <a:off x="73596" y="1962552"/>
                <a:ext cx="1584176" cy="152693"/>
              </a:xfrm>
              <a:prstGeom prst="rect">
                <a:avLst/>
              </a:prstGeom>
              <a:solidFill>
                <a:schemeClr val="bg1"/>
              </a:solidFill>
              <a:ln w="9525" cap="sq" cmpd="sng" algn="ctr">
                <a:noFill/>
                <a:prstDash val="solid"/>
                <a:miter lim="800000"/>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a:lnSpc>
                    <a:spcPct val="110000"/>
                  </a:lnSpc>
                  <a:spcBef>
                    <a:spcPts val="800"/>
                  </a:spcBef>
                  <a:spcAft>
                    <a:spcPts val="600"/>
                  </a:spcAft>
                </a:pPr>
                <a:endParaRPr lang="de-DE" sz="1400" b="1">
                  <a:solidFill>
                    <a:schemeClr val="tx1"/>
                  </a:solidFill>
                  <a:latin typeface="+mn-lt"/>
                </a:endParaRPr>
              </a:p>
            </p:txBody>
          </p:sp>
        </p:grpSp>
        <p:sp>
          <p:nvSpPr>
            <p:cNvPr id="9" name="Textfeld 8"/>
            <p:cNvSpPr txBox="1"/>
            <p:nvPr/>
          </p:nvSpPr>
          <p:spPr>
            <a:xfrm>
              <a:off x="1353693" y="1460017"/>
              <a:ext cx="1238058" cy="451406"/>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600" b="1" i="0" u="none" strike="noStrike" kern="0" cap="none" spc="0" normalizeH="0" baseline="0" noProof="0" dirty="0">
                  <a:ln>
                    <a:noFill/>
                  </a:ln>
                  <a:solidFill>
                    <a:srgbClr val="FF0000"/>
                  </a:solidFill>
                  <a:effectLst/>
                  <a:uLnTx/>
                  <a:uFillTx/>
                </a:rPr>
                <a:t>Point A </a:t>
              </a:r>
              <a:r>
                <a:rPr lang="de-DE" sz="1600" b="1" kern="0" baseline="30000" dirty="0" err="1">
                  <a:solidFill>
                    <a:srgbClr val="FF0000"/>
                  </a:solidFill>
                </a:rPr>
                <a:t>deployed</a:t>
              </a:r>
              <a:endParaRPr kumimoji="0" lang="de-DE" sz="1600" b="1" i="0" u="none" strike="noStrike" kern="0" cap="none" spc="0" normalizeH="0" baseline="30000" noProof="0" dirty="0">
                <a:ln>
                  <a:noFill/>
                </a:ln>
                <a:solidFill>
                  <a:srgbClr val="FF0000"/>
                </a:solidFill>
                <a:effectLst/>
                <a:uLnTx/>
                <a:uFillTx/>
              </a:endParaRPr>
            </a:p>
          </p:txBody>
        </p:sp>
        <p:sp>
          <p:nvSpPr>
            <p:cNvPr id="10" name="Textfeld 9"/>
            <p:cNvSpPr txBox="1"/>
            <p:nvPr/>
          </p:nvSpPr>
          <p:spPr>
            <a:xfrm>
              <a:off x="388546" y="1818967"/>
              <a:ext cx="1519158" cy="451406"/>
            </a:xfrm>
            <a:prstGeom prst="rect">
              <a:avLst/>
            </a:prstGeom>
            <a:noFill/>
          </p:spPr>
          <p:txBody>
            <a:bodyPr wrap="square" lIns="0" tIns="0" rIns="0" bIns="0" rtlCol="0">
              <a:spAutoFit/>
            </a:bodyPr>
            <a:lstStyle/>
            <a:p>
              <a:pPr marL="0" marR="0" indent="0" algn="ctr" defTabSz="914400" eaLnBrk="1" fontAlgn="auto" latinLnBrk="0" hangingPunct="1">
                <a:lnSpc>
                  <a:spcPct val="110000"/>
                </a:lnSpc>
                <a:spcBef>
                  <a:spcPts val="0"/>
                </a:spcBef>
                <a:spcAft>
                  <a:spcPts val="0"/>
                </a:spcAft>
                <a:buClrTx/>
                <a:buSzTx/>
                <a:buFontTx/>
                <a:buNone/>
                <a:tabLst/>
              </a:pPr>
              <a:r>
                <a:rPr kumimoji="0" lang="de-DE" sz="1600" b="1" i="0" u="none" strike="noStrike" kern="0" cap="none" spc="0" normalizeH="0" baseline="0" noProof="0" dirty="0">
                  <a:ln>
                    <a:noFill/>
                  </a:ln>
                  <a:solidFill>
                    <a:schemeClr val="bg1">
                      <a:lumMod val="50000"/>
                    </a:schemeClr>
                  </a:solidFill>
                  <a:effectLst/>
                  <a:uLnTx/>
                  <a:uFillTx/>
                </a:rPr>
                <a:t>Point A </a:t>
              </a:r>
              <a:r>
                <a:rPr lang="de-DE" sz="1600" b="1" kern="0" baseline="30000" noProof="0" dirty="0">
                  <a:solidFill>
                    <a:schemeClr val="bg1">
                      <a:lumMod val="50000"/>
                    </a:schemeClr>
                  </a:solidFill>
                </a:rPr>
                <a:t>u</a:t>
              </a:r>
              <a:r>
                <a:rPr lang="de-DE" sz="1600" b="1" kern="0" baseline="30000" dirty="0" err="1">
                  <a:solidFill>
                    <a:schemeClr val="bg1">
                      <a:lumMod val="50000"/>
                    </a:schemeClr>
                  </a:solidFill>
                </a:rPr>
                <a:t>ndeployed</a:t>
              </a:r>
              <a:endParaRPr kumimoji="0" lang="de-DE" sz="1600" b="1" i="0" u="none" strike="noStrike" kern="0" cap="none" spc="0" normalizeH="0" baseline="30000" noProof="0" dirty="0">
                <a:ln>
                  <a:noFill/>
                </a:ln>
                <a:solidFill>
                  <a:schemeClr val="bg1">
                    <a:lumMod val="50000"/>
                  </a:schemeClr>
                </a:solidFill>
                <a:effectLst/>
                <a:uLnTx/>
                <a:uFillTx/>
              </a:endParaRPr>
            </a:p>
          </p:txBody>
        </p:sp>
      </p:grpSp>
    </p:spTree>
    <p:extLst>
      <p:ext uri="{BB962C8B-B14F-4D97-AF65-F5344CB8AC3E}">
        <p14:creationId xmlns:p14="http://schemas.microsoft.com/office/powerpoint/2010/main" val="3841749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GB" dirty="0"/>
            </a:br>
            <a:endParaRPr lang="en-GB" dirty="0"/>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15</a:t>
            </a:fld>
            <a:endParaRPr lang="en-GB" dirty="0"/>
          </a:p>
        </p:txBody>
      </p:sp>
      <p:sp>
        <p:nvSpPr>
          <p:cNvPr id="5" name="Inhaltsplatzhalter 4"/>
          <p:cNvSpPr>
            <a:spLocks noGrp="1"/>
          </p:cNvSpPr>
          <p:nvPr>
            <p:ph sz="quarter" idx="12"/>
          </p:nvPr>
        </p:nvSpPr>
        <p:spPr>
          <a:xfrm>
            <a:off x="488821" y="1113641"/>
            <a:ext cx="11221762" cy="4707467"/>
          </a:xfrm>
        </p:spPr>
        <p:txBody>
          <a:bodyPr/>
          <a:lstStyle/>
          <a:p>
            <a:pPr marL="0" indent="0">
              <a:buNone/>
            </a:pPr>
            <a:r>
              <a:rPr lang="en-GB" sz="2000" b="1" dirty="0"/>
              <a:t>Example of bonnet movable in longitudinal (x) direction – 2 - </a:t>
            </a:r>
          </a:p>
        </p:txBody>
      </p:sp>
      <p:sp>
        <p:nvSpPr>
          <p:cNvPr id="6" name="Inhaltsplatzhalter 4"/>
          <p:cNvSpPr txBox="1">
            <a:spLocks/>
          </p:cNvSpPr>
          <p:nvPr/>
        </p:nvSpPr>
        <p:spPr>
          <a:xfrm>
            <a:off x="488821" y="1541417"/>
            <a:ext cx="11221762" cy="4453883"/>
          </a:xfrm>
          <a:prstGeom prst="rect">
            <a:avLst/>
          </a:prstGeom>
        </p:spPr>
        <p:txBody>
          <a:bodyPr/>
          <a:lst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a:lstStyle>
          <a:p>
            <a:r>
              <a:rPr lang="de-DE" sz="1800" kern="0" dirty="0" err="1"/>
              <a:t>Deployable</a:t>
            </a:r>
            <a:r>
              <a:rPr lang="de-DE" sz="1800" kern="0" dirty="0"/>
              <a:t> </a:t>
            </a:r>
            <a:r>
              <a:rPr lang="de-DE" sz="1800" kern="0" dirty="0" err="1"/>
              <a:t>bonnet</a:t>
            </a:r>
            <a:r>
              <a:rPr lang="de-DE" sz="1800" kern="0" dirty="0"/>
              <a:t> </a:t>
            </a:r>
            <a:r>
              <a:rPr lang="de-DE" sz="1800" kern="0" dirty="0" err="1"/>
              <a:t>is</a:t>
            </a:r>
            <a:r>
              <a:rPr lang="de-DE" sz="1800" kern="0" dirty="0"/>
              <a:t> </a:t>
            </a:r>
            <a:r>
              <a:rPr lang="de-DE" sz="1800" kern="0" dirty="0" err="1"/>
              <a:t>moving</a:t>
            </a:r>
            <a:r>
              <a:rPr lang="de-DE" sz="1800" kern="0" dirty="0"/>
              <a:t> in x-</a:t>
            </a:r>
            <a:r>
              <a:rPr lang="de-DE" sz="1800" kern="0" dirty="0" err="1"/>
              <a:t>direction</a:t>
            </a:r>
            <a:endParaRPr lang="de-DE" sz="1800" kern="0" dirty="0"/>
          </a:p>
          <a:p>
            <a:r>
              <a:rPr lang="de-DE" sz="1800" kern="0" dirty="0"/>
              <a:t>A </a:t>
            </a:r>
            <a:r>
              <a:rPr lang="de-DE" sz="1800" kern="0" dirty="0" err="1"/>
              <a:t>correct</a:t>
            </a:r>
            <a:r>
              <a:rPr lang="de-DE" sz="1800" kern="0" dirty="0"/>
              <a:t> </a:t>
            </a:r>
            <a:r>
              <a:rPr lang="de-DE" sz="1800" kern="0" dirty="0" err="1"/>
              <a:t>determination</a:t>
            </a:r>
            <a:r>
              <a:rPr lang="de-DE" sz="1800" kern="0" dirty="0"/>
              <a:t> </a:t>
            </a:r>
            <a:r>
              <a:rPr lang="de-DE" sz="1800" kern="0" dirty="0" err="1"/>
              <a:t>and</a:t>
            </a:r>
            <a:r>
              <a:rPr lang="de-DE" sz="1800" kern="0" dirty="0"/>
              <a:t> </a:t>
            </a:r>
            <a:r>
              <a:rPr lang="en-US" sz="1800" kern="0" dirty="0"/>
              <a:t>marking of HIC1000 zone and HIC1700 zone</a:t>
            </a:r>
            <a:r>
              <a:rPr lang="de-DE" sz="1800" kern="0" dirty="0"/>
              <a:t> (2/3, 1/3) </a:t>
            </a:r>
            <a:br>
              <a:rPr lang="de-DE" sz="1800" kern="0" dirty="0"/>
            </a:br>
            <a:r>
              <a:rPr lang="de-DE" sz="1800" u="sng" kern="0" dirty="0" err="1"/>
              <a:t>is</a:t>
            </a:r>
            <a:r>
              <a:rPr lang="de-DE" sz="1800" u="sng" kern="0" dirty="0"/>
              <a:t> not </a:t>
            </a:r>
            <a:r>
              <a:rPr lang="de-DE" sz="1800" u="sng" kern="0" dirty="0" err="1"/>
              <a:t>possible</a:t>
            </a:r>
            <a:r>
              <a:rPr lang="de-DE" sz="1800" u="sng" kern="0" dirty="0"/>
              <a:t> </a:t>
            </a:r>
            <a:r>
              <a:rPr lang="de-DE" sz="1800" kern="0" dirty="0" err="1"/>
              <a:t>if</a:t>
            </a:r>
            <a:r>
              <a:rPr lang="de-DE" sz="1800" kern="0" dirty="0"/>
              <a:t> </a:t>
            </a:r>
            <a:r>
              <a:rPr lang="de-DE" sz="1800" kern="0" dirty="0" err="1"/>
              <a:t>marking</a:t>
            </a:r>
            <a:r>
              <a:rPr lang="de-DE" sz="1800" kern="0" dirty="0"/>
              <a:t> </a:t>
            </a:r>
            <a:r>
              <a:rPr lang="de-DE" sz="1800" kern="0" dirty="0" err="1"/>
              <a:t>is</a:t>
            </a:r>
            <a:r>
              <a:rPr lang="de-DE" sz="1800" kern="0" dirty="0"/>
              <a:t> </a:t>
            </a:r>
            <a:r>
              <a:rPr lang="de-DE" sz="1800" kern="0" dirty="0" err="1"/>
              <a:t>done</a:t>
            </a:r>
            <a:r>
              <a:rPr lang="de-DE" sz="1800" kern="0" dirty="0"/>
              <a:t> in </a:t>
            </a:r>
            <a:r>
              <a:rPr lang="de-DE" sz="1800" kern="0" dirty="0" err="1"/>
              <a:t>undeployed</a:t>
            </a:r>
            <a:r>
              <a:rPr lang="de-DE" sz="1800" kern="0" dirty="0"/>
              <a:t> </a:t>
            </a:r>
            <a:r>
              <a:rPr lang="de-DE" sz="1800" kern="0" dirty="0" err="1"/>
              <a:t>position</a:t>
            </a:r>
            <a:r>
              <a:rPr lang="de-DE" sz="1800" kern="0" dirty="0"/>
              <a:t> </a:t>
            </a:r>
            <a:endParaRPr lang="en-GB" sz="1800" kern="0" dirty="0"/>
          </a:p>
          <a:p>
            <a:pPr marL="0" indent="0">
              <a:buFontTx/>
              <a:buNone/>
            </a:pPr>
            <a:endParaRPr lang="en-GB" sz="1800" kern="0" dirty="0"/>
          </a:p>
        </p:txBody>
      </p:sp>
      <p:pic>
        <p:nvPicPr>
          <p:cNvPr id="8" name="Grafik 7"/>
          <p:cNvPicPr>
            <a:picLocks noChangeAspect="1"/>
          </p:cNvPicPr>
          <p:nvPr/>
        </p:nvPicPr>
        <p:blipFill>
          <a:blip r:embed="rId2"/>
          <a:stretch>
            <a:fillRect/>
          </a:stretch>
        </p:blipFill>
        <p:spPr>
          <a:xfrm>
            <a:off x="2711815" y="2683539"/>
            <a:ext cx="4498245" cy="3062635"/>
          </a:xfrm>
          <a:prstGeom prst="rect">
            <a:avLst/>
          </a:prstGeom>
        </p:spPr>
      </p:pic>
      <p:grpSp>
        <p:nvGrpSpPr>
          <p:cNvPr id="9" name="Gruppieren 13"/>
          <p:cNvGrpSpPr>
            <a:grpSpLocks/>
          </p:cNvGrpSpPr>
          <p:nvPr/>
        </p:nvGrpSpPr>
        <p:grpSpPr bwMode="auto">
          <a:xfrm>
            <a:off x="7451268" y="4867001"/>
            <a:ext cx="2248813" cy="954107"/>
            <a:chOff x="6408204" y="5013174"/>
            <a:chExt cx="2250394" cy="954145"/>
          </a:xfrm>
        </p:grpSpPr>
        <p:sp>
          <p:nvSpPr>
            <p:cNvPr id="10" name="Rectangle 6636"/>
            <p:cNvSpPr>
              <a:spLocks noChangeArrowheads="1"/>
            </p:cNvSpPr>
            <p:nvPr/>
          </p:nvSpPr>
          <p:spPr bwMode="gray">
            <a:xfrm>
              <a:off x="6502326" y="5013174"/>
              <a:ext cx="2156272" cy="954145"/>
            </a:xfrm>
            <a:prstGeom prst="rect">
              <a:avLst/>
            </a:prstGeom>
            <a:noFill/>
            <a:ln w="19050" algn="ctr">
              <a:noFill/>
              <a:miter lim="800000"/>
              <a:headEnd/>
              <a:tailEnd/>
            </a:ln>
          </p:spPr>
          <p:txBody>
            <a:bodyPr wrap="none">
              <a:spAutoFit/>
            </a:bodyPr>
            <a:lstStyle/>
            <a:p>
              <a:pPr>
                <a:spcBef>
                  <a:spcPct val="50000"/>
                </a:spcBef>
              </a:pPr>
              <a:r>
                <a:rPr lang="de-DE" sz="1400" dirty="0" err="1"/>
                <a:t>Requirement</a:t>
              </a:r>
              <a:r>
                <a:rPr lang="de-DE" sz="1400" dirty="0"/>
                <a:t> </a:t>
              </a:r>
            </a:p>
            <a:p>
              <a:pPr>
                <a:spcBef>
                  <a:spcPct val="50000"/>
                </a:spcBef>
              </a:pPr>
              <a:r>
                <a:rPr lang="de-DE" sz="1400" dirty="0"/>
                <a:t>Zone HIC 1000: 67.66% </a:t>
              </a:r>
            </a:p>
            <a:p>
              <a:pPr>
                <a:spcBef>
                  <a:spcPct val="50000"/>
                </a:spcBef>
              </a:pPr>
              <a:r>
                <a:rPr lang="de-DE" sz="1400" dirty="0"/>
                <a:t>Zone HIC 1700: 32.34 %</a:t>
              </a:r>
            </a:p>
          </p:txBody>
        </p:sp>
        <p:sp>
          <p:nvSpPr>
            <p:cNvPr id="11" name="Rechteck 11"/>
            <p:cNvSpPr>
              <a:spLocks noChangeArrowheads="1"/>
            </p:cNvSpPr>
            <p:nvPr/>
          </p:nvSpPr>
          <p:spPr bwMode="auto">
            <a:xfrm>
              <a:off x="6408204" y="5733256"/>
              <a:ext cx="144016" cy="144016"/>
            </a:xfrm>
            <a:prstGeom prst="rect">
              <a:avLst/>
            </a:prstGeom>
            <a:solidFill>
              <a:srgbClr val="FFFF00"/>
            </a:solidFill>
            <a:ln w="9525" algn="ctr">
              <a:solidFill>
                <a:schemeClr val="tx1"/>
              </a:solidFill>
              <a:round/>
              <a:headEnd/>
              <a:tailEnd/>
            </a:ln>
          </p:spPr>
          <p:txBody>
            <a:bodyPr wrap="none" anchor="ctr"/>
            <a:lstStyle/>
            <a:p>
              <a:pPr algn="l"/>
              <a:endParaRPr lang="en-US">
                <a:latin typeface="Audi Type" pitchFamily="34" charset="0"/>
              </a:endParaRPr>
            </a:p>
          </p:txBody>
        </p:sp>
        <p:sp>
          <p:nvSpPr>
            <p:cNvPr id="12" name="Rechteck 12"/>
            <p:cNvSpPr>
              <a:spLocks noChangeArrowheads="1"/>
            </p:cNvSpPr>
            <p:nvPr/>
          </p:nvSpPr>
          <p:spPr bwMode="auto">
            <a:xfrm>
              <a:off x="6408204" y="5409220"/>
              <a:ext cx="144016" cy="144016"/>
            </a:xfrm>
            <a:prstGeom prst="rect">
              <a:avLst/>
            </a:prstGeom>
            <a:solidFill>
              <a:srgbClr val="66FF33"/>
            </a:solidFill>
            <a:ln w="9525" algn="ctr">
              <a:solidFill>
                <a:schemeClr val="tx1"/>
              </a:solidFill>
              <a:round/>
              <a:headEnd/>
              <a:tailEnd/>
            </a:ln>
          </p:spPr>
          <p:txBody>
            <a:bodyPr wrap="none" anchor="ctr"/>
            <a:lstStyle/>
            <a:p>
              <a:pPr algn="l"/>
              <a:endParaRPr lang="en-US">
                <a:latin typeface="Audi Type" pitchFamily="34" charset="0"/>
              </a:endParaRPr>
            </a:p>
          </p:txBody>
        </p:sp>
      </p:grpSp>
      <p:sp>
        <p:nvSpPr>
          <p:cNvPr id="7" name="Textfeld 6"/>
          <p:cNvSpPr txBox="1"/>
          <p:nvPr/>
        </p:nvSpPr>
        <p:spPr>
          <a:xfrm>
            <a:off x="7419703" y="3058246"/>
            <a:ext cx="4384936" cy="1754326"/>
          </a:xfrm>
          <a:prstGeom prst="rect">
            <a:avLst/>
          </a:prstGeom>
          <a:noFill/>
        </p:spPr>
        <p:txBody>
          <a:bodyPr wrap="square" rtlCol="0">
            <a:spAutoFit/>
          </a:bodyPr>
          <a:lstStyle/>
          <a:p>
            <a:r>
              <a:rPr lang="de-DE" sz="1800" u="sng" dirty="0" err="1"/>
              <a:t>Example</a:t>
            </a:r>
            <a:r>
              <a:rPr lang="de-DE" sz="1800" u="sng" dirty="0"/>
              <a:t>: </a:t>
            </a:r>
          </a:p>
          <a:p>
            <a:r>
              <a:rPr lang="de-DE" sz="1800" dirty="0" err="1"/>
              <a:t>Aiming</a:t>
            </a:r>
            <a:r>
              <a:rPr lang="de-DE" sz="1800" dirty="0"/>
              <a:t> Zone </a:t>
            </a:r>
            <a:r>
              <a:rPr lang="de-DE" sz="1800" dirty="0" err="1"/>
              <a:t>marked</a:t>
            </a:r>
            <a:r>
              <a:rPr lang="de-DE" sz="1800" dirty="0"/>
              <a:t> </a:t>
            </a:r>
            <a:r>
              <a:rPr lang="de-DE" sz="1800" dirty="0" err="1"/>
              <a:t>as</a:t>
            </a:r>
            <a:r>
              <a:rPr lang="de-DE" sz="1800" dirty="0"/>
              <a:t> „</a:t>
            </a:r>
            <a:r>
              <a:rPr lang="de-DE" sz="1800" dirty="0" err="1"/>
              <a:t>compliant</a:t>
            </a:r>
            <a:r>
              <a:rPr lang="de-DE" sz="1800" dirty="0"/>
              <a:t>“ in </a:t>
            </a:r>
            <a:r>
              <a:rPr lang="de-DE" sz="1800" dirty="0" err="1"/>
              <a:t>undeployed</a:t>
            </a:r>
            <a:r>
              <a:rPr lang="de-DE" sz="1800" dirty="0"/>
              <a:t> </a:t>
            </a:r>
            <a:r>
              <a:rPr lang="de-DE" sz="1800" dirty="0" err="1"/>
              <a:t>position</a:t>
            </a:r>
            <a:r>
              <a:rPr lang="de-DE" sz="1800" dirty="0"/>
              <a:t> </a:t>
            </a:r>
          </a:p>
          <a:p>
            <a:r>
              <a:rPr lang="de-DE" sz="1800" dirty="0" err="1"/>
              <a:t>would</a:t>
            </a:r>
            <a:r>
              <a:rPr lang="de-DE" sz="1800" dirty="0"/>
              <a:t> </a:t>
            </a:r>
            <a:r>
              <a:rPr lang="de-DE" sz="1800" dirty="0" err="1"/>
              <a:t>be</a:t>
            </a:r>
            <a:r>
              <a:rPr lang="de-DE" sz="1800" dirty="0"/>
              <a:t> „non </a:t>
            </a:r>
            <a:r>
              <a:rPr lang="de-DE" sz="1800" dirty="0" err="1"/>
              <a:t>compliant</a:t>
            </a:r>
            <a:r>
              <a:rPr lang="de-DE" sz="1800" dirty="0"/>
              <a:t>“ in </a:t>
            </a:r>
            <a:r>
              <a:rPr lang="de-DE" sz="1800" dirty="0" err="1"/>
              <a:t>deployed</a:t>
            </a:r>
            <a:r>
              <a:rPr lang="de-DE" sz="1800" dirty="0"/>
              <a:t> </a:t>
            </a:r>
            <a:r>
              <a:rPr lang="de-DE" sz="1800" dirty="0" err="1"/>
              <a:t>position</a:t>
            </a:r>
            <a:r>
              <a:rPr lang="de-DE" sz="1800" dirty="0"/>
              <a:t> due </a:t>
            </a:r>
            <a:r>
              <a:rPr lang="de-DE" sz="1800" dirty="0" err="1"/>
              <a:t>to</a:t>
            </a:r>
            <a:r>
              <a:rPr lang="de-DE" sz="1800" dirty="0"/>
              <a:t> longitudinal </a:t>
            </a:r>
            <a:r>
              <a:rPr lang="de-DE" sz="1800" dirty="0" err="1"/>
              <a:t>movement</a:t>
            </a:r>
            <a:r>
              <a:rPr lang="de-DE" sz="1800" dirty="0"/>
              <a:t> </a:t>
            </a:r>
            <a:r>
              <a:rPr lang="de-DE" sz="1800" dirty="0" err="1"/>
              <a:t>of</a:t>
            </a:r>
            <a:r>
              <a:rPr lang="de-DE" sz="1800" dirty="0"/>
              <a:t> </a:t>
            </a:r>
            <a:r>
              <a:rPr lang="de-DE" sz="1800" dirty="0" err="1"/>
              <a:t>the</a:t>
            </a:r>
            <a:r>
              <a:rPr lang="de-DE" sz="1800" dirty="0"/>
              <a:t> </a:t>
            </a:r>
            <a:r>
              <a:rPr lang="de-DE" sz="1800" dirty="0" err="1"/>
              <a:t>bonnet</a:t>
            </a:r>
            <a:r>
              <a:rPr lang="de-DE" sz="1800" dirty="0"/>
              <a:t> </a:t>
            </a:r>
          </a:p>
        </p:txBody>
      </p:sp>
      <p:cxnSp>
        <p:nvCxnSpPr>
          <p:cNvPr id="14" name="Gerade Verbindung mit Pfeil 13"/>
          <p:cNvCxnSpPr/>
          <p:nvPr/>
        </p:nvCxnSpPr>
        <p:spPr bwMode="auto">
          <a:xfrm flipH="1">
            <a:off x="5917474" y="3657600"/>
            <a:ext cx="1292586"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13" name="Gerade Verbindung mit Pfeil 12"/>
          <p:cNvCxnSpPr/>
          <p:nvPr/>
        </p:nvCxnSpPr>
        <p:spPr bwMode="auto">
          <a:xfrm flipV="1">
            <a:off x="2808513" y="3513906"/>
            <a:ext cx="0" cy="770709"/>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15" name="Textfeld 14"/>
          <p:cNvSpPr txBox="1"/>
          <p:nvPr/>
        </p:nvSpPr>
        <p:spPr>
          <a:xfrm>
            <a:off x="786652" y="3574345"/>
            <a:ext cx="2058436" cy="923330"/>
          </a:xfrm>
          <a:prstGeom prst="rect">
            <a:avLst/>
          </a:prstGeom>
          <a:noFill/>
        </p:spPr>
        <p:txBody>
          <a:bodyPr wrap="square" rtlCol="0">
            <a:spAutoFit/>
          </a:bodyPr>
          <a:lstStyle/>
          <a:p>
            <a:r>
              <a:rPr lang="de-DE" sz="1800" dirty="0"/>
              <a:t>Bonnet </a:t>
            </a:r>
            <a:r>
              <a:rPr lang="de-DE" sz="1800" dirty="0" err="1"/>
              <a:t>moves</a:t>
            </a:r>
            <a:r>
              <a:rPr lang="de-DE" sz="1800" dirty="0"/>
              <a:t> </a:t>
            </a:r>
          </a:p>
          <a:p>
            <a:r>
              <a:rPr lang="de-DE" sz="1800" dirty="0"/>
              <a:t>in longitudinal </a:t>
            </a:r>
            <a:r>
              <a:rPr lang="de-DE" sz="1800" dirty="0" err="1"/>
              <a:t>direction</a:t>
            </a:r>
            <a:endParaRPr lang="de-DE" sz="1800" dirty="0"/>
          </a:p>
        </p:txBody>
      </p:sp>
    </p:spTree>
    <p:extLst>
      <p:ext uri="{BB962C8B-B14F-4D97-AF65-F5344CB8AC3E}">
        <p14:creationId xmlns:p14="http://schemas.microsoft.com/office/powerpoint/2010/main" val="4057914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16</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solidFill>
                  <a:schemeClr val="bg1">
                    <a:lumMod val="75000"/>
                  </a:schemeClr>
                </a:solidFill>
              </a:rPr>
              <a:t>Summary of recent documents DPPS-2-09e, DPPS-3-04e, DPPS-4-05e</a:t>
            </a:r>
          </a:p>
          <a:p>
            <a:pPr>
              <a:buFontTx/>
              <a:buChar char="-"/>
            </a:pPr>
            <a:r>
              <a:rPr lang="en-GB" sz="2000" dirty="0">
                <a:solidFill>
                  <a:schemeClr val="bg1">
                    <a:lumMod val="75000"/>
                  </a:schemeClr>
                </a:solidFill>
              </a:rPr>
              <a:t>Current requirements based on INF GR/PS/141 Rev. 1, GTR No.9, UN R127</a:t>
            </a:r>
          </a:p>
          <a:p>
            <a:pPr lvl="1">
              <a:buFont typeface="Arial" panose="020B0604020202020204" pitchFamily="34" charset="0"/>
              <a:buChar char="•"/>
            </a:pPr>
            <a:r>
              <a:rPr lang="en-GB" sz="1600" dirty="0">
                <a:solidFill>
                  <a:schemeClr val="bg1">
                    <a:lumMod val="75000"/>
                  </a:schemeClr>
                </a:solidFill>
              </a:rPr>
              <a:t>Marking up the vehicle in deployed position</a:t>
            </a:r>
          </a:p>
          <a:p>
            <a:pPr lvl="1">
              <a:buFont typeface="Arial" panose="020B0604020202020204" pitchFamily="34" charset="0"/>
              <a:buChar char="•"/>
            </a:pPr>
            <a:r>
              <a:rPr lang="en-GB" sz="1600" dirty="0">
                <a:solidFill>
                  <a:schemeClr val="bg1">
                    <a:lumMod val="75000"/>
                  </a:schemeClr>
                </a:solidFill>
              </a:rPr>
              <a:t>Preparation of car</a:t>
            </a:r>
          </a:p>
          <a:p>
            <a:pPr lvl="1">
              <a:buFont typeface="Arial" panose="020B0604020202020204" pitchFamily="34" charset="0"/>
              <a:buChar char="•"/>
            </a:pPr>
            <a:r>
              <a:rPr lang="en-GB" sz="1600" dirty="0">
                <a:solidFill>
                  <a:schemeClr val="bg1">
                    <a:lumMod val="75000"/>
                  </a:schemeClr>
                </a:solidFill>
              </a:rPr>
              <a:t>Avoidance of glancing blows </a:t>
            </a:r>
          </a:p>
          <a:p>
            <a:pPr>
              <a:buFont typeface="Symbol" panose="05050102010706020507" pitchFamily="18" charset="2"/>
              <a:buChar char="-"/>
            </a:pPr>
            <a:r>
              <a:rPr lang="en-GB" sz="2000" dirty="0">
                <a:solidFill>
                  <a:schemeClr val="bg1">
                    <a:lumMod val="75000"/>
                  </a:schemeClr>
                </a:solidFill>
              </a:rPr>
              <a:t>Example of type approval</a:t>
            </a:r>
          </a:p>
          <a:p>
            <a:pPr lvl="1">
              <a:buFont typeface="Arial" panose="020B0604020202020204" pitchFamily="34" charset="0"/>
              <a:buChar char="•"/>
            </a:pPr>
            <a:r>
              <a:rPr lang="en-GB" sz="1600" dirty="0">
                <a:solidFill>
                  <a:schemeClr val="bg1">
                    <a:lumMod val="75000"/>
                  </a:schemeClr>
                </a:solidFill>
              </a:rPr>
              <a:t>Deployable bonnet</a:t>
            </a:r>
          </a:p>
          <a:p>
            <a:pPr lvl="1">
              <a:buFont typeface="Arial" panose="020B0604020202020204" pitchFamily="34" charset="0"/>
              <a:buChar char="•"/>
            </a:pPr>
            <a:r>
              <a:rPr lang="en-GB" sz="1600" dirty="0">
                <a:solidFill>
                  <a:schemeClr val="bg1">
                    <a:lumMod val="75000"/>
                  </a:schemeClr>
                </a:solidFill>
              </a:rPr>
              <a:t>Exemption e.g. external airbag</a:t>
            </a:r>
          </a:p>
          <a:p>
            <a:pPr>
              <a:buFont typeface="Symbol" panose="05050102010706020507" pitchFamily="18" charset="2"/>
              <a:buChar char="-"/>
            </a:pPr>
            <a:r>
              <a:rPr lang="en-GB" sz="2000" dirty="0">
                <a:solidFill>
                  <a:schemeClr val="bg1">
                    <a:lumMod val="75000"/>
                  </a:schemeClr>
                </a:solidFill>
              </a:rPr>
              <a:t>Comparison with real accident scenario</a:t>
            </a:r>
          </a:p>
          <a:p>
            <a:pPr>
              <a:buFont typeface="Symbol" panose="05050102010706020507" pitchFamily="18" charset="2"/>
              <a:buChar char="-"/>
            </a:pPr>
            <a:r>
              <a:rPr lang="en-GB" sz="2000" dirty="0">
                <a:solidFill>
                  <a:schemeClr val="bg1">
                    <a:lumMod val="75000"/>
                  </a:schemeClr>
                </a:solidFill>
              </a:rPr>
              <a:t>Example bonnet movable in longitudinal (x) direction </a:t>
            </a:r>
          </a:p>
          <a:p>
            <a:pPr>
              <a:buFont typeface="Symbol" panose="05050102010706020507" pitchFamily="18" charset="2"/>
              <a:buChar char="-"/>
            </a:pPr>
            <a:r>
              <a:rPr lang="en-GB" sz="2000" dirty="0">
                <a:sym typeface="Wingdings" panose="05000000000000000000" pitchFamily="2" charset="2"/>
              </a:rPr>
              <a:t>Summary</a:t>
            </a:r>
            <a:endParaRPr lang="en-GB" sz="1600" dirty="0"/>
          </a:p>
        </p:txBody>
      </p:sp>
    </p:spTree>
    <p:extLst>
      <p:ext uri="{BB962C8B-B14F-4D97-AF65-F5344CB8AC3E}">
        <p14:creationId xmlns:p14="http://schemas.microsoft.com/office/powerpoint/2010/main" val="1283971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Summary – 1 -</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17</a:t>
            </a:fld>
            <a:endParaRPr lang="de-DE" dirty="0"/>
          </a:p>
        </p:txBody>
      </p:sp>
      <p:sp>
        <p:nvSpPr>
          <p:cNvPr id="5" name="Inhaltsplatzhalter 4"/>
          <p:cNvSpPr>
            <a:spLocks noGrp="1"/>
          </p:cNvSpPr>
          <p:nvPr>
            <p:ph sz="quarter" idx="12"/>
          </p:nvPr>
        </p:nvSpPr>
        <p:spPr>
          <a:xfrm>
            <a:off x="488821" y="1287833"/>
            <a:ext cx="11221762" cy="4707467"/>
          </a:xfrm>
        </p:spPr>
        <p:txBody>
          <a:bodyPr/>
          <a:lstStyle/>
          <a:p>
            <a:pPr marL="0" indent="0">
              <a:buNone/>
            </a:pPr>
            <a:r>
              <a:rPr lang="en-GB" sz="1800" u="sng" dirty="0"/>
              <a:t>OICA Proposal based on GRSP-58-31:</a:t>
            </a:r>
          </a:p>
          <a:p>
            <a:pPr marL="0" indent="0">
              <a:buNone/>
            </a:pPr>
            <a:r>
              <a:rPr lang="en-GB" sz="1800" dirty="0"/>
              <a:t>Par. 3.1. / 3.13.: ‘Adult / Child </a:t>
            </a:r>
            <a:r>
              <a:rPr lang="en-US" sz="1800" dirty="0"/>
              <a:t>headform</a:t>
            </a:r>
            <a:r>
              <a:rPr lang="en-GB" sz="1800" dirty="0"/>
              <a:t> test area’ …In case of deployable systems, the determination of that area is conducted in the deployed position of the outer surface as defined in paragraphs 3.19. or 3.31. respectively.</a:t>
            </a:r>
            <a:br>
              <a:rPr lang="en-GB" sz="1800" dirty="0"/>
            </a:br>
            <a:r>
              <a:rPr lang="en-GB" sz="1800" dirty="0"/>
              <a:t>In case of a technology that makes it impossible to mark up in deployed position, the mark-up is conducted in </a:t>
            </a:r>
            <a:r>
              <a:rPr lang="en-GB" sz="1800" dirty="0" err="1"/>
              <a:t>undeployed</a:t>
            </a:r>
            <a:r>
              <a:rPr lang="en-GB" sz="1800" dirty="0"/>
              <a:t> position.</a:t>
            </a:r>
          </a:p>
          <a:p>
            <a:pPr marL="0" indent="0">
              <a:buNone/>
            </a:pPr>
            <a:endParaRPr lang="en-GB" sz="1800" dirty="0"/>
          </a:p>
          <a:p>
            <a:pPr marL="0" indent="0">
              <a:buNone/>
            </a:pPr>
            <a:r>
              <a:rPr lang="en-GB" sz="1800" u="sng" dirty="0"/>
              <a:t>OICA Proposal based on GRSP-58-31:</a:t>
            </a:r>
          </a:p>
          <a:p>
            <a:pPr marL="0" indent="0">
              <a:buNone/>
            </a:pPr>
            <a:r>
              <a:rPr lang="en-GB" sz="1800" dirty="0"/>
              <a:t>3.19. ‘Deployed position’ means the position of the lifted vehicle outer surface specified by the manufacturer. The lifted vehicle outer surface shall reach a position equal to or above the deployed position during the time between the Total Response Time and the Head Impact Time that corresponds to the rear end of the test area.</a:t>
            </a:r>
          </a:p>
          <a:p>
            <a:pPr marL="0" indent="0">
              <a:buNone/>
            </a:pPr>
            <a:r>
              <a:rPr lang="en-GB" sz="1800" dirty="0"/>
              <a:t>3.32. ‘Outer surface’ means those components of the vehicle within the test areas, which are contacted by the pedestrian in case of an accident. The outer surface may include the bonnet, the fenders, but also external airbags or other components within the test area.</a:t>
            </a:r>
          </a:p>
        </p:txBody>
      </p:sp>
    </p:spTree>
    <p:extLst>
      <p:ext uri="{BB962C8B-B14F-4D97-AF65-F5344CB8AC3E}">
        <p14:creationId xmlns:p14="http://schemas.microsoft.com/office/powerpoint/2010/main" val="3322977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GB" dirty="0"/>
            </a:br>
            <a:r>
              <a:rPr lang="en-GB" sz="2000" dirty="0"/>
              <a:t>Summary – 2 -</a:t>
            </a:r>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18</a:t>
            </a:fld>
            <a:endParaRPr lang="en-GB" dirty="0"/>
          </a:p>
        </p:txBody>
      </p:sp>
      <p:sp>
        <p:nvSpPr>
          <p:cNvPr id="5" name="Inhaltsplatzhalter 4"/>
          <p:cNvSpPr>
            <a:spLocks noGrp="1"/>
          </p:cNvSpPr>
          <p:nvPr>
            <p:ph sz="quarter" idx="12"/>
          </p:nvPr>
        </p:nvSpPr>
        <p:spPr>
          <a:xfrm>
            <a:off x="488820" y="1383270"/>
            <a:ext cx="11471531" cy="4788930"/>
          </a:xfrm>
        </p:spPr>
        <p:txBody>
          <a:bodyPr/>
          <a:lstStyle/>
          <a:p>
            <a:pPr marL="0" indent="0">
              <a:buNone/>
            </a:pPr>
            <a:r>
              <a:rPr lang="en-GB" sz="2000" u="sng" dirty="0"/>
              <a:t>Conclusion:</a:t>
            </a:r>
          </a:p>
          <a:p>
            <a:pPr marL="0" indent="0">
              <a:buNone/>
            </a:pPr>
            <a:r>
              <a:rPr lang="en-GB" sz="1800" b="1" dirty="0"/>
              <a:t>The advantage of the current OICA Proposal (based on GRSP-58-31) is that all available systems are covered and it is in line with the current requirements based on UN R127 / INF GR/PS/141 Rev. 1</a:t>
            </a:r>
          </a:p>
          <a:p>
            <a:r>
              <a:rPr lang="en-GB" sz="1800" dirty="0"/>
              <a:t>The scope of the TF-DPPS is to </a:t>
            </a:r>
            <a:r>
              <a:rPr lang="en-GB" sz="1800" b="1" u="sng" dirty="0"/>
              <a:t>clarify </a:t>
            </a:r>
            <a:r>
              <a:rPr lang="en-GB" sz="1800" dirty="0"/>
              <a:t>the existing test procedure</a:t>
            </a:r>
          </a:p>
          <a:p>
            <a:r>
              <a:rPr lang="en-GB" sz="1800" dirty="0"/>
              <a:t>Marking in undeployed position would lead to new technical issues </a:t>
            </a:r>
            <a:br>
              <a:rPr lang="en-GB" sz="1800" dirty="0"/>
            </a:br>
            <a:r>
              <a:rPr lang="en-GB" sz="1800" dirty="0"/>
              <a:t>(determination of test zone, glancing blow)</a:t>
            </a:r>
          </a:p>
          <a:p>
            <a:r>
              <a:rPr lang="en-GB" sz="1800" dirty="0"/>
              <a:t>Principles mentioned in document DPPS-1-11 (principles of rulemaking) shall be considered </a:t>
            </a:r>
          </a:p>
          <a:p>
            <a:r>
              <a:rPr lang="en-GB" sz="1800" dirty="0"/>
              <a:t>Currently defined legislative process mirrors best real accident scenario</a:t>
            </a:r>
          </a:p>
          <a:p>
            <a:r>
              <a:rPr lang="en-GB" sz="1800" dirty="0"/>
              <a:t>Successfully used for dozens of type approvals according to UN R127</a:t>
            </a:r>
            <a:br>
              <a:rPr lang="en-GB" sz="1800" dirty="0"/>
            </a:br>
            <a:r>
              <a:rPr lang="en-GB" sz="1800" dirty="0">
                <a:sym typeface="Wingdings" panose="05000000000000000000" pitchFamily="2" charset="2"/>
              </a:rPr>
              <a:t>(more than 5 Mio. cars safe behaving on the road)</a:t>
            </a:r>
          </a:p>
          <a:p>
            <a:pPr marL="0" indent="0">
              <a:buNone/>
            </a:pPr>
            <a:endParaRPr lang="en-GB" sz="1200" u="sng" dirty="0"/>
          </a:p>
          <a:p>
            <a:pPr marL="0" indent="0">
              <a:buNone/>
            </a:pPr>
            <a:r>
              <a:rPr lang="en-GB" sz="2000" u="sng" dirty="0"/>
              <a:t>Proposal:</a:t>
            </a:r>
            <a:r>
              <a:rPr lang="en-GB" sz="2000" dirty="0"/>
              <a:t> </a:t>
            </a:r>
          </a:p>
          <a:p>
            <a:pPr>
              <a:buFont typeface="Arial" panose="020B0604020202020204" pitchFamily="34" charset="0"/>
              <a:buChar char="•"/>
            </a:pPr>
            <a:r>
              <a:rPr lang="en-US" sz="2000" i="1" dirty="0">
                <a:solidFill>
                  <a:srgbClr val="0088C0"/>
                </a:solidFill>
              </a:rPr>
              <a:t>Marking up of the vehicle is generally done in deployed position. In case it is impossible to mark according to the procedure (i.e. technology or specific exterior design), or if it is agreed between manufacturer and Technical Service, the mark-up may be done in </a:t>
            </a:r>
            <a:r>
              <a:rPr lang="en-US" sz="2000" i="1" dirty="0" err="1">
                <a:solidFill>
                  <a:srgbClr val="0088C0"/>
                </a:solidFill>
              </a:rPr>
              <a:t>undeployed</a:t>
            </a:r>
            <a:r>
              <a:rPr lang="en-US" sz="2000" i="1" dirty="0">
                <a:solidFill>
                  <a:srgbClr val="0088C0"/>
                </a:solidFill>
              </a:rPr>
              <a:t> position.</a:t>
            </a:r>
          </a:p>
        </p:txBody>
      </p:sp>
    </p:spTree>
    <p:extLst>
      <p:ext uri="{BB962C8B-B14F-4D97-AF65-F5344CB8AC3E}">
        <p14:creationId xmlns:p14="http://schemas.microsoft.com/office/powerpoint/2010/main" val="3343387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2</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t>Summary of recent documents DPPS-2-09e, DPPS-3-04e, DPPS-4-05e</a:t>
            </a:r>
          </a:p>
          <a:p>
            <a:pPr>
              <a:buFontTx/>
              <a:buChar char="-"/>
            </a:pPr>
            <a:r>
              <a:rPr lang="en-GB" sz="2000" dirty="0"/>
              <a:t>Current requirements based on INF GR/PS/141 Rev. 1, GTR No.9, UN R127</a:t>
            </a:r>
          </a:p>
          <a:p>
            <a:pPr lvl="1">
              <a:buFont typeface="Arial" panose="020B0604020202020204" pitchFamily="34" charset="0"/>
              <a:buChar char="•"/>
            </a:pPr>
            <a:r>
              <a:rPr lang="en-GB" sz="1600" dirty="0"/>
              <a:t>Marking up the vehicle in deployed position</a:t>
            </a:r>
          </a:p>
          <a:p>
            <a:pPr lvl="1">
              <a:buFont typeface="Arial" panose="020B0604020202020204" pitchFamily="34" charset="0"/>
              <a:buChar char="•"/>
            </a:pPr>
            <a:r>
              <a:rPr lang="en-GB" sz="1600" dirty="0"/>
              <a:t>Preparation of car</a:t>
            </a:r>
          </a:p>
          <a:p>
            <a:pPr lvl="1">
              <a:buFont typeface="Arial" panose="020B0604020202020204" pitchFamily="34" charset="0"/>
              <a:buChar char="•"/>
            </a:pPr>
            <a:r>
              <a:rPr lang="en-GB" sz="1600" dirty="0"/>
              <a:t>Avoidance of glancing blows </a:t>
            </a:r>
          </a:p>
          <a:p>
            <a:pPr>
              <a:buFont typeface="Symbol" panose="05050102010706020507" pitchFamily="18" charset="2"/>
              <a:buChar char="-"/>
            </a:pPr>
            <a:r>
              <a:rPr lang="en-GB" sz="2000" dirty="0">
                <a:solidFill>
                  <a:prstClr val="black"/>
                </a:solidFill>
              </a:rPr>
              <a:t>Example of type approval</a:t>
            </a:r>
          </a:p>
          <a:p>
            <a:pPr lvl="1">
              <a:buFont typeface="Arial" panose="020B0604020202020204" pitchFamily="34" charset="0"/>
              <a:buChar char="•"/>
            </a:pPr>
            <a:r>
              <a:rPr lang="en-GB" sz="1600" dirty="0"/>
              <a:t>Deployable bonnet</a:t>
            </a:r>
          </a:p>
          <a:p>
            <a:pPr lvl="1">
              <a:buFont typeface="Arial" panose="020B0604020202020204" pitchFamily="34" charset="0"/>
              <a:buChar char="•"/>
            </a:pPr>
            <a:r>
              <a:rPr lang="en-GB" sz="1600" dirty="0"/>
              <a:t>Exemption e.g. external airbag</a:t>
            </a:r>
          </a:p>
          <a:p>
            <a:pPr>
              <a:buFont typeface="Symbol" panose="05050102010706020507" pitchFamily="18" charset="2"/>
              <a:buChar char="-"/>
            </a:pPr>
            <a:r>
              <a:rPr lang="en-GB" sz="2000" dirty="0"/>
              <a:t>Comparison with real accident scenario</a:t>
            </a:r>
          </a:p>
          <a:p>
            <a:pPr>
              <a:buFont typeface="Symbol" panose="05050102010706020507" pitchFamily="18" charset="2"/>
              <a:buChar char="-"/>
            </a:pPr>
            <a:r>
              <a:rPr lang="en-GB" sz="2000" dirty="0"/>
              <a:t>Example bonnet movable in longitudinal (x) direction </a:t>
            </a:r>
          </a:p>
          <a:p>
            <a:pPr>
              <a:buFont typeface="Symbol" panose="05050102010706020507" pitchFamily="18" charset="2"/>
              <a:buChar char="-"/>
            </a:pPr>
            <a:r>
              <a:rPr lang="en-GB" sz="2000" dirty="0">
                <a:sym typeface="Wingdings" panose="05000000000000000000" pitchFamily="2" charset="2"/>
              </a:rPr>
              <a:t>Summary</a:t>
            </a:r>
            <a:endParaRPr lang="en-GB" sz="1600" dirty="0"/>
          </a:p>
        </p:txBody>
      </p:sp>
    </p:spTree>
    <p:extLst>
      <p:ext uri="{BB962C8B-B14F-4D97-AF65-F5344CB8AC3E}">
        <p14:creationId xmlns:p14="http://schemas.microsoft.com/office/powerpoint/2010/main" val="3697362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Summary of recent documents DPPS-2-09e, DPPS-3-04e, DPPS-4-05e</a:t>
            </a:r>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3</a:t>
            </a:fld>
            <a:endParaRPr lang="de-DE" dirty="0"/>
          </a:p>
        </p:txBody>
      </p:sp>
      <p:sp>
        <p:nvSpPr>
          <p:cNvPr id="5" name="Inhaltsplatzhalter 4"/>
          <p:cNvSpPr>
            <a:spLocks noGrp="1"/>
          </p:cNvSpPr>
          <p:nvPr>
            <p:ph sz="quarter" idx="12"/>
          </p:nvPr>
        </p:nvSpPr>
        <p:spPr>
          <a:xfrm>
            <a:off x="488821" y="1067732"/>
            <a:ext cx="11221762" cy="5417899"/>
          </a:xfrm>
        </p:spPr>
        <p:txBody>
          <a:bodyPr/>
          <a:lstStyle/>
          <a:p>
            <a:pPr marL="0" indent="0">
              <a:buNone/>
            </a:pPr>
            <a:r>
              <a:rPr lang="en-GB" sz="1600" u="sng" dirty="0"/>
              <a:t>DPPS-2-09e (OICA)</a:t>
            </a:r>
          </a:p>
          <a:p>
            <a:pPr>
              <a:buFont typeface="Symbol" panose="05050102010706020507" pitchFamily="18" charset="2"/>
              <a:buChar char="-"/>
            </a:pPr>
            <a:r>
              <a:rPr lang="de-DE" sz="1600" dirty="0"/>
              <a:t>„Keep </a:t>
            </a:r>
            <a:r>
              <a:rPr lang="de-DE" sz="1600" dirty="0" err="1"/>
              <a:t>current</a:t>
            </a:r>
            <a:r>
              <a:rPr lang="de-DE" sz="1600" dirty="0"/>
              <a:t> </a:t>
            </a:r>
            <a:r>
              <a:rPr lang="de-DE" sz="1600" dirty="0" err="1"/>
              <a:t>gtr</a:t>
            </a:r>
            <a:r>
              <a:rPr lang="de-DE" sz="1600" dirty="0"/>
              <a:t> </a:t>
            </a:r>
            <a:r>
              <a:rPr lang="de-DE" sz="1600" dirty="0" err="1"/>
              <a:t>language</a:t>
            </a:r>
            <a:r>
              <a:rPr lang="de-DE" sz="1600" dirty="0"/>
              <a:t>, </a:t>
            </a:r>
            <a:r>
              <a:rPr lang="de-DE" sz="1600" b="1" dirty="0" err="1"/>
              <a:t>Deployed</a:t>
            </a:r>
            <a:r>
              <a:rPr lang="de-DE" sz="1600" b="1" dirty="0"/>
              <a:t> Position </a:t>
            </a:r>
            <a:r>
              <a:rPr lang="de-DE" sz="1600" b="1" dirty="0" err="1"/>
              <a:t>for</a:t>
            </a:r>
            <a:r>
              <a:rPr lang="de-DE" sz="1600" b="1" dirty="0"/>
              <a:t> </a:t>
            </a:r>
            <a:r>
              <a:rPr lang="de-DE" sz="1600" b="1" dirty="0" err="1"/>
              <a:t>static</a:t>
            </a:r>
            <a:r>
              <a:rPr lang="de-DE" sz="1600" b="1" dirty="0"/>
              <a:t> </a:t>
            </a:r>
            <a:r>
              <a:rPr lang="de-DE" sz="1600" b="1" dirty="0" err="1"/>
              <a:t>testing</a:t>
            </a:r>
            <a:r>
              <a:rPr lang="de-DE" sz="1600" b="1" dirty="0"/>
              <a:t> </a:t>
            </a:r>
            <a:r>
              <a:rPr lang="de-DE" sz="1600" b="1" dirty="0" err="1"/>
              <a:t>and</a:t>
            </a:r>
            <a:r>
              <a:rPr lang="de-DE" sz="1600" b="1" dirty="0"/>
              <a:t> </a:t>
            </a:r>
            <a:r>
              <a:rPr lang="de-DE" sz="1600" b="1" dirty="0" err="1"/>
              <a:t>Closed</a:t>
            </a:r>
            <a:r>
              <a:rPr lang="de-DE" sz="1600" b="1" dirty="0"/>
              <a:t> Position </a:t>
            </a:r>
            <a:r>
              <a:rPr lang="de-DE" sz="1600" b="1" dirty="0" err="1"/>
              <a:t>for</a:t>
            </a:r>
            <a:r>
              <a:rPr lang="de-DE" sz="1600" b="1" dirty="0"/>
              <a:t> </a:t>
            </a:r>
            <a:r>
              <a:rPr lang="de-DE" sz="1600" b="1" dirty="0" err="1"/>
              <a:t>dynamic</a:t>
            </a:r>
            <a:r>
              <a:rPr lang="de-DE" sz="1600" b="1" dirty="0"/>
              <a:t> </a:t>
            </a:r>
            <a:r>
              <a:rPr lang="de-DE" sz="1600" b="1" dirty="0" err="1"/>
              <a:t>testing</a:t>
            </a:r>
            <a:r>
              <a:rPr lang="de-DE" sz="1600" b="1" dirty="0"/>
              <a:t>“</a:t>
            </a:r>
          </a:p>
          <a:p>
            <a:pPr marL="0" indent="0">
              <a:buNone/>
            </a:pPr>
            <a:endParaRPr lang="en-GB" sz="1600" dirty="0">
              <a:sym typeface="Wingdings" panose="05000000000000000000" pitchFamily="2" charset="2"/>
            </a:endParaRPr>
          </a:p>
          <a:p>
            <a:pPr marL="0" indent="0">
              <a:buNone/>
            </a:pPr>
            <a:r>
              <a:rPr lang="en-GB" sz="1600" u="sng" dirty="0"/>
              <a:t>DPPS-3-04e (JASIC)</a:t>
            </a:r>
          </a:p>
          <a:p>
            <a:pPr>
              <a:buFontTx/>
              <a:buChar char="-"/>
            </a:pPr>
            <a:r>
              <a:rPr lang="en-GB" sz="1600" dirty="0"/>
              <a:t>“The </a:t>
            </a:r>
            <a:r>
              <a:rPr lang="en-GB" sz="1600" b="1" dirty="0"/>
              <a:t>head impact test area may be defined with the active hood being deployed </a:t>
            </a:r>
            <a:r>
              <a:rPr lang="en-GB" sz="1600" dirty="0"/>
              <a:t>in the sensing area and when the active hood is completely deployed before head contact. Otherwise, the head impact test area shall be defined with deployable systems not deployed.”</a:t>
            </a:r>
          </a:p>
          <a:p>
            <a:pPr>
              <a:buFontTx/>
              <a:buChar char="-"/>
            </a:pPr>
            <a:r>
              <a:rPr lang="en-GB" sz="1600" dirty="0"/>
              <a:t>“Reason for Proposal: The head impact test area should be defined under the </a:t>
            </a:r>
            <a:r>
              <a:rPr lang="en-GB" sz="1600" b="1" dirty="0"/>
              <a:t>same conditions as real-world accidents”</a:t>
            </a:r>
          </a:p>
          <a:p>
            <a:pPr marL="0" indent="0">
              <a:buNone/>
            </a:pPr>
            <a:endParaRPr lang="en-GB" sz="1600" b="1" dirty="0">
              <a:sym typeface="Wingdings" panose="05000000000000000000" pitchFamily="2" charset="2"/>
            </a:endParaRPr>
          </a:p>
          <a:p>
            <a:pPr marL="0" indent="0">
              <a:buNone/>
            </a:pPr>
            <a:r>
              <a:rPr lang="en-GB" sz="1600" u="sng" dirty="0"/>
              <a:t>DPPS-4-05e (OICA)</a:t>
            </a:r>
          </a:p>
          <a:p>
            <a:pPr>
              <a:buFontTx/>
              <a:buChar char="-"/>
            </a:pPr>
            <a:r>
              <a:rPr lang="en-US" sz="1600" dirty="0"/>
              <a:t>“…In case of deployable systems, the </a:t>
            </a:r>
            <a:r>
              <a:rPr lang="en-US" sz="1600" b="1" dirty="0"/>
              <a:t>determination of that area is conducted in the deployed position </a:t>
            </a:r>
            <a:r>
              <a:rPr lang="en-US" sz="1600" dirty="0"/>
              <a:t>of the outer surface as defined in paragraphs 3.19. or 3.31. respectively.</a:t>
            </a:r>
            <a:br>
              <a:rPr lang="en-US" sz="1600" dirty="0"/>
            </a:br>
            <a:r>
              <a:rPr lang="en-US" sz="1600" dirty="0"/>
              <a:t>In case of a technology that makes it impossible to mark up in deployed position, the mark-up is conducted in undeployed position.”</a:t>
            </a:r>
          </a:p>
          <a:p>
            <a:pPr lvl="1">
              <a:buFont typeface="Symbol" panose="05050102010706020507" pitchFamily="18" charset="2"/>
              <a:buChar char="Þ"/>
            </a:pPr>
            <a:r>
              <a:rPr lang="en-US" sz="1400" b="1" dirty="0">
                <a:sym typeface="Wingdings" panose="05000000000000000000" pitchFamily="2" charset="2"/>
              </a:rPr>
              <a:t>Note: That decision is result of an agreement between the TA Services &amp; OEM. (see DPPS-4-04e)</a:t>
            </a:r>
          </a:p>
          <a:p>
            <a:pPr marL="457200" lvl="1" indent="0">
              <a:buNone/>
            </a:pPr>
            <a:r>
              <a:rPr lang="en-US" sz="1400" b="1" dirty="0">
                <a:sym typeface="Wingdings" panose="05000000000000000000" pitchFamily="2" charset="2"/>
              </a:rPr>
              <a:t>      - Static testing is not having a live deployment during the tests and comes with marking in the raised (deployed) position.</a:t>
            </a:r>
          </a:p>
          <a:p>
            <a:pPr marL="457200" lvl="1" indent="0">
              <a:buNone/>
            </a:pPr>
            <a:r>
              <a:rPr lang="en-US" sz="1400" b="1" dirty="0">
                <a:sym typeface="Wingdings" panose="05000000000000000000" pitchFamily="2" charset="2"/>
              </a:rPr>
              <a:t>      - Dynamic testing is activation of DPPS and impactor per the timing of HIT vs. WAD and marking in closed (</a:t>
            </a:r>
            <a:r>
              <a:rPr lang="en-US" sz="1400" b="1" dirty="0" err="1">
                <a:sym typeface="Wingdings" panose="05000000000000000000" pitchFamily="2" charset="2"/>
              </a:rPr>
              <a:t>undeployed</a:t>
            </a:r>
            <a:r>
              <a:rPr lang="en-US" sz="1400" b="1" dirty="0">
                <a:sym typeface="Wingdings" panose="05000000000000000000" pitchFamily="2" charset="2"/>
              </a:rPr>
              <a:t>)</a:t>
            </a:r>
            <a:br>
              <a:rPr lang="en-US" sz="1400" b="1" dirty="0">
                <a:sym typeface="Wingdings" panose="05000000000000000000" pitchFamily="2" charset="2"/>
              </a:rPr>
            </a:br>
            <a:r>
              <a:rPr lang="en-US" sz="1400" b="1" dirty="0">
                <a:sym typeface="Wingdings" panose="05000000000000000000" pitchFamily="2" charset="2"/>
              </a:rPr>
              <a:t>         position.</a:t>
            </a:r>
          </a:p>
          <a:p>
            <a:pPr lvl="1">
              <a:buFont typeface="Symbol" panose="05050102010706020507" pitchFamily="18" charset="2"/>
              <a:buChar char="Þ"/>
            </a:pPr>
            <a:endParaRPr lang="en-US" sz="1400" b="1" dirty="0">
              <a:solidFill>
                <a:srgbClr val="FF0000"/>
              </a:solidFill>
              <a:sym typeface="Wingdings" panose="05000000000000000000" pitchFamily="2" charset="2"/>
            </a:endParaRPr>
          </a:p>
          <a:p>
            <a:pPr marL="0" indent="0">
              <a:buNone/>
            </a:pPr>
            <a:endParaRPr lang="en-GB" sz="1800" dirty="0">
              <a:sym typeface="Wingdings" panose="05000000000000000000" pitchFamily="2" charset="2"/>
            </a:endParaRPr>
          </a:p>
          <a:p>
            <a:pPr marL="57150" indent="0">
              <a:buNone/>
            </a:pPr>
            <a:endParaRPr lang="en-GB" dirty="0">
              <a:sym typeface="Wingdings" panose="05000000000000000000" pitchFamily="2" charset="2"/>
            </a:endParaRPr>
          </a:p>
          <a:p>
            <a:pPr lvl="1">
              <a:buFont typeface="Arial" panose="020B0604020202020204" pitchFamily="34" charset="0"/>
              <a:buChar char="•"/>
            </a:pPr>
            <a:endParaRPr lang="en-GB" sz="1600" dirty="0"/>
          </a:p>
        </p:txBody>
      </p:sp>
    </p:spTree>
    <p:extLst>
      <p:ext uri="{BB962C8B-B14F-4D97-AF65-F5344CB8AC3E}">
        <p14:creationId xmlns:p14="http://schemas.microsoft.com/office/powerpoint/2010/main" val="963098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Current requirements based on INF GR/PS/141 Rev. 1, GTR No.9, UN R127</a:t>
            </a:r>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4</a:t>
            </a:fld>
            <a:endParaRPr lang="de-DE" dirty="0"/>
          </a:p>
        </p:txBody>
      </p:sp>
      <p:sp>
        <p:nvSpPr>
          <p:cNvPr id="5" name="Inhaltsplatzhalter 4"/>
          <p:cNvSpPr>
            <a:spLocks noGrp="1"/>
          </p:cNvSpPr>
          <p:nvPr>
            <p:ph sz="quarter" idx="12"/>
          </p:nvPr>
        </p:nvSpPr>
        <p:spPr>
          <a:xfrm>
            <a:off x="488821" y="1413933"/>
            <a:ext cx="11221762" cy="4533861"/>
          </a:xfrm>
        </p:spPr>
        <p:txBody>
          <a:bodyPr/>
          <a:lstStyle/>
          <a:p>
            <a:pPr marL="0" indent="0">
              <a:buNone/>
            </a:pPr>
            <a:r>
              <a:rPr lang="en-GB" b="1" dirty="0"/>
              <a:t>Marking</a:t>
            </a:r>
          </a:p>
          <a:p>
            <a:pPr marL="0" indent="0">
              <a:buNone/>
            </a:pPr>
            <a:r>
              <a:rPr lang="en-GB" sz="2000" u="sng" dirty="0"/>
              <a:t>Current requirements based on INF GR/PS/141 REV. 1:</a:t>
            </a:r>
          </a:p>
          <a:p>
            <a:pPr marL="0" indent="0">
              <a:buNone/>
            </a:pPr>
            <a:endParaRPr lang="en-GB" sz="2000" u="sng" dirty="0"/>
          </a:p>
          <a:p>
            <a:pPr marL="0" indent="0">
              <a:buNone/>
            </a:pPr>
            <a:r>
              <a:rPr lang="en-GB" sz="2000" b="1" dirty="0"/>
              <a:t>“Marking up the vehicle in deployed positio</a:t>
            </a:r>
            <a:r>
              <a:rPr lang="en-GB" sz="2000" b="1" u="sng" dirty="0"/>
              <a:t>n</a:t>
            </a:r>
            <a:r>
              <a:rPr lang="en-GB" sz="2000" u="sng" dirty="0"/>
              <a:t>. </a:t>
            </a:r>
            <a:r>
              <a:rPr lang="en-GB" sz="2000" dirty="0"/>
              <a:t>In case of a technology that makes it impossible to mark up in deployed position (for example external airbags) it can be agreed between the manufacturer and the Technical Service to mark up in </a:t>
            </a:r>
            <a:r>
              <a:rPr lang="en-GB" sz="2000" dirty="0" err="1"/>
              <a:t>undeployed</a:t>
            </a:r>
            <a:r>
              <a:rPr lang="en-GB" sz="2000" dirty="0"/>
              <a:t> position.”</a:t>
            </a:r>
          </a:p>
          <a:p>
            <a:pPr marL="0" indent="0">
              <a:buNone/>
            </a:pPr>
            <a:endParaRPr lang="en-GB" sz="2000" dirty="0"/>
          </a:p>
          <a:p>
            <a:pPr>
              <a:buFont typeface="Wingdings" panose="05000000000000000000" pitchFamily="2" charset="2"/>
              <a:buChar char="à"/>
            </a:pPr>
            <a:r>
              <a:rPr lang="en-GB" sz="2000" dirty="0">
                <a:sym typeface="Wingdings" panose="05000000000000000000" pitchFamily="2" charset="2"/>
              </a:rPr>
              <a:t>INF GR/PS/141 has no legislative status (“Informal paper”, but common practice)</a:t>
            </a:r>
          </a:p>
          <a:p>
            <a:pPr>
              <a:buFont typeface="Wingdings" panose="05000000000000000000" pitchFamily="2" charset="2"/>
              <a:buChar char="à"/>
            </a:pPr>
            <a:endParaRPr lang="en-GB" sz="2000" dirty="0">
              <a:sym typeface="Wingdings" panose="05000000000000000000" pitchFamily="2" charset="2"/>
            </a:endParaRPr>
          </a:p>
        </p:txBody>
      </p:sp>
    </p:spTree>
    <p:extLst>
      <p:ext uri="{BB962C8B-B14F-4D97-AF65-F5344CB8AC3E}">
        <p14:creationId xmlns:p14="http://schemas.microsoft.com/office/powerpoint/2010/main" val="1844660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5</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solidFill>
                  <a:schemeClr val="bg1">
                    <a:lumMod val="75000"/>
                  </a:schemeClr>
                </a:solidFill>
              </a:rPr>
              <a:t>Summary of recent documents DPPS-2-09e, DPPS-3-04e, DPPS-4-05e</a:t>
            </a:r>
          </a:p>
          <a:p>
            <a:pPr>
              <a:buFontTx/>
              <a:buChar char="-"/>
            </a:pPr>
            <a:r>
              <a:rPr lang="en-GB" sz="2000" dirty="0"/>
              <a:t>Current requirements based on INF GR/PS/141 Rev. 1, GTR No.9, UN R127</a:t>
            </a:r>
          </a:p>
          <a:p>
            <a:pPr lvl="1">
              <a:buFont typeface="Arial" panose="020B0604020202020204" pitchFamily="34" charset="0"/>
              <a:buChar char="•"/>
            </a:pPr>
            <a:r>
              <a:rPr lang="en-GB" sz="1600" dirty="0"/>
              <a:t>Marking up the vehicle in deployed position</a:t>
            </a:r>
          </a:p>
          <a:p>
            <a:pPr lvl="1">
              <a:buFont typeface="Arial" panose="020B0604020202020204" pitchFamily="34" charset="0"/>
              <a:buChar char="•"/>
            </a:pPr>
            <a:r>
              <a:rPr lang="en-GB" sz="1600" dirty="0"/>
              <a:t>Preparation of car</a:t>
            </a:r>
          </a:p>
          <a:p>
            <a:pPr lvl="1">
              <a:buFont typeface="Arial" panose="020B0604020202020204" pitchFamily="34" charset="0"/>
              <a:buChar char="•"/>
            </a:pPr>
            <a:r>
              <a:rPr lang="en-GB" sz="1600" dirty="0"/>
              <a:t>Avoidance of glancing blows </a:t>
            </a:r>
          </a:p>
          <a:p>
            <a:pPr>
              <a:buFont typeface="Symbol" panose="05050102010706020507" pitchFamily="18" charset="2"/>
              <a:buChar char="-"/>
            </a:pPr>
            <a:r>
              <a:rPr lang="en-GB" sz="2000" dirty="0">
                <a:solidFill>
                  <a:schemeClr val="bg1">
                    <a:lumMod val="75000"/>
                  </a:schemeClr>
                </a:solidFill>
              </a:rPr>
              <a:t>Example of type approval</a:t>
            </a:r>
          </a:p>
          <a:p>
            <a:pPr lvl="1">
              <a:buFont typeface="Arial" panose="020B0604020202020204" pitchFamily="34" charset="0"/>
              <a:buChar char="•"/>
            </a:pPr>
            <a:r>
              <a:rPr lang="en-GB" sz="1600" dirty="0">
                <a:solidFill>
                  <a:schemeClr val="bg1">
                    <a:lumMod val="75000"/>
                  </a:schemeClr>
                </a:solidFill>
              </a:rPr>
              <a:t>Deployable bonnet</a:t>
            </a:r>
          </a:p>
          <a:p>
            <a:pPr lvl="1">
              <a:buFont typeface="Arial" panose="020B0604020202020204" pitchFamily="34" charset="0"/>
              <a:buChar char="•"/>
            </a:pPr>
            <a:r>
              <a:rPr lang="en-GB" sz="1600" dirty="0">
                <a:solidFill>
                  <a:schemeClr val="bg1">
                    <a:lumMod val="75000"/>
                  </a:schemeClr>
                </a:solidFill>
              </a:rPr>
              <a:t>Exemption e.g. external airbag</a:t>
            </a:r>
          </a:p>
          <a:p>
            <a:pPr>
              <a:buFont typeface="Symbol" panose="05050102010706020507" pitchFamily="18" charset="2"/>
              <a:buChar char="-"/>
            </a:pPr>
            <a:r>
              <a:rPr lang="en-GB" sz="2000" dirty="0">
                <a:solidFill>
                  <a:schemeClr val="bg1">
                    <a:lumMod val="75000"/>
                  </a:schemeClr>
                </a:solidFill>
              </a:rPr>
              <a:t>Comparison with real accident scenario</a:t>
            </a:r>
          </a:p>
          <a:p>
            <a:pPr>
              <a:buFont typeface="Symbol" panose="05050102010706020507" pitchFamily="18" charset="2"/>
              <a:buChar char="-"/>
            </a:pPr>
            <a:r>
              <a:rPr lang="en-GB" sz="2000" dirty="0">
                <a:solidFill>
                  <a:schemeClr val="bg1">
                    <a:lumMod val="75000"/>
                  </a:schemeClr>
                </a:solidFill>
              </a:rPr>
              <a:t>Example bonnet movable in longitudinal (x) direction </a:t>
            </a:r>
          </a:p>
          <a:p>
            <a:pPr>
              <a:buFont typeface="Symbol" panose="05050102010706020507" pitchFamily="18" charset="2"/>
              <a:buChar char="-"/>
            </a:pPr>
            <a:r>
              <a:rPr lang="en-GB" sz="2000" dirty="0">
                <a:solidFill>
                  <a:schemeClr val="bg1">
                    <a:lumMod val="75000"/>
                  </a:schemeClr>
                </a:solidFill>
                <a:sym typeface="Wingdings" panose="05000000000000000000" pitchFamily="2" charset="2"/>
              </a:rPr>
              <a:t>Summary</a:t>
            </a:r>
            <a:endParaRPr lang="en-GB" sz="1600" dirty="0">
              <a:solidFill>
                <a:schemeClr val="bg1">
                  <a:lumMod val="75000"/>
                </a:schemeClr>
              </a:solidFill>
            </a:endParaRPr>
          </a:p>
        </p:txBody>
      </p:sp>
    </p:spTree>
    <p:extLst>
      <p:ext uri="{BB962C8B-B14F-4D97-AF65-F5344CB8AC3E}">
        <p14:creationId xmlns:p14="http://schemas.microsoft.com/office/powerpoint/2010/main" val="147767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Current Requirements GTR No.9 / UN-R 127</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6</a:t>
            </a:fld>
            <a:endParaRPr lang="de-DE" dirty="0"/>
          </a:p>
        </p:txBody>
      </p:sp>
      <p:sp>
        <p:nvSpPr>
          <p:cNvPr id="5" name="Inhaltsplatzhalter 4"/>
          <p:cNvSpPr>
            <a:spLocks noGrp="1"/>
          </p:cNvSpPr>
          <p:nvPr>
            <p:ph sz="quarter" idx="12"/>
          </p:nvPr>
        </p:nvSpPr>
        <p:spPr>
          <a:xfrm>
            <a:off x="488821" y="1330044"/>
            <a:ext cx="11221762" cy="1648300"/>
          </a:xfrm>
        </p:spPr>
        <p:txBody>
          <a:bodyPr/>
          <a:lstStyle/>
          <a:p>
            <a:pPr marL="0" indent="0">
              <a:buNone/>
            </a:pPr>
            <a:r>
              <a:rPr lang="en-GB" dirty="0"/>
              <a:t>Preparation of car</a:t>
            </a:r>
          </a:p>
          <a:p>
            <a:pPr marL="0" indent="0">
              <a:buNone/>
            </a:pPr>
            <a:r>
              <a:rPr lang="en-GB" sz="2000" u="sng" dirty="0"/>
              <a:t>Current requirements</a:t>
            </a:r>
          </a:p>
          <a:p>
            <a:pPr marL="0" indent="0">
              <a:spcBef>
                <a:spcPts val="1200"/>
              </a:spcBef>
              <a:buNone/>
            </a:pPr>
            <a:r>
              <a:rPr lang="en-GB" sz="1400" u="sng" dirty="0"/>
              <a:t>GTR No.9 (ECE/TRANS/180/Add.9, 26 January 2009):</a:t>
            </a:r>
            <a:r>
              <a:rPr lang="en-GB" sz="1400" dirty="0"/>
              <a:t>                              </a:t>
            </a:r>
            <a:endParaRPr lang="en-GB" sz="1400" u="sng" dirty="0"/>
          </a:p>
          <a:p>
            <a:pPr marL="0" indent="0">
              <a:buNone/>
            </a:pPr>
            <a:endParaRPr lang="en-GB" sz="2000" u="sng" dirty="0"/>
          </a:p>
        </p:txBody>
      </p:sp>
      <p:pic>
        <p:nvPicPr>
          <p:cNvPr id="7" name="Grafik 6"/>
          <p:cNvPicPr>
            <a:picLocks noChangeAspect="1"/>
          </p:cNvPicPr>
          <p:nvPr/>
        </p:nvPicPr>
        <p:blipFill>
          <a:blip r:embed="rId2"/>
          <a:stretch>
            <a:fillRect/>
          </a:stretch>
        </p:blipFill>
        <p:spPr>
          <a:xfrm>
            <a:off x="488821" y="2594647"/>
            <a:ext cx="3739102" cy="447961"/>
          </a:xfrm>
          <a:prstGeom prst="rect">
            <a:avLst/>
          </a:prstGeom>
        </p:spPr>
      </p:pic>
      <p:pic>
        <p:nvPicPr>
          <p:cNvPr id="8" name="Grafik 7"/>
          <p:cNvPicPr>
            <a:picLocks noChangeAspect="1"/>
          </p:cNvPicPr>
          <p:nvPr/>
        </p:nvPicPr>
        <p:blipFill rotWithShape="1">
          <a:blip r:embed="rId3"/>
          <a:srcRect t="3983" b="53829"/>
          <a:stretch/>
        </p:blipFill>
        <p:spPr>
          <a:xfrm>
            <a:off x="449632" y="2952218"/>
            <a:ext cx="9380650" cy="1136456"/>
          </a:xfrm>
          <a:prstGeom prst="rect">
            <a:avLst/>
          </a:prstGeom>
        </p:spPr>
      </p:pic>
      <p:pic>
        <p:nvPicPr>
          <p:cNvPr id="3" name="Grafik 2"/>
          <p:cNvPicPr>
            <a:picLocks noChangeAspect="1"/>
          </p:cNvPicPr>
          <p:nvPr/>
        </p:nvPicPr>
        <p:blipFill>
          <a:blip r:embed="rId4"/>
          <a:stretch>
            <a:fillRect/>
          </a:stretch>
        </p:blipFill>
        <p:spPr>
          <a:xfrm>
            <a:off x="566989" y="4415244"/>
            <a:ext cx="3846075" cy="447752"/>
          </a:xfrm>
          <a:prstGeom prst="rect">
            <a:avLst/>
          </a:prstGeom>
        </p:spPr>
      </p:pic>
      <p:pic>
        <p:nvPicPr>
          <p:cNvPr id="6" name="Grafik 5"/>
          <p:cNvPicPr>
            <a:picLocks noChangeAspect="1"/>
          </p:cNvPicPr>
          <p:nvPr/>
        </p:nvPicPr>
        <p:blipFill rotWithShape="1">
          <a:blip r:embed="rId5"/>
          <a:srcRect t="12134" b="8793"/>
          <a:stretch/>
        </p:blipFill>
        <p:spPr>
          <a:xfrm>
            <a:off x="576857" y="4794070"/>
            <a:ext cx="9285600" cy="998786"/>
          </a:xfrm>
          <a:prstGeom prst="rect">
            <a:avLst/>
          </a:prstGeom>
        </p:spPr>
      </p:pic>
      <p:sp>
        <p:nvSpPr>
          <p:cNvPr id="10" name="Textfeld 9"/>
          <p:cNvSpPr txBox="1"/>
          <p:nvPr/>
        </p:nvSpPr>
        <p:spPr>
          <a:xfrm>
            <a:off x="488821" y="4138151"/>
            <a:ext cx="2241316" cy="307777"/>
          </a:xfrm>
          <a:prstGeom prst="rect">
            <a:avLst/>
          </a:prstGeom>
          <a:noFill/>
        </p:spPr>
        <p:txBody>
          <a:bodyPr wrap="square" rtlCol="0">
            <a:spAutoFit/>
          </a:bodyPr>
          <a:lstStyle/>
          <a:p>
            <a:pPr marL="0" indent="0">
              <a:spcBef>
                <a:spcPts val="1200"/>
              </a:spcBef>
              <a:buNone/>
            </a:pPr>
            <a:r>
              <a:rPr lang="en-GB" sz="1400" u="sng" dirty="0">
                <a:latin typeface="+mn-lt"/>
                <a:ea typeface="+mn-ea"/>
              </a:rPr>
              <a:t>UN-R127</a:t>
            </a:r>
          </a:p>
        </p:txBody>
      </p:sp>
    </p:spTree>
    <p:extLst>
      <p:ext uri="{BB962C8B-B14F-4D97-AF65-F5344CB8AC3E}">
        <p14:creationId xmlns:p14="http://schemas.microsoft.com/office/powerpoint/2010/main" val="356151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Current Requirements </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7</a:t>
            </a:fld>
            <a:endParaRPr lang="de-DE" dirty="0"/>
          </a:p>
        </p:txBody>
      </p:sp>
      <p:sp>
        <p:nvSpPr>
          <p:cNvPr id="5" name="Inhaltsplatzhalter 4"/>
          <p:cNvSpPr>
            <a:spLocks noGrp="1"/>
          </p:cNvSpPr>
          <p:nvPr>
            <p:ph sz="quarter" idx="12"/>
          </p:nvPr>
        </p:nvSpPr>
        <p:spPr/>
        <p:txBody>
          <a:bodyPr/>
          <a:lstStyle/>
          <a:p>
            <a:pPr marL="0" indent="0">
              <a:buNone/>
            </a:pPr>
            <a:r>
              <a:rPr lang="en-GB" dirty="0"/>
              <a:t>Avoidance of glancing blows</a:t>
            </a:r>
          </a:p>
          <a:p>
            <a:pPr marL="0" indent="0">
              <a:buNone/>
            </a:pPr>
            <a:endParaRPr lang="en-US" sz="2000" b="1" dirty="0"/>
          </a:p>
          <a:p>
            <a:pPr marL="0" indent="0">
              <a:buNone/>
            </a:pPr>
            <a:r>
              <a:rPr lang="en-US" sz="2000" b="1" dirty="0"/>
              <a:t>Global technical regulation No. 9 (</a:t>
            </a:r>
            <a:r>
              <a:rPr lang="de-DE" sz="2000" b="1" dirty="0"/>
              <a:t>ECE/TRANS/180/Add.9)</a:t>
            </a:r>
            <a:endParaRPr lang="en-US" sz="2000" u="sng" dirty="0"/>
          </a:p>
          <a:p>
            <a:pPr marL="0" indent="0">
              <a:buNone/>
            </a:pPr>
            <a:endParaRPr lang="en-US" sz="2000" u="sng" dirty="0"/>
          </a:p>
          <a:p>
            <a:pPr marL="0" indent="0">
              <a:buNone/>
            </a:pPr>
            <a:r>
              <a:rPr lang="en-US" sz="2000" dirty="0"/>
              <a:t>7.3. Child </a:t>
            </a:r>
            <a:r>
              <a:rPr lang="en-US" sz="2000" dirty="0" err="1"/>
              <a:t>headform</a:t>
            </a:r>
            <a:r>
              <a:rPr lang="en-US" sz="2000" dirty="0"/>
              <a:t> test procedure</a:t>
            </a:r>
          </a:p>
          <a:p>
            <a:pPr marL="0" indent="0">
              <a:buNone/>
            </a:pPr>
            <a:r>
              <a:rPr lang="en-US" sz="2000" dirty="0"/>
              <a:t>…</a:t>
            </a:r>
          </a:p>
          <a:p>
            <a:pPr marL="0" indent="0">
              <a:buNone/>
            </a:pPr>
            <a:r>
              <a:rPr lang="en-US" sz="2000" dirty="0"/>
              <a:t>7.3.2. No impact point shall be located so that the </a:t>
            </a:r>
            <a:r>
              <a:rPr lang="en-US" sz="2000" dirty="0" err="1"/>
              <a:t>impactor</a:t>
            </a:r>
            <a:r>
              <a:rPr lang="en-US" sz="2000" dirty="0"/>
              <a:t> will impact the test area with a</a:t>
            </a:r>
          </a:p>
          <a:p>
            <a:pPr marL="0" indent="0">
              <a:buNone/>
            </a:pPr>
            <a:r>
              <a:rPr lang="en-US" sz="2000" u="sng" dirty="0"/>
              <a:t>glancing blow </a:t>
            </a:r>
            <a:r>
              <a:rPr lang="en-US" sz="2000" dirty="0"/>
              <a:t>resulting in a more severe second impact outside the test area.</a:t>
            </a:r>
            <a:endParaRPr lang="en-GB" sz="2000" dirty="0"/>
          </a:p>
        </p:txBody>
      </p:sp>
    </p:spTree>
    <p:extLst>
      <p:ext uri="{BB962C8B-B14F-4D97-AF65-F5344CB8AC3E}">
        <p14:creationId xmlns:p14="http://schemas.microsoft.com/office/powerpoint/2010/main" val="328544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US" dirty="0"/>
            </a:br>
            <a:r>
              <a:rPr lang="en-US" sz="2000" dirty="0"/>
              <a:t>OICA Position</a:t>
            </a:r>
            <a:endParaRPr lang="en-US" dirty="0"/>
          </a:p>
        </p:txBody>
      </p:sp>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8</a:t>
            </a:fld>
            <a:endParaRPr lang="de-DE" dirty="0"/>
          </a:p>
        </p:txBody>
      </p:sp>
      <p:sp>
        <p:nvSpPr>
          <p:cNvPr id="5" name="Inhaltsplatzhalter 4"/>
          <p:cNvSpPr>
            <a:spLocks noGrp="1"/>
          </p:cNvSpPr>
          <p:nvPr>
            <p:ph sz="quarter" idx="12"/>
          </p:nvPr>
        </p:nvSpPr>
        <p:spPr>
          <a:xfrm>
            <a:off x="488821" y="1279463"/>
            <a:ext cx="11221762" cy="4892737"/>
          </a:xfrm>
        </p:spPr>
        <p:txBody>
          <a:bodyPr/>
          <a:lstStyle/>
          <a:p>
            <a:pPr marL="0" indent="0">
              <a:buNone/>
            </a:pPr>
            <a:r>
              <a:rPr lang="en-GB" sz="2000" u="sng" dirty="0"/>
              <a:t>Content:</a:t>
            </a:r>
          </a:p>
          <a:p>
            <a:pPr>
              <a:buFontTx/>
              <a:buChar char="-"/>
            </a:pPr>
            <a:r>
              <a:rPr lang="en-GB" sz="2000" dirty="0">
                <a:solidFill>
                  <a:schemeClr val="bg1">
                    <a:lumMod val="75000"/>
                  </a:schemeClr>
                </a:solidFill>
              </a:rPr>
              <a:t>Summary of recent documents DPPS-2-09e, DPPS-3-04e, DPPS-4-05e</a:t>
            </a:r>
          </a:p>
          <a:p>
            <a:pPr>
              <a:buFontTx/>
              <a:buChar char="-"/>
            </a:pPr>
            <a:r>
              <a:rPr lang="en-GB" sz="2000" dirty="0">
                <a:solidFill>
                  <a:schemeClr val="bg1">
                    <a:lumMod val="75000"/>
                  </a:schemeClr>
                </a:solidFill>
              </a:rPr>
              <a:t>Current requirements based on INF GR/PS/141 Rev. 1, GTR No.9, UN R127</a:t>
            </a:r>
          </a:p>
          <a:p>
            <a:pPr lvl="1">
              <a:buFont typeface="Arial" panose="020B0604020202020204" pitchFamily="34" charset="0"/>
              <a:buChar char="•"/>
            </a:pPr>
            <a:r>
              <a:rPr lang="en-GB" sz="1600" dirty="0">
                <a:solidFill>
                  <a:schemeClr val="bg1">
                    <a:lumMod val="75000"/>
                  </a:schemeClr>
                </a:solidFill>
              </a:rPr>
              <a:t>Marking up the vehicle in deployed position</a:t>
            </a:r>
          </a:p>
          <a:p>
            <a:pPr lvl="1">
              <a:buFont typeface="Arial" panose="020B0604020202020204" pitchFamily="34" charset="0"/>
              <a:buChar char="•"/>
            </a:pPr>
            <a:r>
              <a:rPr lang="en-GB" sz="1600" dirty="0">
                <a:solidFill>
                  <a:schemeClr val="bg1">
                    <a:lumMod val="75000"/>
                  </a:schemeClr>
                </a:solidFill>
              </a:rPr>
              <a:t>Preparation of car</a:t>
            </a:r>
          </a:p>
          <a:p>
            <a:pPr lvl="1">
              <a:buFont typeface="Arial" panose="020B0604020202020204" pitchFamily="34" charset="0"/>
              <a:buChar char="•"/>
            </a:pPr>
            <a:r>
              <a:rPr lang="en-GB" sz="1600" dirty="0">
                <a:solidFill>
                  <a:schemeClr val="bg1">
                    <a:lumMod val="75000"/>
                  </a:schemeClr>
                </a:solidFill>
              </a:rPr>
              <a:t>Avoidance of glancing blows </a:t>
            </a:r>
          </a:p>
          <a:p>
            <a:pPr>
              <a:buFont typeface="Symbol" panose="05050102010706020507" pitchFamily="18" charset="2"/>
              <a:buChar char="-"/>
            </a:pPr>
            <a:r>
              <a:rPr lang="en-GB" sz="2000" dirty="0"/>
              <a:t>Example of type approval</a:t>
            </a:r>
          </a:p>
          <a:p>
            <a:pPr lvl="1">
              <a:buFont typeface="Arial" panose="020B0604020202020204" pitchFamily="34" charset="0"/>
              <a:buChar char="•"/>
            </a:pPr>
            <a:r>
              <a:rPr lang="en-GB" sz="1600" dirty="0"/>
              <a:t>Deployable bonnet</a:t>
            </a:r>
          </a:p>
          <a:p>
            <a:pPr lvl="1">
              <a:buFont typeface="Arial" panose="020B0604020202020204" pitchFamily="34" charset="0"/>
              <a:buChar char="•"/>
            </a:pPr>
            <a:r>
              <a:rPr lang="en-GB" sz="1600" dirty="0"/>
              <a:t>Exemption e.g. external airbag</a:t>
            </a:r>
          </a:p>
          <a:p>
            <a:pPr>
              <a:buFont typeface="Symbol" panose="05050102010706020507" pitchFamily="18" charset="2"/>
              <a:buChar char="-"/>
            </a:pPr>
            <a:r>
              <a:rPr lang="en-GB" sz="2000" dirty="0">
                <a:solidFill>
                  <a:schemeClr val="bg1">
                    <a:lumMod val="75000"/>
                  </a:schemeClr>
                </a:solidFill>
              </a:rPr>
              <a:t>Comparison with real accident scenario</a:t>
            </a:r>
          </a:p>
          <a:p>
            <a:pPr>
              <a:buFont typeface="Symbol" panose="05050102010706020507" pitchFamily="18" charset="2"/>
              <a:buChar char="-"/>
            </a:pPr>
            <a:r>
              <a:rPr lang="en-GB" sz="2000" dirty="0">
                <a:solidFill>
                  <a:schemeClr val="bg1">
                    <a:lumMod val="75000"/>
                  </a:schemeClr>
                </a:solidFill>
              </a:rPr>
              <a:t>Example bonnet movable in longitudinal (x) direction </a:t>
            </a:r>
          </a:p>
          <a:p>
            <a:pPr>
              <a:buFont typeface="Symbol" panose="05050102010706020507" pitchFamily="18" charset="2"/>
              <a:buChar char="-"/>
            </a:pPr>
            <a:r>
              <a:rPr lang="en-GB" sz="2000" dirty="0">
                <a:solidFill>
                  <a:schemeClr val="bg1">
                    <a:lumMod val="75000"/>
                  </a:schemeClr>
                </a:solidFill>
                <a:sym typeface="Wingdings" panose="05000000000000000000" pitchFamily="2" charset="2"/>
              </a:rPr>
              <a:t>Summary</a:t>
            </a:r>
            <a:endParaRPr lang="en-GB" sz="1600" dirty="0">
              <a:solidFill>
                <a:schemeClr val="bg1">
                  <a:lumMod val="75000"/>
                </a:schemeClr>
              </a:solidFill>
            </a:endParaRPr>
          </a:p>
        </p:txBody>
      </p:sp>
    </p:spTree>
    <p:extLst>
      <p:ext uri="{BB962C8B-B14F-4D97-AF65-F5344CB8AC3E}">
        <p14:creationId xmlns:p14="http://schemas.microsoft.com/office/powerpoint/2010/main" val="3980242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Marking of Bonnet in Deployed/</a:t>
            </a:r>
            <a:r>
              <a:rPr lang="en-US" dirty="0" err="1"/>
              <a:t>Undeployed</a:t>
            </a:r>
            <a:r>
              <a:rPr lang="en-US" dirty="0"/>
              <a:t> Position</a:t>
            </a:r>
            <a:br>
              <a:rPr lang="en-GB" dirty="0"/>
            </a:br>
            <a:endParaRPr lang="en-GB" dirty="0"/>
          </a:p>
        </p:txBody>
      </p:sp>
      <p:sp>
        <p:nvSpPr>
          <p:cNvPr id="4" name="Foliennummernplatzhalter 3"/>
          <p:cNvSpPr>
            <a:spLocks noGrp="1"/>
          </p:cNvSpPr>
          <p:nvPr>
            <p:ph type="sldNum" sz="quarter" idx="11"/>
          </p:nvPr>
        </p:nvSpPr>
        <p:spPr/>
        <p:txBody>
          <a:bodyPr/>
          <a:lstStyle/>
          <a:p>
            <a:r>
              <a:rPr lang="en-GB" dirty="0"/>
              <a:t>Page </a:t>
            </a:r>
            <a:fld id="{AA807A42-CF27-4B84-8583-18EBE418342E}" type="slidenum">
              <a:rPr lang="en-GB" smtClean="0"/>
              <a:pPr/>
              <a:t>9</a:t>
            </a:fld>
            <a:endParaRPr lang="en-GB" dirty="0"/>
          </a:p>
        </p:txBody>
      </p:sp>
      <p:sp>
        <p:nvSpPr>
          <p:cNvPr id="5" name="Inhaltsplatzhalter 4"/>
          <p:cNvSpPr>
            <a:spLocks noGrp="1"/>
          </p:cNvSpPr>
          <p:nvPr>
            <p:ph sz="quarter" idx="12"/>
          </p:nvPr>
        </p:nvSpPr>
        <p:spPr>
          <a:xfrm>
            <a:off x="488821" y="1113641"/>
            <a:ext cx="11221762" cy="4707467"/>
          </a:xfrm>
        </p:spPr>
        <p:txBody>
          <a:bodyPr/>
          <a:lstStyle/>
          <a:p>
            <a:pPr marL="0" indent="0">
              <a:buNone/>
            </a:pPr>
            <a:r>
              <a:rPr lang="en-GB" sz="2000" b="1" dirty="0"/>
              <a:t>Example of type approval based on UN-R 127 and INF GR/PS/141 Rev. 1</a:t>
            </a:r>
          </a:p>
        </p:txBody>
      </p:sp>
      <p:pic>
        <p:nvPicPr>
          <p:cNvPr id="3" name="Grafik 2"/>
          <p:cNvPicPr>
            <a:picLocks noChangeAspect="1"/>
          </p:cNvPicPr>
          <p:nvPr/>
        </p:nvPicPr>
        <p:blipFill>
          <a:blip r:embed="rId2"/>
          <a:stretch>
            <a:fillRect/>
          </a:stretch>
        </p:blipFill>
        <p:spPr>
          <a:xfrm>
            <a:off x="1513620" y="1822444"/>
            <a:ext cx="4186964" cy="4168047"/>
          </a:xfrm>
          <a:prstGeom prst="rect">
            <a:avLst/>
          </a:prstGeom>
        </p:spPr>
      </p:pic>
      <p:pic>
        <p:nvPicPr>
          <p:cNvPr id="6" name="Grafik 5"/>
          <p:cNvPicPr>
            <a:picLocks noChangeAspect="1"/>
          </p:cNvPicPr>
          <p:nvPr/>
        </p:nvPicPr>
        <p:blipFill>
          <a:blip r:embed="rId3"/>
          <a:stretch>
            <a:fillRect/>
          </a:stretch>
        </p:blipFill>
        <p:spPr>
          <a:xfrm>
            <a:off x="6061634" y="1857357"/>
            <a:ext cx="4451434" cy="2165381"/>
          </a:xfrm>
          <a:prstGeom prst="rect">
            <a:avLst/>
          </a:prstGeom>
        </p:spPr>
      </p:pic>
      <p:sp>
        <p:nvSpPr>
          <p:cNvPr id="7" name="Rechteck 6"/>
          <p:cNvSpPr/>
          <p:nvPr/>
        </p:nvSpPr>
        <p:spPr>
          <a:xfrm>
            <a:off x="6099702" y="4209073"/>
            <a:ext cx="4345876" cy="461665"/>
          </a:xfrm>
          <a:prstGeom prst="rect">
            <a:avLst/>
          </a:prstGeom>
          <a:ln>
            <a:solidFill>
              <a:schemeClr val="tx1"/>
            </a:solidFill>
          </a:ln>
        </p:spPr>
        <p:txBody>
          <a:bodyPr wrap="square">
            <a:spAutoFit/>
          </a:bodyPr>
          <a:lstStyle/>
          <a:p>
            <a:r>
              <a:rPr lang="en-US" dirty="0"/>
              <a:t>Marking in deployed position </a:t>
            </a:r>
            <a:endParaRPr lang="de-DE" dirty="0"/>
          </a:p>
        </p:txBody>
      </p:sp>
    </p:spTree>
    <p:extLst>
      <p:ext uri="{BB962C8B-B14F-4D97-AF65-F5344CB8AC3E}">
        <p14:creationId xmlns:p14="http://schemas.microsoft.com/office/powerpoint/2010/main" val="670670073"/>
      </p:ext>
    </p:extLst>
  </p:cSld>
  <p:clrMapOvr>
    <a:masterClrMapping/>
  </p:clrMapOvr>
</p:sld>
</file>

<file path=ppt/theme/theme1.xml><?xml version="1.0" encoding="utf-8"?>
<a:theme xmlns:a="http://schemas.openxmlformats.org/drawingml/2006/main" name="Blank">
  <a:themeElements>
    <a:clrScheme name="VDA dg">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7F7F7F"/>
      </a:accent6>
      <a:hlink>
        <a:srgbClr val="7C4E89"/>
      </a:hlink>
      <a:folHlink>
        <a:srgbClr val="B20A26"/>
      </a:folHlink>
    </a:clrScheme>
    <a:fontScheme name="090618_powerpoint_VDA">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lnDef>
  </a:objectDefaults>
  <a:extraClrSchemeLst>
    <a:extraClrScheme>
      <a:clrScheme name="VDA Flaechenfarben Basis">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20%">
        <a:dk1>
          <a:sysClr val="windowText" lastClr="000000"/>
        </a:dk1>
        <a:lt1>
          <a:sysClr val="window" lastClr="FFFFFF"/>
        </a:lt1>
        <a:dk2>
          <a:srgbClr val="000000"/>
        </a:dk2>
        <a:lt2>
          <a:srgbClr val="A4B7BA"/>
        </a:lt2>
        <a:accent1>
          <a:srgbClr val="C9DED1"/>
        </a:accent1>
        <a:accent2>
          <a:srgbClr val="C0D9DF"/>
        </a:accent2>
        <a:accent3>
          <a:srgbClr val="D3DCE1"/>
        </a:accent3>
        <a:accent4>
          <a:srgbClr val="F2DAC7"/>
        </a:accent4>
        <a:accent5>
          <a:srgbClr val="F6ECD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40%">
        <a:dk1>
          <a:sysClr val="windowText" lastClr="000000"/>
        </a:dk1>
        <a:lt1>
          <a:sysClr val="window" lastClr="FFFFFF"/>
        </a:lt1>
        <a:dk2>
          <a:srgbClr val="000000"/>
        </a:dk2>
        <a:lt2>
          <a:srgbClr val="A4B7BA"/>
        </a:lt2>
        <a:accent1>
          <a:srgbClr val="92BCA3"/>
        </a:accent1>
        <a:accent2>
          <a:srgbClr val="85B4BF"/>
        </a:accent2>
        <a:accent3>
          <a:srgbClr val="A7B8C0"/>
        </a:accent3>
        <a:accent4>
          <a:srgbClr val="E3B692"/>
        </a:accent4>
        <a:accent5>
          <a:srgbClr val="ECD9A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60%">
        <a:dk1>
          <a:sysClr val="windowText" lastClr="000000"/>
        </a:dk1>
        <a:lt1>
          <a:sysClr val="window" lastClr="FFFFFF"/>
        </a:lt1>
        <a:dk2>
          <a:srgbClr val="000000"/>
        </a:dk2>
        <a:lt2>
          <a:srgbClr val="A4B7BA"/>
        </a:lt2>
        <a:accent1>
          <a:srgbClr val="559D79"/>
        </a:accent1>
        <a:accent2>
          <a:srgbClr val="42909F"/>
        </a:accent2>
        <a:accent3>
          <a:srgbClr val="80959F"/>
        </a:accent3>
        <a:accent4>
          <a:srgbClr val="D49260"/>
        </a:accent4>
        <a:accent5>
          <a:srgbClr val="E3C77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80%">
        <a:dk1>
          <a:sysClr val="windowText" lastClr="000000"/>
        </a:dk1>
        <a:lt1>
          <a:sysClr val="window" lastClr="FFFFFF"/>
        </a:lt1>
        <a:dk2>
          <a:srgbClr val="000000"/>
        </a:dk2>
        <a:lt2>
          <a:srgbClr val="A4B7BA"/>
        </a:lt2>
        <a:accent1>
          <a:srgbClr val="008155"/>
        </a:accent1>
        <a:accent2>
          <a:srgbClr val="007081"/>
        </a:accent2>
        <a:accent3>
          <a:srgbClr val="5A727B"/>
        </a:accent3>
        <a:accent4>
          <a:srgbClr val="C56F32"/>
        </a:accent4>
        <a:accent5>
          <a:srgbClr val="D8B63B"/>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Linienfarben">
        <a:dk1>
          <a:srgbClr val="000000"/>
        </a:dk1>
        <a:lt1>
          <a:srgbClr val="FFFFFF"/>
        </a:lt1>
        <a:dk2>
          <a:srgbClr val="000000"/>
        </a:dk2>
        <a:lt2>
          <a:srgbClr val="808080"/>
        </a:lt2>
        <a:accent1>
          <a:srgbClr val="007C2E"/>
        </a:accent1>
        <a:accent2>
          <a:srgbClr val="0088C0"/>
        </a:accent2>
        <a:accent3>
          <a:srgbClr val="C75809"/>
        </a:accent3>
        <a:accent4>
          <a:srgbClr val="C29D00"/>
        </a:accent4>
        <a:accent5>
          <a:srgbClr val="AE0C12"/>
        </a:accent5>
        <a:accent6>
          <a:srgbClr val="7CB289"/>
        </a:accent6>
        <a:hlink>
          <a:srgbClr val="42909F"/>
        </a:hlink>
        <a:folHlink>
          <a:srgbClr val="85B4B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1271</Words>
  <Application>Microsoft Office PowerPoint</Application>
  <PresentationFormat>Personnalisé</PresentationFormat>
  <Paragraphs>181</Paragraphs>
  <Slides>18</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18</vt:i4>
      </vt:variant>
    </vt:vector>
  </HeadingPairs>
  <TitlesOfParts>
    <vt:vector size="25" baseType="lpstr">
      <vt:lpstr>Arial</vt:lpstr>
      <vt:lpstr>Audi Type</vt:lpstr>
      <vt:lpstr>Symbol</vt:lpstr>
      <vt:lpstr>Times</vt:lpstr>
      <vt:lpstr>Wingdings</vt:lpstr>
      <vt:lpstr>ヒラギノ角ゴ Pro W3</vt:lpstr>
      <vt:lpstr>Blank</vt:lpstr>
      <vt:lpstr>TF-DPPS Marking of Bonnet  in Deployed/Undeployed Position  - Update of OICA Position from 5th TF meeting April 2018 (TF-DPPS/4/05) </vt:lpstr>
      <vt:lpstr>Marking of Bonnet in Deployed/Undeployed Position OICA Position</vt:lpstr>
      <vt:lpstr>Marking of Bonnet in Deployed/Undeployed Position Summary of recent documents DPPS-2-09e, DPPS-3-04e, DPPS-4-05e</vt:lpstr>
      <vt:lpstr>Marking of Bonnet in Deployed/Undeployed Position Current requirements based on INF GR/PS/141 Rev. 1, GTR No.9, UN R127</vt:lpstr>
      <vt:lpstr>Marking of Bonnet in Deployed/Undeployed Position OICA Position</vt:lpstr>
      <vt:lpstr>Marking of Bonnet in Deployed/Undeployed Position Current Requirements GTR No.9 / UN-R 127</vt:lpstr>
      <vt:lpstr>Marking of Bonnet in Deployed/Undeployed Position Current Requirements </vt:lpstr>
      <vt:lpstr>Marking of Bonnet in Deployed/Undeployed Position OICA Position</vt:lpstr>
      <vt:lpstr>Marking of Bonnet in Deployed/Undeployed Position </vt:lpstr>
      <vt:lpstr>Marking of Bonnet in Deployed/Undeployed Position </vt:lpstr>
      <vt:lpstr>Marking of Bonnet in Deployed/Undeployed Position OICA Position</vt:lpstr>
      <vt:lpstr>Marking of Bonnet in Deployed/Undeployed Position </vt:lpstr>
      <vt:lpstr>Marking of Bonnet in Deployed/Undeployed Position OICA Position</vt:lpstr>
      <vt:lpstr>Marking of Bonnet in Deployed Position </vt:lpstr>
      <vt:lpstr>Marking of Bonnet in Deployed/Undeployed Position </vt:lpstr>
      <vt:lpstr>Marking of Bonnet in Deployed/Undeployed Position OICA Position</vt:lpstr>
      <vt:lpstr>Marking of Bonnet in Deployed/Undeployed Position Summary – 1 -</vt:lpstr>
      <vt:lpstr>Marking of Bonnet in Deployed/Undeployed Position Summary –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2017-10-27T12:10:13Z</dcterms:created>
  <dcterms:modified xsi:type="dcterms:W3CDTF">2019-03-21T12:05:10Z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eeb3e6-85f8-4106-953e-4f1eacb9bdc3_Enabled">
    <vt:lpwstr>True</vt:lpwstr>
  </property>
  <property fmtid="{D5CDD505-2E9C-101B-9397-08002B2CF9AE}" pid="3" name="MSIP_Label_a5eeb3e6-85f8-4106-953e-4f1eacb9bdc3_SiteId">
    <vt:lpwstr>d6b0bbee-7cd9-4d60-bce6-4a67b543e2ae</vt:lpwstr>
  </property>
  <property fmtid="{D5CDD505-2E9C-101B-9397-08002B2CF9AE}" pid="4" name="MSIP_Label_a5eeb3e6-85f8-4106-953e-4f1eacb9bdc3_Owner">
    <vt:lpwstr>irina.dausse@renault.com</vt:lpwstr>
  </property>
  <property fmtid="{D5CDD505-2E9C-101B-9397-08002B2CF9AE}" pid="5" name="MSIP_Label_a5eeb3e6-85f8-4106-953e-4f1eacb9bdc3_SetDate">
    <vt:lpwstr>2019-02-27T11:02:26.4940992Z</vt:lpwstr>
  </property>
  <property fmtid="{D5CDD505-2E9C-101B-9397-08002B2CF9AE}" pid="6" name="MSIP_Label_a5eeb3e6-85f8-4106-953e-4f1eacb9bdc3_Name">
    <vt:lpwstr>Confidential C</vt:lpwstr>
  </property>
  <property fmtid="{D5CDD505-2E9C-101B-9397-08002B2CF9AE}" pid="7" name="MSIP_Label_a5eeb3e6-85f8-4106-953e-4f1eacb9bdc3_Application">
    <vt:lpwstr>Microsoft Azure Information Protection</vt:lpwstr>
  </property>
  <property fmtid="{D5CDD505-2E9C-101B-9397-08002B2CF9AE}" pid="8" name="MSIP_Label_a5eeb3e6-85f8-4106-953e-4f1eacb9bdc3_Extended_MSFT_Method">
    <vt:lpwstr>Automatic</vt:lpwstr>
  </property>
  <property fmtid="{D5CDD505-2E9C-101B-9397-08002B2CF9AE}" pid="9" name="MSIP_Label_fd1c0902-ed92-4fed-896d-2e7725de02d4_Enabled">
    <vt:lpwstr>True</vt:lpwstr>
  </property>
  <property fmtid="{D5CDD505-2E9C-101B-9397-08002B2CF9AE}" pid="10" name="MSIP_Label_fd1c0902-ed92-4fed-896d-2e7725de02d4_SiteId">
    <vt:lpwstr>d6b0bbee-7cd9-4d60-bce6-4a67b543e2ae</vt:lpwstr>
  </property>
  <property fmtid="{D5CDD505-2E9C-101B-9397-08002B2CF9AE}" pid="11" name="MSIP_Label_fd1c0902-ed92-4fed-896d-2e7725de02d4_Owner">
    <vt:lpwstr>irina.dausse@renault.com</vt:lpwstr>
  </property>
  <property fmtid="{D5CDD505-2E9C-101B-9397-08002B2CF9AE}" pid="12" name="MSIP_Label_fd1c0902-ed92-4fed-896d-2e7725de02d4_SetDate">
    <vt:lpwstr>2019-02-27T11:02:26.4940992Z</vt:lpwstr>
  </property>
  <property fmtid="{D5CDD505-2E9C-101B-9397-08002B2CF9AE}" pid="13" name="MSIP_Label_fd1c0902-ed92-4fed-896d-2e7725de02d4_Name">
    <vt:lpwstr>Accessible to everybody</vt:lpwstr>
  </property>
  <property fmtid="{D5CDD505-2E9C-101B-9397-08002B2CF9AE}" pid="14" name="MSIP_Label_fd1c0902-ed92-4fed-896d-2e7725de02d4_Application">
    <vt:lpwstr>Microsoft Azure Information Protection</vt:lpwstr>
  </property>
  <property fmtid="{D5CDD505-2E9C-101B-9397-08002B2CF9AE}" pid="15" name="MSIP_Label_fd1c0902-ed92-4fed-896d-2e7725de02d4_Parent">
    <vt:lpwstr>a5eeb3e6-85f8-4106-953e-4f1eacb9bdc3</vt:lpwstr>
  </property>
  <property fmtid="{D5CDD505-2E9C-101B-9397-08002B2CF9AE}" pid="16" name="MSIP_Label_fd1c0902-ed92-4fed-896d-2e7725de02d4_Extended_MSFT_Method">
    <vt:lpwstr>Automatic</vt:lpwstr>
  </property>
  <property fmtid="{D5CDD505-2E9C-101B-9397-08002B2CF9AE}" pid="17" name="Sensitivity">
    <vt:lpwstr>Confidential C Accessible to everybody</vt:lpwstr>
  </property>
</Properties>
</file>