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8" r:id="rId4"/>
    <p:sldId id="259" r:id="rId5"/>
    <p:sldId id="260" r:id="rId6"/>
    <p:sldId id="262" r:id="rId7"/>
    <p:sldId id="26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54" d="100"/>
          <a:sy n="54" d="100"/>
        </p:scale>
        <p:origin x="-552" y="7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B3E6E2-C98D-44FE-81B0-6EEA505044B3}"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3929965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B3E6E2-C98D-44FE-81B0-6EEA505044B3}"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725100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B3E6E2-C98D-44FE-81B0-6EEA505044B3}"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451299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B3E6E2-C98D-44FE-81B0-6EEA505044B3}"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2841383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B3E6E2-C98D-44FE-81B0-6EEA505044B3}"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2213048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B3E6E2-C98D-44FE-81B0-6EEA505044B3}" type="datetimeFigureOut">
              <a:rPr lang="en-US" smtClean="0"/>
              <a:t>5/14/2019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3465699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B3E6E2-C98D-44FE-81B0-6EEA505044B3}" type="datetimeFigureOut">
              <a:rPr lang="en-US" smtClean="0"/>
              <a:t>5/14/2019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367378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B3E6E2-C98D-44FE-81B0-6EEA505044B3}" type="datetimeFigureOut">
              <a:rPr lang="en-US" smtClean="0"/>
              <a:t>5/14/2019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3585223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B3E6E2-C98D-44FE-81B0-6EEA505044B3}" type="datetimeFigureOut">
              <a:rPr lang="en-US" smtClean="0"/>
              <a:t>5/14/2019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1486022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B3E6E2-C98D-44FE-81B0-6EEA505044B3}" type="datetimeFigureOut">
              <a:rPr lang="en-US" smtClean="0"/>
              <a:t>5/14/2019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1736794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B3E6E2-C98D-44FE-81B0-6EEA505044B3}" type="datetimeFigureOut">
              <a:rPr lang="en-US" smtClean="0"/>
              <a:t>5/14/2019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008DB1-BF83-488C-9645-9B69EAF405DB}" type="slidenum">
              <a:rPr lang="en-US" smtClean="0"/>
              <a:t>‹#›</a:t>
            </a:fld>
            <a:endParaRPr lang="en-US"/>
          </a:p>
        </p:txBody>
      </p:sp>
    </p:spTree>
    <p:extLst>
      <p:ext uri="{BB962C8B-B14F-4D97-AF65-F5344CB8AC3E}">
        <p14:creationId xmlns:p14="http://schemas.microsoft.com/office/powerpoint/2010/main" val="296102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B3E6E2-C98D-44FE-81B0-6EEA505044B3}" type="datetimeFigureOut">
              <a:rPr lang="en-US" smtClean="0"/>
              <a:t>5/14/2019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008DB1-BF83-488C-9645-9B69EAF405DB}" type="slidenum">
              <a:rPr lang="en-US" smtClean="0"/>
              <a:t>‹#›</a:t>
            </a:fld>
            <a:endParaRPr lang="en-US"/>
          </a:p>
        </p:txBody>
      </p:sp>
    </p:spTree>
    <p:extLst>
      <p:ext uri="{BB962C8B-B14F-4D97-AF65-F5344CB8AC3E}">
        <p14:creationId xmlns:p14="http://schemas.microsoft.com/office/powerpoint/2010/main" val="25953200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mn-lt"/>
              </a:rPr>
              <a:t>India Comments on  </a:t>
            </a:r>
            <a:endParaRPr lang="en-US" dirty="0">
              <a:latin typeface="+mn-lt"/>
            </a:endParaRPr>
          </a:p>
        </p:txBody>
      </p:sp>
      <p:sp>
        <p:nvSpPr>
          <p:cNvPr id="3" name="Subtitle 2"/>
          <p:cNvSpPr>
            <a:spLocks noGrp="1"/>
          </p:cNvSpPr>
          <p:nvPr>
            <p:ph type="subTitle" idx="1"/>
          </p:nvPr>
        </p:nvSpPr>
        <p:spPr/>
        <p:txBody>
          <a:bodyPr>
            <a:normAutofit/>
          </a:bodyPr>
          <a:lstStyle/>
          <a:p>
            <a:r>
              <a:rPr lang="en-US" sz="2800" b="1" dirty="0" smtClean="0"/>
              <a:t>OBD2CG-11-06 OBD2 Phase 1 consolidated draft</a:t>
            </a:r>
            <a:endParaRPr lang="en-US" sz="2800" b="1" dirty="0"/>
          </a:p>
        </p:txBody>
      </p:sp>
    </p:spTree>
    <p:extLst>
      <p:ext uri="{BB962C8B-B14F-4D97-AF65-F5344CB8AC3E}">
        <p14:creationId xmlns:p14="http://schemas.microsoft.com/office/powerpoint/2010/main" val="3966050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269048"/>
            <a:ext cx="11801474" cy="6572250"/>
          </a:xfrm>
        </p:spPr>
        <p:txBody>
          <a:bodyPr>
            <a:normAutofit fontScale="85000" lnSpcReduction="20000"/>
          </a:bodyPr>
          <a:lstStyle/>
          <a:p>
            <a:pPr marL="0" indent="0" algn="just">
              <a:buNone/>
            </a:pPr>
            <a:r>
              <a:rPr lang="en-IE" b="1" dirty="0" smtClean="0"/>
              <a:t>Comment-1: </a:t>
            </a:r>
          </a:p>
          <a:p>
            <a:pPr marL="0" indent="0" algn="just">
              <a:buNone/>
            </a:pPr>
            <a:r>
              <a:rPr lang="en-IE" dirty="0" smtClean="0"/>
              <a:t>General Requirements</a:t>
            </a:r>
          </a:p>
          <a:p>
            <a:pPr marL="0" indent="0" algn="just">
              <a:buNone/>
            </a:pPr>
            <a:r>
              <a:rPr lang="en-IE" dirty="0" smtClean="0"/>
              <a:t>Clause no 5.3.9: </a:t>
            </a:r>
            <a:r>
              <a:rPr lang="en-GB" dirty="0"/>
              <a:t>Manufacturers may demonstrate to the approval authority that certain components or systems need not be monitored if, in the event of their total failure or removal, emissions do not exceed the </a:t>
            </a:r>
            <a:r>
              <a:rPr lang="en-GB" strike="sngStrike" dirty="0">
                <a:solidFill>
                  <a:srgbClr val="FF0000"/>
                </a:solidFill>
              </a:rPr>
              <a:t>emission</a:t>
            </a:r>
            <a:r>
              <a:rPr lang="en-GB" dirty="0"/>
              <a:t> </a:t>
            </a:r>
            <a:r>
              <a:rPr lang="en-GB" b="1" dirty="0">
                <a:solidFill>
                  <a:srgbClr val="0000CC"/>
                </a:solidFill>
              </a:rPr>
              <a:t>OBD threshold</a:t>
            </a:r>
            <a:r>
              <a:rPr lang="en-GB" dirty="0">
                <a:solidFill>
                  <a:srgbClr val="0000CC"/>
                </a:solidFill>
              </a:rPr>
              <a:t> </a:t>
            </a:r>
            <a:r>
              <a:rPr lang="en-GB" dirty="0"/>
              <a:t>limits given in [paragraph 5.5.1</a:t>
            </a:r>
            <a:r>
              <a:rPr lang="en-GB" dirty="0" smtClean="0"/>
              <a:t>].</a:t>
            </a:r>
            <a:endParaRPr lang="en-US" dirty="0"/>
          </a:p>
          <a:p>
            <a:pPr marL="0" indent="0" algn="just">
              <a:buNone/>
            </a:pPr>
            <a:endParaRPr lang="en-US" b="1" i="1" dirty="0"/>
          </a:p>
          <a:p>
            <a:pPr marL="0" indent="0" algn="just">
              <a:buNone/>
            </a:pPr>
            <a:r>
              <a:rPr lang="en-IE" b="1" i="1" dirty="0" smtClean="0"/>
              <a:t>Justification</a:t>
            </a:r>
            <a:r>
              <a:rPr lang="en-IE" dirty="0" smtClean="0"/>
              <a:t>: To commonise the text throughout this document along with the title of paragraph of 5.5.1.</a:t>
            </a:r>
          </a:p>
          <a:p>
            <a:pPr marL="457200" lvl="1" indent="0" algn="just">
              <a:buNone/>
            </a:pPr>
            <a:endParaRPr lang="en-IE" b="1" dirty="0" smtClean="0"/>
          </a:p>
          <a:p>
            <a:pPr marL="0" indent="0" algn="just">
              <a:buNone/>
            </a:pPr>
            <a:r>
              <a:rPr lang="en-IE" b="1" dirty="0" smtClean="0"/>
              <a:t>Comment-2:</a:t>
            </a:r>
          </a:p>
          <a:p>
            <a:pPr marL="0" indent="0" algn="just">
              <a:buNone/>
            </a:pPr>
            <a:r>
              <a:rPr lang="en-IE" dirty="0" smtClean="0"/>
              <a:t>Clause no 5.3.11.2.1:  </a:t>
            </a:r>
            <a:r>
              <a:rPr lang="en-GB" dirty="0"/>
              <a:t>Manufacturers may adopt higher misfire percentage malfunction criteria than those declared to the authority, under specific engine speed and load conditions where it can be demonstrated to the authority that the detection of lower levels of misfire would be unreliable. In terms of OBD monitoring, it is that percentage of misfires out of a total number of firing events (as declared by the manufacturer) that would result in emissions exceeding the OBD threshold limits set out in [paragraph 5.5.1.], or that percentage that could lead to an exhaust catalyst</a:t>
            </a:r>
            <a:r>
              <a:rPr lang="en-GB" b="1" dirty="0">
                <a:solidFill>
                  <a:srgbClr val="0000CC"/>
                </a:solidFill>
              </a:rPr>
              <a:t>(s</a:t>
            </a:r>
            <a:r>
              <a:rPr lang="en-GB" b="1" dirty="0" smtClean="0">
                <a:solidFill>
                  <a:srgbClr val="0000CC"/>
                </a:solidFill>
              </a:rPr>
              <a:t>)</a:t>
            </a:r>
            <a:r>
              <a:rPr lang="en-GB" strike="sngStrike" dirty="0" smtClean="0">
                <a:solidFill>
                  <a:srgbClr val="FF0000"/>
                </a:solidFill>
              </a:rPr>
              <a:t>, or catalysts, </a:t>
            </a:r>
            <a:r>
              <a:rPr lang="en-GB" dirty="0" smtClean="0"/>
              <a:t>overheating</a:t>
            </a:r>
            <a:r>
              <a:rPr lang="en-GB" dirty="0"/>
              <a:t>, causing irreversible damage.</a:t>
            </a:r>
            <a:endParaRPr lang="en-IE" strike="sngStrike" dirty="0" smtClean="0">
              <a:solidFill>
                <a:srgbClr val="FF0000"/>
              </a:solidFill>
            </a:endParaRPr>
          </a:p>
          <a:p>
            <a:pPr marL="457200" lvl="1" indent="0" algn="just">
              <a:buNone/>
            </a:pPr>
            <a:endParaRPr lang="en-US" dirty="0"/>
          </a:p>
          <a:p>
            <a:pPr marL="0" indent="0" algn="just">
              <a:buNone/>
            </a:pPr>
            <a:r>
              <a:rPr lang="en-IE" b="1" i="1" dirty="0" smtClean="0"/>
              <a:t>Justification</a:t>
            </a:r>
            <a:r>
              <a:rPr lang="en-IE" dirty="0"/>
              <a:t>: </a:t>
            </a:r>
            <a:r>
              <a:rPr lang="en-IE" dirty="0" smtClean="0"/>
              <a:t>Removal of redundant text.</a:t>
            </a:r>
            <a:endParaRPr lang="en-US" dirty="0"/>
          </a:p>
        </p:txBody>
      </p:sp>
    </p:spTree>
    <p:extLst>
      <p:ext uri="{BB962C8B-B14F-4D97-AF65-F5344CB8AC3E}">
        <p14:creationId xmlns:p14="http://schemas.microsoft.com/office/powerpoint/2010/main" val="1363664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114300"/>
            <a:ext cx="11801474" cy="6572250"/>
          </a:xfrm>
        </p:spPr>
        <p:txBody>
          <a:bodyPr>
            <a:normAutofit fontScale="92500" lnSpcReduction="20000"/>
          </a:bodyPr>
          <a:lstStyle/>
          <a:p>
            <a:pPr marL="0" indent="0" algn="just">
              <a:buNone/>
            </a:pPr>
            <a:r>
              <a:rPr lang="en-IE" b="1" dirty="0" smtClean="0"/>
              <a:t>Comment-3: </a:t>
            </a:r>
          </a:p>
          <a:p>
            <a:pPr marL="0" indent="0" algn="just">
              <a:buNone/>
            </a:pPr>
            <a:r>
              <a:rPr lang="en-US" b="1" i="1" dirty="0" smtClean="0"/>
              <a:t>Clause no 5.3.12.4: </a:t>
            </a:r>
            <a:r>
              <a:rPr lang="en-GB" dirty="0"/>
              <a:t>The MI shall also activate when the vehicle's ignition is in the 'key on' position before engine starting or cranking and deactivate </a:t>
            </a:r>
            <a:r>
              <a:rPr lang="en-US" b="1" dirty="0">
                <a:solidFill>
                  <a:srgbClr val="0000CC"/>
                </a:solidFill>
              </a:rPr>
              <a:t>after</a:t>
            </a:r>
            <a:r>
              <a:rPr lang="en-GB" dirty="0">
                <a:solidFill>
                  <a:srgbClr val="0000CC"/>
                </a:solidFill>
              </a:rPr>
              <a:t> </a:t>
            </a:r>
            <a:r>
              <a:rPr lang="en-US" b="1" dirty="0">
                <a:solidFill>
                  <a:srgbClr val="0000CC"/>
                </a:solidFill>
              </a:rPr>
              <a:t> engine starting </a:t>
            </a:r>
            <a:r>
              <a:rPr lang="en-GB" dirty="0"/>
              <a:t>if no malfunction has been detected. For vehicles not equipped with a battery, the MI shall illuminate immediately after engine starting and shall subsequently be deactivated after 5 seconds, if no malfunction has previously been detected</a:t>
            </a:r>
            <a:r>
              <a:rPr lang="en-US" dirty="0"/>
              <a:t> </a:t>
            </a:r>
            <a:r>
              <a:rPr lang="en-GB" dirty="0"/>
              <a:t> In Alignment with R83</a:t>
            </a:r>
            <a:endParaRPr lang="en-US" dirty="0"/>
          </a:p>
          <a:p>
            <a:pPr marL="0" indent="0" algn="just">
              <a:buNone/>
            </a:pPr>
            <a:endParaRPr lang="en-US" b="1" i="1" dirty="0"/>
          </a:p>
          <a:p>
            <a:pPr marL="0" indent="0" algn="just">
              <a:buNone/>
            </a:pPr>
            <a:r>
              <a:rPr lang="en-IE" b="1" i="1" dirty="0" smtClean="0"/>
              <a:t>Justification</a:t>
            </a:r>
            <a:r>
              <a:rPr lang="en-IE" dirty="0" smtClean="0"/>
              <a:t>: To align with UN R-83 requirements and also give clarity on the ambiguity for MI deactivation.</a:t>
            </a:r>
          </a:p>
          <a:p>
            <a:pPr marL="457200" lvl="1" indent="0" algn="just">
              <a:buNone/>
            </a:pPr>
            <a:endParaRPr lang="en-IE" b="1" dirty="0" smtClean="0"/>
          </a:p>
          <a:p>
            <a:pPr marL="0" indent="0" algn="just">
              <a:buNone/>
            </a:pPr>
            <a:r>
              <a:rPr lang="en-IE" b="1" dirty="0" smtClean="0"/>
              <a:t>Comment-4:</a:t>
            </a:r>
          </a:p>
          <a:p>
            <a:pPr marL="0" indent="0" algn="just">
              <a:buNone/>
            </a:pPr>
            <a:r>
              <a:rPr lang="en-IE" b="1" i="1" dirty="0" smtClean="0"/>
              <a:t>Annex 2 Title</a:t>
            </a:r>
            <a:r>
              <a:rPr lang="en-IE" dirty="0" smtClean="0"/>
              <a:t>: </a:t>
            </a:r>
            <a:r>
              <a:rPr lang="en-GB" dirty="0" smtClean="0"/>
              <a:t>Minimum </a:t>
            </a:r>
            <a:r>
              <a:rPr lang="en-GB" dirty="0"/>
              <a:t>monitoring requirements for electric circuit diagnostics </a:t>
            </a:r>
            <a:r>
              <a:rPr lang="en-GB" b="1" dirty="0">
                <a:solidFill>
                  <a:srgbClr val="0000CC"/>
                </a:solidFill>
              </a:rPr>
              <a:t>of an On Board Diagnostic (OBD ) system  </a:t>
            </a:r>
            <a:endParaRPr lang="en-US" b="1" dirty="0">
              <a:solidFill>
                <a:srgbClr val="0000CC"/>
              </a:solidFill>
            </a:endParaRPr>
          </a:p>
          <a:p>
            <a:pPr marL="457200" lvl="1" indent="0" algn="just">
              <a:buNone/>
            </a:pPr>
            <a:endParaRPr lang="en-US" dirty="0"/>
          </a:p>
          <a:p>
            <a:pPr marL="0" indent="0" algn="just">
              <a:buNone/>
            </a:pPr>
            <a:r>
              <a:rPr lang="en-IE" b="1" i="1" dirty="0" smtClean="0"/>
              <a:t>Justification</a:t>
            </a:r>
            <a:r>
              <a:rPr lang="en-IE" dirty="0"/>
              <a:t>: </a:t>
            </a:r>
            <a:r>
              <a:rPr lang="en-GB" dirty="0" smtClean="0"/>
              <a:t>India Proposal </a:t>
            </a:r>
            <a:r>
              <a:rPr lang="en-GB" dirty="0"/>
              <a:t>was accepted on 5th June </a:t>
            </a:r>
            <a:r>
              <a:rPr lang="en-GB" dirty="0" smtClean="0"/>
              <a:t>2018 (OBD2  2</a:t>
            </a:r>
            <a:r>
              <a:rPr lang="en-GB" baseline="30000" dirty="0" smtClean="0"/>
              <a:t>nd</a:t>
            </a:r>
            <a:r>
              <a:rPr lang="en-GB" dirty="0" smtClean="0"/>
              <a:t> Session-24</a:t>
            </a:r>
            <a:r>
              <a:rPr lang="en-GB" baseline="30000" dirty="0" smtClean="0"/>
              <a:t>th</a:t>
            </a:r>
            <a:r>
              <a:rPr lang="en-GB" dirty="0" smtClean="0"/>
              <a:t> EPPR), however not reflecting in the final consolidated version of OBD-2 document. This is an editorial comment</a:t>
            </a:r>
            <a:endParaRPr lang="en-US" dirty="0"/>
          </a:p>
        </p:txBody>
      </p:sp>
    </p:spTree>
    <p:extLst>
      <p:ext uri="{BB962C8B-B14F-4D97-AF65-F5344CB8AC3E}">
        <p14:creationId xmlns:p14="http://schemas.microsoft.com/office/powerpoint/2010/main" val="457781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114300"/>
            <a:ext cx="11801474" cy="6572250"/>
          </a:xfrm>
        </p:spPr>
        <p:txBody>
          <a:bodyPr>
            <a:normAutofit lnSpcReduction="10000"/>
          </a:bodyPr>
          <a:lstStyle/>
          <a:p>
            <a:pPr marL="0" indent="0" algn="just">
              <a:buNone/>
            </a:pPr>
            <a:r>
              <a:rPr lang="en-IE" b="1" dirty="0" smtClean="0"/>
              <a:t>Comment-5: </a:t>
            </a:r>
          </a:p>
          <a:p>
            <a:pPr marL="0" indent="0" algn="just">
              <a:buNone/>
            </a:pPr>
            <a:r>
              <a:rPr lang="en-US" b="1" i="1" dirty="0" smtClean="0"/>
              <a:t>Annex 6, clause no 1.2: </a:t>
            </a:r>
            <a:r>
              <a:rPr lang="en-GB" dirty="0"/>
              <a:t>The manufacturer shall make available the defective components or electrical devices to be used to simulate failures. When measured over the appropriate test type I cycle, such defective components or devices shall not cause the vehicle emissions to exceed by more than 20 percent the OBD threshold limits set out in [paragraph 5.5.1.] of general requirements. For </a:t>
            </a:r>
            <a:r>
              <a:rPr lang="en-GB" strike="sngStrike" dirty="0">
                <a:solidFill>
                  <a:srgbClr val="FF0000"/>
                </a:solidFill>
              </a:rPr>
              <a:t>electrical</a:t>
            </a:r>
            <a:r>
              <a:rPr lang="en-GB" dirty="0">
                <a:solidFill>
                  <a:srgbClr val="FF0000"/>
                </a:solidFill>
              </a:rPr>
              <a:t> </a:t>
            </a:r>
            <a:r>
              <a:rPr lang="en-GB" dirty="0"/>
              <a:t> failures (</a:t>
            </a:r>
            <a:r>
              <a:rPr lang="en-GB" strike="sngStrike" dirty="0">
                <a:solidFill>
                  <a:srgbClr val="FF0000"/>
                </a:solidFill>
              </a:rPr>
              <a:t>short/open</a:t>
            </a:r>
            <a:r>
              <a:rPr lang="en-GB" dirty="0"/>
              <a:t> circuit </a:t>
            </a:r>
            <a:r>
              <a:rPr lang="en-GB" b="1" dirty="0">
                <a:solidFill>
                  <a:srgbClr val="0000CC"/>
                </a:solidFill>
              </a:rPr>
              <a:t>continuity</a:t>
            </a:r>
            <a:r>
              <a:rPr lang="en-GB" dirty="0">
                <a:solidFill>
                  <a:srgbClr val="0000CC"/>
                </a:solidFill>
              </a:rPr>
              <a:t>/ </a:t>
            </a:r>
            <a:r>
              <a:rPr lang="en-GB" b="1" dirty="0">
                <a:solidFill>
                  <a:srgbClr val="0000CC"/>
                </a:solidFill>
              </a:rPr>
              <a:t>circuit</a:t>
            </a:r>
            <a:r>
              <a:rPr lang="en-GB" dirty="0">
                <a:solidFill>
                  <a:srgbClr val="0000CC"/>
                </a:solidFill>
              </a:rPr>
              <a:t> </a:t>
            </a:r>
            <a:r>
              <a:rPr lang="en-GB" dirty="0"/>
              <a:t>rationality/basic monitoring requirement), the emissions may exceed the OBD threshold limits set out in [paragraph 5.5.1.] of general requirements by more than twenty per cent.</a:t>
            </a:r>
            <a:r>
              <a:rPr lang="en-US" dirty="0"/>
              <a:t> </a:t>
            </a:r>
            <a:endParaRPr lang="en-US" dirty="0" smtClean="0"/>
          </a:p>
          <a:p>
            <a:pPr marL="0" indent="0" algn="just">
              <a:buNone/>
            </a:pPr>
            <a:r>
              <a:rPr lang="en-GB" dirty="0"/>
              <a:t> </a:t>
            </a:r>
            <a:endParaRPr lang="en-US" b="1" i="1" dirty="0"/>
          </a:p>
          <a:p>
            <a:pPr marL="0" indent="0" algn="just">
              <a:buNone/>
            </a:pPr>
            <a:r>
              <a:rPr lang="en-IE" b="1" i="1" dirty="0" smtClean="0"/>
              <a:t>Justification</a:t>
            </a:r>
            <a:r>
              <a:rPr lang="en-IE" dirty="0" smtClean="0"/>
              <a:t>: </a:t>
            </a:r>
            <a:r>
              <a:rPr lang="en-GB" dirty="0" smtClean="0"/>
              <a:t>To bring clarity: </a:t>
            </a:r>
          </a:p>
          <a:p>
            <a:pPr marL="514350" indent="-514350" algn="just">
              <a:buFont typeface="+mj-lt"/>
              <a:buAutoNum type="arabicPeriod"/>
            </a:pPr>
            <a:r>
              <a:rPr lang="en-GB" dirty="0" smtClean="0"/>
              <a:t>Electrical failure will not cover Circuit Rationality &amp; basic monitoring in totality hence text is proposed to be modified as “for </a:t>
            </a:r>
            <a:r>
              <a:rPr lang="en-GB" strike="sngStrike" dirty="0" smtClean="0">
                <a:solidFill>
                  <a:srgbClr val="FF0000"/>
                </a:solidFill>
              </a:rPr>
              <a:t>electrical</a:t>
            </a:r>
            <a:r>
              <a:rPr lang="en-GB" dirty="0" smtClean="0"/>
              <a:t> failure …..” </a:t>
            </a:r>
          </a:p>
          <a:p>
            <a:pPr marL="514350" indent="-514350" algn="just">
              <a:buFont typeface="+mj-lt"/>
              <a:buAutoNum type="arabicPeriod"/>
            </a:pPr>
            <a:r>
              <a:rPr lang="en-GB" dirty="0" smtClean="0"/>
              <a:t>To  bring clarity to the clause inline with the Table-1 of Annex 2, the failures to  be monitored are covered by clear terms as </a:t>
            </a:r>
            <a:r>
              <a:rPr lang="en-GB" dirty="0" smtClean="0">
                <a:solidFill>
                  <a:srgbClr val="0000CC"/>
                </a:solidFill>
              </a:rPr>
              <a:t>“ Circuit continuity/circuit rationality…..”</a:t>
            </a:r>
          </a:p>
        </p:txBody>
      </p:sp>
    </p:spTree>
    <p:extLst>
      <p:ext uri="{BB962C8B-B14F-4D97-AF65-F5344CB8AC3E}">
        <p14:creationId xmlns:p14="http://schemas.microsoft.com/office/powerpoint/2010/main" val="3616485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114300"/>
            <a:ext cx="11915774" cy="6572250"/>
          </a:xfrm>
        </p:spPr>
        <p:txBody>
          <a:bodyPr>
            <a:normAutofit lnSpcReduction="10000"/>
          </a:bodyPr>
          <a:lstStyle/>
          <a:p>
            <a:pPr marL="0" indent="0" algn="just">
              <a:buNone/>
            </a:pPr>
            <a:r>
              <a:rPr lang="en-IE" b="1" i="1" dirty="0"/>
              <a:t>Annex </a:t>
            </a:r>
            <a:r>
              <a:rPr lang="en-IE" b="1" i="1" dirty="0" smtClean="0"/>
              <a:t>6</a:t>
            </a:r>
            <a:endParaRPr lang="en-IE" b="1" dirty="0" smtClean="0"/>
          </a:p>
          <a:p>
            <a:pPr marL="0" indent="0" algn="just">
              <a:buNone/>
            </a:pPr>
            <a:r>
              <a:rPr lang="en-IE" b="1" dirty="0" smtClean="0"/>
              <a:t>Comment-6:</a:t>
            </a:r>
          </a:p>
          <a:p>
            <a:pPr marL="0" indent="0" algn="just">
              <a:buNone/>
            </a:pPr>
            <a:r>
              <a:rPr lang="en-IE" b="1" i="1" dirty="0" smtClean="0"/>
              <a:t>clause no 8.3.1.4</a:t>
            </a:r>
            <a:r>
              <a:rPr lang="en-IE" dirty="0" smtClean="0"/>
              <a:t>: </a:t>
            </a:r>
          </a:p>
          <a:p>
            <a:pPr marL="0" indent="0" algn="just">
              <a:buNone/>
            </a:pPr>
            <a:r>
              <a:rPr lang="en-GB" dirty="0" smtClean="0"/>
              <a:t>Electrical </a:t>
            </a:r>
            <a:r>
              <a:rPr lang="en-GB" dirty="0"/>
              <a:t>disconnection of any other emission-related component connected to a powertrain control unit / engine control unit </a:t>
            </a:r>
            <a:r>
              <a:rPr lang="en-GB" strike="sngStrike" dirty="0">
                <a:solidFill>
                  <a:srgbClr val="FF0000"/>
                </a:solidFill>
              </a:rPr>
              <a:t>(if active on the selected fuel type)</a:t>
            </a:r>
            <a:r>
              <a:rPr lang="en-GB" dirty="0"/>
              <a:t>  in the scope of [Annex 2];</a:t>
            </a:r>
            <a:endParaRPr lang="en-US" dirty="0"/>
          </a:p>
          <a:p>
            <a:pPr marL="0" indent="0" algn="just">
              <a:buNone/>
            </a:pPr>
            <a:r>
              <a:rPr lang="en-GB" dirty="0"/>
              <a:t> </a:t>
            </a:r>
            <a:endParaRPr lang="en-US" dirty="0"/>
          </a:p>
          <a:p>
            <a:pPr marL="0" indent="0" algn="just">
              <a:buNone/>
            </a:pPr>
            <a:r>
              <a:rPr lang="en-IE" b="1" i="1" dirty="0" smtClean="0"/>
              <a:t>Justification</a:t>
            </a:r>
            <a:r>
              <a:rPr lang="en-IE" dirty="0"/>
              <a:t>:  </a:t>
            </a:r>
            <a:r>
              <a:rPr lang="en-GB" dirty="0" smtClean="0"/>
              <a:t>Scope </a:t>
            </a:r>
            <a:r>
              <a:rPr lang="en-GB" dirty="0"/>
              <a:t>of this GTR is mono </a:t>
            </a:r>
            <a:r>
              <a:rPr lang="en-GB" dirty="0" smtClean="0"/>
              <a:t>fuel only, </a:t>
            </a:r>
            <a:r>
              <a:rPr lang="en-US" dirty="0"/>
              <a:t>Hence selection of fuel has no relevance</a:t>
            </a:r>
            <a:r>
              <a:rPr lang="en-US" dirty="0" smtClean="0"/>
              <a:t>.</a:t>
            </a:r>
          </a:p>
          <a:p>
            <a:pPr marL="0" indent="0" algn="just">
              <a:buNone/>
            </a:pPr>
            <a:r>
              <a:rPr lang="en-IE" b="1" dirty="0" smtClean="0"/>
              <a:t>Comment-7</a:t>
            </a:r>
            <a:r>
              <a:rPr lang="en-IE" b="1" dirty="0"/>
              <a:t>:</a:t>
            </a:r>
          </a:p>
          <a:p>
            <a:pPr marL="0" indent="0" algn="just">
              <a:buNone/>
            </a:pPr>
            <a:r>
              <a:rPr lang="en-IE" b="1" i="1" dirty="0"/>
              <a:t>clause no 8.3.1.5</a:t>
            </a:r>
            <a:r>
              <a:rPr lang="en-IE" dirty="0"/>
              <a:t>:  </a:t>
            </a:r>
            <a:r>
              <a:rPr lang="en-GB" dirty="0"/>
              <a:t>Electrical disconnection of the electronic evaporative purge control device (if equipped </a:t>
            </a:r>
            <a:r>
              <a:rPr lang="en-GB" strike="sngStrike" dirty="0">
                <a:solidFill>
                  <a:srgbClr val="FF0000"/>
                </a:solidFill>
              </a:rPr>
              <a:t>and if active on the selected fuel</a:t>
            </a:r>
            <a:r>
              <a:rPr lang="en-GB" dirty="0">
                <a:solidFill>
                  <a:srgbClr val="FF0000"/>
                </a:solidFill>
              </a:rPr>
              <a:t> </a:t>
            </a:r>
            <a:r>
              <a:rPr lang="en-GB" strike="sngStrike" dirty="0">
                <a:solidFill>
                  <a:srgbClr val="FF0000"/>
                </a:solidFill>
              </a:rPr>
              <a:t> type</a:t>
            </a:r>
            <a:r>
              <a:rPr lang="en-GB" dirty="0"/>
              <a:t>). For this specific failure mode, the type I test need not be performed.</a:t>
            </a:r>
            <a:r>
              <a:rPr lang="en-US" dirty="0"/>
              <a:t> </a:t>
            </a:r>
            <a:r>
              <a:rPr lang="en-GB" dirty="0"/>
              <a:t> </a:t>
            </a:r>
          </a:p>
          <a:p>
            <a:pPr marL="0" indent="0" algn="just">
              <a:buNone/>
            </a:pPr>
            <a:r>
              <a:rPr lang="en-IE" b="1" i="1" dirty="0"/>
              <a:t>Justification</a:t>
            </a:r>
            <a:r>
              <a:rPr lang="en-IE" dirty="0"/>
              <a:t>:  </a:t>
            </a:r>
            <a:r>
              <a:rPr lang="en-GB" dirty="0"/>
              <a:t>Scope of this GTR is mono fuel only</a:t>
            </a:r>
            <a:r>
              <a:rPr lang="en-US" dirty="0"/>
              <a:t>. Hence selection of fuel has no relevance.</a:t>
            </a:r>
          </a:p>
          <a:p>
            <a:pPr marL="0" indent="0" algn="just">
              <a:buNone/>
            </a:pPr>
            <a:endParaRPr lang="en-US" dirty="0" smtClean="0"/>
          </a:p>
        </p:txBody>
      </p:sp>
    </p:spTree>
    <p:extLst>
      <p:ext uri="{BB962C8B-B14F-4D97-AF65-F5344CB8AC3E}">
        <p14:creationId xmlns:p14="http://schemas.microsoft.com/office/powerpoint/2010/main" val="37526077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6" y="114300"/>
            <a:ext cx="11913136" cy="6572250"/>
          </a:xfrm>
        </p:spPr>
        <p:txBody>
          <a:bodyPr>
            <a:normAutofit fontScale="92500" lnSpcReduction="10000"/>
          </a:bodyPr>
          <a:lstStyle/>
          <a:p>
            <a:pPr marL="0" indent="0" algn="just">
              <a:buNone/>
            </a:pPr>
            <a:r>
              <a:rPr lang="en-IE" b="1" dirty="0" smtClean="0"/>
              <a:t>Comment-8:</a:t>
            </a:r>
          </a:p>
          <a:p>
            <a:pPr marL="0" indent="0" algn="just">
              <a:buNone/>
            </a:pPr>
            <a:r>
              <a:rPr lang="en-IE" b="1" i="1" dirty="0" smtClean="0"/>
              <a:t>Annex 6: clause no 8.4.1.5</a:t>
            </a:r>
            <a:r>
              <a:rPr lang="en-IE" dirty="0" smtClean="0"/>
              <a:t>: </a:t>
            </a:r>
            <a:r>
              <a:rPr lang="en-GB" dirty="0"/>
              <a:t>Electrical disconnection of the electronic evaporative purge control device (if equipped </a:t>
            </a:r>
            <a:r>
              <a:rPr lang="en-GB" strike="sngStrike" dirty="0">
                <a:solidFill>
                  <a:srgbClr val="FF0000"/>
                </a:solidFill>
              </a:rPr>
              <a:t>and if active on the selected</a:t>
            </a:r>
            <a:r>
              <a:rPr lang="en-GB" dirty="0">
                <a:solidFill>
                  <a:srgbClr val="FF0000"/>
                </a:solidFill>
              </a:rPr>
              <a:t> </a:t>
            </a:r>
            <a:r>
              <a:rPr lang="en-GB" strike="sngStrike" dirty="0">
                <a:solidFill>
                  <a:srgbClr val="FF0000"/>
                </a:solidFill>
              </a:rPr>
              <a:t> fuel type</a:t>
            </a:r>
            <a:r>
              <a:rPr lang="en-GB" dirty="0"/>
              <a:t>);</a:t>
            </a:r>
            <a:r>
              <a:rPr lang="en-US" dirty="0"/>
              <a:t> </a:t>
            </a:r>
            <a:r>
              <a:rPr lang="en-GB" dirty="0"/>
              <a:t> </a:t>
            </a:r>
            <a:endParaRPr lang="en-GB" dirty="0" smtClean="0"/>
          </a:p>
          <a:p>
            <a:pPr marL="0" indent="0" algn="just">
              <a:buNone/>
            </a:pPr>
            <a:r>
              <a:rPr lang="en-IE" b="1" i="1" dirty="0" smtClean="0"/>
              <a:t>Justification</a:t>
            </a:r>
            <a:r>
              <a:rPr lang="en-IE" dirty="0"/>
              <a:t>:  </a:t>
            </a:r>
            <a:r>
              <a:rPr lang="en-GB" dirty="0" smtClean="0"/>
              <a:t>Scope </a:t>
            </a:r>
            <a:r>
              <a:rPr lang="en-GB" dirty="0"/>
              <a:t>of this GTR is mono fuel </a:t>
            </a:r>
            <a:r>
              <a:rPr lang="en-GB" dirty="0" smtClean="0"/>
              <a:t>only</a:t>
            </a:r>
            <a:r>
              <a:rPr lang="en-US" dirty="0" smtClean="0"/>
              <a:t>. Hence selection of fuel has no relevance.</a:t>
            </a:r>
          </a:p>
          <a:p>
            <a:pPr marL="0" indent="0" algn="just">
              <a:lnSpc>
                <a:spcPct val="100000"/>
              </a:lnSpc>
              <a:buNone/>
            </a:pPr>
            <a:endParaRPr lang="en-US" b="1" dirty="0" smtClean="0"/>
          </a:p>
          <a:p>
            <a:pPr marL="0" indent="0" algn="just">
              <a:lnSpc>
                <a:spcPct val="100000"/>
              </a:lnSpc>
              <a:buNone/>
            </a:pPr>
            <a:r>
              <a:rPr lang="en-US" b="1" dirty="0" smtClean="0"/>
              <a:t>Comment-9:</a:t>
            </a:r>
          </a:p>
          <a:p>
            <a:pPr marL="0" indent="0" algn="just">
              <a:lnSpc>
                <a:spcPct val="100000"/>
              </a:lnSpc>
              <a:buNone/>
            </a:pPr>
            <a:r>
              <a:rPr lang="en-US" b="1" dirty="0" smtClean="0"/>
              <a:t>Annex 7: </a:t>
            </a:r>
            <a:r>
              <a:rPr lang="en-US" b="1" i="1" dirty="0" smtClean="0"/>
              <a:t>Clause no 2: </a:t>
            </a:r>
            <a:r>
              <a:rPr lang="en-GB" dirty="0"/>
              <a:t>A representative parent vehicle shall be selected within the boundaries set by the classification criteria laid down in [Table 1 of </a:t>
            </a:r>
            <a:r>
              <a:rPr lang="en-GB" strike="sngStrike" dirty="0">
                <a:solidFill>
                  <a:srgbClr val="FF0000"/>
                </a:solidFill>
              </a:rPr>
              <a:t>paragraph  3</a:t>
            </a:r>
            <a:r>
              <a:rPr lang="en-GB" dirty="0">
                <a:solidFill>
                  <a:srgbClr val="FF0000"/>
                </a:solidFill>
              </a:rPr>
              <a:t> </a:t>
            </a:r>
            <a:r>
              <a:rPr lang="en-GB" b="1" dirty="0">
                <a:solidFill>
                  <a:srgbClr val="0000CC"/>
                </a:solidFill>
              </a:rPr>
              <a:t>A</a:t>
            </a:r>
            <a:r>
              <a:rPr lang="en-GB" b="1" dirty="0" smtClean="0">
                <a:solidFill>
                  <a:srgbClr val="0000CC"/>
                </a:solidFill>
              </a:rPr>
              <a:t>nnex 7 </a:t>
            </a:r>
            <a:r>
              <a:rPr lang="en-GB" dirty="0" smtClean="0"/>
              <a:t>or </a:t>
            </a:r>
            <a:r>
              <a:rPr lang="en-GB" dirty="0"/>
              <a:t>table XX of annex 5]</a:t>
            </a:r>
            <a:endParaRPr lang="en-US" dirty="0"/>
          </a:p>
          <a:p>
            <a:pPr marL="0" indent="0" algn="just">
              <a:buNone/>
            </a:pPr>
            <a:endParaRPr lang="en-US" dirty="0"/>
          </a:p>
          <a:p>
            <a:pPr marL="0" indent="0" algn="just">
              <a:buNone/>
            </a:pPr>
            <a:r>
              <a:rPr lang="en-US" b="1" i="1" dirty="0" smtClean="0"/>
              <a:t>Justification: </a:t>
            </a:r>
          </a:p>
          <a:p>
            <a:pPr marL="514350" indent="-514350" algn="just">
              <a:buFont typeface="+mj-lt"/>
              <a:buAutoNum type="arabicPeriod"/>
            </a:pPr>
            <a:r>
              <a:rPr lang="en-US" dirty="0" smtClean="0"/>
              <a:t>Paragraph </a:t>
            </a:r>
            <a:r>
              <a:rPr lang="en-US" dirty="0"/>
              <a:t>3 is not in the Annex 7 of this document, hence deleted and Table 1 of </a:t>
            </a:r>
            <a:r>
              <a:rPr lang="en-US" dirty="0" smtClean="0"/>
              <a:t>Annex </a:t>
            </a:r>
            <a:r>
              <a:rPr lang="en-US" dirty="0"/>
              <a:t>7 is incorporated for </a:t>
            </a:r>
            <a:r>
              <a:rPr lang="en-US" dirty="0" smtClean="0"/>
              <a:t>clarity.</a:t>
            </a:r>
          </a:p>
          <a:p>
            <a:pPr marL="514350" indent="-514350" algn="just">
              <a:buFont typeface="+mj-lt"/>
              <a:buAutoNum type="arabicPeriod"/>
            </a:pPr>
            <a:r>
              <a:rPr lang="en-US" dirty="0" smtClean="0"/>
              <a:t>Place holder to be made for Table </a:t>
            </a:r>
            <a:r>
              <a:rPr lang="en-US" dirty="0"/>
              <a:t>XX of Annex </a:t>
            </a:r>
            <a:r>
              <a:rPr lang="en-US" dirty="0" smtClean="0"/>
              <a:t>5.</a:t>
            </a:r>
            <a:endParaRPr lang="en-US" dirty="0"/>
          </a:p>
        </p:txBody>
      </p:sp>
    </p:spTree>
    <p:extLst>
      <p:ext uri="{BB962C8B-B14F-4D97-AF65-F5344CB8AC3E}">
        <p14:creationId xmlns:p14="http://schemas.microsoft.com/office/powerpoint/2010/main" val="35730574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075" y="2365375"/>
            <a:ext cx="10515600" cy="1325563"/>
          </a:xfrm>
        </p:spPr>
        <p:txBody>
          <a:bodyPr>
            <a:normAutofit/>
          </a:bodyPr>
          <a:lstStyle/>
          <a:p>
            <a:pPr algn="ctr"/>
            <a:r>
              <a:rPr lang="en-US" sz="4800" b="1" dirty="0" smtClean="0"/>
              <a:t>THANKS</a:t>
            </a:r>
            <a:endParaRPr lang="en-US" sz="4800" b="1" dirty="0"/>
          </a:p>
        </p:txBody>
      </p:sp>
    </p:spTree>
    <p:extLst>
      <p:ext uri="{BB962C8B-B14F-4D97-AF65-F5344CB8AC3E}">
        <p14:creationId xmlns:p14="http://schemas.microsoft.com/office/powerpoint/2010/main" val="2792035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1833</TotalTime>
  <Words>361</Words>
  <Application>Microsoft Office PowerPoint</Application>
  <PresentationFormat>Custom</PresentationFormat>
  <Paragraphs>47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India Comments on  </vt:lpstr>
      <vt:lpstr>PowerPoint Presentation</vt:lpstr>
      <vt:lpstr>PowerPoint Presentation</vt:lpstr>
      <vt:lpstr>PowerPoint Presentation</vt:lpstr>
      <vt:lpstr>PowerPoint Presentation</vt:lpstr>
      <vt:lpstr>PowerPoint Presentation</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 Comments on</dc:title>
  <dc:creator>ABHAY  KUMAR</dc:creator>
  <cp:lastModifiedBy>H. A. Nakhawa</cp:lastModifiedBy>
  <cp:revision>48</cp:revision>
  <dcterms:created xsi:type="dcterms:W3CDTF">2019-04-09T06:04:38Z</dcterms:created>
  <dcterms:modified xsi:type="dcterms:W3CDTF">2019-05-14T10:40:45Z</dcterms:modified>
</cp:coreProperties>
</file>