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6" r:id="rId2"/>
    <p:sldId id="275" r:id="rId3"/>
    <p:sldId id="276" r:id="rId4"/>
    <p:sldId id="277" r:id="rId5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7302" autoAdjust="0"/>
  </p:normalViewPr>
  <p:slideViewPr>
    <p:cSldViewPr>
      <p:cViewPr varScale="1">
        <p:scale>
          <a:sx n="64" d="100"/>
          <a:sy n="64" d="100"/>
        </p:scale>
        <p:origin x="1428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045BF4C-F91E-435E-8A38-4E0F06DC3FC7}" type="datetimeFigureOut">
              <a:rPr lang="ja-JP" altLang="en-US"/>
              <a:pPr>
                <a:defRPr/>
              </a:pPr>
              <a:t>2019/5/14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8D04D41-6095-4041-AFB3-53AE7670EC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95803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2AC93-9508-457D-952C-7365482EFD04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DCBC4-89E2-444E-9DAA-E317337FFB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4517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C0FD0-A111-42DC-ACC1-21BBB363D380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DF5C5-CC39-447F-A162-A6DA66ADB64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9465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FDC3D-B934-4B2B-BDDA-654D1A5DD530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BC5C-E8D3-4E3C-8644-95E5C46F21E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935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2ACAD-B53E-461A-8CE4-4F10D4D7EDA2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38DAC-CE72-46F5-95C0-6A5673ECEE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78823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07A8B-9328-41FF-8B9B-223085F034DD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B1CC6-E30B-4214-B57F-B94DA6FCB9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0189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D1A28-EC6A-4497-8271-A8A5B6646B86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5D5B3-2EDA-41EB-A626-66F73A85C4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4038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4E25-B424-4CD3-8EB7-B4A30F2AD71C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6DF2-A184-4C47-B9AB-4B586D15613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238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14EC2-2C43-434D-A230-E8295FC601F0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03EF-6303-4FBA-B977-67A792F58B9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96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66BAC-A201-4CFB-8DE4-0C5ACC573039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08BD0-1932-45AF-9855-F8B65311D37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783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5D8CF-6738-4675-A540-4D47D8525D79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199C2-75C7-4BEC-B98B-F5F4447BE6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2778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26111-C9EE-4159-A515-693C427B109D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34C23-EEBE-4A4F-A00F-28D6F5356C3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0936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39D1A5B-38A8-4DF1-BE14-3080CC6A08AA}" type="datetime1">
              <a:rPr lang="ja-JP" altLang="en-US" smtClean="0"/>
              <a:t>2019/5/14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ja-JP" altLang="en-US" smtClean="0"/>
              <a:t>環境省　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E9F1AC7-97CF-4212-903E-45CDA409292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574675"/>
            <a:ext cx="9144000" cy="460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0" y="430213"/>
            <a:ext cx="9144000" cy="166687"/>
          </a:xfrm>
          <a:prstGeom prst="rect">
            <a:avLst/>
          </a:prstGeom>
          <a:solidFill>
            <a:srgbClr val="00B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2555857" y="2852936"/>
            <a:ext cx="37664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000" b="1" dirty="0" smtClean="0">
                <a:latin typeface="+mn-lt"/>
              </a:rPr>
              <a:t>OBD GTR</a:t>
            </a:r>
            <a:r>
              <a:rPr lang="ja-JP" altLang="en-US" sz="4000" b="1" dirty="0" smtClean="0">
                <a:latin typeface="+mn-lt"/>
              </a:rPr>
              <a:t> </a:t>
            </a:r>
            <a:r>
              <a:rPr lang="en-US" altLang="ja-JP" sz="4000" b="1" dirty="0" smtClean="0">
                <a:latin typeface="+mn-lt"/>
              </a:rPr>
              <a:t>phase2</a:t>
            </a:r>
            <a:endParaRPr lang="en-US" altLang="ja-JP" sz="4000" b="1" dirty="0">
              <a:latin typeface="+mn-lt"/>
            </a:endParaRPr>
          </a:p>
          <a:p>
            <a:pPr algn="ctr"/>
            <a:r>
              <a:rPr lang="en-US" altLang="ja-JP" sz="4000" b="1" dirty="0">
                <a:latin typeface="+mn-lt"/>
              </a:rPr>
              <a:t>Roadmap</a:t>
            </a:r>
          </a:p>
          <a:p>
            <a:pPr algn="ctr"/>
            <a:endParaRPr kumimoji="1" lang="ja-JP" altLang="en-US" sz="4000" b="1" dirty="0">
              <a:latin typeface="+mn-lt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DCBC4-89E2-444E-9DAA-E317337FFBE7}" type="slidenum">
              <a:rPr lang="ja-JP" altLang="en-US" sz="1800" smtClean="0">
                <a:solidFill>
                  <a:schemeClr val="tx1"/>
                </a:solidFill>
              </a:rPr>
              <a:pPr>
                <a:defRPr/>
              </a:pPr>
              <a:t>1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83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88224" y="6335862"/>
            <a:ext cx="2133600" cy="365125"/>
          </a:xfrm>
        </p:spPr>
        <p:txBody>
          <a:bodyPr/>
          <a:lstStyle/>
          <a:p>
            <a:pPr>
              <a:defRPr/>
            </a:pPr>
            <a:fld id="{DF538DAC-CE72-46F5-95C0-6A5673ECEEEA}" type="slidenum">
              <a:rPr lang="ja-JP" altLang="en-US" sz="1800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ja-JP" altLang="en-US" sz="180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203" y="0"/>
            <a:ext cx="566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+mn-lt"/>
                <a:ea typeface="Meiryo UI" panose="020B0604030504040204" pitchFamily="50" charset="-128"/>
                <a:cs typeface="Meiryo UI" panose="020B0604030504040204" pitchFamily="50" charset="-128"/>
              </a:rPr>
              <a:t>EPPR</a:t>
            </a:r>
            <a:r>
              <a:rPr lang="ja-JP" altLang="en-US" sz="2800" dirty="0">
                <a:latin typeface="+mn-lt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2800" dirty="0">
                <a:latin typeface="+mn-lt"/>
                <a:ea typeface="Meiryo UI" panose="020B0604030504040204" pitchFamily="50" charset="-128"/>
                <a:cs typeface="Meiryo UI" panose="020B0604030504040204" pitchFamily="50" charset="-128"/>
              </a:rPr>
              <a:t>OBD2 current status</a:t>
            </a:r>
            <a:endParaRPr kumimoji="1" lang="en-US" altLang="ja-JP" sz="2800" dirty="0">
              <a:latin typeface="+mn-lt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84813"/>
            <a:ext cx="5279056" cy="223888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85" y="3109069"/>
            <a:ext cx="5225763" cy="1964571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3450066" y="2121312"/>
            <a:ext cx="936104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15348" y="897176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phase1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1452" y="897266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phase2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407436" y="1093759"/>
            <a:ext cx="938509" cy="64807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90775" y="647110"/>
            <a:ext cx="1186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Phase1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282432" y="647110"/>
            <a:ext cx="1225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Phase2</a:t>
            </a:r>
            <a:endParaRPr kumimoji="1" lang="ja-JP" altLang="en-US" sz="1100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450066" y="2781835"/>
            <a:ext cx="936104" cy="1847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4407436" y="4004153"/>
            <a:ext cx="938509" cy="5040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407436" y="3334815"/>
            <a:ext cx="938509" cy="5040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450066" y="3337237"/>
            <a:ext cx="936104" cy="6669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450066" y="4508209"/>
            <a:ext cx="936104" cy="3494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4398927" y="2610881"/>
            <a:ext cx="938509" cy="1709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4396803" y="4857616"/>
            <a:ext cx="938509" cy="1709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下矢印 20"/>
          <p:cNvSpPr/>
          <p:nvPr/>
        </p:nvSpPr>
        <p:spPr>
          <a:xfrm>
            <a:off x="3744297" y="5073640"/>
            <a:ext cx="252027" cy="3600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3544" y="5499229"/>
            <a:ext cx="4282432" cy="11695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Discussion of Phase1 is completed.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Draft reflecting result of discussion is completed.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 May EPPR session, editorial correction will be made if any, and informal document of phase 1 will be submitted to GRPE.</a:t>
            </a:r>
            <a:endParaRPr kumimoji="1"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下矢印 22"/>
          <p:cNvSpPr/>
          <p:nvPr/>
        </p:nvSpPr>
        <p:spPr>
          <a:xfrm>
            <a:off x="4731473" y="5073640"/>
            <a:ext cx="252027" cy="36004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427984" y="5505688"/>
            <a:ext cx="4608512" cy="73866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 May EPPR, First draft of Phase2 will be presented  from IMMA.</a:t>
            </a:r>
          </a:p>
          <a:p>
            <a:r>
              <a:rPr lang="en-US" altLang="ja-JP" sz="14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Roadmap of OBD phase 2 will be agreed by EPPR.</a:t>
            </a:r>
            <a:endParaRPr kumimoji="1" lang="ja-JP" altLang="en-US" sz="1400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603998" y="1949402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phase1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40102" y="1949492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phase2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17053" y="3152272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phase1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553157" y="3152362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phase2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57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663126" y="6350662"/>
            <a:ext cx="2133600" cy="365125"/>
          </a:xfrm>
        </p:spPr>
        <p:txBody>
          <a:bodyPr/>
          <a:lstStyle/>
          <a:p>
            <a:pPr>
              <a:defRPr/>
            </a:pPr>
            <a:fld id="{DF538DAC-CE72-46F5-95C0-6A5673ECEEEA}" type="slidenum">
              <a:rPr lang="ja-JP" altLang="en-US" sz="1800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1537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+mj-lt"/>
                <a:ea typeface="Meiryo UI" panose="020B0604030504040204" pitchFamily="50" charset="-128"/>
                <a:cs typeface="Meiryo UI" panose="020B0604030504040204" pitchFamily="50" charset="-128"/>
              </a:rPr>
              <a:t>Roadmap of OBD2 phase</a:t>
            </a:r>
            <a:endParaRPr kumimoji="1" lang="en-US" altLang="ja-JP" sz="2800" dirty="0">
              <a:latin typeface="+mj-lt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56821"/>
            <a:ext cx="5279056" cy="223888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85" y="3181077"/>
            <a:ext cx="5225763" cy="1964571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3450066" y="2193320"/>
            <a:ext cx="936104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15348" y="969184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phase1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1452" y="969274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phase2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407436" y="1165767"/>
            <a:ext cx="938509" cy="64807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90775" y="719118"/>
            <a:ext cx="1186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Phase1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282432" y="719118"/>
            <a:ext cx="1225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Phase2</a:t>
            </a:r>
            <a:endParaRPr kumimoji="1" lang="ja-JP" altLang="en-US" sz="1100" dirty="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450066" y="2853843"/>
            <a:ext cx="936104" cy="1847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4407436" y="4076161"/>
            <a:ext cx="938509" cy="5040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407436" y="3406823"/>
            <a:ext cx="938509" cy="5040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450066" y="3409245"/>
            <a:ext cx="936104" cy="6669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450066" y="4580217"/>
            <a:ext cx="936104" cy="3494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4398927" y="2682889"/>
            <a:ext cx="938509" cy="1709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4396803" y="4929624"/>
            <a:ext cx="938509" cy="1709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603998" y="2021410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phase1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540102" y="2021500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phase2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617053" y="3224280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phase1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553157" y="3224370"/>
            <a:ext cx="648071" cy="15388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kumimoji="1"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phase2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5364088" y="3658851"/>
            <a:ext cx="64807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5922893" y="347045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Oct/2019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892480" y="3481083"/>
            <a:ext cx="50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</a:rPr>
              <a:t>(40)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532440" y="4149080"/>
            <a:ext cx="50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(6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</a:rPr>
              <a:t>0)</a:t>
            </a: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5366102" y="4162907"/>
            <a:ext cx="64807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5924907" y="398513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Oct/2019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5366102" y="4315307"/>
            <a:ext cx="2270773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7555290" y="41397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Jan/2020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892480" y="3985319"/>
            <a:ext cx="50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(6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</a:rPr>
              <a:t>0)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940152" y="42838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Oct/2019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907725" y="4275590"/>
            <a:ext cx="50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(15)</a:t>
            </a:r>
            <a:endParaRPr kumimoji="1" lang="en-US" altLang="ja-JP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7" name="直線矢印コネクタ 36"/>
          <p:cNvCxnSpPr/>
          <p:nvPr/>
        </p:nvCxnSpPr>
        <p:spPr>
          <a:xfrm>
            <a:off x="5364088" y="4487854"/>
            <a:ext cx="64807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>
            <a:off x="5364088" y="5027003"/>
            <a:ext cx="64807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5922891" y="4838602"/>
            <a:ext cx="122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6">
                    <a:lumMod val="50000"/>
                  </a:schemeClr>
                </a:solidFill>
              </a:rPr>
              <a:t>Mar/2020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943222" y="4849235"/>
            <a:ext cx="50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(70)</a:t>
            </a:r>
            <a:endParaRPr kumimoji="1" lang="en-US" altLang="ja-JP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5364088" y="2785204"/>
            <a:ext cx="64807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5922892" y="2596803"/>
            <a:ext cx="12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6">
                    <a:lumMod val="50000"/>
                  </a:schemeClr>
                </a:solidFill>
              </a:rPr>
              <a:t>Mar/2020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943222" y="2616728"/>
            <a:ext cx="50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(30)</a:t>
            </a:r>
            <a:endParaRPr kumimoji="1" lang="en-US" altLang="ja-JP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4" name="直線矢印コネクタ 43"/>
          <p:cNvCxnSpPr/>
          <p:nvPr/>
        </p:nvCxnSpPr>
        <p:spPr>
          <a:xfrm>
            <a:off x="5364088" y="1509244"/>
            <a:ext cx="64807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5922892" y="1320843"/>
            <a:ext cx="12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6">
                    <a:lumMod val="50000"/>
                  </a:schemeClr>
                </a:solidFill>
              </a:rPr>
              <a:t>Mar/2020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943222" y="1340768"/>
            <a:ext cx="50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(90)</a:t>
            </a:r>
            <a:endParaRPr kumimoji="1" lang="en-US" altLang="ja-JP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89785" y="5589240"/>
            <a:ext cx="8774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Discussion of phase 2 is divided into 3 sessions and is planned to be completed by Mar 2020.</a:t>
            </a:r>
          </a:p>
          <a:p>
            <a:r>
              <a:rPr lang="en-US" altLang="ja-JP" dirty="0"/>
              <a:t>Formal document including phase 1 and 2 is planned to be submitted to GRPE in Jan 2021.</a:t>
            </a:r>
          </a:p>
          <a:p>
            <a:r>
              <a:rPr lang="en-US" altLang="ja-JP" dirty="0"/>
              <a:t>Amendment of GTR No.18 </a:t>
            </a:r>
            <a:r>
              <a:rPr kumimoji="1" lang="en-US" altLang="ja-JP" dirty="0"/>
              <a:t> is planned to be adopted  by WP29 in </a:t>
            </a:r>
            <a:r>
              <a:rPr lang="en-US" altLang="ja-JP" dirty="0"/>
              <a:t>Jun</a:t>
            </a:r>
            <a:r>
              <a:rPr kumimoji="1" lang="en-US" altLang="ja-JP" dirty="0"/>
              <a:t> 2021.</a:t>
            </a:r>
            <a:endParaRPr kumimoji="1" lang="ja-JP" altLang="en-US" dirty="0"/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4407436" y="2946207"/>
            <a:ext cx="3044884" cy="0"/>
          </a:xfrm>
          <a:prstGeom prst="straightConnector1">
            <a:avLst/>
          </a:prstGeom>
          <a:ln w="19050">
            <a:solidFill>
              <a:srgbClr val="0070C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7452321" y="2749203"/>
            <a:ext cx="12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6">
                    <a:lumMod val="50000"/>
                  </a:schemeClr>
                </a:solidFill>
              </a:rPr>
              <a:t>Mar/2020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087238" y="2998113"/>
            <a:ext cx="20212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Removal of square bracket on step introduction of OBD2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629723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538DAC-CE72-46F5-95C0-6A5673ECEEEA}" type="slidenum">
              <a:rPr lang="ja-JP" altLang="en-US" sz="1800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ja-JP" altLang="en-US" sz="1800">
              <a:solidFill>
                <a:schemeClr val="tx1"/>
              </a:solidFill>
            </a:endParaRPr>
          </a:p>
        </p:txBody>
      </p:sp>
      <p:sp>
        <p:nvSpPr>
          <p:cNvPr id="5" name="テキスト ボックス 3"/>
          <p:cNvSpPr txBox="1">
            <a:spLocks noChangeArrowheads="1"/>
          </p:cNvSpPr>
          <p:nvPr/>
        </p:nvSpPr>
        <p:spPr bwMode="auto">
          <a:xfrm>
            <a:off x="-26312" y="0"/>
            <a:ext cx="91582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 dirty="0" smtClean="0">
                <a:latin typeface="+mj-lt"/>
                <a:ea typeface="Meiryo UI" panose="020B0604030504040204" pitchFamily="50" charset="-128"/>
                <a:cs typeface="Meiryo UI" panose="020B0604030504040204" pitchFamily="50" charset="-128"/>
              </a:rPr>
              <a:t>Future schedule for OBD2 Correspondence Group</a:t>
            </a:r>
            <a:endParaRPr lang="ja-JP" altLang="en-US" sz="2800" dirty="0">
              <a:latin typeface="+mj-lt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918400"/>
              </p:ext>
            </p:extLst>
          </p:nvPr>
        </p:nvGraphicFramePr>
        <p:xfrm>
          <a:off x="179512" y="908720"/>
          <a:ext cx="8640960" cy="3474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915641405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3858617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370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+mn-lt"/>
                        </a:rPr>
                        <a:t>21-22</a:t>
                      </a:r>
                      <a:r>
                        <a:rPr kumimoji="1" lang="en-US" altLang="ja-JP" sz="2400" baseline="0" dirty="0" smtClean="0">
                          <a:latin typeface="+mn-lt"/>
                        </a:rPr>
                        <a:t> May</a:t>
                      </a:r>
                      <a:endParaRPr kumimoji="1" lang="ja-JP" alt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2400" dirty="0" smtClean="0">
                          <a:latin typeface="+mn-lt"/>
                        </a:rPr>
                        <a:t>OBD2</a:t>
                      </a:r>
                      <a:r>
                        <a:rPr kumimoji="1" lang="en-US" altLang="ja-JP" sz="2400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2400" baseline="0" dirty="0" err="1" smtClean="0">
                          <a:latin typeface="+mn-lt"/>
                        </a:rPr>
                        <a:t>ftf</a:t>
                      </a:r>
                      <a:r>
                        <a:rPr kumimoji="1" lang="en-US" altLang="ja-JP" sz="2400" baseline="0" dirty="0" smtClean="0">
                          <a:latin typeface="+mn-lt"/>
                        </a:rPr>
                        <a:t> meeting in Geneva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2400" baseline="0" dirty="0" smtClean="0">
                          <a:latin typeface="+mn-lt"/>
                        </a:rPr>
                        <a:t>Assignment announcement</a:t>
                      </a:r>
                      <a:endParaRPr kumimoji="1" lang="ja-JP" altLang="en-US" sz="2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729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aseline="0" dirty="0" smtClean="0">
                          <a:latin typeface="+mn-lt"/>
                        </a:rPr>
                        <a:t>28 June</a:t>
                      </a:r>
                      <a:endParaRPr kumimoji="1" lang="ja-JP" alt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2400" dirty="0" smtClean="0">
                          <a:latin typeface="+mn-lt"/>
                        </a:rPr>
                        <a:t>Deadline for</a:t>
                      </a:r>
                      <a:r>
                        <a:rPr kumimoji="1" lang="en-US" altLang="ja-JP" sz="2400" baseline="0" dirty="0" smtClean="0">
                          <a:latin typeface="+mn-lt"/>
                        </a:rPr>
                        <a:t> the assignment</a:t>
                      </a:r>
                      <a:endParaRPr kumimoji="1" lang="en-US" altLang="ja-JP" sz="2400" dirty="0" smtClean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918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aseline="0" dirty="0" smtClean="0">
                          <a:latin typeface="+mn-lt"/>
                        </a:rPr>
                        <a:t>1 – 12 July </a:t>
                      </a:r>
                      <a:r>
                        <a:rPr kumimoji="1" lang="en-US" altLang="ja-JP" sz="24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(TBD)</a:t>
                      </a:r>
                      <a:endParaRPr kumimoji="1" lang="ja-JP" altLang="en-US" sz="2400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2400" dirty="0" smtClean="0">
                          <a:latin typeface="+mn-lt"/>
                        </a:rPr>
                        <a:t>Telco for OBD2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2400" baseline="0" dirty="0" smtClean="0">
                          <a:latin typeface="+mn-lt"/>
                        </a:rPr>
                        <a:t>Assignment announcement</a:t>
                      </a:r>
                      <a:endParaRPr kumimoji="1" lang="ja-JP" altLang="en-US" sz="2400" dirty="0" smtClean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744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+mn-lt"/>
                        </a:rPr>
                        <a:t>30</a:t>
                      </a:r>
                      <a:r>
                        <a:rPr kumimoji="1" lang="en-US" altLang="ja-JP" sz="2400" baseline="0" dirty="0" smtClean="0">
                          <a:latin typeface="+mn-lt"/>
                        </a:rPr>
                        <a:t> September</a:t>
                      </a:r>
                      <a:endParaRPr kumimoji="1" lang="ja-JP" alt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2400" dirty="0" smtClean="0">
                          <a:latin typeface="+mn-lt"/>
                        </a:rPr>
                        <a:t>Deadline for</a:t>
                      </a:r>
                      <a:r>
                        <a:rPr kumimoji="1" lang="en-US" altLang="ja-JP" sz="2400" baseline="0" dirty="0" smtClean="0">
                          <a:latin typeface="+mn-lt"/>
                        </a:rPr>
                        <a:t> the assignment</a:t>
                      </a:r>
                      <a:endParaRPr kumimoji="1" lang="en-US" altLang="ja-JP" sz="2400" dirty="0" smtClean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08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+mn-lt"/>
                        </a:rPr>
                        <a:t>15-18</a:t>
                      </a:r>
                      <a:r>
                        <a:rPr kumimoji="1" lang="en-US" altLang="ja-JP" sz="2400" baseline="0" dirty="0" smtClean="0">
                          <a:latin typeface="+mn-lt"/>
                        </a:rPr>
                        <a:t> October</a:t>
                      </a:r>
                      <a:endParaRPr kumimoji="1" lang="ja-JP" alt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2400" dirty="0" smtClean="0">
                          <a:latin typeface="+mn-lt"/>
                        </a:rPr>
                        <a:t>OBD2 </a:t>
                      </a:r>
                      <a:r>
                        <a:rPr kumimoji="1" lang="en-US" altLang="ja-JP" sz="2400" baseline="0" dirty="0" err="1" smtClean="0">
                          <a:latin typeface="+mn-lt"/>
                        </a:rPr>
                        <a:t>ftf</a:t>
                      </a:r>
                      <a:r>
                        <a:rPr kumimoji="1" lang="en-US" altLang="ja-JP" sz="2400" baseline="0" dirty="0" smtClean="0">
                          <a:latin typeface="+mn-lt"/>
                        </a:rPr>
                        <a:t> meeting in California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839439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72412" y="4726127"/>
            <a:ext cx="756084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600" u="sng" dirty="0" smtClean="0"/>
              <a:t>Assignment announcement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200" dirty="0" smtClean="0"/>
              <a:t>Annex1  Functional  aspects  of OBD systems</a:t>
            </a:r>
          </a:p>
          <a:p>
            <a:pPr lvl="1"/>
            <a:r>
              <a:rPr lang="en-US" altLang="ja-JP" sz="2200" dirty="0"/>
              <a:t> </a:t>
            </a:r>
            <a:r>
              <a:rPr lang="en-US" altLang="ja-JP" sz="2200" dirty="0" smtClean="0"/>
              <a:t>    (Only for IUPR and access to OBD information)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smtClean="0"/>
              <a:t>Annex3  </a:t>
            </a:r>
            <a:r>
              <a:rPr lang="en-US" altLang="ja-JP" sz="2200" dirty="0" smtClean="0"/>
              <a:t>In-use performance ratio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 smtClean="0"/>
              <a:t>Annex5  On-board diagnostics family for IUPR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623508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5132</TotalTime>
  <Words>258</Words>
  <Application>Microsoft Office PowerPoint</Application>
  <PresentationFormat>画面に合わせる (4:3)</PresentationFormat>
  <Paragraphs>66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Meiryo UI</vt:lpstr>
      <vt:lpstr>ＭＳ Ｐゴシック</vt:lpstr>
      <vt:lpstr>Arial</vt:lpstr>
      <vt:lpstr>Calibri</vt:lpstr>
      <vt:lpstr>Times New Roman</vt:lpstr>
      <vt:lpstr>Wingdings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松川 尚生</cp:lastModifiedBy>
  <cp:revision>12</cp:revision>
  <cp:lastPrinted>2018-02-22T12:04:55Z</cp:lastPrinted>
  <dcterms:created xsi:type="dcterms:W3CDTF">2016-03-07T02:38:47Z</dcterms:created>
  <dcterms:modified xsi:type="dcterms:W3CDTF">2019-05-14T12:18:56Z</dcterms:modified>
</cp:coreProperties>
</file>