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0" r:id="rId4"/>
    <p:sldId id="261" r:id="rId5"/>
    <p:sldId id="267"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6618" autoAdjust="0"/>
    <p:restoredTop sz="94660"/>
  </p:normalViewPr>
  <p:slideViewPr>
    <p:cSldViewPr snapToGrid="0">
      <p:cViewPr varScale="1">
        <p:scale>
          <a:sx n="86" d="100"/>
          <a:sy n="86" d="100"/>
        </p:scale>
        <p:origin x="744" y="90"/>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712A6AD9-6B0E-41F8-ABB4-64AA0BFCF1C7}" type="datetimeFigureOut">
              <a:rPr lang="en-GB" smtClean="0"/>
              <a:t>31/05/2019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5821056-2A12-42D4-AFC1-74F76E132123}" type="slidenum">
              <a:rPr lang="en-GB" smtClean="0"/>
              <a:t>‹#›</a:t>
            </a:fld>
            <a:endParaRPr lang="en-GB"/>
          </a:p>
        </p:txBody>
      </p:sp>
    </p:spTree>
    <p:extLst>
      <p:ext uri="{BB962C8B-B14F-4D97-AF65-F5344CB8AC3E}">
        <p14:creationId xmlns:p14="http://schemas.microsoft.com/office/powerpoint/2010/main" val="19823787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12A6AD9-6B0E-41F8-ABB4-64AA0BFCF1C7}" type="datetimeFigureOut">
              <a:rPr lang="en-GB" smtClean="0"/>
              <a:t>31/05/2019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5821056-2A12-42D4-AFC1-74F76E132123}" type="slidenum">
              <a:rPr lang="en-GB" smtClean="0"/>
              <a:t>‹#›</a:t>
            </a:fld>
            <a:endParaRPr lang="en-GB"/>
          </a:p>
        </p:txBody>
      </p:sp>
    </p:spTree>
    <p:extLst>
      <p:ext uri="{BB962C8B-B14F-4D97-AF65-F5344CB8AC3E}">
        <p14:creationId xmlns:p14="http://schemas.microsoft.com/office/powerpoint/2010/main" val="32162597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12A6AD9-6B0E-41F8-ABB4-64AA0BFCF1C7}" type="datetimeFigureOut">
              <a:rPr lang="en-GB" smtClean="0"/>
              <a:t>31/05/2019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5821056-2A12-42D4-AFC1-74F76E132123}" type="slidenum">
              <a:rPr lang="en-GB" smtClean="0"/>
              <a:t>‹#›</a:t>
            </a:fld>
            <a:endParaRPr lang="en-GB"/>
          </a:p>
        </p:txBody>
      </p:sp>
    </p:spTree>
    <p:extLst>
      <p:ext uri="{BB962C8B-B14F-4D97-AF65-F5344CB8AC3E}">
        <p14:creationId xmlns:p14="http://schemas.microsoft.com/office/powerpoint/2010/main" val="24146731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12A6AD9-6B0E-41F8-ABB4-64AA0BFCF1C7}" type="datetimeFigureOut">
              <a:rPr lang="en-GB" smtClean="0"/>
              <a:t>31/05/2019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5821056-2A12-42D4-AFC1-74F76E132123}" type="slidenum">
              <a:rPr lang="en-GB" smtClean="0"/>
              <a:t>‹#›</a:t>
            </a:fld>
            <a:endParaRPr lang="en-GB"/>
          </a:p>
        </p:txBody>
      </p:sp>
    </p:spTree>
    <p:extLst>
      <p:ext uri="{BB962C8B-B14F-4D97-AF65-F5344CB8AC3E}">
        <p14:creationId xmlns:p14="http://schemas.microsoft.com/office/powerpoint/2010/main" val="28226205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12A6AD9-6B0E-41F8-ABB4-64AA0BFCF1C7}" type="datetimeFigureOut">
              <a:rPr lang="en-GB" smtClean="0"/>
              <a:t>31/05/2019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5821056-2A12-42D4-AFC1-74F76E132123}" type="slidenum">
              <a:rPr lang="en-GB" smtClean="0"/>
              <a:t>‹#›</a:t>
            </a:fld>
            <a:endParaRPr lang="en-GB"/>
          </a:p>
        </p:txBody>
      </p:sp>
    </p:spTree>
    <p:extLst>
      <p:ext uri="{BB962C8B-B14F-4D97-AF65-F5344CB8AC3E}">
        <p14:creationId xmlns:p14="http://schemas.microsoft.com/office/powerpoint/2010/main" val="7151530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712A6AD9-6B0E-41F8-ABB4-64AA0BFCF1C7}" type="datetimeFigureOut">
              <a:rPr lang="en-GB" smtClean="0"/>
              <a:t>31/05/2019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5821056-2A12-42D4-AFC1-74F76E132123}" type="slidenum">
              <a:rPr lang="en-GB" smtClean="0"/>
              <a:t>‹#›</a:t>
            </a:fld>
            <a:endParaRPr lang="en-GB"/>
          </a:p>
        </p:txBody>
      </p:sp>
    </p:spTree>
    <p:extLst>
      <p:ext uri="{BB962C8B-B14F-4D97-AF65-F5344CB8AC3E}">
        <p14:creationId xmlns:p14="http://schemas.microsoft.com/office/powerpoint/2010/main" val="1999688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712A6AD9-6B0E-41F8-ABB4-64AA0BFCF1C7}" type="datetimeFigureOut">
              <a:rPr lang="en-GB" smtClean="0"/>
              <a:t>31/05/2019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5821056-2A12-42D4-AFC1-74F76E132123}" type="slidenum">
              <a:rPr lang="en-GB" smtClean="0"/>
              <a:t>‹#›</a:t>
            </a:fld>
            <a:endParaRPr lang="en-GB"/>
          </a:p>
        </p:txBody>
      </p:sp>
    </p:spTree>
    <p:extLst>
      <p:ext uri="{BB962C8B-B14F-4D97-AF65-F5344CB8AC3E}">
        <p14:creationId xmlns:p14="http://schemas.microsoft.com/office/powerpoint/2010/main" val="1836396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712A6AD9-6B0E-41F8-ABB4-64AA0BFCF1C7}" type="datetimeFigureOut">
              <a:rPr lang="en-GB" smtClean="0"/>
              <a:t>31/05/2019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5821056-2A12-42D4-AFC1-74F76E132123}" type="slidenum">
              <a:rPr lang="en-GB" smtClean="0"/>
              <a:t>‹#›</a:t>
            </a:fld>
            <a:endParaRPr lang="en-GB"/>
          </a:p>
        </p:txBody>
      </p:sp>
    </p:spTree>
    <p:extLst>
      <p:ext uri="{BB962C8B-B14F-4D97-AF65-F5344CB8AC3E}">
        <p14:creationId xmlns:p14="http://schemas.microsoft.com/office/powerpoint/2010/main" val="22091984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2A6AD9-6B0E-41F8-ABB4-64AA0BFCF1C7}" type="datetimeFigureOut">
              <a:rPr lang="en-GB" smtClean="0"/>
              <a:t>31/05/2019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5821056-2A12-42D4-AFC1-74F76E132123}" type="slidenum">
              <a:rPr lang="en-GB" smtClean="0"/>
              <a:t>‹#›</a:t>
            </a:fld>
            <a:endParaRPr lang="en-GB"/>
          </a:p>
        </p:txBody>
      </p:sp>
    </p:spTree>
    <p:extLst>
      <p:ext uri="{BB962C8B-B14F-4D97-AF65-F5344CB8AC3E}">
        <p14:creationId xmlns:p14="http://schemas.microsoft.com/office/powerpoint/2010/main" val="9157319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12A6AD9-6B0E-41F8-ABB4-64AA0BFCF1C7}" type="datetimeFigureOut">
              <a:rPr lang="en-GB" smtClean="0"/>
              <a:t>31/05/2019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5821056-2A12-42D4-AFC1-74F76E132123}" type="slidenum">
              <a:rPr lang="en-GB" smtClean="0"/>
              <a:t>‹#›</a:t>
            </a:fld>
            <a:endParaRPr lang="en-GB"/>
          </a:p>
        </p:txBody>
      </p:sp>
    </p:spTree>
    <p:extLst>
      <p:ext uri="{BB962C8B-B14F-4D97-AF65-F5344CB8AC3E}">
        <p14:creationId xmlns:p14="http://schemas.microsoft.com/office/powerpoint/2010/main" val="2558723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12A6AD9-6B0E-41F8-ABB4-64AA0BFCF1C7}" type="datetimeFigureOut">
              <a:rPr lang="en-GB" smtClean="0"/>
              <a:t>31/05/2019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5821056-2A12-42D4-AFC1-74F76E132123}" type="slidenum">
              <a:rPr lang="en-GB" smtClean="0"/>
              <a:t>‹#›</a:t>
            </a:fld>
            <a:endParaRPr lang="en-GB"/>
          </a:p>
        </p:txBody>
      </p:sp>
    </p:spTree>
    <p:extLst>
      <p:ext uri="{BB962C8B-B14F-4D97-AF65-F5344CB8AC3E}">
        <p14:creationId xmlns:p14="http://schemas.microsoft.com/office/powerpoint/2010/main" val="323560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2A6AD9-6B0E-41F8-ABB4-64AA0BFCF1C7}" type="datetimeFigureOut">
              <a:rPr lang="en-GB" smtClean="0"/>
              <a:t>31/05/2019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821056-2A12-42D4-AFC1-74F76E132123}" type="slidenum">
              <a:rPr lang="en-GB" smtClean="0"/>
              <a:t>‹#›</a:t>
            </a:fld>
            <a:endParaRPr lang="en-GB"/>
          </a:p>
        </p:txBody>
      </p:sp>
    </p:spTree>
    <p:extLst>
      <p:ext uri="{BB962C8B-B14F-4D97-AF65-F5344CB8AC3E}">
        <p14:creationId xmlns:p14="http://schemas.microsoft.com/office/powerpoint/2010/main" val="6636967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647976" cy="2387600"/>
          </a:xfrm>
        </p:spPr>
        <p:txBody>
          <a:bodyPr>
            <a:normAutofit/>
          </a:bodyPr>
          <a:lstStyle/>
          <a:p>
            <a:r>
              <a:rPr lang="en-US" altLang="ja-JP" sz="5400" b="1" dirty="0">
                <a:latin typeface="Arial" panose="020B0604020202020204" pitchFamily="34" charset="0"/>
                <a:cs typeface="Arial" panose="020B0604020202020204" pitchFamily="34" charset="0"/>
              </a:rPr>
              <a:t>Proposed Definition of the Pause Function</a:t>
            </a:r>
            <a:endParaRPr lang="en-GB" sz="5400" dirty="0">
              <a:latin typeface="Arial" panose="020B0604020202020204" pitchFamily="34" charset="0"/>
              <a:cs typeface="Arial" panose="020B0604020202020204" pitchFamily="34" charset="0"/>
            </a:endParaRPr>
          </a:p>
        </p:txBody>
      </p:sp>
      <p:sp>
        <p:nvSpPr>
          <p:cNvPr id="8" name="Subtitle 2"/>
          <p:cNvSpPr txBox="1">
            <a:spLocks/>
          </p:cNvSpPr>
          <p:nvPr/>
        </p:nvSpPr>
        <p:spPr>
          <a:xfrm>
            <a:off x="2987457" y="4538031"/>
            <a:ext cx="6400800" cy="175260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9pPr>
          </a:lstStyle>
          <a:p>
            <a:r>
              <a:rPr lang="en-US" altLang="ja-JP" dirty="0">
                <a:latin typeface="Arial" panose="020B0604020202020204" pitchFamily="34" charset="0"/>
                <a:cs typeface="Arial" panose="020B0604020202020204" pitchFamily="34" charset="0"/>
              </a:rPr>
              <a:t>JASIC Noise subcommittee</a:t>
            </a:r>
            <a:endParaRPr lang="ja-JP" altLang="ja-JP" dirty="0">
              <a:latin typeface="Arial" panose="020B0604020202020204" pitchFamily="34" charset="0"/>
              <a:cs typeface="Arial" panose="020B0604020202020204" pitchFamily="34" charset="0"/>
            </a:endParaRPr>
          </a:p>
          <a:p>
            <a:r>
              <a:rPr lang="en-US" altLang="ja-JP" dirty="0">
                <a:latin typeface="Arial" panose="020B0604020202020204" pitchFamily="34" charset="0"/>
                <a:cs typeface="Arial" panose="020B0604020202020204" pitchFamily="34" charset="0"/>
              </a:rPr>
              <a:t>Koichi Hirata</a:t>
            </a:r>
            <a:endParaRPr kumimoji="1" lang="ja-JP" altLang="en-US" sz="3200" b="0" i="0" u="none" strike="noStrike" kern="1200" cap="none" spc="0" normalizeH="0" baseline="0" noProof="0" dirty="0">
              <a:ln>
                <a:noFill/>
              </a:ln>
              <a:solidFill>
                <a:sysClr val="windowText" lastClr="000000">
                  <a:tint val="75000"/>
                </a:sysClr>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p:txBody>
      </p:sp>
    </p:spTree>
    <p:extLst>
      <p:ext uri="{BB962C8B-B14F-4D97-AF65-F5344CB8AC3E}">
        <p14:creationId xmlns:p14="http://schemas.microsoft.com/office/powerpoint/2010/main" val="5384167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79597"/>
            <a:ext cx="10515600" cy="867327"/>
          </a:xfrm>
        </p:spPr>
        <p:txBody>
          <a:bodyPr>
            <a:normAutofit/>
          </a:bodyPr>
          <a:lstStyle/>
          <a:p>
            <a:r>
              <a:rPr lang="en-US" altLang="ja-JP" sz="4000" b="1" dirty="0">
                <a:latin typeface="Arial" panose="020B0604020202020204" pitchFamily="34" charset="0"/>
                <a:cs typeface="Arial" panose="020B0604020202020204" pitchFamily="34" charset="0"/>
              </a:rPr>
              <a:t>Tasks for TFRW #5</a:t>
            </a:r>
            <a:endParaRPr lang="en-GB" sz="40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15774" y="964232"/>
            <a:ext cx="10515600" cy="2557444"/>
          </a:xfrm>
        </p:spPr>
        <p:txBody>
          <a:bodyPr>
            <a:normAutofit/>
          </a:bodyPr>
          <a:lstStyle/>
          <a:p>
            <a:pPr marL="0" indent="0">
              <a:buNone/>
            </a:pPr>
            <a:r>
              <a:rPr lang="en-US" sz="2400" u="sng" dirty="0">
                <a:latin typeface="+mj-lt"/>
                <a:cs typeface="Arial" panose="020B0604020202020204" pitchFamily="34" charset="0"/>
              </a:rPr>
              <a:t>Discussion status regarding Pause function at the TFRW#5</a:t>
            </a:r>
            <a:endParaRPr lang="en-GB" sz="2400" u="sng" dirty="0">
              <a:latin typeface="+mj-lt"/>
              <a:cs typeface="Arial" panose="020B0604020202020204" pitchFamily="34" charset="0"/>
            </a:endParaRPr>
          </a:p>
          <a:p>
            <a:r>
              <a:rPr lang="en-GB" altLang="ja-JP" sz="2400" dirty="0">
                <a:latin typeface="+mj-lt"/>
                <a:cs typeface="Arial" panose="020B0604020202020204" pitchFamily="34" charset="0"/>
              </a:rPr>
              <a:t>The group requested that Japan should present at the next meeting more information, evidence and facts for the need of a “Pause function” not influencing the safety aspect of a reverse warning device. The Group pointed out that an equal level of safety has to be fixed inside this UN-Regulation, if requirements about Pause Switch would be included (e.g. camera-monitor system, which also will be steered by an existing trailer with/without camera-monitor system).</a:t>
            </a:r>
            <a:endParaRPr lang="en-GB" sz="2400" dirty="0">
              <a:latin typeface="+mj-lt"/>
              <a:cs typeface="Arial" panose="020B0604020202020204" pitchFamily="34" charset="0"/>
            </a:endParaRPr>
          </a:p>
        </p:txBody>
      </p:sp>
      <p:sp>
        <p:nvSpPr>
          <p:cNvPr id="4" name="TextBox 3"/>
          <p:cNvSpPr txBox="1"/>
          <p:nvPr/>
        </p:nvSpPr>
        <p:spPr>
          <a:xfrm>
            <a:off x="636556" y="4230254"/>
            <a:ext cx="11333018" cy="2308324"/>
          </a:xfrm>
          <a:prstGeom prst="rect">
            <a:avLst/>
          </a:prstGeom>
          <a:noFill/>
        </p:spPr>
        <p:txBody>
          <a:bodyPr wrap="square" rtlCol="0">
            <a:spAutoFit/>
          </a:bodyPr>
          <a:lstStyle/>
          <a:p>
            <a:r>
              <a:rPr lang="en-US" altLang="ja-JP" sz="2400" dirty="0">
                <a:latin typeface="Arial" panose="020B0604020202020204" pitchFamily="34" charset="0"/>
                <a:cs typeface="Arial" panose="020B0604020202020204" pitchFamily="34" charset="0"/>
              </a:rPr>
              <a:t>What is necessary for the pause function to be usable:</a:t>
            </a:r>
          </a:p>
          <a:p>
            <a:pPr marL="179388" indent="-179388"/>
            <a:r>
              <a:rPr lang="en-US" altLang="ja-JP" sz="2400" dirty="0">
                <a:latin typeface="Arial" panose="020B0604020202020204" pitchFamily="34" charset="0"/>
                <a:cs typeface="Arial" panose="020B0604020202020204" pitchFamily="34" charset="0"/>
              </a:rPr>
              <a:t>- The driver is ensured of the backward field of vision behind the vehicle, including when towing other vehicles. The </a:t>
            </a:r>
            <a:r>
              <a:rPr lang="en-US" altLang="ja-JP" sz="2400" dirty="0">
                <a:solidFill>
                  <a:srgbClr val="FF0000"/>
                </a:solidFill>
                <a:latin typeface="Arial" panose="020B0604020202020204" pitchFamily="34" charset="0"/>
                <a:cs typeface="Arial" panose="020B0604020202020204" pitchFamily="34" charset="0"/>
              </a:rPr>
              <a:t>backward field-of-vision device</a:t>
            </a:r>
            <a:r>
              <a:rPr lang="en-US" altLang="ja-JP" sz="2400" dirty="0">
                <a:latin typeface="Arial" panose="020B0604020202020204" pitchFamily="34" charset="0"/>
                <a:cs typeface="Arial" panose="020B0604020202020204" pitchFamily="34" charset="0"/>
              </a:rPr>
              <a:t> is operable;</a:t>
            </a:r>
            <a:endParaRPr lang="ja-JP" altLang="ja-JP" sz="2400" dirty="0">
              <a:latin typeface="Arial" panose="020B0604020202020204" pitchFamily="34" charset="0"/>
              <a:cs typeface="Arial" panose="020B0604020202020204" pitchFamily="34" charset="0"/>
            </a:endParaRPr>
          </a:p>
          <a:p>
            <a:pPr marL="179388" indent="-179388"/>
            <a:r>
              <a:rPr lang="en-US" altLang="ja-JP" sz="2400" dirty="0">
                <a:latin typeface="Arial" panose="020B0604020202020204" pitchFamily="34" charset="0"/>
                <a:cs typeface="Arial" panose="020B0604020202020204" pitchFamily="34" charset="0"/>
              </a:rPr>
              <a:t>- The definition of the backward field-of-vision device is clearly given;</a:t>
            </a:r>
            <a:endParaRPr lang="ja-JP" altLang="ja-JP" sz="2400" dirty="0">
              <a:latin typeface="Arial" panose="020B0604020202020204" pitchFamily="34" charset="0"/>
              <a:cs typeface="Arial" panose="020B0604020202020204" pitchFamily="34" charset="0"/>
            </a:endParaRPr>
          </a:p>
          <a:p>
            <a:pPr marL="179388" indent="-179388"/>
            <a:r>
              <a:rPr lang="en-US" altLang="ja-JP" sz="2400" dirty="0">
                <a:latin typeface="Arial" panose="020B0604020202020204" pitchFamily="34" charset="0"/>
                <a:cs typeface="Arial" panose="020B0604020202020204" pitchFamily="34" charset="0"/>
              </a:rPr>
              <a:t>- The reverse warning device automatically returns to the normal mode (when the gear is put into reverse again or when the ignition is turned on again).</a:t>
            </a:r>
          </a:p>
        </p:txBody>
      </p:sp>
      <p:sp>
        <p:nvSpPr>
          <p:cNvPr id="5" name="Down Arrow 4"/>
          <p:cNvSpPr/>
          <p:nvPr/>
        </p:nvSpPr>
        <p:spPr>
          <a:xfrm>
            <a:off x="4312508" y="3678257"/>
            <a:ext cx="914400" cy="3954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61105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1732"/>
            <a:ext cx="10515600" cy="463199"/>
          </a:xfrm>
        </p:spPr>
        <p:txBody>
          <a:bodyPr>
            <a:normAutofit fontScale="90000"/>
          </a:bodyPr>
          <a:lstStyle/>
          <a:p>
            <a:r>
              <a:rPr lang="en-US" altLang="ja-JP" sz="2800" b="1" dirty="0">
                <a:latin typeface="Arial" panose="020B0604020202020204" pitchFamily="34" charset="0"/>
                <a:cs typeface="Arial" panose="020B0604020202020204" pitchFamily="34" charset="0"/>
              </a:rPr>
              <a:t>Provisions of the Austrian Regulations of reverse alarm</a:t>
            </a:r>
            <a:endParaRPr lang="en-GB" sz="3200" dirty="0">
              <a:latin typeface="Arial" panose="020B0604020202020204" pitchFamily="34" charset="0"/>
              <a:cs typeface="Arial" panose="020B0604020202020204" pitchFamily="34" charset="0"/>
            </a:endParaRPr>
          </a:p>
        </p:txBody>
      </p:sp>
      <p:sp>
        <p:nvSpPr>
          <p:cNvPr id="5" name="Content Placeholder 2"/>
          <p:cNvSpPr txBox="1">
            <a:spLocks/>
          </p:cNvSpPr>
          <p:nvPr/>
        </p:nvSpPr>
        <p:spPr>
          <a:xfrm>
            <a:off x="264732" y="4978624"/>
            <a:ext cx="11700000" cy="1810553"/>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600"/>
              </a:spcBef>
              <a:buNone/>
            </a:pPr>
            <a:r>
              <a:rPr lang="en-US" sz="1400" dirty="0">
                <a:latin typeface="Arial" panose="020B0604020202020204" pitchFamily="34" charset="0"/>
                <a:cs typeface="Arial" panose="020B0604020202020204" pitchFamily="34" charset="0"/>
              </a:rPr>
              <a:t>Note 3:</a:t>
            </a:r>
          </a:p>
          <a:p>
            <a:pPr marL="0" indent="0">
              <a:spcBef>
                <a:spcPts val="600"/>
              </a:spcBef>
              <a:buNone/>
            </a:pPr>
            <a:r>
              <a:rPr lang="en-US" sz="1400" dirty="0">
                <a:latin typeface="Arial" panose="020B0604020202020204" pitchFamily="34" charset="0"/>
                <a:cs typeface="Arial" panose="020B0604020202020204" pitchFamily="34" charset="0"/>
              </a:rPr>
              <a:t>This kind of video system shall be automatically activated when the gear is put into reverse. Further, if the video system is not one approved under the ECE regulation 49.02 or the EU directive 2003/97/EC, the system shall have the following features:</a:t>
            </a:r>
          </a:p>
          <a:p>
            <a:pPr marL="0" indent="0">
              <a:spcBef>
                <a:spcPts val="600"/>
              </a:spcBef>
              <a:buNone/>
            </a:pPr>
            <a:r>
              <a:rPr lang="en-US" sz="1400" dirty="0">
                <a:latin typeface="Arial" panose="020B0604020202020204" pitchFamily="34" charset="0"/>
                <a:cs typeface="Arial" panose="020B0604020202020204" pitchFamily="34" charset="0"/>
              </a:rPr>
              <a:t>- A 6-inch screen monitor;</a:t>
            </a:r>
          </a:p>
          <a:p>
            <a:pPr marL="0" indent="0">
              <a:spcBef>
                <a:spcPts val="0"/>
              </a:spcBef>
              <a:buNone/>
            </a:pPr>
            <a:r>
              <a:rPr lang="en-US" sz="1400" dirty="0">
                <a:latin typeface="Arial" panose="020B0604020202020204" pitchFamily="34" charset="0"/>
                <a:cs typeface="Arial" panose="020B0604020202020204" pitchFamily="34" charset="0"/>
              </a:rPr>
              <a:t>- A contrast ratio of 600:1 or above;</a:t>
            </a:r>
          </a:p>
          <a:p>
            <a:pPr marL="0" indent="0">
              <a:spcBef>
                <a:spcPts val="0"/>
              </a:spcBef>
              <a:buNone/>
            </a:pPr>
            <a:r>
              <a:rPr lang="en-US" sz="1400" dirty="0">
                <a:latin typeface="Arial" panose="020B0604020202020204" pitchFamily="34" charset="0"/>
                <a:cs typeface="Arial" panose="020B0604020202020204" pitchFamily="34" charset="0"/>
              </a:rPr>
              <a:t>- An active brightness control;</a:t>
            </a:r>
          </a:p>
          <a:p>
            <a:pPr marL="0" indent="0">
              <a:spcBef>
                <a:spcPts val="0"/>
              </a:spcBef>
              <a:buNone/>
            </a:pPr>
            <a:r>
              <a:rPr lang="en-US" sz="1400" dirty="0">
                <a:latin typeface="Arial" panose="020B0604020202020204" pitchFamily="34" charset="0"/>
                <a:cs typeface="Arial" panose="020B0604020202020204" pitchFamily="34" charset="0"/>
              </a:rPr>
              <a:t>- A TV resolution of 330 (H) x 350 (V);</a:t>
            </a:r>
          </a:p>
          <a:p>
            <a:pPr marL="0" indent="0">
              <a:spcBef>
                <a:spcPts val="0"/>
              </a:spcBef>
              <a:buNone/>
            </a:pPr>
            <a:r>
              <a:rPr lang="en-US" sz="1400" dirty="0">
                <a:latin typeface="Arial" panose="020B0604020202020204" pitchFamily="34" charset="0"/>
                <a:cs typeface="Arial" panose="020B0604020202020204" pitchFamily="34" charset="0"/>
              </a:rPr>
              <a:t>- A luminous sensitivity with sufficient backup light for the driver in operation.</a:t>
            </a:r>
          </a:p>
          <a:p>
            <a:pPr marL="0" indent="0">
              <a:spcBef>
                <a:spcPts val="0"/>
              </a:spcBef>
              <a:buFont typeface="Arial" panose="020B0604020202020204" pitchFamily="34" charset="0"/>
              <a:buNone/>
            </a:pPr>
            <a:endParaRPr lang="en-GB" sz="1400" dirty="0">
              <a:latin typeface="Arial" panose="020B0604020202020204" pitchFamily="34" charset="0"/>
              <a:cs typeface="Arial" panose="020B0604020202020204" pitchFamily="34" charset="0"/>
            </a:endParaRPr>
          </a:p>
        </p:txBody>
      </p:sp>
      <p:sp>
        <p:nvSpPr>
          <p:cNvPr id="6" name="Content Placeholder 2"/>
          <p:cNvSpPr txBox="1">
            <a:spLocks/>
          </p:cNvSpPr>
          <p:nvPr/>
        </p:nvSpPr>
        <p:spPr>
          <a:xfrm>
            <a:off x="264732" y="3386013"/>
            <a:ext cx="11700000" cy="1569051"/>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600"/>
              </a:spcBef>
              <a:buNone/>
            </a:pPr>
            <a:r>
              <a:rPr lang="en-US" altLang="ja-JP" sz="1400" dirty="0">
                <a:latin typeface="Arial" panose="020B0604020202020204" pitchFamily="34" charset="0"/>
                <a:cs typeface="Arial" panose="020B0604020202020204" pitchFamily="34" charset="0"/>
              </a:rPr>
              <a:t>Note 2:</a:t>
            </a:r>
          </a:p>
          <a:p>
            <a:pPr marL="0" indent="0">
              <a:spcBef>
                <a:spcPts val="600"/>
              </a:spcBef>
              <a:buNone/>
            </a:pPr>
            <a:r>
              <a:rPr lang="en-US" altLang="ja-JP" sz="1400" dirty="0">
                <a:latin typeface="Arial" panose="020B0604020202020204" pitchFamily="34" charset="0"/>
                <a:cs typeface="Arial" panose="020B0604020202020204" pitchFamily="34" charset="0"/>
              </a:rPr>
              <a:t>Pursuant to the 47th amendment to KDV (BGBL Part II No. 414/2001), the following phrase was added to Article 18, paragraph 8 of the Act: “the reverse warning device shall be switchable to a silent mode of not less than 55dB (A) ± 3dB (A), while ensuring that it is automatically reactivated to the normal mode every time the ignition is turned on again.</a:t>
            </a:r>
          </a:p>
          <a:p>
            <a:pPr marL="0" indent="0">
              <a:spcBef>
                <a:spcPts val="600"/>
              </a:spcBef>
              <a:buNone/>
            </a:pPr>
            <a:r>
              <a:rPr lang="en-US" altLang="ja-JP" sz="1400" dirty="0">
                <a:latin typeface="Arial" panose="020B0604020202020204" pitchFamily="34" charset="0"/>
                <a:cs typeface="Arial" panose="020B0604020202020204" pitchFamily="34" charset="0"/>
              </a:rPr>
              <a:t>Between 10:00 p.m. and 5:00 a.m., </a:t>
            </a:r>
            <a:r>
              <a:rPr lang="en-US" altLang="ja-JP" sz="1400" dirty="0">
                <a:solidFill>
                  <a:srgbClr val="FF0000"/>
                </a:solidFill>
                <a:latin typeface="Arial" panose="020B0604020202020204" pitchFamily="34" charset="0"/>
                <a:cs typeface="Arial" panose="020B0604020202020204" pitchFamily="34" charset="0"/>
              </a:rPr>
              <a:t>the reverse warning device may be switched off if it is ensured that it automatically switches on the flash light for alarm every time the gear is put into reverse; provided</a:t>
            </a:r>
            <a:r>
              <a:rPr lang="en-US" altLang="ja-JP" sz="1400" dirty="0">
                <a:latin typeface="Arial" panose="020B0604020202020204" pitchFamily="34" charset="0"/>
                <a:cs typeface="Arial" panose="020B0604020202020204" pitchFamily="34" charset="0"/>
              </a:rPr>
              <a:t>, however, that the reverse warning device is not required when the vehicle is equipped with an alternative safety device, such as a video system, that allows the driver to directly check the space behind the vehicle.</a:t>
            </a:r>
          </a:p>
        </p:txBody>
      </p:sp>
      <p:sp>
        <p:nvSpPr>
          <p:cNvPr id="3" name="Content Placeholder 2"/>
          <p:cNvSpPr>
            <a:spLocks noGrp="1"/>
          </p:cNvSpPr>
          <p:nvPr>
            <p:ph idx="1"/>
          </p:nvPr>
        </p:nvSpPr>
        <p:spPr>
          <a:xfrm>
            <a:off x="264732" y="528872"/>
            <a:ext cx="11700000" cy="2075368"/>
          </a:xfrm>
          <a:solidFill>
            <a:schemeClr val="bg1"/>
          </a:solidFill>
        </p:spPr>
        <p:txBody>
          <a:bodyPr>
            <a:noAutofit/>
          </a:bodyPr>
          <a:lstStyle/>
          <a:p>
            <a:pPr>
              <a:lnSpc>
                <a:spcPct val="100000"/>
              </a:lnSpc>
              <a:spcBef>
                <a:spcPts val="0"/>
              </a:spcBef>
              <a:buFont typeface="Wingdings" panose="05000000000000000000" pitchFamily="2" charset="2"/>
              <a:buChar char="Ø"/>
            </a:pPr>
            <a:r>
              <a:rPr lang="en-US" altLang="ja-JP" sz="1800" dirty="0">
                <a:latin typeface="Arial" panose="020B0604020202020204" pitchFamily="34" charset="0"/>
                <a:cs typeface="Arial" panose="020B0604020202020204" pitchFamily="34" charset="0"/>
              </a:rPr>
              <a:t>Changes by the 47</a:t>
            </a:r>
            <a:r>
              <a:rPr lang="en-US" altLang="ja-JP" sz="1800" baseline="30000" dirty="0">
                <a:latin typeface="Arial" panose="020B0604020202020204" pitchFamily="34" charset="0"/>
                <a:cs typeface="Arial" panose="020B0604020202020204" pitchFamily="34" charset="0"/>
              </a:rPr>
              <a:t>th</a:t>
            </a:r>
            <a:r>
              <a:rPr lang="en-US" altLang="ja-JP" sz="1800" dirty="0">
                <a:latin typeface="Arial" panose="020B0604020202020204" pitchFamily="34" charset="0"/>
                <a:cs typeface="Arial" panose="020B0604020202020204" pitchFamily="34" charset="0"/>
              </a:rPr>
              <a:t> amendment to KDV</a:t>
            </a:r>
          </a:p>
          <a:p>
            <a:pPr marL="179388" indent="-179388">
              <a:lnSpc>
                <a:spcPct val="100000"/>
              </a:lnSpc>
              <a:spcBef>
                <a:spcPts val="0"/>
              </a:spcBef>
              <a:buNone/>
            </a:pPr>
            <a:r>
              <a:rPr lang="en-US" altLang="ja-JP" sz="1800" dirty="0">
                <a:latin typeface="Arial" panose="020B0604020202020204" pitchFamily="34" charset="0"/>
                <a:cs typeface="Arial" panose="020B0604020202020204" pitchFamily="34" charset="0"/>
              </a:rPr>
              <a:t>- Pursuant to the 47th amendment to KDV (BGBL Part II No. 414/2001 published on November 30, 2001 (see Note 2)), the manufacturer shall allow a reverse warning device to be temporarily switched over to a silent mode of not less than 55dB (A) ± 3dB (A), while ensuring that it is automatically reactivated to the normal mode every time the ignition is turned on again.</a:t>
            </a:r>
          </a:p>
          <a:p>
            <a:pPr marL="179388" indent="-179388">
              <a:lnSpc>
                <a:spcPct val="100000"/>
              </a:lnSpc>
              <a:spcBef>
                <a:spcPts val="0"/>
              </a:spcBef>
              <a:buNone/>
            </a:pPr>
            <a:r>
              <a:rPr lang="en-US" altLang="ja-JP" sz="1800" dirty="0">
                <a:latin typeface="Arial" panose="020B0604020202020204" pitchFamily="34" charset="0"/>
                <a:cs typeface="Arial" panose="020B0604020202020204" pitchFamily="34" charset="0"/>
              </a:rPr>
              <a:t>- Between 10:00 p.m. and 5:00 a.m., </a:t>
            </a:r>
            <a:r>
              <a:rPr lang="en-US" altLang="ja-JP" sz="1800" dirty="0">
                <a:solidFill>
                  <a:srgbClr val="FF0000"/>
                </a:solidFill>
                <a:latin typeface="Arial" panose="020B0604020202020204" pitchFamily="34" charset="0"/>
                <a:cs typeface="Arial" panose="020B0604020202020204" pitchFamily="34" charset="0"/>
              </a:rPr>
              <a:t>the reverse warning device may be switched off if it is ensured that it automatically switches on the flash light for alarm every time the gear is put into reverse again</a:t>
            </a:r>
            <a:r>
              <a:rPr lang="en-US" altLang="ja-JP" sz="1800" dirty="0">
                <a:latin typeface="Arial" panose="020B0604020202020204" pitchFamily="34" charset="0"/>
                <a:cs typeface="Arial" panose="020B0604020202020204" pitchFamily="34" charset="0"/>
              </a:rPr>
              <a:t>.</a:t>
            </a:r>
          </a:p>
          <a:p>
            <a:pPr marL="179388" indent="-179388">
              <a:lnSpc>
                <a:spcPct val="100000"/>
              </a:lnSpc>
              <a:spcBef>
                <a:spcPts val="0"/>
              </a:spcBef>
              <a:buNone/>
            </a:pPr>
            <a:r>
              <a:rPr lang="en-US" altLang="ja-JP" sz="1800" dirty="0">
                <a:latin typeface="Arial" panose="020B0604020202020204" pitchFamily="34" charset="0"/>
                <a:cs typeface="Arial" panose="020B0604020202020204" pitchFamily="34" charset="0"/>
              </a:rPr>
              <a:t>- Notwithstanding the foregoing, the reverse warning device is not required when the vehicle is equipped with an alternative safety device, such as a video system, that allows the driver to directly check the space behind the vehicle (see Note 3).</a:t>
            </a:r>
          </a:p>
          <a:p>
            <a:pPr marL="0" indent="0">
              <a:lnSpc>
                <a:spcPct val="100000"/>
              </a:lnSpc>
              <a:spcBef>
                <a:spcPts val="0"/>
              </a:spcBef>
              <a:buNone/>
            </a:pPr>
            <a:endParaRPr lang="en-US" altLang="ja-JP"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317377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61491"/>
            <a:ext cx="10515600" cy="508466"/>
          </a:xfrm>
        </p:spPr>
        <p:txBody>
          <a:bodyPr>
            <a:normAutofit/>
          </a:bodyPr>
          <a:lstStyle/>
          <a:p>
            <a:r>
              <a:rPr lang="en-US" altLang="ja-JP" sz="2800" b="1" u="sng" dirty="0">
                <a:latin typeface="Arial" panose="020B0604020202020204" pitchFamily="34" charset="0"/>
                <a:cs typeface="Arial" panose="020B0604020202020204" pitchFamily="34" charset="0"/>
              </a:rPr>
              <a:t>Draft Proposed by TFRW #5</a:t>
            </a:r>
            <a:endParaRPr lang="en-GB" sz="28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44386" y="748787"/>
            <a:ext cx="11269973" cy="5893769"/>
          </a:xfrm>
        </p:spPr>
        <p:txBody>
          <a:bodyPr>
            <a:noAutofit/>
          </a:bodyPr>
          <a:lstStyle/>
          <a:p>
            <a:pPr>
              <a:buFont typeface="Wingdings" panose="05000000000000000000" pitchFamily="2" charset="2"/>
              <a:buChar char="Ø"/>
            </a:pPr>
            <a:r>
              <a:rPr lang="en-GB" sz="1800" dirty="0">
                <a:latin typeface="Arial" panose="020B0604020202020204" pitchFamily="34" charset="0"/>
                <a:cs typeface="Arial" panose="020B0604020202020204" pitchFamily="34" charset="0"/>
              </a:rPr>
              <a:t>11. Definitions (Part II)</a:t>
            </a:r>
          </a:p>
          <a:p>
            <a:pPr>
              <a:buFont typeface="Wingdings" panose="05000000000000000000" pitchFamily="2" charset="2"/>
              <a:buChar char="Ø"/>
            </a:pPr>
            <a:r>
              <a:rPr lang="en-GB" sz="1800" dirty="0">
                <a:latin typeface="Arial" panose="020B0604020202020204" pitchFamily="34" charset="0"/>
                <a:cs typeface="Arial" panose="020B0604020202020204" pitchFamily="34" charset="0"/>
              </a:rPr>
              <a:t>[11.8. "Pause function" means a mechanism to halt temporarily the operation of a reverse warning device.] </a:t>
            </a:r>
          </a:p>
          <a:p>
            <a:pPr>
              <a:buFont typeface="Wingdings" panose="05000000000000000000" pitchFamily="2" charset="2"/>
              <a:buChar char="Ø"/>
            </a:pPr>
            <a:r>
              <a:rPr lang="en-GB" sz="1800" dirty="0">
                <a:latin typeface="Arial" panose="020B0604020202020204" pitchFamily="34" charset="0"/>
                <a:cs typeface="Arial" panose="020B0604020202020204" pitchFamily="34" charset="0"/>
              </a:rPr>
              <a:t>[14.3. Pause function </a:t>
            </a:r>
          </a:p>
          <a:p>
            <a:pPr marL="216000" indent="0">
              <a:buNone/>
            </a:pPr>
            <a:r>
              <a:rPr lang="en-GB" sz="1800" dirty="0">
                <a:latin typeface="Arial" panose="020B0604020202020204" pitchFamily="34" charset="0"/>
                <a:cs typeface="Arial" panose="020B0604020202020204" pitchFamily="34" charset="0"/>
              </a:rPr>
              <a:t>The manufacturer may install a function for temporary deactivation of the reverse warning sound when the vehicle of category M2 (M&gt;3500 kg), N2, M3 or N3 and O is equipped with rear camera or SONAR which complied </a:t>
            </a:r>
            <a:r>
              <a:rPr lang="en-GB" sz="1800" dirty="0">
                <a:solidFill>
                  <a:srgbClr val="FF0000"/>
                </a:solidFill>
                <a:latin typeface="Arial" panose="020B0604020202020204" pitchFamily="34" charset="0"/>
                <a:cs typeface="Arial" panose="020B0604020202020204" pitchFamily="34" charset="0"/>
              </a:rPr>
              <a:t>with UN Regulation No. 46</a:t>
            </a:r>
            <a:r>
              <a:rPr lang="en-GB" sz="1800" dirty="0">
                <a:latin typeface="Arial" panose="020B0604020202020204" pitchFamily="34" charset="0"/>
                <a:cs typeface="Arial" panose="020B0604020202020204" pitchFamily="34" charset="0"/>
              </a:rPr>
              <a:t>. Any other deactivation function, which does not satisfy the specification below, is prohibited. </a:t>
            </a:r>
          </a:p>
          <a:p>
            <a:pPr>
              <a:buFont typeface="Wingdings" panose="05000000000000000000" pitchFamily="2" charset="2"/>
              <a:buChar char="Ø"/>
            </a:pPr>
            <a:r>
              <a:rPr lang="en-GB" sz="1800" dirty="0">
                <a:latin typeface="Arial" panose="020B0604020202020204" pitchFamily="34" charset="0"/>
                <a:cs typeface="Arial" panose="020B0604020202020204" pitchFamily="34" charset="0"/>
              </a:rPr>
              <a:t>14.3.1. The function shall be located so that it is operable by the driver in a normal seating position. </a:t>
            </a:r>
          </a:p>
          <a:p>
            <a:pPr>
              <a:buFont typeface="Wingdings" panose="05000000000000000000" pitchFamily="2" charset="2"/>
              <a:buChar char="Ø"/>
            </a:pPr>
            <a:r>
              <a:rPr lang="en-GB" sz="1800" dirty="0">
                <a:latin typeface="Arial" panose="020B0604020202020204" pitchFamily="34" charset="0"/>
                <a:cs typeface="Arial" panose="020B0604020202020204" pitchFamily="34" charset="0"/>
              </a:rPr>
              <a:t>14.3.2. In the case when the pause function is activated, the suspension of reverse warning sound has to be clearly indicated to the driver. </a:t>
            </a:r>
          </a:p>
          <a:p>
            <a:pPr>
              <a:buFont typeface="Wingdings" panose="05000000000000000000" pitchFamily="2" charset="2"/>
              <a:buChar char="Ø"/>
            </a:pPr>
            <a:r>
              <a:rPr lang="en-GB" sz="1800" dirty="0">
                <a:latin typeface="Arial" panose="020B0604020202020204" pitchFamily="34" charset="0"/>
                <a:cs typeface="Arial" panose="020B0604020202020204" pitchFamily="34" charset="0"/>
              </a:rPr>
              <a:t>14.3.3. The reverse warning device shall be reactivated to “Normal Level” when the vehicle is started upon each vehicle turn-off. </a:t>
            </a:r>
          </a:p>
          <a:p>
            <a:pPr>
              <a:buFont typeface="Wingdings" panose="05000000000000000000" pitchFamily="2" charset="2"/>
              <a:buChar char="Ø"/>
            </a:pPr>
            <a:r>
              <a:rPr lang="en-GB" sz="1800" dirty="0">
                <a:latin typeface="Arial" panose="020B0604020202020204" pitchFamily="34" charset="0"/>
                <a:cs typeface="Arial" panose="020B0604020202020204" pitchFamily="34" charset="0"/>
              </a:rPr>
              <a:t>14.3.4. Owner’s manual information </a:t>
            </a:r>
          </a:p>
          <a:p>
            <a:pPr marL="216000" indent="0">
              <a:buNone/>
            </a:pPr>
            <a:r>
              <a:rPr lang="en-GB" sz="1800" dirty="0">
                <a:latin typeface="Arial" panose="020B0604020202020204" pitchFamily="34" charset="0"/>
                <a:cs typeface="Arial" panose="020B0604020202020204" pitchFamily="34" charset="0"/>
              </a:rPr>
              <a:t>If a pause function is installed, the manufacturer shall provide the owner with information (e.g. in the owner’s manual) on its effect: </a:t>
            </a:r>
          </a:p>
          <a:p>
            <a:pPr marL="216000" indent="0">
              <a:buNone/>
            </a:pPr>
            <a:r>
              <a:rPr lang="en-GB" sz="1800" dirty="0">
                <a:latin typeface="Arial" panose="020B0604020202020204" pitchFamily="34" charset="0"/>
                <a:cs typeface="Arial" panose="020B0604020202020204" pitchFamily="34" charset="0"/>
              </a:rPr>
              <a:t>"The pause function of the reverse warning sound device shall not be used unless for an obvious lack of necessity to emit sound for alert in the surrounding area and that it is certain that there are no pedestrians within the short distance."] </a:t>
            </a:r>
          </a:p>
        </p:txBody>
      </p:sp>
    </p:spTree>
    <p:extLst>
      <p:ext uri="{BB962C8B-B14F-4D97-AF65-F5344CB8AC3E}">
        <p14:creationId xmlns:p14="http://schemas.microsoft.com/office/powerpoint/2010/main" val="931230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
            <a:ext cx="10515600" cy="562787"/>
          </a:xfrm>
        </p:spPr>
        <p:txBody>
          <a:bodyPr>
            <a:normAutofit/>
          </a:bodyPr>
          <a:lstStyle/>
          <a:p>
            <a:pPr algn="ctr"/>
            <a:r>
              <a:rPr lang="en-US" altLang="ja-JP" sz="2400" b="1" u="sng" dirty="0">
                <a:latin typeface="Arial" panose="020B0604020202020204" pitchFamily="34" charset="0"/>
                <a:cs typeface="Arial" panose="020B0604020202020204" pitchFamily="34" charset="0"/>
              </a:rPr>
              <a:t>Proposed Changes for the Definition of the Pause Function</a:t>
            </a:r>
            <a:endParaRPr lang="en-GB" sz="2400" u="sng" dirty="0">
              <a:solidFill>
                <a:srgbClr val="FF000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06659" y="1964080"/>
            <a:ext cx="11772000" cy="4906283"/>
          </a:xfrm>
        </p:spPr>
        <p:txBody>
          <a:bodyPr>
            <a:noAutofit/>
          </a:bodyPr>
          <a:lstStyle/>
          <a:p>
            <a:pPr>
              <a:spcBef>
                <a:spcPts val="600"/>
              </a:spcBef>
              <a:buFont typeface="Wingdings" panose="05000000000000000000" pitchFamily="2" charset="2"/>
              <a:buChar char="Ø"/>
            </a:pPr>
            <a:r>
              <a:rPr lang="en-GB" altLang="ja-JP" sz="1600" dirty="0">
                <a:latin typeface="Arial" panose="020B0604020202020204" pitchFamily="34" charset="0"/>
                <a:cs typeface="Arial" panose="020B0604020202020204" pitchFamily="34" charset="0"/>
              </a:rPr>
              <a:t>11. Definitions (Part II)</a:t>
            </a:r>
            <a:endParaRPr lang="en-GB" sz="1600" dirty="0">
              <a:latin typeface="Arial" panose="020B0604020202020204" pitchFamily="34" charset="0"/>
              <a:cs typeface="Arial" panose="020B0604020202020204" pitchFamily="34" charset="0"/>
            </a:endParaRPr>
          </a:p>
          <a:p>
            <a:pPr marL="0" indent="0">
              <a:spcBef>
                <a:spcPts val="600"/>
              </a:spcBef>
              <a:buNone/>
            </a:pPr>
            <a:r>
              <a:rPr lang="en-US" sz="1600" dirty="0">
                <a:latin typeface="Arial" panose="020B0604020202020204" pitchFamily="34" charset="0"/>
                <a:cs typeface="Arial" panose="020B0604020202020204" pitchFamily="34" charset="0"/>
              </a:rPr>
              <a:t>[11.8. "Pause function" means a mechanism to halt temporarily the operation of a reverse warning device.]</a:t>
            </a:r>
          </a:p>
          <a:p>
            <a:pPr marL="0" indent="0">
              <a:spcBef>
                <a:spcPts val="600"/>
              </a:spcBef>
              <a:buNone/>
            </a:pPr>
            <a:r>
              <a:rPr lang="en-US" sz="1600" dirty="0">
                <a:latin typeface="Arial" panose="020B0604020202020204" pitchFamily="34" charset="0"/>
                <a:cs typeface="Arial" panose="020B0604020202020204" pitchFamily="34" charset="0"/>
              </a:rPr>
              <a:t>14.3. Pause function</a:t>
            </a:r>
            <a:r>
              <a:rPr lang="en-GB" sz="1600" dirty="0">
                <a:latin typeface="Arial" panose="020B0604020202020204" pitchFamily="34" charset="0"/>
                <a:cs typeface="Arial" panose="020B0604020202020204" pitchFamily="34" charset="0"/>
              </a:rPr>
              <a:t> </a:t>
            </a:r>
          </a:p>
          <a:p>
            <a:pPr marL="0" indent="0">
              <a:spcBef>
                <a:spcPts val="600"/>
              </a:spcBef>
              <a:buNone/>
            </a:pPr>
            <a:r>
              <a:rPr lang="en-US" altLang="ja-JP" sz="1600" dirty="0">
                <a:latin typeface="Arial" panose="020B0604020202020204" pitchFamily="34" charset="0"/>
                <a:ea typeface="メイリオ"/>
                <a:cs typeface="Arial" panose="020B0604020202020204" pitchFamily="34" charset="0"/>
              </a:rPr>
              <a:t>The manufacturer may install a function to temporarily disable the reverse warning device when the vehicle of category M2 (M&gt;3500 kg), N2, M3/N3, or O is equipped with </a:t>
            </a:r>
            <a:r>
              <a:rPr lang="en-US" altLang="ja-JP" sz="1600" dirty="0">
                <a:solidFill>
                  <a:srgbClr val="FF0000"/>
                </a:solidFill>
                <a:latin typeface="Arial" panose="020B0604020202020204" pitchFamily="34" charset="0"/>
                <a:ea typeface="メイリオ"/>
                <a:cs typeface="Arial" panose="020B0604020202020204" pitchFamily="34" charset="0"/>
              </a:rPr>
              <a:t>a safety system, such as a video system or a sonar*, allowing the driver to check the space behind the vehicle, </a:t>
            </a:r>
            <a:r>
              <a:rPr lang="en-US" altLang="ja-JP" sz="1600" b="1" dirty="0">
                <a:solidFill>
                  <a:srgbClr val="FF0000"/>
                </a:solidFill>
                <a:latin typeface="Arial" panose="020B0604020202020204" pitchFamily="34" charset="0"/>
                <a:ea typeface="メイリオ"/>
                <a:cs typeface="Arial" panose="020B0604020202020204" pitchFamily="34" charset="0"/>
              </a:rPr>
              <a:t>including when towing vehicles,</a:t>
            </a:r>
            <a:r>
              <a:rPr lang="en-US" altLang="ja-JP" sz="1600" dirty="0">
                <a:solidFill>
                  <a:srgbClr val="FF0000"/>
                </a:solidFill>
                <a:latin typeface="Arial" panose="020B0604020202020204" pitchFamily="34" charset="0"/>
                <a:ea typeface="メイリオ"/>
                <a:cs typeface="Arial" panose="020B0604020202020204" pitchFamily="34" charset="0"/>
              </a:rPr>
              <a:t> and it is ensured that such safety system functions while reversing</a:t>
            </a:r>
            <a:r>
              <a:rPr lang="en-US" altLang="ja-JP" sz="1600" dirty="0">
                <a:latin typeface="Arial" panose="020B0604020202020204" pitchFamily="34" charset="0"/>
                <a:ea typeface="メイリオ"/>
                <a:cs typeface="Arial" panose="020B0604020202020204" pitchFamily="34" charset="0"/>
              </a:rPr>
              <a:t>. Any other disabling function which does not satisfy the specifications below is prohibited:</a:t>
            </a:r>
            <a:endParaRPr lang="en-US" altLang="ja-JP" sz="1600" dirty="0">
              <a:latin typeface="Arial" panose="020B0604020202020204" pitchFamily="34" charset="0"/>
              <a:cs typeface="Arial" panose="020B0604020202020204" pitchFamily="34" charset="0"/>
            </a:endParaRPr>
          </a:p>
          <a:p>
            <a:pPr marL="0" indent="0">
              <a:spcBef>
                <a:spcPts val="600"/>
              </a:spcBef>
              <a:buNone/>
            </a:pPr>
            <a:r>
              <a:rPr lang="en-US" altLang="ja-JP" sz="1600" kern="100" dirty="0">
                <a:latin typeface="Arial" panose="020B0604020202020204" pitchFamily="34" charset="0"/>
                <a:ea typeface="メイリオ"/>
                <a:cs typeface="Arial" panose="020B0604020202020204" pitchFamily="34" charset="0"/>
              </a:rPr>
              <a:t>14.3.1. </a:t>
            </a:r>
            <a:r>
              <a:rPr lang="en-GB" altLang="ja-JP" sz="1600" kern="100" dirty="0">
                <a:latin typeface="Arial" panose="020B0604020202020204" pitchFamily="34" charset="0"/>
                <a:ea typeface="メイリオ"/>
                <a:cs typeface="Arial" panose="020B0604020202020204" pitchFamily="34" charset="0"/>
              </a:rPr>
              <a:t>The function</a:t>
            </a:r>
            <a:r>
              <a:rPr lang="en-US" altLang="ja-JP" sz="1600" kern="100" dirty="0">
                <a:latin typeface="Arial" panose="020B0604020202020204" pitchFamily="34" charset="0"/>
                <a:ea typeface="メイリオ"/>
                <a:cs typeface="Arial" panose="020B0604020202020204" pitchFamily="34" charset="0"/>
              </a:rPr>
              <a:t> </a:t>
            </a:r>
            <a:r>
              <a:rPr lang="en-US" altLang="ja-JP" sz="1600" kern="100" dirty="0">
                <a:solidFill>
                  <a:srgbClr val="FF0000"/>
                </a:solidFill>
                <a:latin typeface="Arial" panose="020B0604020202020204" pitchFamily="34" charset="0"/>
                <a:ea typeface="メイリオ"/>
                <a:cs typeface="Arial" panose="020B0604020202020204" pitchFamily="34" charset="0"/>
              </a:rPr>
              <a:t>(pause function)</a:t>
            </a:r>
            <a:r>
              <a:rPr lang="en-GB" altLang="ja-JP" sz="1600" kern="100" dirty="0">
                <a:latin typeface="Arial" panose="020B0604020202020204" pitchFamily="34" charset="0"/>
                <a:ea typeface="メイリオ"/>
                <a:cs typeface="Arial" panose="020B0604020202020204" pitchFamily="34" charset="0"/>
              </a:rPr>
              <a:t> shall be located so that it is operable by the driver in a normal seating position.</a:t>
            </a:r>
            <a:endParaRPr lang="ja-JP" altLang="ja-JP" sz="1600" kern="100" dirty="0">
              <a:latin typeface="Arial" panose="020B0604020202020204" pitchFamily="34" charset="0"/>
              <a:ea typeface="游明朝"/>
              <a:cs typeface="Arial" panose="020B0604020202020204" pitchFamily="34" charset="0"/>
            </a:endParaRPr>
          </a:p>
          <a:p>
            <a:pPr marL="0" indent="0">
              <a:spcBef>
                <a:spcPts val="600"/>
              </a:spcBef>
              <a:buNone/>
            </a:pPr>
            <a:r>
              <a:rPr lang="en-US" altLang="ja-JP" sz="1600" kern="100" dirty="0">
                <a:latin typeface="Arial" panose="020B0604020202020204" pitchFamily="34" charset="0"/>
                <a:ea typeface="メイリオ"/>
                <a:cs typeface="Arial" panose="020B0604020202020204" pitchFamily="34" charset="0"/>
              </a:rPr>
              <a:t>14.3.2. </a:t>
            </a:r>
            <a:r>
              <a:rPr lang="en-GB" altLang="ja-JP" sz="1600" kern="100" dirty="0">
                <a:latin typeface="Arial" panose="020B0604020202020204" pitchFamily="34" charset="0"/>
                <a:ea typeface="メイリオ"/>
                <a:cs typeface="Arial" panose="020B0604020202020204" pitchFamily="34" charset="0"/>
              </a:rPr>
              <a:t>In the case when the pause function is activated, the suspension of reverse warning sound has to be clearly indicated to the driver.</a:t>
            </a:r>
            <a:endParaRPr lang="ja-JP" altLang="ja-JP" sz="1600" kern="100" dirty="0">
              <a:latin typeface="Arial" panose="020B0604020202020204" pitchFamily="34" charset="0"/>
              <a:ea typeface="游明朝"/>
              <a:cs typeface="Arial" panose="020B0604020202020204" pitchFamily="34" charset="0"/>
            </a:endParaRPr>
          </a:p>
          <a:p>
            <a:pPr marL="0" indent="0">
              <a:spcBef>
                <a:spcPts val="600"/>
              </a:spcBef>
              <a:buNone/>
            </a:pPr>
            <a:r>
              <a:rPr lang="en-US" altLang="ja-JP" sz="1600" kern="100" dirty="0">
                <a:latin typeface="Arial" panose="020B0604020202020204" pitchFamily="34" charset="0"/>
                <a:ea typeface="メイリオ"/>
                <a:cs typeface="Arial" panose="020B0604020202020204" pitchFamily="34" charset="0"/>
              </a:rPr>
              <a:t>14.3.3. </a:t>
            </a:r>
            <a:r>
              <a:rPr lang="en-GB" altLang="ja-JP" sz="1600" kern="100" dirty="0">
                <a:latin typeface="Arial" panose="020B0604020202020204" pitchFamily="34" charset="0"/>
                <a:ea typeface="メイリオ"/>
                <a:cs typeface="Arial" panose="020B0604020202020204" pitchFamily="34" charset="0"/>
              </a:rPr>
              <a:t>The reverse warning device shall be reactivated to “Normal Level” when the vehicle is started upon each vehicle turn-off.</a:t>
            </a:r>
            <a:r>
              <a:rPr lang="en-US" altLang="ja-JP" sz="1600" kern="100" dirty="0">
                <a:latin typeface="Arial" panose="020B0604020202020204" pitchFamily="34" charset="0"/>
                <a:ea typeface="メイリオ"/>
                <a:cs typeface="Arial" panose="020B0604020202020204" pitchFamily="34" charset="0"/>
              </a:rPr>
              <a:t>.</a:t>
            </a:r>
            <a:endParaRPr lang="ja-JP" altLang="ja-JP" sz="1600" kern="100" dirty="0">
              <a:latin typeface="Arial" panose="020B0604020202020204" pitchFamily="34" charset="0"/>
              <a:ea typeface="游明朝"/>
              <a:cs typeface="Arial" panose="020B0604020202020204" pitchFamily="34" charset="0"/>
            </a:endParaRPr>
          </a:p>
          <a:p>
            <a:pPr marL="0" indent="0">
              <a:spcBef>
                <a:spcPts val="600"/>
              </a:spcBef>
              <a:buNone/>
            </a:pPr>
            <a:r>
              <a:rPr lang="en-US" altLang="ja-JP" sz="1600" kern="100" dirty="0">
                <a:latin typeface="Arial" panose="020B0604020202020204" pitchFamily="34" charset="0"/>
                <a:ea typeface="メイリオ"/>
                <a:cs typeface="Arial" panose="020B0604020202020204" pitchFamily="34" charset="0"/>
              </a:rPr>
              <a:t>14.3.4. Owner’s manual information</a:t>
            </a:r>
            <a:endParaRPr lang="ja-JP" altLang="ja-JP" sz="1600" kern="100" dirty="0">
              <a:latin typeface="Arial" panose="020B0604020202020204" pitchFamily="34" charset="0"/>
              <a:ea typeface="游明朝"/>
              <a:cs typeface="Arial" panose="020B0604020202020204" pitchFamily="34" charset="0"/>
            </a:endParaRPr>
          </a:p>
          <a:p>
            <a:pPr marL="0" indent="0">
              <a:spcBef>
                <a:spcPts val="600"/>
              </a:spcBef>
              <a:buNone/>
            </a:pPr>
            <a:r>
              <a:rPr lang="en-GB" altLang="ja-JP" sz="1600" kern="100" dirty="0">
                <a:latin typeface="Arial" panose="020B0604020202020204" pitchFamily="34" charset="0"/>
                <a:ea typeface="メイリオ"/>
                <a:cs typeface="Arial" panose="020B0604020202020204" pitchFamily="34" charset="0"/>
              </a:rPr>
              <a:t>If a pause function is installed, the manufacturer shall provide the owner with information (e.g. in the owner’s manual) on its effect:</a:t>
            </a:r>
            <a:endParaRPr lang="ja-JP" altLang="ja-JP" sz="1600" kern="100" dirty="0">
              <a:latin typeface="Arial" panose="020B0604020202020204" pitchFamily="34" charset="0"/>
              <a:ea typeface="游明朝"/>
              <a:cs typeface="Arial" panose="020B0604020202020204" pitchFamily="34" charset="0"/>
            </a:endParaRPr>
          </a:p>
          <a:p>
            <a:pPr marL="0" indent="0">
              <a:spcBef>
                <a:spcPts val="600"/>
              </a:spcBef>
              <a:buNone/>
            </a:pPr>
            <a:r>
              <a:rPr lang="en-GB" altLang="ja-JP" sz="1600" kern="100" dirty="0">
                <a:latin typeface="Arial" panose="020B0604020202020204" pitchFamily="34" charset="0"/>
                <a:ea typeface="游明朝"/>
                <a:cs typeface="Arial" panose="020B0604020202020204" pitchFamily="34" charset="0"/>
              </a:rPr>
              <a:t>"The pause function of the reverse warning sound device shall not be used unless for an obvious lack of necessity to emit sound for alert in the surrounding area and that it is certain that there are no pedestrians within the short distance."]</a:t>
            </a:r>
            <a:endParaRPr lang="ja-JP" altLang="ja-JP" sz="1600" kern="100" dirty="0">
              <a:latin typeface="Arial" panose="020B0604020202020204" pitchFamily="34" charset="0"/>
              <a:ea typeface="游明朝"/>
              <a:cs typeface="Arial" panose="020B0604020202020204" pitchFamily="34" charset="0"/>
            </a:endParaRPr>
          </a:p>
          <a:p>
            <a:pPr marL="0" indent="0">
              <a:spcBef>
                <a:spcPts val="600"/>
              </a:spcBef>
              <a:buNone/>
            </a:pPr>
            <a:r>
              <a:rPr lang="en-US" altLang="ja-JP" sz="1600" dirty="0">
                <a:solidFill>
                  <a:srgbClr val="FF0000"/>
                </a:solidFill>
                <a:latin typeface="Arial" panose="020B0604020202020204" pitchFamily="34" charset="0"/>
                <a:ea typeface="メイリオ"/>
                <a:cs typeface="Arial" panose="020B0604020202020204" pitchFamily="34" charset="0"/>
              </a:rPr>
              <a:t>*This kind of safety system shall be automatically activated whenever the gear is put into reverse. Further, the video system, etc. shall comply with ECE regulation xx.00 (Devices for Reversing Motion).</a:t>
            </a:r>
            <a:endParaRPr lang="ja-JP" altLang="en-US" sz="1600" dirty="0">
              <a:solidFill>
                <a:srgbClr val="FF0000"/>
              </a:solidFill>
              <a:latin typeface="Arial" panose="020B0604020202020204" pitchFamily="34" charset="0"/>
              <a:cs typeface="Arial" panose="020B0604020202020204" pitchFamily="34" charset="0"/>
            </a:endParaRPr>
          </a:p>
        </p:txBody>
      </p:sp>
      <p:sp>
        <p:nvSpPr>
          <p:cNvPr id="7" name="Content Placeholder 2"/>
          <p:cNvSpPr txBox="1">
            <a:spLocks/>
          </p:cNvSpPr>
          <p:nvPr/>
        </p:nvSpPr>
        <p:spPr>
          <a:xfrm>
            <a:off x="327829" y="546445"/>
            <a:ext cx="11428741" cy="13064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spcBef>
                <a:spcPts val="600"/>
              </a:spcBef>
              <a:buNone/>
            </a:pPr>
            <a:r>
              <a:rPr lang="en-US" altLang="ja-JP" sz="1800" dirty="0">
                <a:latin typeface="Arial" panose="020B0604020202020204" pitchFamily="34" charset="0"/>
                <a:cs typeface="Arial" panose="020B0604020202020204" pitchFamily="34" charset="0"/>
              </a:rPr>
              <a:t>Considering that the safety system used to temporarily replace the reverse warning device should be compatible with relevant UN regulations adopted based on the international discussion on driver’s field of vision for safety, we propose, regarding the requirements for the video system allowing the driver to check the space behind the vehicle, that the provision refers to the new UN regulation.</a:t>
            </a:r>
            <a:endParaRPr lang="en-GB"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041739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836</TotalTime>
  <Words>1285</Words>
  <Application>Microsoft Office PowerPoint</Application>
  <PresentationFormat>ワイド画面</PresentationFormat>
  <Paragraphs>49</Paragraphs>
  <Slides>5</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5</vt:i4>
      </vt:variant>
    </vt:vector>
  </HeadingPairs>
  <TitlesOfParts>
    <vt:vector size="10" baseType="lpstr">
      <vt:lpstr>Arial</vt:lpstr>
      <vt:lpstr>Calibri</vt:lpstr>
      <vt:lpstr>Calibri Light</vt:lpstr>
      <vt:lpstr>Wingdings</vt:lpstr>
      <vt:lpstr>Office Theme</vt:lpstr>
      <vt:lpstr>Proposed Definition of the Pause Function</vt:lpstr>
      <vt:lpstr>Tasks for TFRW #5</vt:lpstr>
      <vt:lpstr>Provisions of the Austrian Regulations of reverse alarm</vt:lpstr>
      <vt:lpstr>Draft Proposed by TFRW #5</vt:lpstr>
      <vt:lpstr>Proposed Changes for the Definition of the Pause Function</vt:lpstr>
    </vt:vector>
  </TitlesOfParts>
  <Company>VolvoIT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Pause function</dc:title>
  <dc:creator>Hirata Kouichi</dc:creator>
  <cp:lastModifiedBy>Y.Tsuburai</cp:lastModifiedBy>
  <cp:revision>64</cp:revision>
  <dcterms:created xsi:type="dcterms:W3CDTF">2019-04-11T02:21:21Z</dcterms:created>
  <dcterms:modified xsi:type="dcterms:W3CDTF">2019-05-31T08:19:20Z</dcterms:modified>
</cp:coreProperties>
</file>