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9" r:id="rId5"/>
    <p:sldId id="258" r:id="rId6"/>
    <p:sldId id="260" r:id="rId7"/>
    <p:sldId id="261" r:id="rId8"/>
    <p:sldId id="263"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8595B2FD-920A-45DB-9228-5FBC8F473200}" type="datetimeFigureOut">
              <a:rPr lang="de-DE" smtClean="0"/>
              <a:t>26.03.2019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1069447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8595B2FD-920A-45DB-9228-5FBC8F473200}" type="datetimeFigureOut">
              <a:rPr lang="de-DE" smtClean="0"/>
              <a:t>26.03.2019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88767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8595B2FD-920A-45DB-9228-5FBC8F473200}" type="datetimeFigureOut">
              <a:rPr lang="de-DE" smtClean="0"/>
              <a:t>26.03.2019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326289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8595B2FD-920A-45DB-9228-5FBC8F473200}" type="datetimeFigureOut">
              <a:rPr lang="de-DE" smtClean="0"/>
              <a:t>26.03.2019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3246818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8595B2FD-920A-45DB-9228-5FBC8F473200}" type="datetimeFigureOut">
              <a:rPr lang="de-DE" smtClean="0"/>
              <a:t>26.03.2019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2430065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8595B2FD-920A-45DB-9228-5FBC8F473200}" type="datetimeFigureOut">
              <a:rPr lang="de-DE" smtClean="0"/>
              <a:t>26.03.2019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464568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595B2FD-920A-45DB-9228-5FBC8F473200}" type="datetimeFigureOut">
              <a:rPr lang="de-DE" smtClean="0"/>
              <a:t>26.03.2019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3952686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8595B2FD-920A-45DB-9228-5FBC8F473200}" type="datetimeFigureOut">
              <a:rPr lang="de-DE" smtClean="0"/>
              <a:t>26.03.2019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803619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595B2FD-920A-45DB-9228-5FBC8F473200}" type="datetimeFigureOut">
              <a:rPr lang="de-DE" smtClean="0"/>
              <a:t>26.03.2019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1509200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8595B2FD-920A-45DB-9228-5FBC8F473200}" type="datetimeFigureOut">
              <a:rPr lang="de-DE" smtClean="0"/>
              <a:t>26.03.2019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1182790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8595B2FD-920A-45DB-9228-5FBC8F473200}" type="datetimeFigureOut">
              <a:rPr lang="de-DE" smtClean="0"/>
              <a:t>26.03.2019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AB93EB6-7DC4-46A6-A432-5C08C24372A7}" type="slidenum">
              <a:rPr lang="de-DE" smtClean="0"/>
              <a:t>‹N›</a:t>
            </a:fld>
            <a:endParaRPr lang="de-DE"/>
          </a:p>
        </p:txBody>
      </p:sp>
    </p:spTree>
    <p:extLst>
      <p:ext uri="{BB962C8B-B14F-4D97-AF65-F5344CB8AC3E}">
        <p14:creationId xmlns:p14="http://schemas.microsoft.com/office/powerpoint/2010/main" val="980350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5B2FD-920A-45DB-9228-5FBC8F473200}" type="datetimeFigureOut">
              <a:rPr lang="de-DE" smtClean="0"/>
              <a:t>26.03.2019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B93EB6-7DC4-46A6-A432-5C08C24372A7}" type="slidenum">
              <a:rPr lang="de-DE" smtClean="0"/>
              <a:t>‹N›</a:t>
            </a:fld>
            <a:endParaRPr lang="de-DE"/>
          </a:p>
        </p:txBody>
      </p:sp>
    </p:spTree>
    <p:extLst>
      <p:ext uri="{BB962C8B-B14F-4D97-AF65-F5344CB8AC3E}">
        <p14:creationId xmlns:p14="http://schemas.microsoft.com/office/powerpoint/2010/main" val="800685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45341" y="521110"/>
            <a:ext cx="9144000" cy="3421472"/>
          </a:xfrm>
        </p:spPr>
        <p:txBody>
          <a:bodyPr>
            <a:normAutofit fontScale="90000"/>
          </a:bodyPr>
          <a:lstStyle/>
          <a:p>
            <a:r>
              <a:rPr lang="en-US" dirty="0"/>
              <a:t>R-LSD light source topics</a:t>
            </a:r>
            <a:br>
              <a:rPr lang="en-US" dirty="0"/>
            </a:br>
            <a:br>
              <a:rPr lang="en-US" dirty="0"/>
            </a:br>
            <a:r>
              <a:rPr lang="en-US" sz="3600" dirty="0"/>
              <a:t>Performance based, technology neutral requirements, technology specific testing</a:t>
            </a:r>
            <a:br>
              <a:rPr lang="en-US" dirty="0"/>
            </a:br>
            <a:endParaRPr lang="en-US" dirty="0"/>
          </a:p>
        </p:txBody>
      </p:sp>
      <p:sp>
        <p:nvSpPr>
          <p:cNvPr id="3" name="Untertitel 2"/>
          <p:cNvSpPr>
            <a:spLocks noGrp="1"/>
          </p:cNvSpPr>
          <p:nvPr>
            <p:ph type="subTitle" idx="1"/>
          </p:nvPr>
        </p:nvSpPr>
        <p:spPr>
          <a:xfrm>
            <a:off x="1445341" y="4457444"/>
            <a:ext cx="9144000" cy="1655762"/>
          </a:xfrm>
        </p:spPr>
        <p:txBody>
          <a:bodyPr>
            <a:normAutofit fontScale="92500" lnSpcReduction="10000"/>
          </a:bodyPr>
          <a:lstStyle/>
          <a:p>
            <a:r>
              <a:rPr lang="en-US" dirty="0"/>
              <a:t>based on WP29/2018/157, SLR-28-09rev1, SLR-28-12</a:t>
            </a:r>
          </a:p>
          <a:p>
            <a:endParaRPr lang="en-US" dirty="0"/>
          </a:p>
          <a:p>
            <a:r>
              <a:rPr lang="en-US" dirty="0"/>
              <a:t>P. Plathner</a:t>
            </a:r>
          </a:p>
          <a:p>
            <a:r>
              <a:rPr lang="en-US"/>
              <a:t>2019-03-25</a:t>
            </a:r>
            <a:endParaRPr lang="en-US" dirty="0"/>
          </a:p>
        </p:txBody>
      </p:sp>
      <p:sp>
        <p:nvSpPr>
          <p:cNvPr id="4" name="Textfeld 3"/>
          <p:cNvSpPr txBox="1"/>
          <p:nvPr/>
        </p:nvSpPr>
        <p:spPr>
          <a:xfrm>
            <a:off x="10246659" y="521110"/>
            <a:ext cx="1122423" cy="369332"/>
          </a:xfrm>
          <a:prstGeom prst="rect">
            <a:avLst/>
          </a:prstGeom>
          <a:noFill/>
        </p:spPr>
        <p:txBody>
          <a:bodyPr wrap="none" rtlCol="0">
            <a:spAutoFit/>
          </a:bodyPr>
          <a:lstStyle/>
          <a:p>
            <a:r>
              <a:rPr lang="de-DE" b="1" dirty="0"/>
              <a:t>SLR-29-06</a:t>
            </a:r>
          </a:p>
        </p:txBody>
      </p:sp>
    </p:spTree>
    <p:extLst>
      <p:ext uri="{BB962C8B-B14F-4D97-AF65-F5344CB8AC3E}">
        <p14:creationId xmlns:p14="http://schemas.microsoft.com/office/powerpoint/2010/main" val="1150607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Main assumptions / targets for R-LSD</a:t>
            </a:r>
          </a:p>
        </p:txBody>
      </p:sp>
      <p:sp>
        <p:nvSpPr>
          <p:cNvPr id="3" name="Inhaltsplatzhalter 2"/>
          <p:cNvSpPr>
            <a:spLocks noGrp="1"/>
          </p:cNvSpPr>
          <p:nvPr>
            <p:ph idx="1"/>
          </p:nvPr>
        </p:nvSpPr>
        <p:spPr/>
        <p:txBody>
          <a:bodyPr/>
          <a:lstStyle/>
          <a:p>
            <a:r>
              <a:rPr lang="en-US" dirty="0"/>
              <a:t>Allow all light source technologies in all functions</a:t>
            </a:r>
          </a:p>
          <a:p>
            <a:pPr lvl="1"/>
            <a:r>
              <a:rPr lang="en-US" dirty="0"/>
              <a:t>Also mixing allowed (to be confirmed)</a:t>
            </a:r>
          </a:p>
          <a:p>
            <a:r>
              <a:rPr lang="en-US" dirty="0"/>
              <a:t>Define „technology neutral” </a:t>
            </a:r>
            <a:r>
              <a:rPr lang="en-US" u="sng" dirty="0"/>
              <a:t>requirements</a:t>
            </a:r>
          </a:p>
          <a:p>
            <a:r>
              <a:rPr lang="en-US" dirty="0"/>
              <a:t>Define „technology specific“ </a:t>
            </a:r>
            <a:r>
              <a:rPr lang="en-US" u="sng" dirty="0"/>
              <a:t>testing</a:t>
            </a:r>
          </a:p>
          <a:p>
            <a:pPr lvl="1"/>
            <a:r>
              <a:rPr lang="en-US" dirty="0"/>
              <a:t>To avoid unnecessary testing for „well-known“ technologies</a:t>
            </a:r>
          </a:p>
          <a:p>
            <a:pPr lvl="1"/>
            <a:r>
              <a:rPr lang="en-US" dirty="0"/>
              <a:t>These tests could be defined in an Annex (to keep the body text „slim“)</a:t>
            </a:r>
          </a:p>
          <a:p>
            <a:r>
              <a:rPr lang="en-US" dirty="0"/>
              <a:t>The “run-up” behavior is one example that is worked out in these slides</a:t>
            </a:r>
          </a:p>
          <a:p>
            <a:r>
              <a:rPr lang="en-US" dirty="0"/>
              <a:t>A new structure of the paragraphs may be needed</a:t>
            </a:r>
          </a:p>
          <a:p>
            <a:endParaRPr lang="en-US" dirty="0"/>
          </a:p>
        </p:txBody>
      </p:sp>
    </p:spTree>
    <p:extLst>
      <p:ext uri="{BB962C8B-B14F-4D97-AF65-F5344CB8AC3E}">
        <p14:creationId xmlns:p14="http://schemas.microsoft.com/office/powerpoint/2010/main" val="113585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29610"/>
            <a:ext cx="10515600" cy="1325563"/>
          </a:xfrm>
        </p:spPr>
        <p:txBody>
          <a:bodyPr/>
          <a:lstStyle/>
          <a:p>
            <a:r>
              <a:rPr lang="en-US" dirty="0"/>
              <a:t>Structure</a:t>
            </a:r>
          </a:p>
        </p:txBody>
      </p:sp>
      <p:sp>
        <p:nvSpPr>
          <p:cNvPr id="3" name="Inhaltsplatzhalter 2"/>
          <p:cNvSpPr>
            <a:spLocks noGrp="1"/>
          </p:cNvSpPr>
          <p:nvPr>
            <p:ph idx="1"/>
          </p:nvPr>
        </p:nvSpPr>
        <p:spPr>
          <a:xfrm>
            <a:off x="838200" y="1582994"/>
            <a:ext cx="4923503" cy="4593969"/>
          </a:xfrm>
        </p:spPr>
        <p:txBody>
          <a:bodyPr>
            <a:normAutofit/>
          </a:bodyPr>
          <a:lstStyle/>
          <a:p>
            <a:pPr marL="0" indent="0">
              <a:buNone/>
            </a:pPr>
            <a:r>
              <a:rPr lang="en-US" dirty="0"/>
              <a:t>Existing (SLR-stage 1)</a:t>
            </a:r>
          </a:p>
          <a:p>
            <a:pPr marL="0" indent="0">
              <a:buNone/>
            </a:pPr>
            <a:r>
              <a:rPr lang="en-US" sz="1800" dirty="0"/>
              <a:t>4. General technical requirements</a:t>
            </a:r>
          </a:p>
          <a:p>
            <a:pPr marL="0" indent="0">
              <a:buNone/>
            </a:pPr>
            <a:r>
              <a:rPr lang="en-US" sz="1800" dirty="0"/>
              <a:t>4.1 …[referring to clause 5 and 6 of R48..]</a:t>
            </a:r>
          </a:p>
          <a:p>
            <a:pPr marL="0" indent="0">
              <a:buNone/>
            </a:pPr>
            <a:r>
              <a:rPr lang="en-US" sz="1800" dirty="0"/>
              <a:t>4.2 …[reference to „normal conditions“]</a:t>
            </a:r>
          </a:p>
          <a:p>
            <a:pPr marL="0" indent="0">
              <a:buNone/>
            </a:pPr>
            <a:r>
              <a:rPr lang="en-US" sz="1800" dirty="0"/>
              <a:t>4.3 Light sources…</a:t>
            </a:r>
          </a:p>
          <a:p>
            <a:pPr marL="0" indent="0">
              <a:buNone/>
            </a:pPr>
            <a:r>
              <a:rPr lang="en-US" sz="1800" dirty="0"/>
              <a:t>4.4 Independent and interdependent lamps</a:t>
            </a:r>
          </a:p>
          <a:p>
            <a:pPr marL="0" indent="0">
              <a:buNone/>
            </a:pPr>
            <a:r>
              <a:rPr lang="en-US" sz="1800" dirty="0"/>
              <a:t>4.5 Lamps as such or grouped, combined, reciprocally incorporated</a:t>
            </a:r>
          </a:p>
          <a:p>
            <a:pPr marL="0" indent="0">
              <a:buNone/>
            </a:pPr>
            <a:r>
              <a:rPr lang="en-US" sz="1800" dirty="0"/>
              <a:t>4.6 Failure provisions</a:t>
            </a:r>
          </a:p>
          <a:p>
            <a:pPr marL="0" indent="0">
              <a:buNone/>
            </a:pPr>
            <a:r>
              <a:rPr lang="en-US" sz="1800" dirty="0"/>
              <a:t>4.7 Test conditions</a:t>
            </a:r>
          </a:p>
          <a:p>
            <a:pPr marL="0" indent="0">
              <a:buNone/>
            </a:pPr>
            <a:r>
              <a:rPr lang="en-US" sz="1800" dirty="0"/>
              <a:t>4.8 Photometric measurements</a:t>
            </a:r>
          </a:p>
          <a:p>
            <a:pPr marL="0" indent="0">
              <a:buNone/>
            </a:pPr>
            <a:r>
              <a:rPr lang="en-US" sz="1800" dirty="0"/>
              <a:t>4.9 </a:t>
            </a:r>
            <a:r>
              <a:rPr lang="en-US" sz="1800" dirty="0" err="1"/>
              <a:t>Colour</a:t>
            </a:r>
            <a:r>
              <a:rPr lang="en-US" sz="1800" dirty="0"/>
              <a:t> of light emitted </a:t>
            </a:r>
          </a:p>
          <a:p>
            <a:pPr marL="0" indent="0">
              <a:buNone/>
            </a:pPr>
            <a:endParaRPr lang="en-US" sz="1800" dirty="0"/>
          </a:p>
        </p:txBody>
      </p:sp>
      <p:sp>
        <p:nvSpPr>
          <p:cNvPr id="4" name="Inhaltsplatzhalter 2"/>
          <p:cNvSpPr txBox="1">
            <a:spLocks/>
          </p:cNvSpPr>
          <p:nvPr/>
        </p:nvSpPr>
        <p:spPr>
          <a:xfrm>
            <a:off x="6724686" y="1455173"/>
            <a:ext cx="4923503" cy="459396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Proposed New (SLR-stage2)</a:t>
            </a:r>
          </a:p>
          <a:p>
            <a:pPr marL="0" indent="0">
              <a:buNone/>
            </a:pPr>
            <a:r>
              <a:rPr lang="en-US" sz="1800" b="1" dirty="0"/>
              <a:t>4. General technical requirements</a:t>
            </a:r>
          </a:p>
          <a:p>
            <a:pPr marL="0" indent="0">
              <a:buNone/>
            </a:pPr>
            <a:r>
              <a:rPr lang="en-US" sz="1800" dirty="0"/>
              <a:t>4.1 [general text here]</a:t>
            </a:r>
          </a:p>
          <a:p>
            <a:pPr marL="0" indent="0">
              <a:buNone/>
            </a:pPr>
            <a:r>
              <a:rPr lang="en-US" sz="1800" dirty="0"/>
              <a:t>4.2 [“grouping”]</a:t>
            </a:r>
          </a:p>
          <a:p>
            <a:pPr marL="0" indent="0">
              <a:buNone/>
            </a:pPr>
            <a:r>
              <a:rPr lang="en-US" sz="1800" dirty="0"/>
              <a:t>4.3 Use of light sources and light source modules</a:t>
            </a:r>
          </a:p>
          <a:p>
            <a:pPr marL="0" indent="0">
              <a:buNone/>
            </a:pPr>
            <a:r>
              <a:rPr lang="en-US" sz="1800" dirty="0"/>
              <a:t>4.4 Failure provisions</a:t>
            </a:r>
          </a:p>
          <a:p>
            <a:pPr marL="0" indent="0">
              <a:buNone/>
            </a:pPr>
            <a:endParaRPr lang="en-US" sz="1800" dirty="0"/>
          </a:p>
          <a:p>
            <a:pPr marL="0" indent="0">
              <a:buNone/>
            </a:pPr>
            <a:r>
              <a:rPr lang="en-US" sz="1800" b="1" dirty="0"/>
              <a:t>5.X Specific technical requirements</a:t>
            </a:r>
          </a:p>
          <a:p>
            <a:pPr marL="0" indent="0">
              <a:buNone/>
            </a:pPr>
            <a:endParaRPr lang="en-US" sz="1800" dirty="0"/>
          </a:p>
          <a:p>
            <a:pPr marL="0" indent="0">
              <a:buNone/>
            </a:pPr>
            <a:r>
              <a:rPr lang="en-US" sz="1800" b="1" dirty="0"/>
              <a:t>Annex X General testing conditions</a:t>
            </a:r>
          </a:p>
          <a:p>
            <a:pPr marL="0" indent="0">
              <a:buNone/>
            </a:pPr>
            <a:r>
              <a:rPr lang="en-US" sz="1800" dirty="0"/>
              <a:t>X.1 Photometric measurement</a:t>
            </a:r>
          </a:p>
          <a:p>
            <a:pPr marL="0" indent="0">
              <a:buNone/>
            </a:pPr>
            <a:r>
              <a:rPr lang="en-US" sz="1800" dirty="0"/>
              <a:t>X.2 </a:t>
            </a:r>
            <a:r>
              <a:rPr lang="en-US" sz="1800" dirty="0" err="1"/>
              <a:t>Colour</a:t>
            </a:r>
            <a:r>
              <a:rPr lang="en-US" sz="1800" dirty="0"/>
              <a:t> of light emitted</a:t>
            </a:r>
          </a:p>
          <a:p>
            <a:pPr marL="0" indent="0">
              <a:buNone/>
            </a:pPr>
            <a:r>
              <a:rPr lang="en-US" sz="1800" dirty="0"/>
              <a:t>X.3 Test Voltages</a:t>
            </a:r>
          </a:p>
          <a:p>
            <a:pPr marL="0" indent="0">
              <a:buNone/>
            </a:pPr>
            <a:r>
              <a:rPr lang="en-US" sz="1800" dirty="0"/>
              <a:t>X.4 Exemption from testing</a:t>
            </a:r>
          </a:p>
          <a:p>
            <a:pPr marL="0" indent="0">
              <a:buNone/>
            </a:pPr>
            <a:r>
              <a:rPr lang="en-US" sz="1800" dirty="0"/>
              <a:t>X.X</a:t>
            </a:r>
          </a:p>
        </p:txBody>
      </p:sp>
      <p:cxnSp>
        <p:nvCxnSpPr>
          <p:cNvPr id="6" name="Gerade Verbindung mit Pfeil 5"/>
          <p:cNvCxnSpPr/>
          <p:nvPr/>
        </p:nvCxnSpPr>
        <p:spPr>
          <a:xfrm flipV="1">
            <a:off x="4807974" y="2278779"/>
            <a:ext cx="1736261" cy="375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Gerade Verbindung mit Pfeil 7"/>
          <p:cNvCxnSpPr/>
          <p:nvPr/>
        </p:nvCxnSpPr>
        <p:spPr>
          <a:xfrm flipV="1">
            <a:off x="4699819" y="2278778"/>
            <a:ext cx="1910929" cy="7348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flipV="1">
            <a:off x="5073445" y="2521975"/>
            <a:ext cx="1537303" cy="12536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V="1">
            <a:off x="4807974" y="2521976"/>
            <a:ext cx="1916712" cy="16370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flipV="1">
            <a:off x="3018503" y="3148781"/>
            <a:ext cx="3700400" cy="16591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flipV="1">
            <a:off x="2782529" y="5105248"/>
            <a:ext cx="3828219" cy="75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flipV="1">
            <a:off x="3893574" y="4549880"/>
            <a:ext cx="2789470" cy="956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p:nvPr/>
        </p:nvCxnSpPr>
        <p:spPr>
          <a:xfrm flipV="1">
            <a:off x="3805084" y="4807975"/>
            <a:ext cx="2831690" cy="1032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p:nvPr/>
        </p:nvCxnSpPr>
        <p:spPr>
          <a:xfrm flipV="1">
            <a:off x="4606413" y="2841524"/>
            <a:ext cx="2004335" cy="51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V="1">
            <a:off x="3893574" y="5369565"/>
            <a:ext cx="2609019" cy="136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912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4000" dirty="0" err="1"/>
              <a:t>Example</a:t>
            </a:r>
            <a:r>
              <a:rPr lang="de-DE" sz="4000" dirty="0"/>
              <a:t> </a:t>
            </a:r>
            <a:r>
              <a:rPr lang="de-DE" sz="4000" dirty="0" err="1"/>
              <a:t>for</a:t>
            </a:r>
            <a:r>
              <a:rPr lang="de-DE" sz="4000" dirty="0"/>
              <a:t> </a:t>
            </a:r>
            <a:r>
              <a:rPr lang="de-DE" sz="4000" dirty="0" err="1"/>
              <a:t>the</a:t>
            </a:r>
            <a:r>
              <a:rPr lang="de-DE" sz="4000" dirty="0"/>
              <a:t> </a:t>
            </a:r>
            <a:r>
              <a:rPr lang="de-DE" sz="4000" dirty="0" err="1"/>
              <a:t>new</a:t>
            </a:r>
            <a:r>
              <a:rPr lang="de-DE" sz="4000" dirty="0"/>
              <a:t> </a:t>
            </a:r>
            <a:r>
              <a:rPr lang="de-DE" sz="4000" dirty="0" err="1"/>
              <a:t>structure</a:t>
            </a:r>
            <a:r>
              <a:rPr lang="de-DE" sz="4000" dirty="0"/>
              <a:t> - </a:t>
            </a:r>
            <a:r>
              <a:rPr lang="de-DE" sz="4000" dirty="0" err="1"/>
              <a:t>colour</a:t>
            </a:r>
            <a:endParaRPr lang="de-DE" sz="4000" dirty="0"/>
          </a:p>
        </p:txBody>
      </p:sp>
      <p:sp>
        <p:nvSpPr>
          <p:cNvPr id="3" name="Inhaltsplatzhalter 2"/>
          <p:cNvSpPr>
            <a:spLocks noGrp="1"/>
          </p:cNvSpPr>
          <p:nvPr>
            <p:ph idx="1"/>
          </p:nvPr>
        </p:nvSpPr>
        <p:spPr/>
        <p:txBody>
          <a:bodyPr>
            <a:normAutofit fontScale="92500" lnSpcReduction="10000"/>
          </a:bodyPr>
          <a:lstStyle/>
          <a:p>
            <a:pPr marL="0" indent="0">
              <a:buNone/>
            </a:pPr>
            <a:r>
              <a:rPr lang="en-GB" sz="2600" dirty="0">
                <a:solidFill>
                  <a:srgbClr val="FF0000"/>
                </a:solidFill>
              </a:rPr>
              <a:t>Specific requirement in 5.2 (rear position)</a:t>
            </a:r>
          </a:p>
          <a:p>
            <a:pPr marL="0" indent="0">
              <a:buNone/>
            </a:pPr>
            <a:r>
              <a:rPr lang="en-GB" sz="2600" dirty="0"/>
              <a:t>5.2.5.	The colour of light emitted shall be red.</a:t>
            </a:r>
          </a:p>
          <a:p>
            <a:pPr marL="0" indent="0">
              <a:buNone/>
            </a:pPr>
            <a:endParaRPr lang="en-GB" sz="2600" dirty="0"/>
          </a:p>
          <a:p>
            <a:pPr marL="0" indent="0">
              <a:buNone/>
            </a:pPr>
            <a:r>
              <a:rPr lang="en-GB" sz="2600" dirty="0">
                <a:solidFill>
                  <a:srgbClr val="FF0000"/>
                </a:solidFill>
              </a:rPr>
              <a:t>Testing described in Annex X</a:t>
            </a:r>
          </a:p>
          <a:p>
            <a:pPr marL="0" indent="0">
              <a:buNone/>
            </a:pPr>
            <a:r>
              <a:rPr lang="en-GB" sz="2600" dirty="0"/>
              <a:t>X. 2	The colour of the light emitted shall be measured inside the field of the light distribution grid defined for the specific function </a:t>
            </a:r>
            <a:r>
              <a:rPr lang="en-GB" sz="2600" strike="sngStrike" dirty="0"/>
              <a:t>in the relevant paragraph of </a:t>
            </a:r>
            <a:r>
              <a:rPr lang="en-GB" sz="2600" i="1" strike="sngStrike" dirty="0"/>
              <a:t>Annex 3</a:t>
            </a:r>
            <a:r>
              <a:rPr lang="en-GB" sz="2600" dirty="0"/>
              <a:t>. To check these colorimetric characteristics, the test procedure described in </a:t>
            </a:r>
            <a:r>
              <a:rPr lang="en-GB" sz="2600" dirty="0">
                <a:solidFill>
                  <a:srgbClr val="FF0000"/>
                </a:solidFill>
              </a:rPr>
              <a:t>this Annex </a:t>
            </a:r>
            <a:r>
              <a:rPr lang="en-GB" sz="2600" i="1" strike="sngStrike" dirty="0"/>
              <a:t>paragraph 4.7</a:t>
            </a:r>
            <a:r>
              <a:rPr lang="en-GB" sz="2600" strike="sngStrike" dirty="0"/>
              <a:t>. </a:t>
            </a:r>
            <a:r>
              <a:rPr lang="en-GB" sz="2600" dirty="0"/>
              <a:t>shall be applied. Outside this field no sharp variation of colour shall be observed.</a:t>
            </a:r>
            <a:endParaRPr lang="de-DE" sz="2600" dirty="0"/>
          </a:p>
          <a:p>
            <a:pPr marL="0" indent="0">
              <a:buNone/>
            </a:pPr>
            <a:r>
              <a:rPr lang="en-GB" sz="2600" dirty="0"/>
              <a:t>However, for lamps equipped with non-replaceable light sources, the colorimetric characteristics should be verified with the light sources present in the lamp, </a:t>
            </a:r>
            <a:r>
              <a:rPr lang="en-GB" sz="2600" strike="sngStrike" dirty="0"/>
              <a:t>in accordance with relevant subparagraphs of </a:t>
            </a:r>
            <a:r>
              <a:rPr lang="en-GB" sz="2600" i="1" strike="sngStrike" dirty="0"/>
              <a:t>paragraph 4.7</a:t>
            </a:r>
            <a:r>
              <a:rPr lang="en-GB" sz="2600" dirty="0"/>
              <a:t>.</a:t>
            </a:r>
            <a:r>
              <a:rPr lang="en-GB" sz="2600" strike="sngStrike" dirty="0"/>
              <a:t> </a:t>
            </a:r>
            <a:endParaRPr lang="de-DE" sz="2600" dirty="0"/>
          </a:p>
          <a:p>
            <a:pPr marL="0" indent="0">
              <a:buNone/>
            </a:pPr>
            <a:endParaRPr lang="de-DE" dirty="0"/>
          </a:p>
        </p:txBody>
      </p:sp>
    </p:spTree>
    <p:extLst>
      <p:ext uri="{BB962C8B-B14F-4D97-AF65-F5344CB8AC3E}">
        <p14:creationId xmlns:p14="http://schemas.microsoft.com/office/powerpoint/2010/main" val="3441912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93377" y="424237"/>
            <a:ext cx="10515600" cy="1325563"/>
          </a:xfrm>
        </p:spPr>
        <p:txBody>
          <a:bodyPr>
            <a:normAutofit/>
          </a:bodyPr>
          <a:lstStyle/>
          <a:p>
            <a:r>
              <a:rPr lang="en-US" sz="3600" dirty="0"/>
              <a:t>Example for the new structure – timing requirement</a:t>
            </a:r>
          </a:p>
        </p:txBody>
      </p:sp>
      <p:sp>
        <p:nvSpPr>
          <p:cNvPr id="4" name="Inhaltsplatzhalter 2"/>
          <p:cNvSpPr txBox="1">
            <a:spLocks/>
          </p:cNvSpPr>
          <p:nvPr/>
        </p:nvSpPr>
        <p:spPr>
          <a:xfrm>
            <a:off x="793377" y="1805271"/>
            <a:ext cx="9543363" cy="4907336"/>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rgbClr val="FF0000"/>
                </a:solidFill>
              </a:rPr>
              <a:t>Specific requirement in 5.2 (rear position)</a:t>
            </a:r>
          </a:p>
          <a:p>
            <a:pPr marL="0" indent="0">
              <a:buNone/>
            </a:pPr>
            <a:r>
              <a:rPr lang="en-GB" sz="1800" dirty="0"/>
              <a:t>5.2.2.	Outside the reference axis and within the angular fields defined in the diagrams in Part A of Annex 2, the intensity of the light emitted by each lamp must in each direction corresponding to the points in the table of standard light distribution reproduced in paragraph 2. of Annex 3, be not less than the minimum specified in paragraph 5.2.1., multiplied by the percentage specified in the said table for the direction in question.</a:t>
            </a:r>
          </a:p>
          <a:p>
            <a:pPr marL="0" indent="0">
              <a:buNone/>
            </a:pPr>
            <a:r>
              <a:rPr lang="en-GB" sz="1800" dirty="0">
                <a:solidFill>
                  <a:srgbClr val="FF0000"/>
                </a:solidFill>
              </a:rPr>
              <a:t>Additional text (proposal):</a:t>
            </a:r>
          </a:p>
          <a:p>
            <a:pPr marL="0" indent="0">
              <a:buNone/>
            </a:pPr>
            <a:r>
              <a:rPr lang="en-GB" sz="1800" dirty="0"/>
              <a:t>“From 1 seconds after activation of the function and onwards, the minimum intensity requirements shall be fulfilled.”</a:t>
            </a:r>
          </a:p>
          <a:p>
            <a:pPr marL="0" indent="0">
              <a:buNone/>
            </a:pPr>
            <a:r>
              <a:rPr lang="en-GB" sz="1800" dirty="0"/>
              <a:t>“From 1 minute after activation of the function and onwards, the minimum and maximum intensity requirements shall be fulfilled.”</a:t>
            </a:r>
          </a:p>
          <a:p>
            <a:pPr marL="0" indent="0">
              <a:buNone/>
            </a:pPr>
            <a:endParaRPr lang="en-GB" sz="1800" dirty="0"/>
          </a:p>
          <a:p>
            <a:pPr marL="0" indent="0">
              <a:buNone/>
            </a:pPr>
            <a:r>
              <a:rPr lang="en-GB" sz="1800" dirty="0">
                <a:solidFill>
                  <a:srgbClr val="FF0000"/>
                </a:solidFill>
              </a:rPr>
              <a:t>X.1 </a:t>
            </a:r>
            <a:r>
              <a:rPr lang="en-US" sz="1800" dirty="0">
                <a:solidFill>
                  <a:srgbClr val="FF0000"/>
                </a:solidFill>
              </a:rPr>
              <a:t>Photometric measurement</a:t>
            </a:r>
            <a:endParaRPr lang="en-GB" sz="1800" dirty="0">
              <a:solidFill>
                <a:srgbClr val="FF0000"/>
              </a:solidFill>
            </a:endParaRPr>
          </a:p>
          <a:p>
            <a:pPr marL="0" indent="0">
              <a:spcBef>
                <a:spcPts val="0"/>
              </a:spcBef>
              <a:buNone/>
            </a:pPr>
            <a:r>
              <a:rPr lang="en-GB" sz="1800" dirty="0"/>
              <a:t>Lamps containing LEDs shall be tested after 1 minute and 30 minutes of operation, with the exemption of cornering </a:t>
            </a:r>
            <a:r>
              <a:rPr lang="en-GB" sz="1800" b="1" dirty="0"/>
              <a:t>lamps, reversing lamps and </a:t>
            </a:r>
            <a:r>
              <a:rPr lang="en-GB" sz="1800" b="1" dirty="0" err="1"/>
              <a:t>manoevering</a:t>
            </a:r>
            <a:r>
              <a:rPr lang="en-GB" sz="1800" b="1" dirty="0"/>
              <a:t> lamps, which shall be tested after 1 minute and after 10 minutes.</a:t>
            </a:r>
          </a:p>
          <a:p>
            <a:pPr marL="0" indent="0">
              <a:spcBef>
                <a:spcPts val="0"/>
              </a:spcBef>
              <a:buNone/>
            </a:pPr>
            <a:r>
              <a:rPr lang="en-GB" sz="1800" b="1" dirty="0"/>
              <a:t>Lamps containing filament light sources shall be tested at photometric stability.</a:t>
            </a:r>
          </a:p>
          <a:p>
            <a:pPr marL="0" indent="0">
              <a:spcBef>
                <a:spcPts val="0"/>
              </a:spcBef>
              <a:buNone/>
            </a:pPr>
            <a:r>
              <a:rPr lang="en-GB" sz="1800" dirty="0"/>
              <a:t>Sequential DI shall, in addition, be measured after 200ms, (for both LED and filament light sources)</a:t>
            </a:r>
          </a:p>
          <a:p>
            <a:pPr marL="0" indent="0">
              <a:spcBef>
                <a:spcPts val="0"/>
              </a:spcBef>
              <a:buNone/>
            </a:pPr>
            <a:endParaRPr lang="en-GB" sz="1800" dirty="0"/>
          </a:p>
          <a:p>
            <a:pPr marL="0" indent="0">
              <a:spcBef>
                <a:spcPts val="0"/>
              </a:spcBef>
              <a:buNone/>
            </a:pPr>
            <a:r>
              <a:rPr lang="en-GB" sz="1800" dirty="0"/>
              <a:t>Lamps with technologies other than LED and filament light sources shall be tested at 1 seconds, 1 minutes and 30 minutes. Stop lamps and DI lamps shall be tested additionally at 200ms.</a:t>
            </a:r>
          </a:p>
          <a:p>
            <a:pPr marL="0" indent="0">
              <a:spcBef>
                <a:spcPts val="0"/>
              </a:spcBef>
              <a:buNone/>
            </a:pPr>
            <a:endParaRPr lang="en-GB" sz="1800" dirty="0"/>
          </a:p>
          <a:p>
            <a:pPr marL="0" indent="0">
              <a:spcBef>
                <a:spcPts val="0"/>
              </a:spcBef>
              <a:buNone/>
            </a:pPr>
            <a:endParaRPr lang="en-GB" sz="1800" dirty="0"/>
          </a:p>
          <a:p>
            <a:pPr marL="0" indent="0">
              <a:buNone/>
            </a:pPr>
            <a:r>
              <a:rPr lang="en-GB" sz="1800" dirty="0">
                <a:solidFill>
                  <a:srgbClr val="FF0000"/>
                </a:solidFill>
              </a:rPr>
              <a:t>X.4 Exemption from testing</a:t>
            </a:r>
          </a:p>
          <a:p>
            <a:pPr marL="0" indent="0">
              <a:buNone/>
            </a:pPr>
            <a:r>
              <a:rPr lang="en-GB" sz="1800" dirty="0"/>
              <a:t>Lamps are deemed to comply with the photometric requirements after 200ms and after 1 seconds without testing if they contain only LED light sources and/or filament light sources. </a:t>
            </a:r>
          </a:p>
          <a:p>
            <a:pPr marL="0" indent="0">
              <a:buNone/>
            </a:pPr>
            <a:endParaRPr lang="en-GB" sz="1800" dirty="0"/>
          </a:p>
          <a:p>
            <a:pPr marL="0" indent="0">
              <a:buNone/>
            </a:pPr>
            <a:endParaRPr lang="de-DE" sz="1800" dirty="0"/>
          </a:p>
        </p:txBody>
      </p:sp>
      <p:sp>
        <p:nvSpPr>
          <p:cNvPr id="3" name="Ovale Legende 2"/>
          <p:cNvSpPr/>
          <p:nvPr/>
        </p:nvSpPr>
        <p:spPr>
          <a:xfrm>
            <a:off x="10435568" y="2160494"/>
            <a:ext cx="1550895" cy="654424"/>
          </a:xfrm>
          <a:prstGeom prst="wedgeEllipseCallout">
            <a:avLst>
              <a:gd name="adj1" fmla="val -62283"/>
              <a:gd name="adj2" fmla="val 6905"/>
            </a:avLst>
          </a:prstGeom>
          <a:no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dirty="0" err="1">
                <a:ln w="0"/>
                <a:solidFill>
                  <a:schemeClr val="tx1"/>
                </a:solidFill>
                <a:effectLst>
                  <a:outerShdw blurRad="38100" dist="19050" dir="2700000" algn="tl" rotWithShape="0">
                    <a:schemeClr val="dk1">
                      <a:alpha val="40000"/>
                    </a:schemeClr>
                  </a:outerShdw>
                </a:effectLst>
              </a:rPr>
              <a:t>Existing</a:t>
            </a:r>
            <a:r>
              <a:rPr lang="de-DE" dirty="0">
                <a:ln w="0"/>
                <a:solidFill>
                  <a:schemeClr val="tx1"/>
                </a:solidFill>
                <a:effectLst>
                  <a:outerShdw blurRad="38100" dist="19050" dir="2700000" algn="tl" rotWithShape="0">
                    <a:schemeClr val="dk1">
                      <a:alpha val="40000"/>
                    </a:schemeClr>
                  </a:outerShdw>
                </a:effectLst>
              </a:rPr>
              <a:t> </a:t>
            </a:r>
            <a:r>
              <a:rPr lang="de-DE" dirty="0" err="1">
                <a:ln w="0"/>
                <a:solidFill>
                  <a:schemeClr val="tx1"/>
                </a:solidFill>
                <a:effectLst>
                  <a:outerShdw blurRad="38100" dist="19050" dir="2700000" algn="tl" rotWithShape="0">
                    <a:schemeClr val="dk1">
                      <a:alpha val="40000"/>
                    </a:schemeClr>
                  </a:outerShdw>
                </a:effectLst>
              </a:rPr>
              <a:t>text</a:t>
            </a:r>
            <a:endParaRPr lang="de-DE" dirty="0">
              <a:ln w="0"/>
              <a:solidFill>
                <a:schemeClr val="tx1"/>
              </a:solidFill>
              <a:effectLst>
                <a:outerShdw blurRad="38100" dist="19050" dir="2700000" algn="tl" rotWithShape="0">
                  <a:schemeClr val="dk1">
                    <a:alpha val="40000"/>
                  </a:schemeClr>
                </a:outerShdw>
              </a:effectLst>
            </a:endParaRPr>
          </a:p>
        </p:txBody>
      </p:sp>
      <p:sp>
        <p:nvSpPr>
          <p:cNvPr id="5" name="Geschweifte Klammer rechts 4"/>
          <p:cNvSpPr/>
          <p:nvPr/>
        </p:nvSpPr>
        <p:spPr>
          <a:xfrm>
            <a:off x="10040471" y="2160494"/>
            <a:ext cx="116542" cy="78889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6" name="Geschweifte Klammer rechts 5"/>
          <p:cNvSpPr/>
          <p:nvPr/>
        </p:nvSpPr>
        <p:spPr>
          <a:xfrm>
            <a:off x="10035546" y="3083764"/>
            <a:ext cx="116542" cy="78889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7" name="Ovale Legende 6"/>
          <p:cNvSpPr/>
          <p:nvPr/>
        </p:nvSpPr>
        <p:spPr>
          <a:xfrm>
            <a:off x="10408458" y="3044220"/>
            <a:ext cx="1550895" cy="654424"/>
          </a:xfrm>
          <a:prstGeom prst="wedgeEllipseCallout">
            <a:avLst>
              <a:gd name="adj1" fmla="val -59393"/>
              <a:gd name="adj2" fmla="val 4165"/>
            </a:avLst>
          </a:prstGeom>
          <a:no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dirty="0">
                <a:ln w="0"/>
                <a:solidFill>
                  <a:schemeClr val="tx1"/>
                </a:solidFill>
                <a:effectLst>
                  <a:outerShdw blurRad="38100" dist="19050" dir="2700000" algn="tl" rotWithShape="0">
                    <a:schemeClr val="dk1">
                      <a:alpha val="40000"/>
                    </a:schemeClr>
                  </a:outerShdw>
                </a:effectLst>
              </a:rPr>
              <a:t>New </a:t>
            </a:r>
            <a:r>
              <a:rPr lang="de-DE" dirty="0" err="1">
                <a:ln w="0"/>
                <a:solidFill>
                  <a:schemeClr val="tx1"/>
                </a:solidFill>
                <a:effectLst>
                  <a:outerShdw blurRad="38100" dist="19050" dir="2700000" algn="tl" rotWithShape="0">
                    <a:schemeClr val="dk1">
                      <a:alpha val="40000"/>
                    </a:schemeClr>
                  </a:outerShdw>
                </a:effectLst>
              </a:rPr>
              <a:t>text</a:t>
            </a:r>
            <a:endParaRPr lang="de-DE" dirty="0">
              <a:ln w="0"/>
              <a:solidFill>
                <a:schemeClr val="tx1"/>
              </a:solidFill>
              <a:effectLst>
                <a:outerShdw blurRad="38100" dist="19050" dir="2700000" algn="tl" rotWithShape="0">
                  <a:schemeClr val="dk1">
                    <a:alpha val="40000"/>
                  </a:schemeClr>
                </a:outerShdw>
              </a:effectLst>
            </a:endParaRPr>
          </a:p>
        </p:txBody>
      </p:sp>
      <p:sp>
        <p:nvSpPr>
          <p:cNvPr id="8" name="Geschweifte Klammer rechts 7"/>
          <p:cNvSpPr/>
          <p:nvPr/>
        </p:nvSpPr>
        <p:spPr>
          <a:xfrm>
            <a:off x="10035546" y="4432770"/>
            <a:ext cx="116542" cy="109875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9" name="Ovale Legende 8"/>
          <p:cNvSpPr/>
          <p:nvPr/>
        </p:nvSpPr>
        <p:spPr>
          <a:xfrm>
            <a:off x="10435568" y="4109338"/>
            <a:ext cx="1675968" cy="1120588"/>
          </a:xfrm>
          <a:prstGeom prst="wedgeEllipseCallout">
            <a:avLst>
              <a:gd name="adj1" fmla="val -62283"/>
              <a:gd name="adj2" fmla="val 26295"/>
            </a:avLst>
          </a:prstGeom>
          <a:no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1400" dirty="0" err="1">
                <a:ln w="0"/>
                <a:solidFill>
                  <a:schemeClr val="tx1"/>
                </a:solidFill>
                <a:effectLst>
                  <a:outerShdw blurRad="38100" dist="19050" dir="2700000" algn="tl" rotWithShape="0">
                    <a:schemeClr val="dk1">
                      <a:alpha val="40000"/>
                    </a:schemeClr>
                  </a:outerShdw>
                </a:effectLst>
              </a:rPr>
              <a:t>Based</a:t>
            </a:r>
            <a:r>
              <a:rPr lang="de-DE" sz="1400" dirty="0">
                <a:ln w="0"/>
                <a:solidFill>
                  <a:schemeClr val="tx1"/>
                </a:solidFill>
                <a:effectLst>
                  <a:outerShdw blurRad="38100" dist="19050" dir="2700000" algn="tl" rotWithShape="0">
                    <a:schemeClr val="dk1">
                      <a:alpha val="40000"/>
                    </a:schemeClr>
                  </a:outerShdw>
                </a:effectLst>
              </a:rPr>
              <a:t> on </a:t>
            </a:r>
            <a:r>
              <a:rPr lang="de-DE" sz="1400" dirty="0" err="1">
                <a:ln w="0"/>
                <a:solidFill>
                  <a:schemeClr val="tx1"/>
                </a:solidFill>
                <a:effectLst>
                  <a:outerShdw blurRad="38100" dist="19050" dir="2700000" algn="tl" rotWithShape="0">
                    <a:schemeClr val="dk1">
                      <a:alpha val="40000"/>
                    </a:schemeClr>
                  </a:outerShdw>
                </a:effectLst>
              </a:rPr>
              <a:t>existing</a:t>
            </a:r>
            <a:r>
              <a:rPr lang="de-DE" sz="1400" dirty="0">
                <a:ln w="0"/>
                <a:solidFill>
                  <a:schemeClr val="tx1"/>
                </a:solidFill>
                <a:effectLst>
                  <a:outerShdw blurRad="38100" dist="19050" dir="2700000" algn="tl" rotWithShape="0">
                    <a:schemeClr val="dk1">
                      <a:alpha val="40000"/>
                    </a:schemeClr>
                  </a:outerShdw>
                </a:effectLst>
              </a:rPr>
              <a:t> </a:t>
            </a:r>
            <a:r>
              <a:rPr lang="de-DE" sz="1400" dirty="0" err="1">
                <a:ln w="0"/>
                <a:solidFill>
                  <a:schemeClr val="tx1"/>
                </a:solidFill>
                <a:effectLst>
                  <a:outerShdw blurRad="38100" dist="19050" dir="2700000" algn="tl" rotWithShape="0">
                    <a:schemeClr val="dk1">
                      <a:alpha val="40000"/>
                    </a:schemeClr>
                  </a:outerShdw>
                </a:effectLst>
              </a:rPr>
              <a:t>text</a:t>
            </a:r>
            <a:r>
              <a:rPr lang="de-DE" sz="1400" dirty="0">
                <a:ln w="0"/>
                <a:solidFill>
                  <a:schemeClr val="tx1"/>
                </a:solidFill>
                <a:effectLst>
                  <a:outerShdw blurRad="38100" dist="19050" dir="2700000" algn="tl" rotWithShape="0">
                    <a:schemeClr val="dk1">
                      <a:alpha val="40000"/>
                    </a:schemeClr>
                  </a:outerShdw>
                </a:effectLst>
              </a:rPr>
              <a:t>, but also </a:t>
            </a:r>
            <a:r>
              <a:rPr lang="de-DE" sz="1400" dirty="0" err="1">
                <a:ln w="0"/>
                <a:solidFill>
                  <a:schemeClr val="tx1"/>
                </a:solidFill>
                <a:effectLst>
                  <a:outerShdw blurRad="38100" dist="19050" dir="2700000" algn="tl" rotWithShape="0">
                    <a:schemeClr val="dk1">
                      <a:alpha val="40000"/>
                    </a:schemeClr>
                  </a:outerShdw>
                </a:effectLst>
              </a:rPr>
              <a:t>additions</a:t>
            </a:r>
            <a:endParaRPr lang="de-DE" sz="1400" dirty="0">
              <a:ln w="0"/>
              <a:solidFill>
                <a:schemeClr val="tx1"/>
              </a:solidFill>
              <a:effectLst>
                <a:outerShdw blurRad="38100" dist="19050" dir="2700000" algn="tl" rotWithShape="0">
                  <a:schemeClr val="dk1">
                    <a:alpha val="40000"/>
                  </a:schemeClr>
                </a:outerShdw>
              </a:effectLst>
            </a:endParaRPr>
          </a:p>
        </p:txBody>
      </p:sp>
      <p:sp>
        <p:nvSpPr>
          <p:cNvPr id="10" name="Geschweifte Klammer rechts 9"/>
          <p:cNvSpPr/>
          <p:nvPr/>
        </p:nvSpPr>
        <p:spPr>
          <a:xfrm>
            <a:off x="10307133" y="5923713"/>
            <a:ext cx="116542" cy="78889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1" name="Ovale Legende 10"/>
          <p:cNvSpPr/>
          <p:nvPr/>
        </p:nvSpPr>
        <p:spPr>
          <a:xfrm>
            <a:off x="10712823" y="5923713"/>
            <a:ext cx="1246530" cy="654424"/>
          </a:xfrm>
          <a:prstGeom prst="wedgeEllipseCallout">
            <a:avLst>
              <a:gd name="adj1" fmla="val -62283"/>
              <a:gd name="adj2" fmla="val 6905"/>
            </a:avLst>
          </a:prstGeom>
          <a:no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1600" dirty="0">
                <a:ln w="0"/>
                <a:solidFill>
                  <a:schemeClr val="tx1"/>
                </a:solidFill>
                <a:effectLst>
                  <a:outerShdw blurRad="38100" dist="19050" dir="2700000" algn="tl" rotWithShape="0">
                    <a:schemeClr val="dk1">
                      <a:alpha val="40000"/>
                    </a:schemeClr>
                  </a:outerShdw>
                </a:effectLst>
              </a:rPr>
              <a:t>New </a:t>
            </a:r>
            <a:r>
              <a:rPr lang="de-DE" sz="1600" dirty="0" err="1">
                <a:ln w="0"/>
                <a:solidFill>
                  <a:schemeClr val="tx1"/>
                </a:solidFill>
                <a:effectLst>
                  <a:outerShdw blurRad="38100" dist="19050" dir="2700000" algn="tl" rotWithShape="0">
                    <a:schemeClr val="dk1">
                      <a:alpha val="40000"/>
                    </a:schemeClr>
                  </a:outerShdw>
                </a:effectLst>
              </a:rPr>
              <a:t>text</a:t>
            </a:r>
            <a:endParaRPr lang="de-DE" sz="16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01332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2209231643"/>
              </p:ext>
            </p:extLst>
          </p:nvPr>
        </p:nvGraphicFramePr>
        <p:xfrm>
          <a:off x="569259" y="1054659"/>
          <a:ext cx="10815918" cy="5021586"/>
        </p:xfrm>
        <a:graphic>
          <a:graphicData uri="http://schemas.openxmlformats.org/drawingml/2006/table">
            <a:tbl>
              <a:tblPr firstRow="1" bandRow="1">
                <a:tableStyleId>{5C22544A-7EE6-4342-B048-85BDC9FD1C3A}</a:tableStyleId>
              </a:tblPr>
              <a:tblGrid>
                <a:gridCol w="5407959">
                  <a:extLst>
                    <a:ext uri="{9D8B030D-6E8A-4147-A177-3AD203B41FA5}">
                      <a16:colId xmlns:a16="http://schemas.microsoft.com/office/drawing/2014/main" val="20000"/>
                    </a:ext>
                  </a:extLst>
                </a:gridCol>
                <a:gridCol w="5407959">
                  <a:extLst>
                    <a:ext uri="{9D8B030D-6E8A-4147-A177-3AD203B41FA5}">
                      <a16:colId xmlns:a16="http://schemas.microsoft.com/office/drawing/2014/main" val="20001"/>
                    </a:ext>
                  </a:extLst>
                </a:gridCol>
              </a:tblGrid>
              <a:tr h="475052">
                <a:tc>
                  <a:txBody>
                    <a:bodyPr/>
                    <a:lstStyle/>
                    <a:p>
                      <a:r>
                        <a:rPr lang="de-DE" dirty="0" err="1"/>
                        <a:t>Existing</a:t>
                      </a:r>
                      <a:r>
                        <a:rPr lang="de-DE" dirty="0"/>
                        <a:t> Stage 1</a:t>
                      </a:r>
                    </a:p>
                  </a:txBody>
                  <a:tcPr/>
                </a:tc>
                <a:tc>
                  <a:txBody>
                    <a:bodyPr/>
                    <a:lstStyle/>
                    <a:p>
                      <a:r>
                        <a:rPr lang="de-DE" dirty="0" err="1"/>
                        <a:t>Proposed</a:t>
                      </a:r>
                      <a:r>
                        <a:rPr lang="de-DE" dirty="0"/>
                        <a:t> Stage 2</a:t>
                      </a:r>
                    </a:p>
                  </a:txBody>
                  <a:tcPr/>
                </a:tc>
                <a:extLst>
                  <a:ext uri="{0D108BD9-81ED-4DB2-BD59-A6C34878D82A}">
                    <a16:rowId xmlns:a16="http://schemas.microsoft.com/office/drawing/2014/main" val="10000"/>
                  </a:ext>
                </a:extLst>
              </a:tr>
              <a:tr h="475052">
                <a:tc>
                  <a:txBody>
                    <a:bodyPr/>
                    <a:lstStyle/>
                    <a:p>
                      <a:r>
                        <a:rPr lang="en-GB" sz="1200" kern="1200" dirty="0">
                          <a:solidFill>
                            <a:schemeClr val="dk1"/>
                          </a:solidFill>
                          <a:effectLst/>
                          <a:latin typeface="+mn-lt"/>
                          <a:ea typeface="+mn-ea"/>
                          <a:cs typeface="+mn-cs"/>
                        </a:rPr>
                        <a:t>4.3.</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Light sources:</a:t>
                      </a:r>
                      <a:endParaRPr lang="de-DE" sz="1200" kern="1200" dirty="0">
                        <a:solidFill>
                          <a:schemeClr val="dk1"/>
                        </a:solidFill>
                        <a:effectLst/>
                        <a:latin typeface="+mn-lt"/>
                        <a:ea typeface="+mn-ea"/>
                        <a:cs typeface="+mn-cs"/>
                      </a:endParaRPr>
                    </a:p>
                  </a:txBody>
                  <a:tcPr/>
                </a:tc>
                <a:tc>
                  <a:txBody>
                    <a:bodyPr/>
                    <a:lstStyle/>
                    <a:p>
                      <a:r>
                        <a:rPr lang="de-DE" sz="1200" dirty="0"/>
                        <a:t>4.3. </a:t>
                      </a:r>
                      <a:r>
                        <a:rPr lang="de-DE" sz="1200" dirty="0" err="1"/>
                        <a:t>Use</a:t>
                      </a:r>
                      <a:r>
                        <a:rPr lang="de-DE" sz="1200" dirty="0"/>
                        <a:t> </a:t>
                      </a:r>
                      <a:r>
                        <a:rPr lang="de-DE" sz="1200" dirty="0" err="1"/>
                        <a:t>of</a:t>
                      </a:r>
                      <a:r>
                        <a:rPr lang="de-DE" sz="1200" dirty="0"/>
                        <a:t> light </a:t>
                      </a:r>
                      <a:r>
                        <a:rPr lang="de-DE" sz="1200" dirty="0" err="1"/>
                        <a:t>sources</a:t>
                      </a:r>
                      <a:r>
                        <a:rPr lang="de-DE" sz="1200" dirty="0"/>
                        <a:t> </a:t>
                      </a:r>
                      <a:r>
                        <a:rPr lang="de-DE" sz="1200" dirty="0" err="1"/>
                        <a:t>and</a:t>
                      </a:r>
                      <a:r>
                        <a:rPr lang="de-DE" sz="1200" dirty="0"/>
                        <a:t> light</a:t>
                      </a:r>
                      <a:r>
                        <a:rPr lang="de-DE" sz="1200" baseline="0" dirty="0"/>
                        <a:t> </a:t>
                      </a:r>
                      <a:r>
                        <a:rPr lang="de-DE" sz="1200" baseline="0" dirty="0" err="1"/>
                        <a:t>source</a:t>
                      </a:r>
                      <a:r>
                        <a:rPr lang="de-DE" sz="1200" baseline="0" dirty="0"/>
                        <a:t> </a:t>
                      </a:r>
                      <a:r>
                        <a:rPr lang="de-DE" sz="1200" baseline="0" dirty="0" err="1"/>
                        <a:t>modules</a:t>
                      </a:r>
                      <a:endParaRPr lang="de-DE" sz="1200" dirty="0"/>
                    </a:p>
                  </a:txBody>
                  <a:tcPr/>
                </a:tc>
                <a:extLst>
                  <a:ext uri="{0D108BD9-81ED-4DB2-BD59-A6C34878D82A}">
                    <a16:rowId xmlns:a16="http://schemas.microsoft.com/office/drawing/2014/main" val="10001"/>
                  </a:ext>
                </a:extLst>
              </a:tr>
              <a:tr h="4750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4.3.1.</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In the case of replaceable light source(s):</a:t>
                      </a:r>
                      <a:endParaRPr lang="de-DE" sz="1200" dirty="0"/>
                    </a:p>
                  </a:txBody>
                  <a:tcPr/>
                </a:tc>
                <a:tc>
                  <a:txBody>
                    <a:bodyPr/>
                    <a:lstStyle/>
                    <a:p>
                      <a:r>
                        <a:rPr lang="de-DE" sz="1200" dirty="0"/>
                        <a:t>[</a:t>
                      </a:r>
                      <a:r>
                        <a:rPr lang="de-DE" sz="1200" dirty="0" err="1"/>
                        <a:t>no</a:t>
                      </a:r>
                      <a:r>
                        <a:rPr lang="de-DE" sz="1200" dirty="0"/>
                        <a:t> </a:t>
                      </a:r>
                      <a:r>
                        <a:rPr lang="de-DE" sz="1200" dirty="0" err="1"/>
                        <a:t>change</a:t>
                      </a:r>
                      <a:r>
                        <a:rPr lang="de-DE" sz="1200" dirty="0"/>
                        <a:t>]</a:t>
                      </a:r>
                    </a:p>
                  </a:txBody>
                  <a:tcPr/>
                </a:tc>
                <a:extLst>
                  <a:ext uri="{0D108BD9-81ED-4DB2-BD59-A6C34878D82A}">
                    <a16:rowId xmlns:a16="http://schemas.microsoft.com/office/drawing/2014/main" val="10002"/>
                  </a:ext>
                </a:extLst>
              </a:tr>
              <a:tr h="11150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4.3.1.1.The lamp shall only be equipped with light source(s) approved according to UN Regulation No. 37 and/or UN Regulation No. 128, provided that no restriction on the use is made in UN Regulation No. 37 and its series of amendments in force at the time of application for type approval or in UN Regulation No. 128 and its series of amendments in force at the time of application for type approval.</a:t>
                      </a:r>
                      <a:endParaRPr lang="de-DE" sz="1200" dirty="0"/>
                    </a:p>
                  </a:txBody>
                  <a:tcPr/>
                </a:tc>
                <a:tc>
                  <a:txBody>
                    <a:bodyPr/>
                    <a:lstStyle/>
                    <a:p>
                      <a:r>
                        <a:rPr lang="en-GB" sz="1200" kern="1200" dirty="0">
                          <a:solidFill>
                            <a:schemeClr val="dk1"/>
                          </a:solidFill>
                          <a:effectLst/>
                          <a:latin typeface="+mn-lt"/>
                          <a:ea typeface="+mn-ea"/>
                          <a:cs typeface="+mn-cs"/>
                        </a:rPr>
                        <a:t>4.3.1.1 The lamp shall only be equipped with UN approved light source(s), provided that no restriction on the use is made in the corresponding UN light source regulation at the time of application for type approval.</a:t>
                      </a:r>
                      <a:endParaRPr lang="de-DE" sz="1000" dirty="0"/>
                    </a:p>
                  </a:txBody>
                  <a:tcPr/>
                </a:tc>
                <a:extLst>
                  <a:ext uri="{0D108BD9-81ED-4DB2-BD59-A6C34878D82A}">
                    <a16:rowId xmlns:a16="http://schemas.microsoft.com/office/drawing/2014/main" val="10003"/>
                  </a:ext>
                </a:extLst>
              </a:tr>
              <a:tr h="10757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4.3.1.2. In the case of a light source category or categories or type(s) is restricted for use in lamps on vehicles in use and originally equipped with such lamps, the applicant for type approval of the lamp shall declare that the lamp is only intended for installation on those vehicles; this shall be noted in the communication form in Annex 1.</a:t>
                      </a:r>
                      <a:endParaRPr lang="de-DE"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a:t>
                      </a:r>
                      <a:r>
                        <a:rPr lang="de-DE" sz="1200" dirty="0" err="1"/>
                        <a:t>no</a:t>
                      </a:r>
                      <a:r>
                        <a:rPr lang="de-DE" sz="1200" dirty="0"/>
                        <a:t> </a:t>
                      </a:r>
                      <a:r>
                        <a:rPr lang="de-DE" sz="1200" dirty="0" err="1"/>
                        <a:t>change</a:t>
                      </a:r>
                      <a:r>
                        <a:rPr lang="de-DE" sz="1200" dirty="0"/>
                        <a:t>]</a:t>
                      </a:r>
                    </a:p>
                    <a:p>
                      <a:endParaRPr lang="de-DE" sz="1200" dirty="0"/>
                    </a:p>
                  </a:txBody>
                  <a:tcPr/>
                </a:tc>
                <a:extLst>
                  <a:ext uri="{0D108BD9-81ED-4DB2-BD59-A6C34878D82A}">
                    <a16:rowId xmlns:a16="http://schemas.microsoft.com/office/drawing/2014/main" val="10004"/>
                  </a:ext>
                </a:extLst>
              </a:tr>
              <a:tr h="5856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4.3.1.3. </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The design of the lamp shall be such that the light source(s) can be fixed in no other position but the correct one.</a:t>
                      </a:r>
                      <a:endParaRPr lang="de-DE"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a:t>
                      </a:r>
                      <a:r>
                        <a:rPr lang="de-DE" sz="1200" dirty="0" err="1"/>
                        <a:t>no</a:t>
                      </a:r>
                      <a:r>
                        <a:rPr lang="de-DE" sz="1200" dirty="0"/>
                        <a:t> </a:t>
                      </a:r>
                      <a:r>
                        <a:rPr lang="de-DE" sz="1200" dirty="0" err="1"/>
                        <a:t>change</a:t>
                      </a:r>
                      <a:r>
                        <a:rPr lang="de-DE" sz="1200" dirty="0"/>
                        <a:t>]</a:t>
                      </a:r>
                    </a:p>
                    <a:p>
                      <a:endParaRPr lang="de-DE" sz="1200" dirty="0"/>
                    </a:p>
                  </a:txBody>
                  <a:tcPr/>
                </a:tc>
                <a:extLst>
                  <a:ext uri="{0D108BD9-81ED-4DB2-BD59-A6C34878D82A}">
                    <a16:rowId xmlns:a16="http://schemas.microsoft.com/office/drawing/2014/main" val="10005"/>
                  </a:ext>
                </a:extLst>
              </a:tr>
              <a:tr h="819952">
                <a:tc>
                  <a:txBody>
                    <a:bodyPr/>
                    <a:lstStyle/>
                    <a:p>
                      <a:r>
                        <a:rPr lang="en-GB" sz="1200" kern="1200" dirty="0">
                          <a:solidFill>
                            <a:schemeClr val="dk1"/>
                          </a:solidFill>
                          <a:effectLst/>
                          <a:latin typeface="+mn-lt"/>
                          <a:ea typeface="+mn-ea"/>
                          <a:cs typeface="+mn-cs"/>
                        </a:rPr>
                        <a:t>4.3.1.4. </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The light source(s) holder shall conform to the characteristics given in IEC Publication 60061. The holder data sheet relevant to the category of light source(s) used, applies</a:t>
                      </a:r>
                      <a:endParaRPr lang="de-DE"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a:t>
                      </a:r>
                      <a:r>
                        <a:rPr lang="de-DE" sz="1200" dirty="0" err="1"/>
                        <a:t>no</a:t>
                      </a:r>
                      <a:r>
                        <a:rPr lang="de-DE" sz="1200" dirty="0"/>
                        <a:t> </a:t>
                      </a:r>
                      <a:r>
                        <a:rPr lang="de-DE" sz="1200" dirty="0" err="1"/>
                        <a:t>change</a:t>
                      </a:r>
                      <a:r>
                        <a:rPr lang="de-DE" sz="1200" dirty="0"/>
                        <a:t>]</a:t>
                      </a:r>
                    </a:p>
                    <a:p>
                      <a:endParaRPr lang="de-DE" sz="1200" dirty="0"/>
                    </a:p>
                  </a:txBody>
                  <a:tcPr/>
                </a:tc>
                <a:extLst>
                  <a:ext uri="{0D108BD9-81ED-4DB2-BD59-A6C34878D82A}">
                    <a16:rowId xmlns:a16="http://schemas.microsoft.com/office/drawing/2014/main" val="10006"/>
                  </a:ext>
                </a:extLst>
              </a:tr>
            </a:tbl>
          </a:graphicData>
        </a:graphic>
      </p:graphicFrame>
      <p:sp>
        <p:nvSpPr>
          <p:cNvPr id="6" name="Titel 1"/>
          <p:cNvSpPr>
            <a:spLocks noGrp="1"/>
          </p:cNvSpPr>
          <p:nvPr>
            <p:ph type="title"/>
          </p:nvPr>
        </p:nvSpPr>
        <p:spPr>
          <a:xfrm>
            <a:off x="656665" y="230655"/>
            <a:ext cx="10515600" cy="674782"/>
          </a:xfrm>
        </p:spPr>
        <p:txBody>
          <a:bodyPr>
            <a:normAutofit/>
          </a:bodyPr>
          <a:lstStyle/>
          <a:p>
            <a:r>
              <a:rPr lang="de-DE" sz="3200" dirty="0" err="1"/>
              <a:t>Clause</a:t>
            </a:r>
            <a:r>
              <a:rPr lang="de-DE" sz="3200" dirty="0"/>
              <a:t> 4.3</a:t>
            </a:r>
          </a:p>
        </p:txBody>
      </p:sp>
    </p:spTree>
    <p:extLst>
      <p:ext uri="{BB962C8B-B14F-4D97-AF65-F5344CB8AC3E}">
        <p14:creationId xmlns:p14="http://schemas.microsoft.com/office/powerpoint/2010/main" val="3370546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3521699000"/>
              </p:ext>
            </p:extLst>
          </p:nvPr>
        </p:nvGraphicFramePr>
        <p:xfrm>
          <a:off x="578223" y="1171200"/>
          <a:ext cx="10815918" cy="5161624"/>
        </p:xfrm>
        <a:graphic>
          <a:graphicData uri="http://schemas.openxmlformats.org/drawingml/2006/table">
            <a:tbl>
              <a:tblPr firstRow="1" bandRow="1">
                <a:tableStyleId>{5C22544A-7EE6-4342-B048-85BDC9FD1C3A}</a:tableStyleId>
              </a:tblPr>
              <a:tblGrid>
                <a:gridCol w="5407959">
                  <a:extLst>
                    <a:ext uri="{9D8B030D-6E8A-4147-A177-3AD203B41FA5}">
                      <a16:colId xmlns:a16="http://schemas.microsoft.com/office/drawing/2014/main" val="20000"/>
                    </a:ext>
                  </a:extLst>
                </a:gridCol>
                <a:gridCol w="5407959">
                  <a:extLst>
                    <a:ext uri="{9D8B030D-6E8A-4147-A177-3AD203B41FA5}">
                      <a16:colId xmlns:a16="http://schemas.microsoft.com/office/drawing/2014/main" val="20001"/>
                    </a:ext>
                  </a:extLst>
                </a:gridCol>
              </a:tblGrid>
              <a:tr h="475052">
                <a:tc>
                  <a:txBody>
                    <a:bodyPr/>
                    <a:lstStyle/>
                    <a:p>
                      <a:r>
                        <a:rPr lang="de-DE" dirty="0" err="1"/>
                        <a:t>Existing</a:t>
                      </a:r>
                      <a:r>
                        <a:rPr lang="de-DE" dirty="0"/>
                        <a:t> Stage 1</a:t>
                      </a:r>
                    </a:p>
                  </a:txBody>
                  <a:tcPr/>
                </a:tc>
                <a:tc>
                  <a:txBody>
                    <a:bodyPr/>
                    <a:lstStyle/>
                    <a:p>
                      <a:r>
                        <a:rPr lang="de-DE" dirty="0" err="1"/>
                        <a:t>Proposed</a:t>
                      </a:r>
                      <a:r>
                        <a:rPr lang="de-DE" dirty="0"/>
                        <a:t> Stage 2</a:t>
                      </a:r>
                    </a:p>
                  </a:txBody>
                  <a:tcPr/>
                </a:tc>
                <a:extLst>
                  <a:ext uri="{0D108BD9-81ED-4DB2-BD59-A6C34878D82A}">
                    <a16:rowId xmlns:a16="http://schemas.microsoft.com/office/drawing/2014/main" val="10000"/>
                  </a:ext>
                </a:extLst>
              </a:tr>
              <a:tr h="388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4.3.2.</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In the case of light source modules, it shall be checked that: </a:t>
                      </a:r>
                      <a:endParaRPr lang="de-DE" sz="1200" kern="1200" dirty="0">
                        <a:solidFill>
                          <a:schemeClr val="dk1"/>
                        </a:solidFill>
                        <a:effectLst/>
                        <a:latin typeface="+mn-lt"/>
                        <a:ea typeface="+mn-ea"/>
                        <a:cs typeface="+mn-cs"/>
                      </a:endParaRPr>
                    </a:p>
                    <a:p>
                      <a:endParaRPr lang="de-DE" sz="1200" kern="1200" dirty="0">
                        <a:solidFill>
                          <a:schemeClr val="dk1"/>
                        </a:solidFill>
                        <a:effectLst/>
                        <a:latin typeface="+mn-lt"/>
                        <a:ea typeface="+mn-ea"/>
                        <a:cs typeface="+mn-cs"/>
                      </a:endParaRPr>
                    </a:p>
                  </a:txBody>
                  <a:tcPr/>
                </a:tc>
                <a:tc>
                  <a:txBody>
                    <a:bodyPr/>
                    <a:lstStyle/>
                    <a:p>
                      <a:r>
                        <a:rPr lang="en-GB" sz="1200" kern="1200" dirty="0">
                          <a:solidFill>
                            <a:schemeClr val="dk1"/>
                          </a:solidFill>
                          <a:effectLst/>
                          <a:latin typeface="+mn-lt"/>
                          <a:ea typeface="+mn-ea"/>
                          <a:cs typeface="+mn-cs"/>
                        </a:rPr>
                        <a:t>4.3.2 In the case of light source modules,</a:t>
                      </a:r>
                      <a:endParaRPr lang="de-DE" sz="1200" dirty="0"/>
                    </a:p>
                  </a:txBody>
                  <a:tcPr/>
                </a:tc>
                <a:extLst>
                  <a:ext uri="{0D108BD9-81ED-4DB2-BD59-A6C34878D82A}">
                    <a16:rowId xmlns:a16="http://schemas.microsoft.com/office/drawing/2014/main" val="10001"/>
                  </a:ext>
                </a:extLst>
              </a:tr>
              <a:tr h="370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4.3.2.1.</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The design of the light source module(s) shall be such as: </a:t>
                      </a:r>
                      <a:endParaRPr lang="de-DE" sz="12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p>
                  </a:txBody>
                  <a:tcPr/>
                </a:tc>
                <a:tc>
                  <a:txBody>
                    <a:bodyPr/>
                    <a:lstStyle/>
                    <a:p>
                      <a:r>
                        <a:rPr lang="en-GB" sz="1200" kern="1200" dirty="0">
                          <a:solidFill>
                            <a:schemeClr val="dk1"/>
                          </a:solidFill>
                          <a:effectLst/>
                          <a:latin typeface="+mn-lt"/>
                          <a:ea typeface="+mn-ea"/>
                          <a:cs typeface="+mn-cs"/>
                        </a:rPr>
                        <a:t>4.3.2.1.The design of the light source module(s) shall be such </a:t>
                      </a:r>
                      <a:endParaRPr lang="de-DE" sz="1200" dirty="0"/>
                    </a:p>
                  </a:txBody>
                  <a:tcPr/>
                </a:tc>
                <a:extLst>
                  <a:ext uri="{0D108BD9-81ED-4DB2-BD59-A6C34878D82A}">
                    <a16:rowId xmlns:a16="http://schemas.microsoft.com/office/drawing/2014/main" val="10002"/>
                  </a:ext>
                </a:extLst>
              </a:tr>
              <a:tr h="1303292">
                <a:tc>
                  <a:txBody>
                    <a:bodyPr/>
                    <a:lstStyle/>
                    <a:p>
                      <a:r>
                        <a:rPr lang="en-GB" sz="1200" kern="1200" dirty="0">
                          <a:solidFill>
                            <a:schemeClr val="dk1"/>
                          </a:solidFill>
                          <a:effectLst/>
                          <a:latin typeface="+mn-lt"/>
                          <a:ea typeface="+mn-ea"/>
                          <a:cs typeface="+mn-cs"/>
                        </a:rPr>
                        <a:t>(a)</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That each light source module can only be fitted in no other position than the designated and correct one and can only be removed with the use of tool(s); </a:t>
                      </a:r>
                      <a:endParaRPr lang="de-DE" sz="1200" kern="1200" dirty="0">
                        <a:solidFill>
                          <a:schemeClr val="dk1"/>
                        </a:solidFill>
                        <a:effectLst/>
                        <a:latin typeface="+mn-lt"/>
                        <a:ea typeface="+mn-ea"/>
                        <a:cs typeface="+mn-cs"/>
                      </a:endParaRPr>
                    </a:p>
                    <a:p>
                      <a:r>
                        <a:rPr lang="en-GB" sz="1200" kern="1200" dirty="0">
                          <a:solidFill>
                            <a:schemeClr val="dk1"/>
                          </a:solidFill>
                          <a:effectLst/>
                          <a:latin typeface="+mn-lt"/>
                          <a:ea typeface="+mn-ea"/>
                          <a:cs typeface="+mn-cs"/>
                        </a:rPr>
                        <a:t>(b)</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If there are more than one light source module used in the housing for a lamp, light source modules having different characteristics cannot be interchanged within the same lamp housing. </a:t>
                      </a:r>
                      <a:endParaRPr lang="de-DE"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a:t>
                      </a:r>
                      <a:r>
                        <a:rPr lang="de-DE" sz="1200" dirty="0" err="1"/>
                        <a:t>no</a:t>
                      </a:r>
                      <a:r>
                        <a:rPr lang="de-DE" sz="1200" dirty="0"/>
                        <a:t> </a:t>
                      </a:r>
                      <a:r>
                        <a:rPr lang="de-DE" sz="1200" dirty="0" err="1"/>
                        <a:t>change</a:t>
                      </a:r>
                      <a:r>
                        <a:rPr lang="de-DE" sz="1200" dirty="0"/>
                        <a:t>]</a:t>
                      </a:r>
                    </a:p>
                    <a:p>
                      <a:endParaRPr lang="de-DE" sz="1200" dirty="0"/>
                    </a:p>
                  </a:txBody>
                  <a:tcPr/>
                </a:tc>
                <a:extLst>
                  <a:ext uri="{0D108BD9-81ED-4DB2-BD59-A6C34878D82A}">
                    <a16:rowId xmlns:a16="http://schemas.microsoft.com/office/drawing/2014/main" val="10003"/>
                  </a:ext>
                </a:extLst>
              </a:tr>
              <a:tr h="4528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4.3.2.2.</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The light source module(s) shall be tamperproof.</a:t>
                      </a:r>
                      <a:endParaRPr lang="de-DE"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a:t>
                      </a:r>
                      <a:r>
                        <a:rPr lang="de-DE" sz="1200" dirty="0" err="1"/>
                        <a:t>no</a:t>
                      </a:r>
                      <a:r>
                        <a:rPr lang="de-DE" sz="1200" dirty="0"/>
                        <a:t> </a:t>
                      </a:r>
                      <a:r>
                        <a:rPr lang="de-DE" sz="1200" dirty="0" err="1"/>
                        <a:t>change</a:t>
                      </a:r>
                      <a:r>
                        <a:rPr lang="de-DE" sz="1200" dirty="0"/>
                        <a:t>]</a:t>
                      </a:r>
                    </a:p>
                    <a:p>
                      <a:endParaRPr lang="de-DE" sz="1200" dirty="0"/>
                    </a:p>
                  </a:txBody>
                  <a:tcPr/>
                </a:tc>
                <a:extLst>
                  <a:ext uri="{0D108BD9-81ED-4DB2-BD59-A6C34878D82A}">
                    <a16:rowId xmlns:a16="http://schemas.microsoft.com/office/drawing/2014/main" val="10004"/>
                  </a:ext>
                </a:extLst>
              </a:tr>
              <a:tr h="585680">
                <a:tc>
                  <a:txBody>
                    <a:bodyPr/>
                    <a:lstStyle/>
                    <a:p>
                      <a:r>
                        <a:rPr lang="en-GB" sz="1200" kern="1200" dirty="0">
                          <a:solidFill>
                            <a:schemeClr val="dk1"/>
                          </a:solidFill>
                          <a:effectLst/>
                          <a:latin typeface="+mn-lt"/>
                          <a:ea typeface="+mn-ea"/>
                          <a:cs typeface="+mn-cs"/>
                        </a:rPr>
                        <a:t>4.3.2.3.</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A light source module shall be so designed that regardless of the use of tool(s), it shall not be mechanically interchangeable with any replaceable approved light source.</a:t>
                      </a:r>
                      <a:endParaRPr lang="de-DE" sz="1200" kern="1200" dirty="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a:t>
                      </a:r>
                      <a:r>
                        <a:rPr lang="de-DE" sz="1200" dirty="0" err="1"/>
                        <a:t>no</a:t>
                      </a:r>
                      <a:r>
                        <a:rPr lang="de-DE" sz="1200" dirty="0"/>
                        <a:t> </a:t>
                      </a:r>
                      <a:r>
                        <a:rPr lang="de-DE" sz="1200" dirty="0" err="1"/>
                        <a:t>change</a:t>
                      </a:r>
                      <a:r>
                        <a:rPr lang="de-DE" sz="1200" dirty="0"/>
                        <a:t>]</a:t>
                      </a:r>
                    </a:p>
                    <a:p>
                      <a:endParaRPr lang="de-DE" sz="1200" dirty="0"/>
                    </a:p>
                  </a:txBody>
                  <a:tcPr/>
                </a:tc>
                <a:extLst>
                  <a:ext uri="{0D108BD9-81ED-4DB2-BD59-A6C34878D82A}">
                    <a16:rowId xmlns:a16="http://schemas.microsoft.com/office/drawing/2014/main" val="10005"/>
                  </a:ext>
                </a:extLst>
              </a:tr>
              <a:tr h="8199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4.3.2.4.In the case of non-replaceable filament light source(s) or light source module(s) equipped with non-replaceable filament light source(s), the applicant shall annex to the type approval documentation a report, acceptable to the Authority responsible for type approval, that demonstrates compliance of these non-replaceable filament light source(s) with the requirements as specified in paragraph 4.11 of IEC 60809, Edition 3.</a:t>
                      </a:r>
                      <a:endParaRPr lang="de-DE" sz="1200" kern="1200" dirty="0">
                        <a:solidFill>
                          <a:schemeClr val="dk1"/>
                        </a:solidFill>
                        <a:effectLst/>
                        <a:latin typeface="+mn-lt"/>
                        <a:ea typeface="+mn-ea"/>
                        <a:cs typeface="+mn-cs"/>
                      </a:endParaRPr>
                    </a:p>
                    <a:p>
                      <a:endParaRPr lang="de-DE" sz="1200" dirty="0"/>
                    </a:p>
                  </a:txBody>
                  <a:tcPr/>
                </a:tc>
                <a:tc>
                  <a:txBody>
                    <a:bodyPr/>
                    <a:lstStyle/>
                    <a:p>
                      <a:r>
                        <a:rPr lang="en-GB" sz="1200" kern="1200" dirty="0">
                          <a:solidFill>
                            <a:schemeClr val="dk1"/>
                          </a:solidFill>
                          <a:effectLst/>
                          <a:latin typeface="+mn-lt"/>
                          <a:ea typeface="+mn-ea"/>
                          <a:cs typeface="+mn-cs"/>
                        </a:rPr>
                        <a:t>4.3.2.4 In the case of non-replaceable light source(s) or light source module(s) equipped with non-replaceable light source(s), the [lifetime] requirements as specified in paragraph 4.11 of IEC 60809, Edition 3 shall be fulfilled. i.e. by  annexing to the type approval documentation a report, acceptable to the Authority responsible for type approval, that demonstrates compliance.</a:t>
                      </a:r>
                      <a:endParaRPr lang="de-DE" sz="1200" kern="1200" dirty="0">
                        <a:solidFill>
                          <a:schemeClr val="dk1"/>
                        </a:solidFill>
                        <a:effectLst/>
                        <a:latin typeface="+mn-lt"/>
                        <a:ea typeface="+mn-ea"/>
                        <a:cs typeface="+mn-cs"/>
                      </a:endParaRPr>
                    </a:p>
                  </a:txBody>
                  <a:tcPr/>
                </a:tc>
                <a:extLst>
                  <a:ext uri="{0D108BD9-81ED-4DB2-BD59-A6C34878D82A}">
                    <a16:rowId xmlns:a16="http://schemas.microsoft.com/office/drawing/2014/main" val="10006"/>
                  </a:ext>
                </a:extLst>
              </a:tr>
            </a:tbl>
          </a:graphicData>
        </a:graphic>
      </p:graphicFrame>
      <p:sp>
        <p:nvSpPr>
          <p:cNvPr id="2" name="Ovale Legende 1"/>
          <p:cNvSpPr/>
          <p:nvPr/>
        </p:nvSpPr>
        <p:spPr>
          <a:xfrm>
            <a:off x="10408022" y="5710517"/>
            <a:ext cx="1658471" cy="1060884"/>
          </a:xfrm>
          <a:prstGeom prst="wedgeEllipseCallout">
            <a:avLst>
              <a:gd name="adj1" fmla="val -68400"/>
              <a:gd name="adj2" fmla="val -30452"/>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1200" dirty="0">
                <a:solidFill>
                  <a:schemeClr val="tx1"/>
                </a:solidFill>
              </a:rPr>
              <a:t>exemption for LED testing to be added in Annex X</a:t>
            </a:r>
            <a:endParaRPr lang="de-DE" sz="1200" dirty="0">
              <a:solidFill>
                <a:schemeClr val="tx1"/>
              </a:solidFill>
            </a:endParaRPr>
          </a:p>
        </p:txBody>
      </p:sp>
      <p:sp>
        <p:nvSpPr>
          <p:cNvPr id="5" name="Titel 1"/>
          <p:cNvSpPr>
            <a:spLocks noGrp="1"/>
          </p:cNvSpPr>
          <p:nvPr>
            <p:ph type="title"/>
          </p:nvPr>
        </p:nvSpPr>
        <p:spPr>
          <a:xfrm>
            <a:off x="656665" y="230655"/>
            <a:ext cx="10515600" cy="674782"/>
          </a:xfrm>
        </p:spPr>
        <p:txBody>
          <a:bodyPr>
            <a:normAutofit/>
          </a:bodyPr>
          <a:lstStyle/>
          <a:p>
            <a:r>
              <a:rPr lang="de-DE" sz="3200" dirty="0" err="1"/>
              <a:t>Clause</a:t>
            </a:r>
            <a:r>
              <a:rPr lang="de-DE" sz="3200" dirty="0"/>
              <a:t> 4.3 </a:t>
            </a:r>
            <a:r>
              <a:rPr lang="de-DE" sz="3200" dirty="0" err="1"/>
              <a:t>continued</a:t>
            </a:r>
            <a:endParaRPr lang="de-DE" sz="3200" dirty="0"/>
          </a:p>
        </p:txBody>
      </p:sp>
    </p:spTree>
    <p:extLst>
      <p:ext uri="{BB962C8B-B14F-4D97-AF65-F5344CB8AC3E}">
        <p14:creationId xmlns:p14="http://schemas.microsoft.com/office/powerpoint/2010/main" val="1277792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875200"/>
          </a:xfrm>
        </p:spPr>
        <p:txBody>
          <a:bodyPr>
            <a:normAutofit fontScale="90000"/>
          </a:bodyPr>
          <a:lstStyle/>
          <a:p>
            <a:r>
              <a:rPr lang="en-US" sz="3200" dirty="0"/>
              <a:t>Difference between regulated light source and light source modules</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758652476"/>
              </p:ext>
            </p:extLst>
          </p:nvPr>
        </p:nvGraphicFramePr>
        <p:xfrm>
          <a:off x="838200" y="1240326"/>
          <a:ext cx="10515600" cy="4942840"/>
        </p:xfrm>
        <a:graphic>
          <a:graphicData uri="http://schemas.openxmlformats.org/drawingml/2006/table">
            <a:tbl>
              <a:tblPr firstRow="1" bandRow="1">
                <a:tableStyleId>{5C22544A-7EE6-4342-B048-85BDC9FD1C3A}</a:tableStyleId>
              </a:tblPr>
              <a:tblGrid>
                <a:gridCol w="3290180">
                  <a:extLst>
                    <a:ext uri="{9D8B030D-6E8A-4147-A177-3AD203B41FA5}">
                      <a16:colId xmlns:a16="http://schemas.microsoft.com/office/drawing/2014/main" val="20000"/>
                    </a:ext>
                  </a:extLst>
                </a:gridCol>
                <a:gridCol w="3720220">
                  <a:extLst>
                    <a:ext uri="{9D8B030D-6E8A-4147-A177-3AD203B41FA5}">
                      <a16:colId xmlns:a16="http://schemas.microsoft.com/office/drawing/2014/main" val="20001"/>
                    </a:ext>
                  </a:extLst>
                </a:gridCol>
                <a:gridCol w="3505200">
                  <a:extLst>
                    <a:ext uri="{9D8B030D-6E8A-4147-A177-3AD203B41FA5}">
                      <a16:colId xmlns:a16="http://schemas.microsoft.com/office/drawing/2014/main" val="20002"/>
                    </a:ext>
                  </a:extLst>
                </a:gridCol>
              </a:tblGrid>
              <a:tr h="370840">
                <a:tc>
                  <a:txBody>
                    <a:bodyPr/>
                    <a:lstStyle/>
                    <a:p>
                      <a:endParaRPr lang="en-US" noProof="0" dirty="0"/>
                    </a:p>
                  </a:txBody>
                  <a:tcPr/>
                </a:tc>
                <a:tc>
                  <a:txBody>
                    <a:bodyPr/>
                    <a:lstStyle/>
                    <a:p>
                      <a:r>
                        <a:rPr lang="en-US" noProof="0" dirty="0"/>
                        <a:t>Approved Light Source </a:t>
                      </a:r>
                    </a:p>
                    <a:p>
                      <a:r>
                        <a:rPr lang="en-US" noProof="0" dirty="0"/>
                        <a:t>(R37, R99, R128)</a:t>
                      </a:r>
                    </a:p>
                  </a:txBody>
                  <a:tcPr/>
                </a:tc>
                <a:tc>
                  <a:txBody>
                    <a:bodyPr/>
                    <a:lstStyle/>
                    <a:p>
                      <a:r>
                        <a:rPr lang="en-US" noProof="0" dirty="0"/>
                        <a:t>Light Source</a:t>
                      </a:r>
                      <a:r>
                        <a:rPr lang="en-US" baseline="0" noProof="0" dirty="0"/>
                        <a:t> Module</a:t>
                      </a:r>
                      <a:endParaRPr lang="en-US" noProof="0" dirty="0"/>
                    </a:p>
                  </a:txBody>
                  <a:tcPr/>
                </a:tc>
                <a:extLst>
                  <a:ext uri="{0D108BD9-81ED-4DB2-BD59-A6C34878D82A}">
                    <a16:rowId xmlns:a16="http://schemas.microsoft.com/office/drawing/2014/main" val="10000"/>
                  </a:ext>
                </a:extLst>
              </a:tr>
              <a:tr h="370840">
                <a:tc>
                  <a:txBody>
                    <a:bodyPr/>
                    <a:lstStyle/>
                    <a:p>
                      <a:r>
                        <a:rPr lang="en-US" noProof="0" dirty="0"/>
                        <a:t>Category sheet (RE5)</a:t>
                      </a:r>
                    </a:p>
                  </a:txBody>
                  <a:tcPr/>
                </a:tc>
                <a:tc>
                  <a:txBody>
                    <a:bodyPr/>
                    <a:lstStyle/>
                    <a:p>
                      <a:r>
                        <a:rPr lang="en-US" noProof="0" dirty="0"/>
                        <a:t>Submitted to GRE;</a:t>
                      </a:r>
                    </a:p>
                    <a:p>
                      <a:r>
                        <a:rPr lang="en-US" noProof="0" dirty="0"/>
                        <a:t>approved by GRE and WP29</a:t>
                      </a:r>
                    </a:p>
                  </a:txBody>
                  <a:tcPr/>
                </a:tc>
                <a:tc>
                  <a:txBody>
                    <a:bodyPr/>
                    <a:lstStyle/>
                    <a:p>
                      <a:r>
                        <a:rPr lang="en-US" noProof="0" dirty="0"/>
                        <a:t>Does not</a:t>
                      </a:r>
                      <a:r>
                        <a:rPr lang="en-US" baseline="0" noProof="0" dirty="0"/>
                        <a:t> exist.</a:t>
                      </a:r>
                      <a:r>
                        <a:rPr lang="en-US" noProof="0" dirty="0"/>
                        <a:t> </a:t>
                      </a:r>
                    </a:p>
                    <a:p>
                      <a:r>
                        <a:rPr lang="en-US" noProof="0" dirty="0"/>
                        <a:t>A (limited) module description is submitted by the device manufacturer to the approval body</a:t>
                      </a:r>
                    </a:p>
                  </a:txBody>
                  <a:tcPr/>
                </a:tc>
                <a:extLst>
                  <a:ext uri="{0D108BD9-81ED-4DB2-BD59-A6C34878D82A}">
                    <a16:rowId xmlns:a16="http://schemas.microsoft.com/office/drawing/2014/main" val="10001"/>
                  </a:ext>
                </a:extLst>
              </a:tr>
              <a:tr h="370840">
                <a:tc>
                  <a:txBody>
                    <a:bodyPr/>
                    <a:lstStyle/>
                    <a:p>
                      <a:r>
                        <a:rPr lang="en-US" noProof="0" dirty="0"/>
                        <a:t>Tolerances (flux, position,..)</a:t>
                      </a:r>
                    </a:p>
                  </a:txBody>
                  <a:tcPr/>
                </a:tc>
                <a:tc>
                  <a:txBody>
                    <a:bodyPr/>
                    <a:lstStyle/>
                    <a:p>
                      <a:r>
                        <a:rPr lang="en-US" noProof="0" dirty="0"/>
                        <a:t>Clearly defined in the category sheet</a:t>
                      </a:r>
                    </a:p>
                  </a:txBody>
                  <a:tcPr/>
                </a:tc>
                <a:tc>
                  <a:txBody>
                    <a:bodyPr/>
                    <a:lstStyle/>
                    <a:p>
                      <a:r>
                        <a:rPr lang="en-US" noProof="0" dirty="0"/>
                        <a:t>Included in</a:t>
                      </a:r>
                      <a:r>
                        <a:rPr lang="en-US" baseline="0" noProof="0" dirty="0"/>
                        <a:t> the description ?</a:t>
                      </a:r>
                      <a:endParaRPr lang="en-US" noProof="0" dirty="0"/>
                    </a:p>
                  </a:txBody>
                  <a:tcPr/>
                </a:tc>
                <a:extLst>
                  <a:ext uri="{0D108BD9-81ED-4DB2-BD59-A6C34878D82A}">
                    <a16:rowId xmlns:a16="http://schemas.microsoft.com/office/drawing/2014/main" val="10002"/>
                  </a:ext>
                </a:extLst>
              </a:tr>
              <a:tr h="370840">
                <a:tc>
                  <a:txBody>
                    <a:bodyPr/>
                    <a:lstStyle/>
                    <a:p>
                      <a:r>
                        <a:rPr lang="en-US" noProof="0" dirty="0"/>
                        <a:t>COP requirements</a:t>
                      </a:r>
                    </a:p>
                  </a:txBody>
                  <a:tcPr/>
                </a:tc>
                <a:tc>
                  <a:txBody>
                    <a:bodyPr/>
                    <a:lstStyle/>
                    <a:p>
                      <a:r>
                        <a:rPr lang="en-US" noProof="0" dirty="0"/>
                        <a:t>Clearly defined in the Regulation and audited by the authority</a:t>
                      </a:r>
                    </a:p>
                  </a:txBody>
                  <a:tcPr/>
                </a:tc>
                <a:tc>
                  <a:txBody>
                    <a:bodyPr/>
                    <a:lstStyle/>
                    <a:p>
                      <a:r>
                        <a:rPr lang="en-US" noProof="0" dirty="0"/>
                        <a:t>Do</a:t>
                      </a:r>
                      <a:r>
                        <a:rPr lang="en-US" baseline="0" noProof="0" dirty="0"/>
                        <a:t> not exist (on module level)</a:t>
                      </a:r>
                      <a:endParaRPr lang="en-US" noProof="0" dirty="0"/>
                    </a:p>
                  </a:txBody>
                  <a:tcPr/>
                </a:tc>
                <a:extLst>
                  <a:ext uri="{0D108BD9-81ED-4DB2-BD59-A6C34878D82A}">
                    <a16:rowId xmlns:a16="http://schemas.microsoft.com/office/drawing/2014/main" val="10003"/>
                  </a:ext>
                </a:extLst>
              </a:tr>
              <a:tr h="370840">
                <a:tc>
                  <a:txBody>
                    <a:bodyPr/>
                    <a:lstStyle/>
                    <a:p>
                      <a:r>
                        <a:rPr lang="en-US" noProof="0" dirty="0"/>
                        <a:t>Keying / non-interchangeability</a:t>
                      </a:r>
                    </a:p>
                  </a:txBody>
                  <a:tcPr/>
                </a:tc>
                <a:tc>
                  <a:txBody>
                    <a:bodyPr/>
                    <a:lstStyle/>
                    <a:p>
                      <a:r>
                        <a:rPr lang="en-US" noProof="0" dirty="0"/>
                        <a:t>Fully defined</a:t>
                      </a:r>
                      <a:r>
                        <a:rPr lang="en-US" baseline="0" noProof="0" dirty="0"/>
                        <a:t> in IEC 60061</a:t>
                      </a:r>
                      <a:endParaRPr lang="en-US" noProof="0" dirty="0"/>
                    </a:p>
                  </a:txBody>
                  <a:tcPr/>
                </a:tc>
                <a:tc>
                  <a:txBody>
                    <a:bodyPr/>
                    <a:lstStyle/>
                    <a:p>
                      <a:r>
                        <a:rPr lang="en-US" noProof="0" dirty="0"/>
                        <a:t>Keying</a:t>
                      </a:r>
                      <a:r>
                        <a:rPr lang="en-US" baseline="0" noProof="0" dirty="0"/>
                        <a:t> between modules (of different manufacturers) is not checked</a:t>
                      </a:r>
                      <a:endParaRPr lang="en-US" noProof="0" dirty="0"/>
                    </a:p>
                  </a:txBody>
                  <a:tcPr/>
                </a:tc>
                <a:extLst>
                  <a:ext uri="{0D108BD9-81ED-4DB2-BD59-A6C34878D82A}">
                    <a16:rowId xmlns:a16="http://schemas.microsoft.com/office/drawing/2014/main" val="10004"/>
                  </a:ext>
                </a:extLst>
              </a:tr>
              <a:tr h="370840">
                <a:tc>
                  <a:txBody>
                    <a:bodyPr/>
                    <a:lstStyle/>
                    <a:p>
                      <a:r>
                        <a:rPr lang="en-US" noProof="0" dirty="0"/>
                        <a:t>Replaceable</a:t>
                      </a:r>
                    </a:p>
                  </a:txBody>
                  <a:tcPr/>
                </a:tc>
                <a:tc>
                  <a:txBody>
                    <a:bodyPr/>
                    <a:lstStyle/>
                    <a:p>
                      <a:r>
                        <a:rPr lang="en-US" noProof="0" dirty="0"/>
                        <a:t>By the car owner </a:t>
                      </a:r>
                      <a:r>
                        <a:rPr lang="en-US" noProof="0" dirty="0" err="1"/>
                        <a:t>etc</a:t>
                      </a:r>
                      <a:endParaRPr lang="en-US" noProof="0" dirty="0"/>
                    </a:p>
                  </a:txBody>
                  <a:tcPr/>
                </a:tc>
                <a:tc>
                  <a:txBody>
                    <a:bodyPr/>
                    <a:lstStyle/>
                    <a:p>
                      <a:r>
                        <a:rPr lang="en-US" noProof="0" dirty="0"/>
                        <a:t>Optional, but only by the luminaire maker during repair (?)</a:t>
                      </a:r>
                    </a:p>
                    <a:p>
                      <a:r>
                        <a:rPr lang="en-US" noProof="0" dirty="0"/>
                        <a:t>„after exchange the photometry</a:t>
                      </a:r>
                      <a:r>
                        <a:rPr lang="en-US" baseline="0" noProof="0" dirty="0"/>
                        <a:t> shall be met“</a:t>
                      </a:r>
                      <a:endParaRPr lang="en-US" noProof="0"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478359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1083</Words>
  <Application>Microsoft Office PowerPoint</Application>
  <PresentationFormat>Widescreen</PresentationFormat>
  <Paragraphs>124</Paragraphs>
  <Slides>8</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8</vt:i4>
      </vt:variant>
    </vt:vector>
  </HeadingPairs>
  <TitlesOfParts>
    <vt:vector size="12" baseType="lpstr">
      <vt:lpstr>Arial</vt:lpstr>
      <vt:lpstr>Calibri</vt:lpstr>
      <vt:lpstr>Calibri Light</vt:lpstr>
      <vt:lpstr>Office Theme</vt:lpstr>
      <vt:lpstr>R-LSD light source topics  Performance based, technology neutral requirements, technology specific testing </vt:lpstr>
      <vt:lpstr>Main assumptions / targets for R-LSD</vt:lpstr>
      <vt:lpstr>Structure</vt:lpstr>
      <vt:lpstr>Example for the new structure - colour</vt:lpstr>
      <vt:lpstr>Example for the new structure – timing requirement</vt:lpstr>
      <vt:lpstr>Clause 4.3</vt:lpstr>
      <vt:lpstr>Clause 4.3 continued</vt:lpstr>
      <vt:lpstr>Difference between regulated light source and light source modules</vt:lpstr>
    </vt:vector>
  </TitlesOfParts>
  <Company>OSRAM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R-LSD light source topics  Performance based, technology neutral requirements, technology specific testing </dc:title>
  <dc:creator>Plathner, Dr. Philipp</dc:creator>
  <cp:lastModifiedBy>Davide Puglisi</cp:lastModifiedBy>
  <cp:revision>55</cp:revision>
  <dcterms:created xsi:type="dcterms:W3CDTF">2019-03-20T11:19:53Z</dcterms:created>
  <dcterms:modified xsi:type="dcterms:W3CDTF">2019-03-26T16:00:25Z</dcterms:modified>
</cp:coreProperties>
</file>