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305" r:id="rId3"/>
    <p:sldId id="306" r:id="rId4"/>
    <p:sldId id="284" r:id="rId5"/>
    <p:sldId id="280" r:id="rId6"/>
    <p:sldId id="279" r:id="rId7"/>
    <p:sldId id="307" r:id="rId8"/>
    <p:sldId id="260" r:id="rId9"/>
    <p:sldId id="292" r:id="rId10"/>
    <p:sldId id="261" r:id="rId11"/>
    <p:sldId id="277" r:id="rId12"/>
    <p:sldId id="293" r:id="rId13"/>
    <p:sldId id="278" r:id="rId14"/>
    <p:sldId id="270" r:id="rId15"/>
    <p:sldId id="294" r:id="rId16"/>
    <p:sldId id="262" r:id="rId17"/>
    <p:sldId id="287" r:id="rId18"/>
    <p:sldId id="295" r:id="rId19"/>
    <p:sldId id="288" r:id="rId20"/>
    <p:sldId id="285" r:id="rId21"/>
    <p:sldId id="296" r:id="rId22"/>
    <p:sldId id="286" r:id="rId23"/>
    <p:sldId id="275" r:id="rId24"/>
    <p:sldId id="297" r:id="rId25"/>
    <p:sldId id="276" r:id="rId26"/>
    <p:sldId id="289" r:id="rId27"/>
    <p:sldId id="298" r:id="rId28"/>
    <p:sldId id="290" r:id="rId29"/>
    <p:sldId id="272" r:id="rId30"/>
    <p:sldId id="299" r:id="rId31"/>
    <p:sldId id="263" r:id="rId32"/>
    <p:sldId id="303" r:id="rId33"/>
    <p:sldId id="302" r:id="rId34"/>
    <p:sldId id="304" r:id="rId3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8B8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 snapToGrid="0">
      <p:cViewPr varScale="1">
        <p:scale>
          <a:sx n="57" d="100"/>
          <a:sy n="57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2C4DF-6F8C-4E3A-BF92-66BDDCADD138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CD3C1-6095-4108-8429-8F79FA6B3A3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CBE18E6-F9B4-4A4D-9005-CEC9436E2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7B79375B-20C9-41F1-B029-A585EBCAE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E364E06-E037-4779-A365-734C8351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ABA0D304-EBCE-4858-8AF4-ACBB3754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1987396-9FDC-4CB6-9D14-97C14A66A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11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485002D-0C57-4A8C-A507-7DC5A778F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13E8507F-DD5C-48C4-B36E-A2C178A53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FD40AB8-84B6-4892-A810-2044AFDB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57FE1A2-CCB9-4A61-A8BB-0B5C4728B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B70DB76-4D22-4639-B057-F6565936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70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332F75FF-097E-46D9-91D4-828B91E6D9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EB7FB7C2-8943-4980-8BCA-8EE0EB48F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F8BC6E0-DD8C-4105-8328-EB8B9B61F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DE031AF-82D8-4ACE-87BA-6575AE2A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55DE1CC3-5C95-495A-94B1-CFAE949A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96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B7CFE36-A561-4A9C-9238-CB7F444A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E74C0F22-1C41-4608-9574-38F1C12E3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EAAC071-CC09-4FB3-8A75-CDDAD19F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B1BA1A5-1319-4C23-A1AA-813490E85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96900EB-88A7-4D02-BC66-1BF31C07E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74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2081121-5A13-406B-B6BF-088FF8F4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683A430-2544-49D3-9BC4-2718B3972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74EFF52-B773-4616-AB8F-CD023EA73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DFD279E1-DDB8-4436-AF5D-532AFDFA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6DC44C2-E40D-4589-84EB-1ACA97AC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94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FAB773D-E9A6-41CC-B44C-BF1BFED0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341B40C-6312-4BE5-9D7C-235CA9477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FEA30883-FDC7-4222-A4B5-CCAA83CDC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1283FF8-7B61-40D2-864D-93585B36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52FFC8D3-5EB3-4AB0-A1B3-3CFEC6431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B4F1A93D-5DFD-4DEC-80AF-0DE5E6B1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82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7E0718D-C6AC-49CF-9B6D-9CC5A90B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DD0735E-2AAC-4156-B961-6DC2D384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65095F1-C9FC-4BE5-B2CC-057F9D52D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CE435A9-C43C-4D9B-8106-7ADA956C36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AAB38C8C-1D2D-4A6E-B072-AA2924631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FD5F85CA-435B-40B1-9654-14929CAD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FBBE8F21-FFC8-486E-A348-7A2433C5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1D1E7091-B484-4350-80B4-4C4A939E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44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CBF1DA0-FB06-47E5-86AF-7F82C6E4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B0DC44A-8D9A-4EBC-AD9F-7BD9F8701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704A1F-2CFA-4602-87B3-E8097F050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A8D24A6-D8E7-4BAD-B40A-924874B2F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47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4A037E28-9A55-4ACF-88BC-6133950A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BFC7FC30-AA84-4FFF-BF80-47675423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10B5C91-1970-4B84-8764-E4C90BC4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2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D7F5955-EC00-4E3F-8F4C-13371CEB7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D09229A-E3AE-4B06-A4D0-A99A21214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BCFD70F-73C4-4933-B2B3-C34E83131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E4A6294-5CCB-4763-8BA1-12D6D61F8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7E94C0E9-C470-4844-A114-2E821534E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9BF692F9-81F0-4734-A43B-4A0B9C76B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56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B921FF9-E38D-497B-AC02-274FC0A0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83D017E8-8F72-4555-A662-85E55B5CB5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C89907B7-0D89-4DBA-9665-634A349E41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A6C29B3B-7309-4414-8E61-9BF9EFE65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95A4DC36-3BF2-49EF-A3E4-1A301B828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83737EA1-21D3-4436-BE97-7E32F182B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4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3A78AF66-2CB3-460D-9963-AF3D520E3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AE8D099-2E8B-4E59-A1A5-2EDC5780C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22D429C-4EEB-4D7C-ADCF-9BA0203A3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D28CA62-3FA8-4945-94DD-C6FD190DD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92139D7-5F1A-4337-B9B8-F3D3EFBCA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C0E27-276E-46FD-8DD3-720265E3F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11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9.png"/><Relationship Id="rId10" Type="http://schemas.openxmlformats.org/officeDocument/2006/relationships/image" Target="../media/image3.jpe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1.png"/><Relationship Id="rId5" Type="http://schemas.openxmlformats.org/officeDocument/2006/relationships/image" Target="../media/image9.png"/><Relationship Id="rId10" Type="http://schemas.openxmlformats.org/officeDocument/2006/relationships/slide" Target="slide12.xml"/><Relationship Id="rId4" Type="http://schemas.openxmlformats.org/officeDocument/2006/relationships/image" Target="../media/image8.png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slide" Target="slide30.xml"/><Relationship Id="rId5" Type="http://schemas.openxmlformats.org/officeDocument/2006/relationships/image" Target="../media/image8.png"/><Relationship Id="rId10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2.png"/><Relationship Id="rId3" Type="http://schemas.openxmlformats.org/officeDocument/2006/relationships/slide" Target="slide9.xml"/><Relationship Id="rId7" Type="http://schemas.openxmlformats.org/officeDocument/2006/relationships/slide" Target="slide22.xml"/><Relationship Id="rId12" Type="http://schemas.openxmlformats.org/officeDocument/2006/relationships/image" Target="../media/image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33.xml"/><Relationship Id="rId5" Type="http://schemas.openxmlformats.org/officeDocument/2006/relationships/slide" Target="slide16.xml"/><Relationship Id="rId10" Type="http://schemas.openxmlformats.org/officeDocument/2006/relationships/slide" Target="slide31.xml"/><Relationship Id="rId4" Type="http://schemas.openxmlformats.org/officeDocument/2006/relationships/slide" Target="slide13.xml"/><Relationship Id="rId9" Type="http://schemas.openxmlformats.org/officeDocument/2006/relationships/slide" Target="slide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slide" Target="slide5.xml"/><Relationship Id="rId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67410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Examples for system reaction on different driver input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presentation to document ACSF-22-07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973" y="2211647"/>
            <a:ext cx="1870912" cy="100741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704" y="3134453"/>
            <a:ext cx="1863181" cy="491469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 rot="20631434">
            <a:off x="4030825" y="4960005"/>
            <a:ext cx="634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– final version will be available Tuesday 2019/04/09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32051" y="642938"/>
            <a:ext cx="26540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by Industry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8109798" y="642938"/>
            <a:ext cx="32186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Informal Document ACSF-22-13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5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Oil spi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722" y="1111887"/>
            <a:ext cx="357408" cy="612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082392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630392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082392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630392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734807" y="1308974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777040" y="3447714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305242" y="3737643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064900" y="3704191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082392" y="2220796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630392" y="2220796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082392" y="2599554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082392" y="1862986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630392" y="2599554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30" y="3410391"/>
            <a:ext cx="2335653" cy="2011258"/>
          </a:xfrm>
          <a:prstGeom prst="rect">
            <a:avLst/>
          </a:prstGeom>
        </p:spPr>
      </p:pic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41496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34" y="5268234"/>
            <a:ext cx="1564391" cy="109101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752341" y="189035"/>
            <a:ext cx="69797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to paragraph 2.4.10 option 1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override leads to deactivation upon lane departure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“Steering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lane”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Transition Demand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8890572" y="1189867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r Verbinder 47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ieren 48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0" name="Gruppieren 49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2" name="Gleichschenkliges Dreieck 51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Gleichschenkliges Dreieck 52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1" name="Ellipse 50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" name="Hands On Gray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229" y="3409249"/>
            <a:ext cx="2336980" cy="201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grpSp>
        <p:nvGrpSpPr>
          <p:cNvPr id="57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2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57" y="5269486"/>
            <a:ext cx="1564391" cy="1091013"/>
          </a:xfrm>
          <a:prstGeom prst="rect">
            <a:avLst/>
          </a:prstGeom>
        </p:spPr>
      </p:pic>
      <p:sp>
        <p:nvSpPr>
          <p:cNvPr id="63" name="Textfeld 62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61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-2.96296E-6 L -0.00196 0.97616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-4.44444E-6 L 0.02448 -0.05625 C 0.02969 -0.06898 0.03724 -0.07569 0.04532 -0.07569 C 0.05456 -0.07569 0.06198 -0.06898 0.06706 -0.05625 L 0.0918 -4.44444E-6 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91667E-6 1.11111E-6 L -0.01627 4.07407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-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2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3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3.125E-6 1.11111E-6 L 0.01731 1.11111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22" grpId="2" animBg="1"/>
      <p:bldP spid="22" grpId="3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715772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leads directly to deactivation [Option 2]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“Driver alters the vehicle’s path” = Manual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59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Oil spi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722" y="1111887"/>
            <a:ext cx="357408" cy="612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164363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12363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164363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12363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734807" y="1308974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924115" y="3490559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452317" y="3780488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211975" y="3747036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164363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12363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164363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164363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12363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205" y="3453236"/>
            <a:ext cx="2335653" cy="2011258"/>
          </a:xfrm>
          <a:prstGeom prst="rect">
            <a:avLst/>
          </a:prstGeom>
        </p:spPr>
      </p:pic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41496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feld 8"/>
          <p:cNvSpPr txBox="1"/>
          <p:nvPr/>
        </p:nvSpPr>
        <p:spPr>
          <a:xfrm>
            <a:off x="3752341" y="189035"/>
            <a:ext cx="549862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to paragraph 2.4.10 option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override leads directly to deactivation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“Driver alters the vehicle’s path” = Manual control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8944561" y="1189867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r Verbinder 47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ieren 48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0" name="Gruppieren 49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2" name="Gleichschenkliges Dreieck 51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Gleichschenkliges Dreieck 52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1" name="Ellipse 50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" name="Hands On Gray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04" y="3452094"/>
            <a:ext cx="2336980" cy="201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57" name="Textfeld 56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3889334" y="5268234"/>
            <a:ext cx="3761814" cy="1449910"/>
            <a:chOff x="3889334" y="5268234"/>
            <a:chExt cx="3761814" cy="1449910"/>
          </a:xfrm>
        </p:grpSpPr>
        <p:pic>
          <p:nvPicPr>
            <p:cNvPr id="63" name="Foot Release Pedal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pic>
          <p:nvPicPr>
            <p:cNvPr id="64" name="Foot Release Pedal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65" name="Textfeld 64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04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-2.96296E-6 L -0.00196 0.97616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4.44444E-6 L 0.02448 -0.05625 C 0.02968 -0.06899 0.03724 -0.0757 0.04531 -0.0757 C 0.05455 -0.0757 0.06198 -0.06899 0.06705 -0.05625 L 0.09179 4.44444E-6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91667E-6 1.11111E-6 L -0.01627 4.07407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-2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3.125E-6 1.11111E-6 L 0.01731 1.11111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2" grpId="0" animBg="1"/>
      <p:bldP spid="22" grpId="1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7345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00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49771" y="3718993"/>
            <a:ext cx="970157" cy="1260087"/>
          </a:xfrm>
          <a:prstGeom prst="rect">
            <a:avLst/>
          </a:prstGeom>
        </p:spPr>
      </p:pic>
      <p:grpSp>
        <p:nvGrpSpPr>
          <p:cNvPr id="64" name="Speedo Deceleration"/>
          <p:cNvGrpSpPr/>
          <p:nvPr/>
        </p:nvGrpSpPr>
        <p:grpSpPr>
          <a:xfrm rot="900000">
            <a:off x="10207573" y="1477327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30601" y="222036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78601" y="222036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30601" y="259912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78601" y="259912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30601" y="2208843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78601" y="2208843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30601" y="2587601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78601" y="2587601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730" y="5236916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139" y="5247849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184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30601" y="1851033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6070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to paragraph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2.4.12 + 2.4.13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override not 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8984561" y="1338485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042036" y="1544404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8975036" y="1328960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555539" y="1152701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596543" y="1328960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207569" y="1478464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61911" y="3462516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90113" y="3752445"/>
            <a:ext cx="970157" cy="1260087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0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34" y="5268234"/>
            <a:ext cx="1564391" cy="1091013"/>
          </a:xfrm>
          <a:prstGeom prst="rect">
            <a:avLst/>
          </a:prstGeom>
        </p:spPr>
      </p:pic>
      <p:sp>
        <p:nvSpPr>
          <p:cNvPr id="82" name="Textfeld 81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14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58333E-6 1.11111E-6 L -0.00026 -0.2180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090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900000">
                                      <p:cBhvr>
                                        <p:cTn id="36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Rot by="-900000">
                                      <p:cBhvr>
                                        <p:cTn id="53" dur="4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10052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override suppressed by system while not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54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294607" y="3692582"/>
            <a:ext cx="970157" cy="1260087"/>
          </a:xfrm>
          <a:prstGeom prst="rect">
            <a:avLst/>
          </a:prstGeom>
        </p:spPr>
      </p:pic>
      <p:grpSp>
        <p:nvGrpSpPr>
          <p:cNvPr id="64" name="Speedo Deceleration"/>
          <p:cNvGrpSpPr/>
          <p:nvPr/>
        </p:nvGrpSpPr>
        <p:grpSpPr>
          <a:xfrm rot="900000">
            <a:off x="10371609" y="1433810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0815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5615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0815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5615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08155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56155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08155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56155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445" y="5257301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854" y="5268234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686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08155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82221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to paragraph 2.4.12 + 2.4.13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without manual control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Acceleration override suppressed by system while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9148597" y="1294968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206072" y="1500887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139072" y="1285443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719575" y="1109184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760579" y="1285443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371605" y="1434947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06747" y="3436105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34949" y="3726034"/>
            <a:ext cx="970157" cy="1260087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uppieren 79"/>
          <p:cNvGrpSpPr/>
          <p:nvPr/>
        </p:nvGrpSpPr>
        <p:grpSpPr>
          <a:xfrm>
            <a:off x="3889334" y="5268234"/>
            <a:ext cx="3665704" cy="1449910"/>
            <a:chOff x="3889334" y="5268234"/>
            <a:chExt cx="3665704" cy="1449910"/>
          </a:xfrm>
        </p:grpSpPr>
        <p:pic>
          <p:nvPicPr>
            <p:cNvPr id="81" name="Foot Release Pedal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sp>
          <p:nvSpPr>
            <p:cNvPr id="83" name="Textfeld 82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84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59558" y="876652"/>
            <a:ext cx="112114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Principles for the proposal for regulatory provisions in doc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ACSF-22-07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override of an activated system shall be always possible using the conventional controls (pedals and steering wheel)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input to the conventional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 suppressed or mitigated by the system if it could lead to a critical situation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shall be suppressed if it would result in a lower deceleration than that induced by the system or if it would prevent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meeting the requirements of this regulation.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input of the driver to the conventional controls leads always to either automatic deactivation or a transition demand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depending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 if the driver has taken over manual control or not.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9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199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while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11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grpSp>
        <p:nvGrpSpPr>
          <p:cNvPr id="64" name="Speedo Deceleration"/>
          <p:cNvGrpSpPr/>
          <p:nvPr/>
        </p:nvGrpSpPr>
        <p:grpSpPr>
          <a:xfrm rot="900000">
            <a:off x="10569052" y="1278895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47497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95497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47497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95497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47497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95497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47497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95497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453" y="5252917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62" y="5263850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686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47497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79640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paragraph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2.4.12 + 2.4.13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manual control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driver provides an input to the brake or accelerator control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is holding the steering control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Halbbogen 49"/>
          <p:cNvSpPr/>
          <p:nvPr/>
        </p:nvSpPr>
        <p:spPr>
          <a:xfrm>
            <a:off x="9346040" y="1140053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403515" y="1345972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336515" y="1130528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917018" y="954269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958022" y="1130528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569048" y="1280032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9" name="Hands On Gray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66" y="3257999"/>
            <a:ext cx="2336980" cy="2012400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uppieren 77"/>
          <p:cNvGrpSpPr/>
          <p:nvPr/>
        </p:nvGrpSpPr>
        <p:grpSpPr>
          <a:xfrm>
            <a:off x="3889334" y="5268234"/>
            <a:ext cx="3665704" cy="1449910"/>
            <a:chOff x="3889334" y="5268234"/>
            <a:chExt cx="3665704" cy="1449910"/>
          </a:xfrm>
        </p:grpSpPr>
        <p:pic>
          <p:nvPicPr>
            <p:cNvPr id="79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sp>
          <p:nvSpPr>
            <p:cNvPr id="81" name="Textfeld 80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84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2.08333E-6 4.44444E-6 L 0.00221 -0.3398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689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900000">
                                      <p:cBhvr>
                                        <p:cTn id="36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Rot by="-900000">
                                      <p:cBhvr>
                                        <p:cTn id="56" dur="4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407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Brake while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1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2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Speedo Accelerate"/>
          <p:cNvGrpSpPr/>
          <p:nvPr/>
        </p:nvGrpSpPr>
        <p:grpSpPr>
          <a:xfrm rot="-1500000">
            <a:off x="10371609" y="1312541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21681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6481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21681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6481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216815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64815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216815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64815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70232" y="416917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462" y="5224849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71" y="5235782"/>
            <a:ext cx="1564391" cy="1091013"/>
          </a:xfrm>
          <a:prstGeom prst="rect">
            <a:avLst/>
          </a:prstGeom>
        </p:spPr>
      </p:pic>
      <p:sp>
        <p:nvSpPr>
          <p:cNvPr id="55" name="Textfeld 54"/>
          <p:cNvSpPr txBox="1"/>
          <p:nvPr/>
        </p:nvSpPr>
        <p:spPr>
          <a:xfrm>
            <a:off x="4216815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7879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ALKS example to paragraph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2.4.11 + 2.4.13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with manual control</a:t>
            </a: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driver provides an input to the brake or accelerator control and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holding the steering control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Halbbogen 49"/>
          <p:cNvSpPr/>
          <p:nvPr/>
        </p:nvSpPr>
        <p:spPr>
          <a:xfrm>
            <a:off x="9148597" y="1173699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206072" y="1379618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139072" y="1164174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719575" y="987915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760579" y="1164174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Decelerate"/>
          <p:cNvGrpSpPr/>
          <p:nvPr/>
        </p:nvGrpSpPr>
        <p:grpSpPr>
          <a:xfrm>
            <a:off x="10371605" y="1313678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47" name="Hands On Gray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980" y="3443324"/>
            <a:ext cx="2336980" cy="2012400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uppieren 77"/>
          <p:cNvGrpSpPr/>
          <p:nvPr/>
        </p:nvGrpSpPr>
        <p:grpSpPr>
          <a:xfrm>
            <a:off x="4293163" y="5269139"/>
            <a:ext cx="3365670" cy="1448658"/>
            <a:chOff x="4285478" y="5269486"/>
            <a:chExt cx="3365670" cy="1448658"/>
          </a:xfrm>
        </p:grpSpPr>
        <p:pic>
          <p:nvPicPr>
            <p:cNvPr id="80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81" name="Textfeld 80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87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4.16667E-7 -4.44444E-6 L -0.00013 0.2722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36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-1500000">
                                      <p:cBhvr>
                                        <p:cTn id="33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1.66667E-6 -2.96296E-6 L 0.00065 -0.31852 " pathEditMode="relative" rAng="0" ptsTypes="AA">
                                      <p:cBhvr>
                                        <p:cTn id="59" dur="59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926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6.25E-7 2.22222E-6 L 0.0013 -0.32639 " pathEditMode="relative" rAng="0" ptsTypes="AA">
                                      <p:cBhvr>
                                        <p:cTn id="61" dur="59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2" grpId="0" animBg="1"/>
      <p:bldP spid="22" grpId="1" animBg="1"/>
      <p:bldP spid="33" grpId="0" animBg="1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407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Brake while not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62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Speedo Accelerate"/>
          <p:cNvGrpSpPr/>
          <p:nvPr/>
        </p:nvGrpSpPr>
        <p:grpSpPr>
          <a:xfrm rot="-1500000">
            <a:off x="10200485" y="1313897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58325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906325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58325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906325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Activation Symbol"/>
          <p:cNvSpPr txBox="1"/>
          <p:nvPr/>
        </p:nvSpPr>
        <p:spPr>
          <a:xfrm>
            <a:off x="4358325" y="2220796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906325" y="2220796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58325" y="2599554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906325" y="2599554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70232" y="416917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03" y="5224849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412" y="5235782"/>
            <a:ext cx="1564391" cy="1091013"/>
          </a:xfrm>
          <a:prstGeom prst="rect">
            <a:avLst/>
          </a:prstGeom>
        </p:spPr>
      </p:pic>
      <p:sp>
        <p:nvSpPr>
          <p:cNvPr id="55" name="Textfeld 54"/>
          <p:cNvSpPr txBox="1"/>
          <p:nvPr/>
        </p:nvSpPr>
        <p:spPr>
          <a:xfrm>
            <a:off x="4358325" y="1862986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83490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example to paragraph 2.4.11 + 2.4.13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without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manual control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Brake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while not 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8977473" y="1175055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034948" y="1380974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8967948" y="1165530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548451" y="989271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589455" y="1165530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Decelerate"/>
          <p:cNvGrpSpPr/>
          <p:nvPr/>
        </p:nvGrpSpPr>
        <p:grpSpPr>
          <a:xfrm>
            <a:off x="10200481" y="1315034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76112" y="3431139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604314" y="3721068"/>
            <a:ext cx="970157" cy="1260087"/>
          </a:xfrm>
          <a:prstGeom prst="rect">
            <a:avLst/>
          </a:prstGeom>
        </p:spPr>
      </p:pic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63972" y="3687616"/>
            <a:ext cx="970157" cy="1260087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4" name="Grafik 7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5" name="Textfeld 74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4285478" y="5269486"/>
            <a:ext cx="3365670" cy="1448658"/>
            <a:chOff x="4285478" y="5269486"/>
            <a:chExt cx="3365670" cy="1448658"/>
          </a:xfrm>
        </p:grpSpPr>
        <p:pic>
          <p:nvPicPr>
            <p:cNvPr id="83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84" name="Textfeld 83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1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4.16667E-7 -4.44444E-6 L -0.00013 0.2722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36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-1500000">
                                      <p:cBhvr>
                                        <p:cTn id="33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1.66667E-6 -2.96296E-6 L 0.00065 -0.31852 " pathEditMode="relative" rAng="0" ptsTypes="AA">
                                      <p:cBhvr>
                                        <p:cTn id="56" dur="59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92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6.25E-7 2.22222E-6 L 0.0013 -0.32639 " pathEditMode="relative" rAng="0" ptsTypes="AA">
                                      <p:cBhvr>
                                        <p:cTn id="58" dur="59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  <p:bldP spid="8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199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 channel takeover to manual control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59558" y="876652"/>
            <a:ext cx="112114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Definition of “Manual Control”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2.2.y.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is deemed to have “taken over manual control” if one or more of the following conditions are met: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manually deactivates the 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maintains the vehicle stationary by any braking 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provides an input to the brake or accelerator control and is holding the steering control.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provides a steering input which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 1 = [led the vehicle to cross a lane marking]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 2 = [alters the vehicle’s path].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follows a transition demand by grabbing the steering control.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5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341192" y="2238787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89192" y="2238787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41192" y="261754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89192" y="261754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41192" y="2227265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89192" y="2227265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41192" y="2606023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89192" y="2606023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21" y="5327474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47" y="5327474"/>
            <a:ext cx="1564391" cy="1091013"/>
          </a:xfrm>
          <a:prstGeom prst="rect">
            <a:avLst/>
          </a:prstGeom>
        </p:spPr>
      </p:pic>
      <p:pic>
        <p:nvPicPr>
          <p:cNvPr id="47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79015" y="3454260"/>
            <a:ext cx="1683834" cy="1728439"/>
          </a:xfrm>
          <a:prstGeom prst="rect">
            <a:avLst/>
          </a:prstGeom>
        </p:spPr>
      </p:pic>
      <p:pic>
        <p:nvPicPr>
          <p:cNvPr id="50" name="Lef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607217" y="3744189"/>
            <a:ext cx="970157" cy="1260087"/>
          </a:xfrm>
          <a:prstGeom prst="rect">
            <a:avLst/>
          </a:prstGeom>
        </p:spPr>
      </p:pic>
      <p:pic>
        <p:nvPicPr>
          <p:cNvPr id="51" name="Righ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66875" y="3710737"/>
            <a:ext cx="970157" cy="1260087"/>
          </a:xfrm>
          <a:prstGeom prst="rect">
            <a:avLst/>
          </a:prstGeom>
        </p:spPr>
      </p:pic>
      <p:pic>
        <p:nvPicPr>
          <p:cNvPr id="52" name="Hands On Yellow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105" y="3416937"/>
            <a:ext cx="2335653" cy="2011258"/>
          </a:xfrm>
          <a:prstGeom prst="rect">
            <a:avLst/>
          </a:prstGeom>
        </p:spPr>
      </p:pic>
      <p:sp>
        <p:nvSpPr>
          <p:cNvPr id="54" name="Textfeld 53"/>
          <p:cNvSpPr txBox="1"/>
          <p:nvPr/>
        </p:nvSpPr>
        <p:spPr>
          <a:xfrm>
            <a:off x="4341192" y="1869455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752341" y="189035"/>
            <a:ext cx="4715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channel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takeover to manual control</a:t>
            </a:r>
          </a:p>
        </p:txBody>
      </p:sp>
      <p:sp>
        <p:nvSpPr>
          <p:cNvPr id="31" name="Halbbogen 30"/>
          <p:cNvSpPr/>
          <p:nvPr/>
        </p:nvSpPr>
        <p:spPr>
          <a:xfrm>
            <a:off x="9148597" y="1184580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206072" y="1390499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Halbbogen 37"/>
          <p:cNvSpPr/>
          <p:nvPr/>
        </p:nvSpPr>
        <p:spPr>
          <a:xfrm>
            <a:off x="9139072" y="1175055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0719575" y="998796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10760579" y="1175055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Speedo Accelerate"/>
          <p:cNvGrpSpPr/>
          <p:nvPr/>
        </p:nvGrpSpPr>
        <p:grpSpPr>
          <a:xfrm>
            <a:off x="10371605" y="1323420"/>
            <a:ext cx="157540" cy="2270133"/>
            <a:chOff x="5450254" y="1639276"/>
            <a:chExt cx="314570" cy="4532924"/>
          </a:xfrm>
        </p:grpSpPr>
        <p:grpSp>
          <p:nvGrpSpPr>
            <p:cNvPr id="49" name="Gruppieren 48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58" name="Gleichschenkliges Dreieck 57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Gleichschenkliges Dreieck 58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Ellipse 52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1" name="Hands On Gray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204" y="3415795"/>
            <a:ext cx="2336980" cy="2012400"/>
          </a:xfrm>
          <a:prstGeom prst="rect">
            <a:avLst/>
          </a:prstGeom>
        </p:spPr>
      </p:pic>
      <p:grpSp>
        <p:nvGrpSpPr>
          <p:cNvPr id="62" name="Speedo Decelerate"/>
          <p:cNvGrpSpPr/>
          <p:nvPr/>
        </p:nvGrpSpPr>
        <p:grpSpPr>
          <a:xfrm rot="1800000">
            <a:off x="10371609" y="1323422"/>
            <a:ext cx="157540" cy="2270133"/>
            <a:chOff x="5450254" y="1639276"/>
            <a:chExt cx="314570" cy="4532924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5" name="Gleichschenkliges Dreieck 64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Gleichschenkliges Dreieck 65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Ellipse 63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Speedo over Accelerate"/>
          <p:cNvGrpSpPr/>
          <p:nvPr/>
        </p:nvGrpSpPr>
        <p:grpSpPr>
          <a:xfrm rot="900000">
            <a:off x="10372071" y="1325280"/>
            <a:ext cx="157540" cy="2270133"/>
            <a:chOff x="5450254" y="1639276"/>
            <a:chExt cx="314570" cy="4532924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70" name="Gleichschenkliges Dreieck 69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Gleichschenkliges Dreieck 70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Ellipse 68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2" name="Grafik 7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3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84" name="Textfeld 83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7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125E-6 -1.48148E-6 L 0.02448 -0.05625 C 0.02968 -0.06898 0.03724 -0.07569 0.04531 -0.07569 C 0.05455 -0.07569 0.06198 -0.06898 0.06705 -0.05625 L 0.09179 -1.48148E-6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16667E-7 -3.7037E-7 L -0.02656 -0.05625 C -0.03216 -0.06898 -0.04036 -0.07569 -0.04909 -0.07569 C -0.05898 -0.07569 -0.06706 -0.06898 -0.07253 -0.05625 L -0.09922 -3.7037E-7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35294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-1.66667E-6 -2.96296E-6 L -0.0039 0.63218 " pathEditMode="relative" rAng="0" ptsTypes="AA">
                                      <p:cBhvr>
                                        <p:cTn id="47" dur="8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3166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decel="3529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6.25E-7 2.22222E-6 L -0.00091 0.63403 " pathEditMode="relative" rAng="0" ptsTypes="AA">
                                      <p:cBhvr>
                                        <p:cTn id="49" dur="8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3169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24242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58333E-6 1.11111E-6 C 0.00299 -0.08958 0.00677 -0.07616 0.00156 -0.13634 C -0.00365 -0.19491 -0.02657 -0.23866 -0.03529 -0.28125 C -0.04388 -0.3257 -0.04896 -0.3544 -0.05183 -0.39653 C -0.05482 -0.43912 -0.05586 -0.50278 -0.05261 -0.53495 C -0.04935 -0.56412 -0.0405 -0.5963 -0.03151 -0.61806 C -0.02227 -0.64144 -0.00443 -0.66852 0.00156 -0.69537 C 0.00755 -0.72245 0.00612 -0.73704 0.00468 -0.78056 " pathEditMode="relative" rAng="0" ptsTypes="AAAAAAAA">
                                      <p:cBhvr>
                                        <p:cTn id="51" dur="8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-390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900000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Rot by="900000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Rot by="-1800000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Rot by="1800000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Rot by="1800000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Rot by="-1800000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Rot by="-1800000">
                                      <p:cBhvr>
                                        <p:cTn id="107" dur="29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8" grpId="0" animBg="1"/>
      <p:bldP spid="8" grpId="1" animBg="1"/>
      <p:bldP spid="20" grpId="0" animBg="1"/>
      <p:bldP spid="20" grpId="1" animBg="1"/>
      <p:bldP spid="22" grpId="0" animBg="1"/>
      <p:bldP spid="22" grpId="2" animBg="1"/>
      <p:bldP spid="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85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4209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57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209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57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="" xmlns:a16="http://schemas.microsoft.com/office/drawing/2014/main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6370426"/>
            <a:chOff x="4435463" y="2136305"/>
            <a:chExt cx="2181360" cy="5976664"/>
          </a:xfrm>
        </p:grpSpPr>
        <p:cxnSp>
          <p:nvCxnSpPr>
            <p:cNvPr id="43" name="Gerade Verbindung 101">
              <a:extLst>
                <a:ext uri="{FF2B5EF4-FFF2-40B4-BE49-F238E27FC236}">
                  <a16:creationId xmlns="" xmlns:a16="http://schemas.microsoft.com/office/drawing/2014/main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="" xmlns:a16="http://schemas.microsoft.com/office/drawing/2014/main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Activation Symbol"/>
          <p:cNvSpPr txBox="1"/>
          <p:nvPr/>
        </p:nvSpPr>
        <p:spPr>
          <a:xfrm>
            <a:off x="4209297" y="2282950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57297" y="2282950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209297" y="2661708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57297" y="2661708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="" xmlns:a16="http://schemas.microsoft.com/office/drawing/2014/main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39217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="" xmlns:a16="http://schemas.microsoft.com/office/drawing/2014/main" id="{E69411F9-46B9-41EB-9E30-775B09DC38BF}"/>
              </a:ext>
            </a:extLst>
          </p:cNvPr>
          <p:cNvGrpSpPr/>
          <p:nvPr/>
        </p:nvGrpSpPr>
        <p:grpSpPr>
          <a:xfrm>
            <a:off x="1892931" y="-1924050"/>
            <a:ext cx="1464367" cy="878205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="" xmlns:a16="http://schemas.microsoft.com/office/drawing/2014/main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="" xmlns:a16="http://schemas.microsoft.com/office/drawing/2014/main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="" xmlns:a16="http://schemas.microsoft.com/office/drawing/2014/main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feld 53"/>
          <p:cNvSpPr txBox="1"/>
          <p:nvPr/>
        </p:nvSpPr>
        <p:spPr>
          <a:xfrm>
            <a:off x="4209297" y="1925140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752341" y="189035"/>
            <a:ext cx="84224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example: Automatic deactivation</a:t>
            </a: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driver follows a transition demand by grabbing the steering control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Halbbogen 30"/>
          <p:cNvSpPr/>
          <p:nvPr/>
        </p:nvSpPr>
        <p:spPr>
          <a:xfrm>
            <a:off x="9171173" y="1139323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228648" y="1345242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Halbbogen 37"/>
          <p:cNvSpPr/>
          <p:nvPr/>
        </p:nvSpPr>
        <p:spPr>
          <a:xfrm>
            <a:off x="9161648" y="1129798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0742151" y="953539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10783155" y="1129798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Speedo Decelerate"/>
          <p:cNvGrpSpPr/>
          <p:nvPr/>
        </p:nvGrpSpPr>
        <p:grpSpPr>
          <a:xfrm rot="900000">
            <a:off x="10394185" y="1278165"/>
            <a:ext cx="157540" cy="2270133"/>
            <a:chOff x="5450254" y="1639276"/>
            <a:chExt cx="314570" cy="4532924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5" name="Gleichschenkliges Dreieck 64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Gleichschenkliges Dreieck 65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Ellipse 63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Left Han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45639" y="3816327"/>
            <a:ext cx="970157" cy="1260087"/>
          </a:xfrm>
          <a:prstGeom prst="rect">
            <a:avLst/>
          </a:prstGeom>
        </p:spPr>
      </p:pic>
      <p:pic>
        <p:nvPicPr>
          <p:cNvPr id="48" name="Right Han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05297" y="3782875"/>
            <a:ext cx="970157" cy="1260087"/>
          </a:xfrm>
          <a:prstGeom prst="rect">
            <a:avLst/>
          </a:prstGeom>
        </p:spPr>
      </p:pic>
      <p:pic>
        <p:nvPicPr>
          <p:cNvPr id="49" name="Hands On Gra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26" y="3487933"/>
            <a:ext cx="2336980" cy="2012400"/>
          </a:xfrm>
          <a:prstGeom prst="rect">
            <a:avLst/>
          </a:prstGeom>
        </p:spPr>
      </p:pic>
      <p:pic>
        <p:nvPicPr>
          <p:cNvPr id="52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995309" y="3497284"/>
            <a:ext cx="1683834" cy="1728439"/>
          </a:xfrm>
          <a:prstGeom prst="rect">
            <a:avLst/>
          </a:prstGeom>
        </p:spPr>
      </p:pic>
      <p:sp>
        <p:nvSpPr>
          <p:cNvPr id="53" name="Textfeld 52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pic>
        <p:nvPicPr>
          <p:cNvPr id="61" name="Foot Release Pedal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85" y="5316593"/>
            <a:ext cx="1564391" cy="1091013"/>
          </a:xfrm>
          <a:prstGeom prst="rect">
            <a:avLst/>
          </a:prstGeom>
        </p:spPr>
      </p:pic>
      <p:pic>
        <p:nvPicPr>
          <p:cNvPr id="67" name="Foot Release Pedal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68" name="Textfeld 67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41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22222E-6 L -0.00052 1.04676 " pathEditMode="relative" rAng="0" ptsTypes="AA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81481E-6 L -4.375E-6 1.04977 " pathEditMode="relative" rAng="0" ptsTypes="AA">
                                      <p:cBhvr>
                                        <p:cTn id="8" dur="1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04167E-6 3.7037E-7 L 0.02448 -0.05625 C 0.02969 -0.06898 0.03724 -0.07569 0.04531 -0.07569 C 0.05456 -0.07569 0.06198 -0.06898 0.06706 -0.05625 L 0.0918 3.7037E-7 " pathEditMode="relative" rAng="0" ptsTypes="AAAAA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7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2.29167E-6 1.48148E-6 L -0.02656 -0.05625 C -0.03216 -0.06898 -0.04036 -0.0757 -0.04909 -0.0757 C -0.05898 -0.0757 -0.06705 -0.06898 -0.07252 -0.05625 L -0.09922 1.48148E-6 " pathEditMode="relative" rAng="0" ptsTypes="AAAAA">
                                      <p:cBhvr>
                                        <p:cTn id="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-6600000">
                                      <p:cBhvr>
                                        <p:cTn id="56" dur="5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2" grpId="0" animBg="1"/>
      <p:bldP spid="22" grpId="1" animBg="1"/>
      <p:bldP spid="33" grpId="0" animBg="1"/>
      <p:bldP spid="3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104383" y="3167390"/>
            <a:ext cx="1983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732049" y="1102854"/>
            <a:ext cx="1221936" cy="29153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32050" y="244453"/>
            <a:ext cx="5399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examples – Definitions and Symbols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081426" y="1110130"/>
            <a:ext cx="4449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active and performing the driving task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081426" y="1808842"/>
            <a:ext cx="4605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not active and not performing the driving task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Driver is in manual 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081426" y="3161974"/>
            <a:ext cx="683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active but due to a driver Input (in these examples only the driver input is considered) the driver is requested to take over the manual driving task again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081426" y="2481370"/>
            <a:ext cx="683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driver input forces the vehicle to a change of the lateral or longitudinal movement other than the system would do by performing the driving task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732049" y="1808842"/>
            <a:ext cx="1221936" cy="29153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32049" y="2475456"/>
            <a:ext cx="1221936" cy="2915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51028" y="3163385"/>
            <a:ext cx="1221936" cy="29153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uppieren 92"/>
          <p:cNvGrpSpPr/>
          <p:nvPr/>
        </p:nvGrpSpPr>
        <p:grpSpPr>
          <a:xfrm>
            <a:off x="2051511" y="4352168"/>
            <a:ext cx="1737976" cy="1216355"/>
            <a:chOff x="1084996" y="4282161"/>
            <a:chExt cx="1737976" cy="1216355"/>
          </a:xfrm>
        </p:grpSpPr>
        <p:pic>
          <p:nvPicPr>
            <p:cNvPr id="57" name="Grafik 5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99" t="18771" r="26387" b="23844"/>
            <a:stretch/>
          </p:blipFill>
          <p:spPr>
            <a:xfrm>
              <a:off x="1557985" y="4282161"/>
              <a:ext cx="792000" cy="792000"/>
            </a:xfrm>
            <a:prstGeom prst="rect">
              <a:avLst/>
            </a:prstGeom>
          </p:spPr>
        </p:pic>
        <p:sp>
          <p:nvSpPr>
            <p:cNvPr id="59" name="Textfeld 58"/>
            <p:cNvSpPr txBox="1"/>
            <p:nvPr/>
          </p:nvSpPr>
          <p:spPr>
            <a:xfrm>
              <a:off x="1084996" y="5083018"/>
              <a:ext cx="173797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System with </a:t>
              </a:r>
              <a:b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steering </a:t>
              </a: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input 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detected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uppieren 91"/>
          <p:cNvGrpSpPr/>
          <p:nvPr/>
        </p:nvGrpSpPr>
        <p:grpSpPr>
          <a:xfrm>
            <a:off x="4258249" y="4358130"/>
            <a:ext cx="1550424" cy="1197838"/>
            <a:chOff x="3659985" y="4291018"/>
            <a:chExt cx="1550424" cy="1197838"/>
          </a:xfrm>
        </p:grpSpPr>
        <p:pic>
          <p:nvPicPr>
            <p:cNvPr id="88" name="Grafik 8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75" t="18981" r="26636" b="24011"/>
            <a:stretch/>
          </p:blipFill>
          <p:spPr>
            <a:xfrm>
              <a:off x="4032985" y="4291018"/>
              <a:ext cx="792000" cy="792000"/>
            </a:xfrm>
            <a:prstGeom prst="rect">
              <a:avLst/>
            </a:prstGeom>
          </p:spPr>
        </p:pic>
        <p:sp>
          <p:nvSpPr>
            <p:cNvPr id="89" name="Textfeld 88"/>
            <p:cNvSpPr txBox="1"/>
            <p:nvPr/>
          </p:nvSpPr>
          <p:spPr>
            <a:xfrm>
              <a:off x="3659985" y="5073358"/>
              <a:ext cx="155042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System with </a:t>
              </a:r>
              <a:b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steering </a:t>
              </a: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nput detected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732050" y="244453"/>
            <a:ext cx="4357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examples – list of scenarios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2050" y="1076325"/>
            <a:ext cx="10936786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Steering override leads to deactivation upon lane departure [Option 1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]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“Led the vehicle to cross a lane marking” = Manual control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  <a:hlinkClick r:id="rId2" action="ppaction://hlinksldjump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Steering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override leads to deactivation upon lane departure [Option 1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]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“Steering in the lane” = Transition Demand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Steering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override leads directly to deactivation [Option 2]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“Driver alters the vehicle’s path” = Manual control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Acceleration override not 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Acceleration override suppressed by system while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not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Acceleration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while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Brake while holding the steering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wheel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Brake while not 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/>
              </a:rPr>
              <a:t>Two channel takeover to manual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/>
              </a:rPr>
              <a:t>control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Automatic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deactivation - “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The driver follows a transition demand by grabbing the steering control.”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71264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leads to deactivation upon lane departure [Option 1]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“Led the vehicle to cross a lane marking”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Manual control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in the lane = Transition Demand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6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hteck 58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Restricted Are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49" y="1132820"/>
            <a:ext cx="399456" cy="684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100849" y="221921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648849" y="221921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100849" y="2597971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648849" y="2597971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28161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95617" y="1308402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841438" y="3334100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369640" y="3624029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129298" y="3590577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100849" y="2207691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648849" y="2207691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100849" y="2586449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648849" y="2586449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28" y="3296777"/>
            <a:ext cx="2335653" cy="2011258"/>
          </a:xfrm>
          <a:prstGeom prst="rect">
            <a:avLst/>
          </a:prstGeom>
        </p:spPr>
      </p:pic>
      <p:pic>
        <p:nvPicPr>
          <p:cNvPr id="48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85" y="5316593"/>
            <a:ext cx="1564391" cy="1091013"/>
          </a:xfrm>
          <a:prstGeom prst="rect">
            <a:avLst/>
          </a:prstGeom>
        </p:spPr>
      </p:pic>
      <p:sp>
        <p:nvSpPr>
          <p:cNvPr id="50" name="Textfeld 49"/>
          <p:cNvSpPr txBox="1"/>
          <p:nvPr/>
        </p:nvSpPr>
        <p:spPr>
          <a:xfrm>
            <a:off x="4100849" y="1862925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752341" y="189035"/>
            <a:ext cx="69797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 to paragraph 2.4.10 option 1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Steering override leads to deactivation upon lane departure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Led the vehicle to cross a lane marking” = Manual control</a:t>
            </a:r>
          </a:p>
        </p:txBody>
      </p:sp>
      <p:grpSp>
        <p:nvGrpSpPr>
          <p:cNvPr id="31" name="Gruppieren 30"/>
          <p:cNvGrpSpPr/>
          <p:nvPr/>
        </p:nvGrpSpPr>
        <p:grpSpPr>
          <a:xfrm>
            <a:off x="8890572" y="1445671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uppieren 51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5" name="Gruppieren 54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7" name="Gleichschenkliges Dreieck 56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Gleichschenkliges Dreieck 57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Ellipse 55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0" name="Hands On Gray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27" y="3295635"/>
            <a:ext cx="2336980" cy="2012400"/>
          </a:xfrm>
          <a:prstGeom prst="rect">
            <a:avLst/>
          </a:prstGeom>
        </p:spPr>
      </p:pic>
      <p:pic>
        <p:nvPicPr>
          <p:cNvPr id="61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7" name="Grafik 6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60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"/>
    </mc:Choice>
    <mc:Fallback xmlns="">
      <p:transition spd="slow" advTm="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95833E-6 3.7037E-6 L -0.00195 0.97615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-4.44444E-6 L 0.02448 -0.05625 C 0.02969 -0.06898 0.03724 -0.07569 0.04532 -0.07569 C 0.05456 -0.07569 0.06198 -0.06898 0.06706 -0.05625 L 0.0918 -4.44444E-6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Motion origin="layout" path="M -2.91667E-6 1.11111E-6 L -0.02851 -0.0002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" y="-2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6.25E-7 1.11111E-6 L 0.01732 1.11111E-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2" grpId="0" animBg="1"/>
      <p:bldP spid="22" grpId="1" animBg="1"/>
      <p:bldP spid="33" grpId="0" animBg="1"/>
      <p:bldP spid="3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8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927</Words>
  <Application>Microsoft Office PowerPoint</Application>
  <PresentationFormat>Breitbild</PresentationFormat>
  <Paragraphs>259</Paragraphs>
  <Slides>34</Slides>
  <Notes>0</Notes>
  <HiddenSlides>10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jan.luehmann@audi.de</dc:creator>
  <cp:lastModifiedBy>Rudolf Gerlach</cp:lastModifiedBy>
  <cp:revision>106</cp:revision>
  <dcterms:created xsi:type="dcterms:W3CDTF">2019-03-29T13:34:26Z</dcterms:created>
  <dcterms:modified xsi:type="dcterms:W3CDTF">2019-04-09T07:20:11Z</dcterms:modified>
</cp:coreProperties>
</file>