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7" r:id="rId2"/>
    <p:sldId id="313" r:id="rId3"/>
    <p:sldId id="306" r:id="rId4"/>
    <p:sldId id="284" r:id="rId5"/>
    <p:sldId id="280" r:id="rId6"/>
    <p:sldId id="279" r:id="rId7"/>
    <p:sldId id="307" r:id="rId8"/>
    <p:sldId id="260" r:id="rId9"/>
    <p:sldId id="292" r:id="rId10"/>
    <p:sldId id="261" r:id="rId11"/>
    <p:sldId id="277" r:id="rId12"/>
    <p:sldId id="293" r:id="rId13"/>
    <p:sldId id="278" r:id="rId14"/>
    <p:sldId id="270" r:id="rId15"/>
    <p:sldId id="294" r:id="rId16"/>
    <p:sldId id="262" r:id="rId17"/>
    <p:sldId id="287" r:id="rId18"/>
    <p:sldId id="295" r:id="rId19"/>
    <p:sldId id="288" r:id="rId20"/>
    <p:sldId id="285" r:id="rId21"/>
    <p:sldId id="296" r:id="rId22"/>
    <p:sldId id="286" r:id="rId23"/>
    <p:sldId id="275" r:id="rId24"/>
    <p:sldId id="297" r:id="rId25"/>
    <p:sldId id="276" r:id="rId26"/>
    <p:sldId id="289" r:id="rId27"/>
    <p:sldId id="298" r:id="rId28"/>
    <p:sldId id="290" r:id="rId29"/>
    <p:sldId id="272" r:id="rId30"/>
    <p:sldId id="299" r:id="rId31"/>
    <p:sldId id="263" r:id="rId32"/>
    <p:sldId id="303" r:id="rId33"/>
    <p:sldId id="302" r:id="rId34"/>
    <p:sldId id="311" r:id="rId35"/>
    <p:sldId id="312" r:id="rId36"/>
    <p:sldId id="304" r:id="rId3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8B8B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89" autoAdjust="0"/>
    <p:restoredTop sz="93913" autoAdjust="0"/>
  </p:normalViewPr>
  <p:slideViewPr>
    <p:cSldViewPr snapToGrid="0">
      <p:cViewPr varScale="1">
        <p:scale>
          <a:sx n="65" d="100"/>
          <a:sy n="65" d="100"/>
        </p:scale>
        <p:origin x="-75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D2C4DF-6F8C-4E3A-BF92-66BDDCADD138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4CD3C1-6095-4108-8429-8F79FA6B3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83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CBE18E6-F9B4-4A4D-9005-CEC9436E20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xmlns="" id="{7B79375B-20C9-41F1-B029-A585EBCAE2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0E364E06-E037-4779-A365-734C8351D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D4D-7D57-4920-9121-A83B4333412F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ABA0D304-EBCE-4858-8AF4-ACBB3754D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71987396-9FDC-4CB6-9D14-97C14A66A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0E27-276E-46FD-8DD3-720265E3F08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5117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7485002D-0C57-4A8C-A507-7DC5A778F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xmlns="" id="{13E8507F-DD5C-48C4-B36E-A2C178A53A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BFD40AB8-84B6-4892-A810-2044AFDBD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D4D-7D57-4920-9121-A83B4333412F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257FE1A2-CCB9-4A61-A8BB-0B5C4728B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CB70DB76-4D22-4639-B057-F6565936D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0E27-276E-46FD-8DD3-720265E3F08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5709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xmlns="" id="{332F75FF-097E-46D9-91D4-828B91E6D9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xmlns="" id="{EB7FB7C2-8943-4980-8BCA-8EE0EB48F7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4F8BC6E0-DD8C-4105-8328-EB8B9B61F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D4D-7D57-4920-9121-A83B4333412F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CDE031AF-82D8-4ACE-87BA-6575AE2AE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55DE1CC3-5C95-495A-94B1-CFAE949A5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0E27-276E-46FD-8DD3-720265E3F08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2965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B7CFE36-A561-4A9C-9238-CB7F444A8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E74C0F22-1C41-4608-9574-38F1C12E35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7EAAC071-CC09-4FB3-8A75-CDDAD19F0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D4D-7D57-4920-9121-A83B4333412F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8B1BA1A5-1319-4C23-A1AA-813490E85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F96900EB-88A7-4D02-BC66-1BF31C07E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0E27-276E-46FD-8DD3-720265E3F08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6744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2081121-5A13-406B-B6BF-088FF8F41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F683A430-2544-49D3-9BC4-2718B39727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274EFF52-B773-4616-AB8F-CD023EA73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D4D-7D57-4920-9121-A83B4333412F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DFD279E1-DDB8-4436-AF5D-532AFDFAF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16DC44C2-E40D-4589-84EB-1ACA97ACB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0E27-276E-46FD-8DD3-720265E3F08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3943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7FAB773D-E9A6-41CC-B44C-BF1BFED0D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0341B40C-6312-4BE5-9D7C-235CA94775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FEA30883-FDC7-4222-A4B5-CCAA83CDC4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31283FF8-7B61-40D2-864D-93585B364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D4D-7D57-4920-9121-A83B4333412F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52FFC8D3-5EB3-4AB0-A1B3-3CFEC6431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B4F1A93D-5DFD-4DEC-80AF-0DE5E6B1C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0E27-276E-46FD-8DD3-720265E3F08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7827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7E0718D-C6AC-49CF-9B6D-9CC5A90BD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DDD0735E-2AAC-4156-B961-6DC2D38488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965095F1-C9FC-4BE5-B2CC-057F9D52DF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9CE435A9-C43C-4D9B-8106-7ADA956C36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xmlns="" id="{AAB38C8C-1D2D-4A6E-B072-AA29246317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xmlns="" id="{FD5F85CA-435B-40B1-9654-14929CAD9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D4D-7D57-4920-9121-A83B4333412F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xmlns="" id="{FBBE8F21-FFC8-486E-A348-7A2433C5D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xmlns="" id="{1D1E7091-B484-4350-80B4-4C4A939EB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0E27-276E-46FD-8DD3-720265E3F08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3445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CBF1DA0-FB06-47E5-86AF-7F82C6E4E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xmlns="" id="{6B0DC44A-8D9A-4EBC-AD9F-7BD9F8701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D4D-7D57-4920-9121-A83B4333412F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0F704A1F-2CFA-4602-87B3-E8097F050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3A8D24A6-D8E7-4BAD-B40A-924874B2F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0E27-276E-46FD-8DD3-720265E3F08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6470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4A037E28-9A55-4ACF-88BC-6133950A2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D4D-7D57-4920-9121-A83B4333412F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xmlns="" id="{BFC7FC30-AA84-4FFF-BF80-476754234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B10B5C91-1970-4B84-8764-E4C90BC44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0E27-276E-46FD-8DD3-720265E3F08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322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D7F5955-EC00-4E3F-8F4C-13371CEB7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1D09229A-E3AE-4B06-A4D0-A99A212148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7BCFD70F-73C4-4933-B2B3-C34E831315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4E4A6294-5CCB-4763-8BA1-12D6D61F8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D4D-7D57-4920-9121-A83B4333412F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7E94C0E9-C470-4844-A114-2E821534E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9BF692F9-81F0-4734-A43B-4A0B9C76B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0E27-276E-46FD-8DD3-720265E3F08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2567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9B921FF9-E38D-497B-AC02-274FC0A04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xmlns="" id="{83D017E8-8F72-4555-A662-85E55B5CB5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C89907B7-0D89-4DBA-9665-634A349E41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A6C29B3B-7309-4414-8E61-9BF9EFE65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73D4D-7D57-4920-9121-A83B4333412F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95A4DC36-3BF2-49EF-A3E4-1A301B828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83737EA1-21D3-4436-BE97-7E32F182B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C0E27-276E-46FD-8DD3-720265E3F08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8040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xmlns="" id="{3A78AF66-2CB3-460D-9963-AF3D520E3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FAE8D099-2E8B-4E59-A1A5-2EDC5780C0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722D429C-4EEB-4D7C-ADCF-9BA0203A3F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73D4D-7D57-4920-9121-A83B4333412F}" type="datetimeFigureOut">
              <a:rPr lang="de-DE" smtClean="0"/>
              <a:t>09.04.2019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2D28CA62-3FA8-4945-94DD-C6FD190DDE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692139D7-5F1A-4337-B9B8-F3D3EFBCAA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C0E27-276E-46FD-8DD3-720265E3F08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3114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2.png"/><Relationship Id="rId5" Type="http://schemas.openxmlformats.org/officeDocument/2006/relationships/image" Target="../media/image9.png"/><Relationship Id="rId10" Type="http://schemas.openxmlformats.org/officeDocument/2006/relationships/image" Target="../media/image3.jpe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1.png"/><Relationship Id="rId5" Type="http://schemas.openxmlformats.org/officeDocument/2006/relationships/image" Target="../media/image9.png"/><Relationship Id="rId10" Type="http://schemas.openxmlformats.org/officeDocument/2006/relationships/slide" Target="slide12.xml"/><Relationship Id="rId4" Type="http://schemas.openxmlformats.org/officeDocument/2006/relationships/image" Target="../media/image8.png"/><Relationship Id="rId9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7.png"/><Relationship Id="rId7" Type="http://schemas.openxmlformats.org/officeDocument/2006/relationships/image" Target="../media/image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Relationship Id="rId9" Type="http://schemas.openxmlformats.org/officeDocument/2006/relationships/slide" Target="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7.png"/><Relationship Id="rId7" Type="http://schemas.openxmlformats.org/officeDocument/2006/relationships/image" Target="../media/image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Relationship Id="rId9" Type="http://schemas.openxmlformats.org/officeDocument/2006/relationships/slide" Target="sl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3" Type="http://schemas.openxmlformats.org/officeDocument/2006/relationships/image" Target="../media/image11.png"/><Relationship Id="rId7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image" Target="../media/image11.png"/><Relationship Id="rId7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1.png"/><Relationship Id="rId7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13.png"/><Relationship Id="rId9" Type="http://schemas.openxmlformats.org/officeDocument/2006/relationships/slide" Target="slide2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1.png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slide" Target="slide30.xml"/><Relationship Id="rId5" Type="http://schemas.openxmlformats.org/officeDocument/2006/relationships/image" Target="../media/image8.png"/><Relationship Id="rId10" Type="http://schemas.openxmlformats.org/officeDocument/2006/relationships/image" Target="../media/image2.png"/><Relationship Id="rId4" Type="http://schemas.openxmlformats.org/officeDocument/2006/relationships/image" Target="../media/image13.png"/><Relationship Id="rId9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9.png"/><Relationship Id="rId7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2.xml"/><Relationship Id="rId5" Type="http://schemas.openxmlformats.org/officeDocument/2006/relationships/image" Target="../media/image8.png"/><Relationship Id="rId4" Type="http://schemas.openxmlformats.org/officeDocument/2006/relationships/image" Target="../media/image12.png"/><Relationship Id="rId9" Type="http://schemas.openxmlformats.org/officeDocument/2006/relationships/image" Target="../media/image1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slide" Target="slide34.xml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13" Type="http://schemas.openxmlformats.org/officeDocument/2006/relationships/slide" Target="slide34.xml"/><Relationship Id="rId3" Type="http://schemas.openxmlformats.org/officeDocument/2006/relationships/slide" Target="slide6.xml"/><Relationship Id="rId7" Type="http://schemas.openxmlformats.org/officeDocument/2006/relationships/slide" Target="slide19.xml"/><Relationship Id="rId12" Type="http://schemas.openxmlformats.org/officeDocument/2006/relationships/slide" Target="slide3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11" Type="http://schemas.openxmlformats.org/officeDocument/2006/relationships/slide" Target="slide31.xml"/><Relationship Id="rId5" Type="http://schemas.openxmlformats.org/officeDocument/2006/relationships/slide" Target="slide13.xml"/><Relationship Id="rId15" Type="http://schemas.openxmlformats.org/officeDocument/2006/relationships/image" Target="../media/image2.png"/><Relationship Id="rId10" Type="http://schemas.openxmlformats.org/officeDocument/2006/relationships/slide" Target="slide28.xml"/><Relationship Id="rId4" Type="http://schemas.openxmlformats.org/officeDocument/2006/relationships/slide" Target="slide9.xml"/><Relationship Id="rId9" Type="http://schemas.openxmlformats.org/officeDocument/2006/relationships/slide" Target="slide25.xml"/><Relationship Id="rId1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slide" Target="slide5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slide" Target="slide7.xml"/><Relationship Id="rId5" Type="http://schemas.openxmlformats.org/officeDocument/2006/relationships/image" Target="../media/image9.png"/><Relationship Id="rId10" Type="http://schemas.openxmlformats.org/officeDocument/2006/relationships/image" Target="../media/image2.png"/><Relationship Id="rId4" Type="http://schemas.openxmlformats.org/officeDocument/2006/relationships/image" Target="../media/image8.png"/><Relationship Id="rId9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feld 38"/>
          <p:cNvSpPr txBox="1"/>
          <p:nvPr/>
        </p:nvSpPr>
        <p:spPr>
          <a:xfrm>
            <a:off x="732051" y="3451901"/>
            <a:ext cx="8674106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Automated Lane Keeping Systems </a:t>
            </a:r>
          </a:p>
          <a:p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Examples for system reaction on different driver input</a:t>
            </a:r>
          </a:p>
          <a:p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Supporting presentation to document ACSF-22-07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2973" y="2211647"/>
            <a:ext cx="1870912" cy="1007414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0704" y="3134453"/>
            <a:ext cx="1863181" cy="491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15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stricted Area"/>
          <p:cNvSpPr/>
          <p:nvPr/>
        </p:nvSpPr>
        <p:spPr>
          <a:xfrm>
            <a:off x="2799868" y="1862986"/>
            <a:ext cx="485775" cy="2056704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>
                  <a:alpha val="49000"/>
                </a:schemeClr>
              </a:solidFill>
            </a:endParaRPr>
          </a:p>
        </p:txBody>
      </p:sp>
      <p:pic>
        <p:nvPicPr>
          <p:cNvPr id="12" name="Oil spill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722" y="1111887"/>
            <a:ext cx="357408" cy="612000"/>
          </a:xfrm>
          <a:prstGeom prst="rect">
            <a:avLst/>
          </a:prstGeom>
        </p:spPr>
      </p:pic>
      <p:sp>
        <p:nvSpPr>
          <p:cNvPr id="34" name="Textfeld 33"/>
          <p:cNvSpPr txBox="1"/>
          <p:nvPr/>
        </p:nvSpPr>
        <p:spPr>
          <a:xfrm>
            <a:off x="4082392" y="2232318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630392" y="2232318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082392" y="2611076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630392" y="2611076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Street 2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0" y="-7542001"/>
            <a:ext cx="1464367" cy="7200000"/>
            <a:chOff x="4435463" y="2136305"/>
            <a:chExt cx="2181360" cy="5976664"/>
          </a:xfrm>
        </p:grpSpPr>
        <p:cxnSp>
          <p:nvCxnSpPr>
            <p:cNvPr id="42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6" name="Other Car">
            <a:extLst>
              <a:ext uri="{FF2B5EF4-FFF2-40B4-BE49-F238E27FC236}">
                <a16:creationId xmlns:a16="http://schemas.microsoft.com/office/drawing/2014/main" xmlns="" id="{1700FCED-93F3-4D01-BA01-B202F122E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 l="33221" t="31629" r="50204" b="56840"/>
          <a:stretch>
            <a:fillRect/>
          </a:stretch>
        </p:blipFill>
        <p:spPr bwMode="auto">
          <a:xfrm rot="16200000">
            <a:off x="2734807" y="1308974"/>
            <a:ext cx="762892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Steering Wheel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3" t="16426" r="24652" b="20496"/>
          <a:stretch/>
        </p:blipFill>
        <p:spPr>
          <a:xfrm>
            <a:off x="4777040" y="3447714"/>
            <a:ext cx="1683834" cy="1728439"/>
          </a:xfrm>
          <a:prstGeom prst="rect">
            <a:avLst/>
          </a:prstGeom>
        </p:spPr>
      </p:pic>
      <p:pic>
        <p:nvPicPr>
          <p:cNvPr id="3" name="Left Hand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 flipH="1">
            <a:off x="3305242" y="3737643"/>
            <a:ext cx="970157" cy="1260087"/>
          </a:xfrm>
          <a:prstGeom prst="rect">
            <a:avLst/>
          </a:prstGeom>
        </p:spPr>
      </p:pic>
      <p:pic>
        <p:nvPicPr>
          <p:cNvPr id="17" name="Right Hand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>
            <a:off x="7064900" y="3704191"/>
            <a:ext cx="970157" cy="1260087"/>
          </a:xfrm>
          <a:prstGeom prst="rect">
            <a:avLst/>
          </a:prstGeom>
        </p:spPr>
      </p:pic>
      <p:sp>
        <p:nvSpPr>
          <p:cNvPr id="8" name="Activation Symbol"/>
          <p:cNvSpPr txBox="1"/>
          <p:nvPr/>
        </p:nvSpPr>
        <p:spPr>
          <a:xfrm>
            <a:off x="4082392" y="2220796"/>
            <a:ext cx="1548000" cy="36933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Deactivation Symbol"/>
          <p:cNvSpPr txBox="1"/>
          <p:nvPr/>
        </p:nvSpPr>
        <p:spPr>
          <a:xfrm>
            <a:off x="5630392" y="2220796"/>
            <a:ext cx="1548000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R Symbol"/>
          <p:cNvSpPr txBox="1"/>
          <p:nvPr/>
        </p:nvSpPr>
        <p:spPr>
          <a:xfrm>
            <a:off x="4082392" y="2599554"/>
            <a:ext cx="1548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4082392" y="1862986"/>
            <a:ext cx="309600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ALKS Status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D Symbol"/>
          <p:cNvSpPr txBox="1"/>
          <p:nvPr/>
        </p:nvSpPr>
        <p:spPr>
          <a:xfrm>
            <a:off x="5630392" y="2599554"/>
            <a:ext cx="1548000" cy="36933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Hands On Yellow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1130" y="3410391"/>
            <a:ext cx="2335653" cy="2011258"/>
          </a:xfrm>
          <a:prstGeom prst="rect">
            <a:avLst/>
          </a:prstGeom>
        </p:spPr>
      </p:pic>
      <p:pic>
        <p:nvPicPr>
          <p:cNvPr id="47" name="Ego Car">
            <a:extLst>
              <a:ext uri="{FF2B5EF4-FFF2-40B4-BE49-F238E27FC236}">
                <a16:creationId xmlns:a16="http://schemas.microsoft.com/office/drawing/2014/main" xmlns="" id="{C50C0C95-B93E-4475-B6B9-F63A3B5E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33221" t="31629" r="50204" b="56840"/>
          <a:stretch>
            <a:fillRect/>
          </a:stretch>
        </p:blipFill>
        <p:spPr bwMode="auto">
          <a:xfrm rot="16200000">
            <a:off x="2414962" y="5674388"/>
            <a:ext cx="762893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Ego Car">
            <a:extLst>
              <a:ext uri="{FF2B5EF4-FFF2-40B4-BE49-F238E27FC236}">
                <a16:creationId xmlns:a16="http://schemas.microsoft.com/office/drawing/2014/main" xmlns="" id="{C50C0C95-B93E-4475-B6B9-F63A3B5E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33221" t="31629" r="50204" b="56840"/>
          <a:stretch>
            <a:fillRect/>
          </a:stretch>
        </p:blipFill>
        <p:spPr bwMode="auto">
          <a:xfrm rot="16200000">
            <a:off x="2613304" y="5674388"/>
            <a:ext cx="762893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Street 1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1" y="-342000"/>
            <a:ext cx="1464367" cy="7200000"/>
            <a:chOff x="4435463" y="2136305"/>
            <a:chExt cx="2181360" cy="5976664"/>
          </a:xfrm>
        </p:grpSpPr>
        <p:cxnSp>
          <p:nvCxnSpPr>
            <p:cNvPr id="5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8" name="Foot Release Pedal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334" y="5268234"/>
            <a:ext cx="1564391" cy="1091013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216520" y="6037034"/>
            <a:ext cx="1508746" cy="307777"/>
          </a:xfrm>
          <a:prstGeom prst="rect">
            <a:avLst/>
          </a:prstGeom>
          <a:solidFill>
            <a:srgbClr val="E7E6E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8" action="ppaction://hlinksldjump"/>
              </a:rPr>
              <a:t>Repeat Example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uppieren 30"/>
          <p:cNvGrpSpPr/>
          <p:nvPr/>
        </p:nvGrpSpPr>
        <p:grpSpPr>
          <a:xfrm>
            <a:off x="8890572" y="1189867"/>
            <a:ext cx="2613082" cy="2752648"/>
            <a:chOff x="2973756" y="3715803"/>
            <a:chExt cx="2613082" cy="2752648"/>
          </a:xfrm>
        </p:grpSpPr>
        <p:sp>
          <p:nvSpPr>
            <p:cNvPr id="32" name="Halbbogen 31"/>
            <p:cNvSpPr/>
            <p:nvPr/>
          </p:nvSpPr>
          <p:spPr>
            <a:xfrm>
              <a:off x="2983281" y="3901587"/>
              <a:ext cx="2603557" cy="2566864"/>
            </a:xfrm>
            <a:prstGeom prst="blockArc">
              <a:avLst>
                <a:gd name="adj1" fmla="val 10800000"/>
                <a:gd name="adj2" fmla="val 21527254"/>
                <a:gd name="adj3" fmla="val 2739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4040756" y="4107506"/>
              <a:ext cx="58308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Km/h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Halbbogen 38"/>
            <p:cNvSpPr/>
            <p:nvPr/>
          </p:nvSpPr>
          <p:spPr>
            <a:xfrm>
              <a:off x="2973756" y="3892062"/>
              <a:ext cx="2603557" cy="2566864"/>
            </a:xfrm>
            <a:prstGeom prst="blockArc">
              <a:avLst>
                <a:gd name="adj1" fmla="val 17164834"/>
                <a:gd name="adj2" fmla="val 21527254"/>
                <a:gd name="adj3" fmla="val 2739"/>
              </a:avLst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4554259" y="3715803"/>
              <a:ext cx="6330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r>
                <a:rPr lang="en-US" sz="800" baseline="-25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ALKSMax</a:t>
              </a:r>
              <a:endParaRPr lang="en-US" sz="8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8" name="Gerader Verbinder 47"/>
            <p:cNvCxnSpPr/>
            <p:nvPr/>
          </p:nvCxnSpPr>
          <p:spPr>
            <a:xfrm flipH="1">
              <a:off x="4595263" y="3892062"/>
              <a:ext cx="57150" cy="19526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Gruppieren 48"/>
            <p:cNvGrpSpPr/>
            <p:nvPr/>
          </p:nvGrpSpPr>
          <p:grpSpPr>
            <a:xfrm>
              <a:off x="4206289" y="4040427"/>
              <a:ext cx="157540" cy="2270133"/>
              <a:chOff x="5450254" y="1639276"/>
              <a:chExt cx="314570" cy="4532924"/>
            </a:xfrm>
          </p:grpSpPr>
          <p:grpSp>
            <p:nvGrpSpPr>
              <p:cNvPr id="50" name="Gruppieren 49"/>
              <p:cNvGrpSpPr/>
              <p:nvPr/>
            </p:nvGrpSpPr>
            <p:grpSpPr>
              <a:xfrm>
                <a:off x="5556739" y="1639276"/>
                <a:ext cx="101600" cy="4532924"/>
                <a:chOff x="5556739" y="429845"/>
                <a:chExt cx="101600" cy="4532924"/>
              </a:xfrm>
              <a:solidFill>
                <a:srgbClr val="FF0000"/>
              </a:solidFill>
            </p:grpSpPr>
            <p:sp>
              <p:nvSpPr>
                <p:cNvPr id="52" name="Gleichschenkliges Dreieck 51"/>
                <p:cNvSpPr/>
                <p:nvPr/>
              </p:nvSpPr>
              <p:spPr>
                <a:xfrm>
                  <a:off x="5556739" y="429845"/>
                  <a:ext cx="101600" cy="2266462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Gleichschenkliges Dreieck 52"/>
                <p:cNvSpPr/>
                <p:nvPr/>
              </p:nvSpPr>
              <p:spPr>
                <a:xfrm flipV="1">
                  <a:off x="5556739" y="2696307"/>
                  <a:ext cx="101600" cy="2266462"/>
                </a:xfrm>
                <a:prstGeom prst="triangle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1" name="Ellipse 50"/>
              <p:cNvSpPr/>
              <p:nvPr/>
            </p:nvSpPr>
            <p:spPr>
              <a:xfrm>
                <a:off x="5450254" y="3743691"/>
                <a:ext cx="314570" cy="31457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14" name="Hands On Gray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229" y="3409249"/>
            <a:ext cx="2336980" cy="2012400"/>
          </a:xfrm>
          <a:prstGeom prst="rect">
            <a:avLst/>
          </a:prstGeom>
        </p:spPr>
      </p:pic>
      <p:pic>
        <p:nvPicPr>
          <p:cNvPr id="55" name="Grafik 5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56" name="Grafik 5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  <p:grpSp>
        <p:nvGrpSpPr>
          <p:cNvPr id="57" name="Distance Green"/>
          <p:cNvGrpSpPr/>
          <p:nvPr/>
        </p:nvGrpSpPr>
        <p:grpSpPr>
          <a:xfrm>
            <a:off x="3049511" y="1862986"/>
            <a:ext cx="1670720" cy="2079529"/>
            <a:chOff x="3054956" y="1864071"/>
            <a:chExt cx="1670720" cy="2079529"/>
          </a:xfrm>
        </p:grpSpPr>
        <p:cxnSp>
          <p:nvCxnSpPr>
            <p:cNvPr id="58" name="Gerader Verbinder 57">
              <a:extLst>
                <a:ext uri="{FF2B5EF4-FFF2-40B4-BE49-F238E27FC236}">
                  <a16:creationId xmlns:a16="http://schemas.microsoft.com/office/drawing/2014/main" xmlns="" id="{000B2CEB-C105-4795-971B-753A9E7B3DB3}"/>
                </a:ext>
              </a:extLst>
            </p:cNvPr>
            <p:cNvCxnSpPr/>
            <p:nvPr/>
          </p:nvCxnSpPr>
          <p:spPr>
            <a:xfrm>
              <a:off x="3592099" y="1873307"/>
              <a:ext cx="0" cy="2070293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Gerader Verbinder 58">
              <a:extLst>
                <a:ext uri="{FF2B5EF4-FFF2-40B4-BE49-F238E27FC236}">
                  <a16:creationId xmlns:a16="http://schemas.microsoft.com/office/drawing/2014/main" xmlns="" id="{13B5612C-A546-4CA4-9DA1-07503D1F53EA}"/>
                </a:ext>
              </a:extLst>
            </p:cNvPr>
            <p:cNvCxnSpPr/>
            <p:nvPr/>
          </p:nvCxnSpPr>
          <p:spPr>
            <a:xfrm>
              <a:off x="3073667" y="1864071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Gerader Verbinder 59">
              <a:extLst>
                <a:ext uri="{FF2B5EF4-FFF2-40B4-BE49-F238E27FC236}">
                  <a16:creationId xmlns:a16="http://schemas.microsoft.com/office/drawing/2014/main" xmlns="" id="{BE5F8F17-BE51-4DEE-BC39-B4B03DA1B286}"/>
                </a:ext>
              </a:extLst>
            </p:cNvPr>
            <p:cNvCxnSpPr/>
            <p:nvPr/>
          </p:nvCxnSpPr>
          <p:spPr>
            <a:xfrm>
              <a:off x="3054956" y="3943600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feld 60">
              <a:extLst>
                <a:ext uri="{FF2B5EF4-FFF2-40B4-BE49-F238E27FC236}">
                  <a16:creationId xmlns:a16="http://schemas.microsoft.com/office/drawing/2014/main" xmlns="" id="{A5587B37-8D8D-45A3-8C5D-72FFE108B024}"/>
                </a:ext>
              </a:extLst>
            </p:cNvPr>
            <p:cNvSpPr txBox="1"/>
            <p:nvPr/>
          </p:nvSpPr>
          <p:spPr>
            <a:xfrm>
              <a:off x="3601096" y="3187771"/>
              <a:ext cx="1124580" cy="2616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 Zone</a:t>
              </a:r>
              <a:endParaRPr lang="en-US" sz="11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62" name="Foot Release Pedal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757" y="5269486"/>
            <a:ext cx="1564391" cy="1091013"/>
          </a:xfrm>
          <a:prstGeom prst="rect">
            <a:avLst/>
          </a:prstGeom>
        </p:spPr>
      </p:pic>
      <p:sp>
        <p:nvSpPr>
          <p:cNvPr id="63" name="Textfeld 62"/>
          <p:cNvSpPr txBox="1"/>
          <p:nvPr/>
        </p:nvSpPr>
        <p:spPr>
          <a:xfrm>
            <a:off x="6203386" y="6348812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</a:t>
            </a:r>
            <a:endParaRPr lang="en-GB" dirty="0">
              <a:solidFill>
                <a:srgbClr val="8B8B8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feld 63"/>
          <p:cNvSpPr txBox="1"/>
          <p:nvPr/>
        </p:nvSpPr>
        <p:spPr>
          <a:xfrm>
            <a:off x="4285478" y="6344811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Brake</a:t>
            </a:r>
            <a:endParaRPr lang="en-GB" dirty="0">
              <a:solidFill>
                <a:srgbClr val="8B8B8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feld 50"/>
          <p:cNvSpPr txBox="1"/>
          <p:nvPr/>
        </p:nvSpPr>
        <p:spPr>
          <a:xfrm>
            <a:off x="3472129" y="189035"/>
            <a:ext cx="87126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Steering override leads to deactivation upon lane departure [Option 1]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Scenario 2: the driver steers the vehicle inside the lane</a:t>
            </a:r>
          </a:p>
        </p:txBody>
      </p:sp>
    </p:spTree>
    <p:extLst>
      <p:ext uri="{BB962C8B-B14F-4D97-AF65-F5344CB8AC3E}">
        <p14:creationId xmlns:p14="http://schemas.microsoft.com/office/powerpoint/2010/main" val="2274613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0 L -0.00052 1.0467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23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48148E-6 L -3.54167E-6 1.04977 " pathEditMode="relative" rAng="0" ptsTypes="AA">
                                      <p:cBhvr>
                                        <p:cTn id="8" dur="2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476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4.375E-6 -2.96296E-6 L -0.00196 0.97616 " pathEditMode="relative" rAng="0" ptsTypes="AA">
                                      <p:cBhvr>
                                        <p:cTn id="10" dur="16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4879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16667E-6 -4.44444E-6 L 0.02448 -0.05625 C 0.02969 -0.06898 0.03724 -0.07569 0.04532 -0.07569 C 0.05456 -0.07569 0.06198 -0.06898 0.06706 -0.05625 L 0.0918 -4.44444E-6 " pathEditMode="relative" rAng="0" ptsTypes="AAAAA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83" y="-379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7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2.5E-6 -3.33333E-6 L -0.02656 -0.05625 C -0.03216 -0.06898 -0.04037 -0.07569 -0.04909 -0.07569 C -0.05899 -0.07569 -0.06706 -0.06898 -0.07253 -0.05625 L -0.09922 -3.33333E-6 " pathEditMode="relative" rAng="0" ptsTypes="AAAAA">
                                      <p:cBhvr>
                                        <p:cTn id="2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61" y="-379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Rot by="-1800000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Rot by="1800000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9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-2.91667E-6 1.11111E-6 L -0.01627 4.07407E-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8" y="-23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2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8" presetClass="emph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Rot by="1800000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8" presetClass="emph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Rot by="-1800000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3" nodeType="withEffect">
                                  <p:stCondLst>
                                    <p:cond delay="1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nodeType="withEffect">
                                  <p:stCondLst>
                                    <p:cond delay="13750"/>
                                  </p:stCondLst>
                                  <p:childTnLst>
                                    <p:animMotion origin="layout" path="M 3.125E-6 1.11111E-6 L 0.01731 1.11111E-6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1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0" grpId="0" animBg="1"/>
      <p:bldP spid="22" grpId="0" animBg="1"/>
      <p:bldP spid="22" grpId="1" animBg="1"/>
      <p:bldP spid="22" grpId="2" animBg="1"/>
      <p:bldP spid="22" grpId="3" animBg="1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feld 38"/>
          <p:cNvSpPr txBox="1"/>
          <p:nvPr/>
        </p:nvSpPr>
        <p:spPr>
          <a:xfrm>
            <a:off x="732051" y="3451901"/>
            <a:ext cx="71577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Automated Lane Keeping Systems </a:t>
            </a:r>
          </a:p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Steering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override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leads directly to deactivation [Option 2]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02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5991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"/>
    </mc:Choice>
    <mc:Fallback xmlns="">
      <p:transition spd="slow" advClick="0" advTm="5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stricted Area"/>
          <p:cNvSpPr/>
          <p:nvPr/>
        </p:nvSpPr>
        <p:spPr>
          <a:xfrm>
            <a:off x="2799868" y="1862986"/>
            <a:ext cx="485775" cy="2056704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>
                  <a:alpha val="49000"/>
                </a:schemeClr>
              </a:solidFill>
            </a:endParaRPr>
          </a:p>
        </p:txBody>
      </p:sp>
      <p:pic>
        <p:nvPicPr>
          <p:cNvPr id="12" name="Oil spill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722" y="1111887"/>
            <a:ext cx="357408" cy="612000"/>
          </a:xfrm>
          <a:prstGeom prst="rect">
            <a:avLst/>
          </a:prstGeom>
        </p:spPr>
      </p:pic>
      <p:sp>
        <p:nvSpPr>
          <p:cNvPr id="34" name="Textfeld 33"/>
          <p:cNvSpPr txBox="1"/>
          <p:nvPr/>
        </p:nvSpPr>
        <p:spPr>
          <a:xfrm>
            <a:off x="4164363" y="2241554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712363" y="2241554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164363" y="2620312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712363" y="2620312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Street 2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0" y="-7542001"/>
            <a:ext cx="1464367" cy="7200000"/>
            <a:chOff x="4435463" y="2136305"/>
            <a:chExt cx="2181360" cy="5976664"/>
          </a:xfrm>
        </p:grpSpPr>
        <p:cxnSp>
          <p:nvCxnSpPr>
            <p:cNvPr id="42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6" name="Other Car">
            <a:extLst>
              <a:ext uri="{FF2B5EF4-FFF2-40B4-BE49-F238E27FC236}">
                <a16:creationId xmlns:a16="http://schemas.microsoft.com/office/drawing/2014/main" xmlns="" id="{1700FCED-93F3-4D01-BA01-B202F122E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 l="33221" t="31629" r="50204" b="56840"/>
          <a:stretch>
            <a:fillRect/>
          </a:stretch>
        </p:blipFill>
        <p:spPr bwMode="auto">
          <a:xfrm rot="16200000">
            <a:off x="2734807" y="1308974"/>
            <a:ext cx="762892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Steering Wheel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3" t="16426" r="24652" b="20496"/>
          <a:stretch/>
        </p:blipFill>
        <p:spPr>
          <a:xfrm>
            <a:off x="4924115" y="3490559"/>
            <a:ext cx="1683834" cy="1728439"/>
          </a:xfrm>
          <a:prstGeom prst="rect">
            <a:avLst/>
          </a:prstGeom>
        </p:spPr>
      </p:pic>
      <p:pic>
        <p:nvPicPr>
          <p:cNvPr id="3" name="Left Hand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 flipH="1">
            <a:off x="3452317" y="3780488"/>
            <a:ext cx="970157" cy="1260087"/>
          </a:xfrm>
          <a:prstGeom prst="rect">
            <a:avLst/>
          </a:prstGeom>
        </p:spPr>
      </p:pic>
      <p:pic>
        <p:nvPicPr>
          <p:cNvPr id="17" name="Right Hand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>
            <a:off x="7211975" y="3747036"/>
            <a:ext cx="970157" cy="1260087"/>
          </a:xfrm>
          <a:prstGeom prst="rect">
            <a:avLst/>
          </a:prstGeom>
        </p:spPr>
      </p:pic>
      <p:sp>
        <p:nvSpPr>
          <p:cNvPr id="8" name="Activation Symbol"/>
          <p:cNvSpPr txBox="1"/>
          <p:nvPr/>
        </p:nvSpPr>
        <p:spPr>
          <a:xfrm>
            <a:off x="4164363" y="2230032"/>
            <a:ext cx="1548000" cy="36933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Deactivation Symbol"/>
          <p:cNvSpPr txBox="1"/>
          <p:nvPr/>
        </p:nvSpPr>
        <p:spPr>
          <a:xfrm>
            <a:off x="5712363" y="2230032"/>
            <a:ext cx="1548000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R Symbol"/>
          <p:cNvSpPr txBox="1"/>
          <p:nvPr/>
        </p:nvSpPr>
        <p:spPr>
          <a:xfrm>
            <a:off x="4164363" y="2608790"/>
            <a:ext cx="1548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4164363" y="1872222"/>
            <a:ext cx="309600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ALKS Status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D Symbol"/>
          <p:cNvSpPr txBox="1"/>
          <p:nvPr/>
        </p:nvSpPr>
        <p:spPr>
          <a:xfrm>
            <a:off x="5712363" y="2608790"/>
            <a:ext cx="1548000" cy="36933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Hands On Yellow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205" y="3453236"/>
            <a:ext cx="2335653" cy="2011258"/>
          </a:xfrm>
          <a:prstGeom prst="rect">
            <a:avLst/>
          </a:prstGeom>
        </p:spPr>
      </p:pic>
      <p:pic>
        <p:nvPicPr>
          <p:cNvPr id="47" name="Ego Car">
            <a:extLst>
              <a:ext uri="{FF2B5EF4-FFF2-40B4-BE49-F238E27FC236}">
                <a16:creationId xmlns:a16="http://schemas.microsoft.com/office/drawing/2014/main" xmlns="" id="{C50C0C95-B93E-4475-B6B9-F63A3B5E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33221" t="31629" r="50204" b="56840"/>
          <a:stretch>
            <a:fillRect/>
          </a:stretch>
        </p:blipFill>
        <p:spPr bwMode="auto">
          <a:xfrm rot="16200000">
            <a:off x="2414962" y="5674388"/>
            <a:ext cx="762893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Ego Car">
            <a:extLst>
              <a:ext uri="{FF2B5EF4-FFF2-40B4-BE49-F238E27FC236}">
                <a16:creationId xmlns:a16="http://schemas.microsoft.com/office/drawing/2014/main" xmlns="" id="{C50C0C95-B93E-4475-B6B9-F63A3B5E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33221" t="31629" r="50204" b="56840"/>
          <a:stretch>
            <a:fillRect/>
          </a:stretch>
        </p:blipFill>
        <p:spPr bwMode="auto">
          <a:xfrm rot="16200000">
            <a:off x="2613304" y="5674388"/>
            <a:ext cx="762893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Street 1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1" y="-342000"/>
            <a:ext cx="1464367" cy="7200000"/>
            <a:chOff x="4435463" y="2136305"/>
            <a:chExt cx="2181360" cy="5976664"/>
          </a:xfrm>
        </p:grpSpPr>
        <p:cxnSp>
          <p:nvCxnSpPr>
            <p:cNvPr id="5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feld 8"/>
          <p:cNvSpPr txBox="1"/>
          <p:nvPr/>
        </p:nvSpPr>
        <p:spPr>
          <a:xfrm>
            <a:off x="3752341" y="189035"/>
            <a:ext cx="71577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Steering override leads directly to deactivation [Option 2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1" name="Gruppieren 30"/>
          <p:cNvGrpSpPr/>
          <p:nvPr/>
        </p:nvGrpSpPr>
        <p:grpSpPr>
          <a:xfrm>
            <a:off x="8944561" y="1189867"/>
            <a:ext cx="2613082" cy="2752648"/>
            <a:chOff x="2973756" y="3715803"/>
            <a:chExt cx="2613082" cy="2752648"/>
          </a:xfrm>
        </p:grpSpPr>
        <p:sp>
          <p:nvSpPr>
            <p:cNvPr id="32" name="Halbbogen 31"/>
            <p:cNvSpPr/>
            <p:nvPr/>
          </p:nvSpPr>
          <p:spPr>
            <a:xfrm>
              <a:off x="2983281" y="3901587"/>
              <a:ext cx="2603557" cy="2566864"/>
            </a:xfrm>
            <a:prstGeom prst="blockArc">
              <a:avLst>
                <a:gd name="adj1" fmla="val 10800000"/>
                <a:gd name="adj2" fmla="val 21527254"/>
                <a:gd name="adj3" fmla="val 2739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4040756" y="4107506"/>
              <a:ext cx="58308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Km/h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Halbbogen 38"/>
            <p:cNvSpPr/>
            <p:nvPr/>
          </p:nvSpPr>
          <p:spPr>
            <a:xfrm>
              <a:off x="2973756" y="3892062"/>
              <a:ext cx="2603557" cy="2566864"/>
            </a:xfrm>
            <a:prstGeom prst="blockArc">
              <a:avLst>
                <a:gd name="adj1" fmla="val 17164834"/>
                <a:gd name="adj2" fmla="val 21527254"/>
                <a:gd name="adj3" fmla="val 2739"/>
              </a:avLst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4554259" y="3715803"/>
              <a:ext cx="6330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r>
                <a:rPr lang="en-US" sz="800" baseline="-25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ALKSMax</a:t>
              </a:r>
              <a:endParaRPr lang="en-US" sz="8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8" name="Gerader Verbinder 47"/>
            <p:cNvCxnSpPr/>
            <p:nvPr/>
          </p:nvCxnSpPr>
          <p:spPr>
            <a:xfrm flipH="1">
              <a:off x="4595263" y="3892062"/>
              <a:ext cx="57150" cy="19526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Gruppieren 48"/>
            <p:cNvGrpSpPr/>
            <p:nvPr/>
          </p:nvGrpSpPr>
          <p:grpSpPr>
            <a:xfrm>
              <a:off x="4206289" y="4040427"/>
              <a:ext cx="157540" cy="2270133"/>
              <a:chOff x="5450254" y="1639276"/>
              <a:chExt cx="314570" cy="4532924"/>
            </a:xfrm>
          </p:grpSpPr>
          <p:grpSp>
            <p:nvGrpSpPr>
              <p:cNvPr id="50" name="Gruppieren 49"/>
              <p:cNvGrpSpPr/>
              <p:nvPr/>
            </p:nvGrpSpPr>
            <p:grpSpPr>
              <a:xfrm>
                <a:off x="5556739" y="1639276"/>
                <a:ext cx="101600" cy="4532924"/>
                <a:chOff x="5556739" y="429845"/>
                <a:chExt cx="101600" cy="4532924"/>
              </a:xfrm>
              <a:solidFill>
                <a:srgbClr val="FF0000"/>
              </a:solidFill>
            </p:grpSpPr>
            <p:sp>
              <p:nvSpPr>
                <p:cNvPr id="52" name="Gleichschenkliges Dreieck 51"/>
                <p:cNvSpPr/>
                <p:nvPr/>
              </p:nvSpPr>
              <p:spPr>
                <a:xfrm>
                  <a:off x="5556739" y="429845"/>
                  <a:ext cx="101600" cy="2266462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Gleichschenkliges Dreieck 52"/>
                <p:cNvSpPr/>
                <p:nvPr/>
              </p:nvSpPr>
              <p:spPr>
                <a:xfrm flipV="1">
                  <a:off x="5556739" y="2696307"/>
                  <a:ext cx="101600" cy="2266462"/>
                </a:xfrm>
                <a:prstGeom prst="triangle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1" name="Ellipse 50"/>
              <p:cNvSpPr/>
              <p:nvPr/>
            </p:nvSpPr>
            <p:spPr>
              <a:xfrm>
                <a:off x="5450254" y="3743691"/>
                <a:ext cx="314570" cy="31457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14" name="Hands On Gray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304" y="3452094"/>
            <a:ext cx="2336980" cy="2012400"/>
          </a:xfrm>
          <a:prstGeom prst="rect">
            <a:avLst/>
          </a:prstGeom>
        </p:spPr>
      </p:pic>
      <p:pic>
        <p:nvPicPr>
          <p:cNvPr id="55" name="Grafik 5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56" name="Grafik 5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  <p:sp>
        <p:nvSpPr>
          <p:cNvPr id="57" name="Textfeld 56"/>
          <p:cNvSpPr txBox="1"/>
          <p:nvPr/>
        </p:nvSpPr>
        <p:spPr>
          <a:xfrm>
            <a:off x="216520" y="6037034"/>
            <a:ext cx="1508746" cy="307777"/>
          </a:xfrm>
          <a:prstGeom prst="rect">
            <a:avLst/>
          </a:prstGeom>
          <a:solidFill>
            <a:srgbClr val="E7E6E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10" action="ppaction://hlinksldjump"/>
              </a:rPr>
              <a:t>Repeat Example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8" name="Distance Green"/>
          <p:cNvGrpSpPr/>
          <p:nvPr/>
        </p:nvGrpSpPr>
        <p:grpSpPr>
          <a:xfrm>
            <a:off x="3049511" y="1862986"/>
            <a:ext cx="1670720" cy="2079529"/>
            <a:chOff x="3054956" y="1864071"/>
            <a:chExt cx="1670720" cy="2079529"/>
          </a:xfrm>
        </p:grpSpPr>
        <p:cxnSp>
          <p:nvCxnSpPr>
            <p:cNvPr id="59" name="Gerader Verbinder 58">
              <a:extLst>
                <a:ext uri="{FF2B5EF4-FFF2-40B4-BE49-F238E27FC236}">
                  <a16:creationId xmlns:a16="http://schemas.microsoft.com/office/drawing/2014/main" xmlns="" id="{000B2CEB-C105-4795-971B-753A9E7B3DB3}"/>
                </a:ext>
              </a:extLst>
            </p:cNvPr>
            <p:cNvCxnSpPr/>
            <p:nvPr/>
          </p:nvCxnSpPr>
          <p:spPr>
            <a:xfrm>
              <a:off x="3592099" y="1873307"/>
              <a:ext cx="0" cy="2070293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Gerader Verbinder 59">
              <a:extLst>
                <a:ext uri="{FF2B5EF4-FFF2-40B4-BE49-F238E27FC236}">
                  <a16:creationId xmlns:a16="http://schemas.microsoft.com/office/drawing/2014/main" xmlns="" id="{13B5612C-A546-4CA4-9DA1-07503D1F53EA}"/>
                </a:ext>
              </a:extLst>
            </p:cNvPr>
            <p:cNvCxnSpPr/>
            <p:nvPr/>
          </p:nvCxnSpPr>
          <p:spPr>
            <a:xfrm>
              <a:off x="3073667" y="1864071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r Verbinder 60">
              <a:extLst>
                <a:ext uri="{FF2B5EF4-FFF2-40B4-BE49-F238E27FC236}">
                  <a16:creationId xmlns:a16="http://schemas.microsoft.com/office/drawing/2014/main" xmlns="" id="{BE5F8F17-BE51-4DEE-BC39-B4B03DA1B286}"/>
                </a:ext>
              </a:extLst>
            </p:cNvPr>
            <p:cNvCxnSpPr/>
            <p:nvPr/>
          </p:nvCxnSpPr>
          <p:spPr>
            <a:xfrm>
              <a:off x="3054956" y="3943600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feld 61">
              <a:extLst>
                <a:ext uri="{FF2B5EF4-FFF2-40B4-BE49-F238E27FC236}">
                  <a16:creationId xmlns:a16="http://schemas.microsoft.com/office/drawing/2014/main" xmlns="" id="{A5587B37-8D8D-45A3-8C5D-72FFE108B024}"/>
                </a:ext>
              </a:extLst>
            </p:cNvPr>
            <p:cNvSpPr txBox="1"/>
            <p:nvPr/>
          </p:nvSpPr>
          <p:spPr>
            <a:xfrm>
              <a:off x="3601096" y="3187771"/>
              <a:ext cx="1124580" cy="2616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 Zone</a:t>
              </a:r>
              <a:endParaRPr lang="en-US" sz="11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3889334" y="5268234"/>
            <a:ext cx="3761814" cy="1449910"/>
            <a:chOff x="3889334" y="5268234"/>
            <a:chExt cx="3761814" cy="1449910"/>
          </a:xfrm>
        </p:grpSpPr>
        <p:pic>
          <p:nvPicPr>
            <p:cNvPr id="63" name="Foot Release Pedal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9334" y="5268234"/>
              <a:ext cx="1564391" cy="1091013"/>
            </a:xfrm>
            <a:prstGeom prst="rect">
              <a:avLst/>
            </a:prstGeom>
          </p:spPr>
        </p:pic>
        <p:pic>
          <p:nvPicPr>
            <p:cNvPr id="64" name="Foot Release Pedal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6757" y="5269486"/>
              <a:ext cx="1564391" cy="1091013"/>
            </a:xfrm>
            <a:prstGeom prst="rect">
              <a:avLst/>
            </a:prstGeom>
          </p:spPr>
        </p:pic>
        <p:sp>
          <p:nvSpPr>
            <p:cNvPr id="65" name="Textfeld 64"/>
            <p:cNvSpPr txBox="1"/>
            <p:nvPr/>
          </p:nvSpPr>
          <p:spPr>
            <a:xfrm>
              <a:off x="6203386" y="6348812"/>
              <a:ext cx="13516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rgbClr val="8B8B8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Accelerator</a:t>
              </a:r>
              <a:endParaRPr lang="en-GB" dirty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Textfeld 65"/>
            <p:cNvSpPr txBox="1"/>
            <p:nvPr/>
          </p:nvSpPr>
          <p:spPr>
            <a:xfrm>
              <a:off x="4285478" y="6344811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rgbClr val="8B8B8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Brake</a:t>
              </a:r>
              <a:endParaRPr lang="en-GB" dirty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704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0 L -0.00052 1.0467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23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48148E-6 L -3.54167E-6 1.04977 " pathEditMode="relative" rAng="0" ptsTypes="AA">
                                      <p:cBhvr>
                                        <p:cTn id="8" dur="2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476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4.375E-6 -2.96296E-6 L -0.00196 0.97616 " pathEditMode="relative" rAng="0" ptsTypes="AA">
                                      <p:cBhvr>
                                        <p:cTn id="10" dur="16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4879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7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3.33333E-6 4.44444E-6 L 0.02448 -0.05625 C 0.02968 -0.06899 0.03724 -0.0757 0.04531 -0.0757 C 0.05455 -0.0757 0.06198 -0.06899 0.06705 -0.05625 L 0.09179 4.44444E-6 " pathEditMode="relative" rAng="0" ptsTypes="AAAAA"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83" y="-379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7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2.5E-6 -3.33333E-6 L -0.02656 -0.05625 C -0.03216 -0.06898 -0.04037 -0.07569 -0.04909 -0.07569 C -0.05899 -0.07569 -0.06706 -0.06898 -0.07253 -0.05625 L -0.09922 -3.33333E-6 " pathEditMode="relative" rAng="0" ptsTypes="AAAAA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61" y="-379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8" presetClass="emph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Rot by="-1800000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8" presetClass="emph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Rot by="1800000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9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42" presetClass="path" presetSubtype="0" accel="50000" decel="50000" fill="hold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-2.91667E-6 1.11111E-6 L -0.01627 4.07407E-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8" y="-23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8" presetClass="emph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Rot by="1800000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8" presetClass="emph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Rot by="-1800000">
                                      <p:cBhvr>
                                        <p:cTn id="7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nodeType="withEffect">
                                  <p:stCondLst>
                                    <p:cond delay="13750"/>
                                  </p:stCondLst>
                                  <p:childTnLst>
                                    <p:animMotion origin="layout" path="M 3.125E-6 1.11111E-6 L 0.01731 1.11111E-6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1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20" grpId="0" animBg="1"/>
      <p:bldP spid="20" grpId="1" animBg="1"/>
      <p:bldP spid="22" grpId="0" animBg="1"/>
      <p:bldP spid="22" grpId="1" animBg="1"/>
      <p:bldP spid="3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feld 38"/>
          <p:cNvSpPr txBox="1"/>
          <p:nvPr/>
        </p:nvSpPr>
        <p:spPr>
          <a:xfrm>
            <a:off x="732051" y="3451901"/>
            <a:ext cx="835356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Automated Lane Keeping Systems </a:t>
            </a:r>
          </a:p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Acceleration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override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while driver is </a:t>
            </a:r>
            <a:r>
              <a:rPr lang="en-US" sz="20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holding the steering wheel</a:t>
            </a:r>
          </a:p>
          <a:p>
            <a:endParaRPr lang="en-US" sz="2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(layout 1: accelerator control does have priority)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25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9006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"/>
    </mc:Choice>
    <mc:Fallback xmlns="">
      <p:transition spd="slow" advClick="0" advTm="5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Right Han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>
            <a:off x="7349771" y="3718993"/>
            <a:ext cx="970157" cy="1260087"/>
          </a:xfrm>
          <a:prstGeom prst="rect">
            <a:avLst/>
          </a:prstGeom>
        </p:spPr>
      </p:pic>
      <p:grpSp>
        <p:nvGrpSpPr>
          <p:cNvPr id="64" name="Speedo Deceleration"/>
          <p:cNvGrpSpPr/>
          <p:nvPr/>
        </p:nvGrpSpPr>
        <p:grpSpPr>
          <a:xfrm rot="900000">
            <a:off x="10207573" y="1477327"/>
            <a:ext cx="157540" cy="2270133"/>
            <a:chOff x="5450254" y="1639276"/>
            <a:chExt cx="314570" cy="4532924"/>
          </a:xfrm>
        </p:grpSpPr>
        <p:grpSp>
          <p:nvGrpSpPr>
            <p:cNvPr id="65" name="Gruppieren 64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67" name="Gleichschenkliges Dreieck 66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Gleichschenkliges Dreieck 67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Ellipse 65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feld 33"/>
          <p:cNvSpPr txBox="1"/>
          <p:nvPr/>
        </p:nvSpPr>
        <p:spPr>
          <a:xfrm>
            <a:off x="4330601" y="2220365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878601" y="2220365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330601" y="2599123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878601" y="2599123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Street 2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0" y="-7542001"/>
            <a:ext cx="1464367" cy="7200000"/>
            <a:chOff x="4435463" y="2136305"/>
            <a:chExt cx="2181360" cy="5976664"/>
          </a:xfrm>
        </p:grpSpPr>
        <p:cxnSp>
          <p:nvCxnSpPr>
            <p:cNvPr id="42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6" name="Picture 2">
            <a:extLst>
              <a:ext uri="{FF2B5EF4-FFF2-40B4-BE49-F238E27FC236}">
                <a16:creationId xmlns:a16="http://schemas.microsoft.com/office/drawing/2014/main" xmlns="" id="{1700FCED-93F3-4D01-BA01-B202F122E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 l="33221" t="31629" r="50204" b="56840"/>
          <a:stretch>
            <a:fillRect/>
          </a:stretch>
        </p:blipFill>
        <p:spPr bwMode="auto">
          <a:xfrm rot="16200000">
            <a:off x="2679980" y="1338520"/>
            <a:ext cx="762892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Activation Symbol"/>
          <p:cNvSpPr txBox="1"/>
          <p:nvPr/>
        </p:nvSpPr>
        <p:spPr>
          <a:xfrm>
            <a:off x="4330601" y="2208843"/>
            <a:ext cx="1548000" cy="36933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Deactivation Symbol"/>
          <p:cNvSpPr txBox="1"/>
          <p:nvPr/>
        </p:nvSpPr>
        <p:spPr>
          <a:xfrm>
            <a:off x="5878601" y="2208843"/>
            <a:ext cx="1548000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R Symbol"/>
          <p:cNvSpPr txBox="1"/>
          <p:nvPr/>
        </p:nvSpPr>
        <p:spPr>
          <a:xfrm>
            <a:off x="4330601" y="2587601"/>
            <a:ext cx="1548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D Symbol"/>
          <p:cNvSpPr txBox="1"/>
          <p:nvPr/>
        </p:nvSpPr>
        <p:spPr>
          <a:xfrm>
            <a:off x="5878601" y="2587601"/>
            <a:ext cx="1548000" cy="36933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Ego Car">
            <a:extLst>
              <a:ext uri="{FF2B5EF4-FFF2-40B4-BE49-F238E27FC236}">
                <a16:creationId xmlns:a16="http://schemas.microsoft.com/office/drawing/2014/main" xmlns="" id="{C50C0C95-B93E-4475-B6B9-F63A3B5E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33221" t="31629" r="50204" b="56840"/>
          <a:stretch>
            <a:fillRect/>
          </a:stretch>
        </p:blipFill>
        <p:spPr bwMode="auto">
          <a:xfrm rot="16200000">
            <a:off x="2632354" y="5674388"/>
            <a:ext cx="762893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Street 1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1" y="-342000"/>
            <a:ext cx="1464367" cy="7200000"/>
            <a:chOff x="4435463" y="2136305"/>
            <a:chExt cx="2181360" cy="5976664"/>
          </a:xfrm>
        </p:grpSpPr>
        <p:cxnSp>
          <p:nvCxnSpPr>
            <p:cNvPr id="5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Foot Release Pedal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730" y="5236916"/>
            <a:ext cx="1564391" cy="1091013"/>
          </a:xfrm>
          <a:prstGeom prst="rect">
            <a:avLst/>
          </a:prstGeom>
        </p:spPr>
      </p:pic>
      <p:pic>
        <p:nvPicPr>
          <p:cNvPr id="10" name="Foot Press Pedal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1139" y="5247849"/>
            <a:ext cx="1564391" cy="1091013"/>
          </a:xfrm>
          <a:prstGeom prst="rect">
            <a:avLst/>
          </a:prstGeom>
        </p:spPr>
      </p:pic>
      <p:grpSp>
        <p:nvGrpSpPr>
          <p:cNvPr id="15" name="Distance Red"/>
          <p:cNvGrpSpPr/>
          <p:nvPr/>
        </p:nvGrpSpPr>
        <p:grpSpPr>
          <a:xfrm>
            <a:off x="3054956" y="1864071"/>
            <a:ext cx="1671249" cy="2079529"/>
            <a:chOff x="3054956" y="1864071"/>
            <a:chExt cx="1671249" cy="2079529"/>
          </a:xfrm>
        </p:grpSpPr>
        <p:cxnSp>
          <p:nvCxnSpPr>
            <p:cNvPr id="29" name="Gerader Verbinder 28">
              <a:extLst>
                <a:ext uri="{FF2B5EF4-FFF2-40B4-BE49-F238E27FC236}">
                  <a16:creationId xmlns:a16="http://schemas.microsoft.com/office/drawing/2014/main" xmlns="" id="{000B2CEB-C105-4795-971B-753A9E7B3DB3}"/>
                </a:ext>
              </a:extLst>
            </p:cNvPr>
            <p:cNvCxnSpPr/>
            <p:nvPr/>
          </p:nvCxnSpPr>
          <p:spPr>
            <a:xfrm>
              <a:off x="3592099" y="1873307"/>
              <a:ext cx="0" cy="2070293"/>
            </a:xfrm>
            <a:prstGeom prst="line">
              <a:avLst/>
            </a:prstGeom>
            <a:ln w="19050">
              <a:solidFill>
                <a:srgbClr val="FF000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xmlns="" id="{13B5612C-A546-4CA4-9DA1-07503D1F53EA}"/>
                </a:ext>
              </a:extLst>
            </p:cNvPr>
            <p:cNvCxnSpPr/>
            <p:nvPr/>
          </p:nvCxnSpPr>
          <p:spPr>
            <a:xfrm>
              <a:off x="3073667" y="1864071"/>
              <a:ext cx="554182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xmlns="" id="{BE5F8F17-BE51-4DEE-BC39-B4B03DA1B286}"/>
                </a:ext>
              </a:extLst>
            </p:cNvPr>
            <p:cNvCxnSpPr/>
            <p:nvPr/>
          </p:nvCxnSpPr>
          <p:spPr>
            <a:xfrm>
              <a:off x="3054956" y="3943600"/>
              <a:ext cx="554182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xmlns="" id="{A5587B37-8D8D-45A3-8C5D-72FFE108B024}"/>
                </a:ext>
              </a:extLst>
            </p:cNvPr>
            <p:cNvSpPr txBox="1"/>
            <p:nvPr/>
          </p:nvSpPr>
          <p:spPr>
            <a:xfrm>
              <a:off x="3601625" y="3186184"/>
              <a:ext cx="1124580" cy="2616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 Zone</a:t>
              </a:r>
              <a:endParaRPr lang="en-US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5" name="Textfeld 54"/>
          <p:cNvSpPr txBox="1"/>
          <p:nvPr/>
        </p:nvSpPr>
        <p:spPr>
          <a:xfrm>
            <a:off x="4330601" y="1851033"/>
            <a:ext cx="309600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ALKS Status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3752341" y="189035"/>
            <a:ext cx="83535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Acceleration override while driver is </a:t>
            </a:r>
            <a:r>
              <a:rPr lang="en-US" sz="20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holding the steering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wheel</a:t>
            </a: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(layout 1: accelerator control does have priority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Halbbogen 49"/>
          <p:cNvSpPr/>
          <p:nvPr/>
        </p:nvSpPr>
        <p:spPr>
          <a:xfrm>
            <a:off x="8984561" y="1338485"/>
            <a:ext cx="2603557" cy="2566864"/>
          </a:xfrm>
          <a:prstGeom prst="blockArc">
            <a:avLst>
              <a:gd name="adj1" fmla="val 10800000"/>
              <a:gd name="adj2" fmla="val 21527254"/>
              <a:gd name="adj3" fmla="val 2739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10042036" y="1544404"/>
            <a:ext cx="5830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Km/h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Halbbogen 51"/>
          <p:cNvSpPr/>
          <p:nvPr/>
        </p:nvSpPr>
        <p:spPr>
          <a:xfrm>
            <a:off x="8975036" y="1328960"/>
            <a:ext cx="2603557" cy="2566864"/>
          </a:xfrm>
          <a:prstGeom prst="blockArc">
            <a:avLst>
              <a:gd name="adj1" fmla="val 17164834"/>
              <a:gd name="adj2" fmla="val 21527254"/>
              <a:gd name="adj3" fmla="val 2739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10555539" y="1152701"/>
            <a:ext cx="6330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8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ALKSMax</a:t>
            </a:r>
            <a:endParaRPr lang="en-US" sz="8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Gerader Verbinder 53"/>
          <p:cNvCxnSpPr/>
          <p:nvPr/>
        </p:nvCxnSpPr>
        <p:spPr>
          <a:xfrm flipH="1">
            <a:off x="10596543" y="1328960"/>
            <a:ext cx="57150" cy="1952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Speedo Accelerate"/>
          <p:cNvGrpSpPr/>
          <p:nvPr/>
        </p:nvGrpSpPr>
        <p:grpSpPr>
          <a:xfrm>
            <a:off x="10207569" y="1478464"/>
            <a:ext cx="157540" cy="2270133"/>
            <a:chOff x="5450254" y="1639276"/>
            <a:chExt cx="314570" cy="4532924"/>
          </a:xfrm>
        </p:grpSpPr>
        <p:grpSp>
          <p:nvGrpSpPr>
            <p:cNvPr id="60" name="Gruppieren 59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62" name="Gleichschenkliges Dreieck 61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Gleichschenkliges Dreieck 62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1" name="Ellipse 60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hteck 1"/>
          <p:cNvSpPr/>
          <p:nvPr/>
        </p:nvSpPr>
        <p:spPr>
          <a:xfrm>
            <a:off x="2799868" y="1862986"/>
            <a:ext cx="485775" cy="2056704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>
                  <a:alpha val="49000"/>
                </a:schemeClr>
              </a:solidFill>
            </a:endParaRPr>
          </a:p>
        </p:txBody>
      </p:sp>
      <p:pic>
        <p:nvPicPr>
          <p:cNvPr id="70" name="Steering Wheel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3" t="16426" r="24652" b="20496"/>
          <a:stretch/>
        </p:blipFill>
        <p:spPr>
          <a:xfrm>
            <a:off x="5061911" y="3462516"/>
            <a:ext cx="1683834" cy="1728439"/>
          </a:xfrm>
          <a:prstGeom prst="rect">
            <a:avLst/>
          </a:prstGeom>
        </p:spPr>
      </p:pic>
      <p:pic>
        <p:nvPicPr>
          <p:cNvPr id="71" name="Left Han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 flipH="1">
            <a:off x="3590113" y="3752445"/>
            <a:ext cx="970157" cy="1260087"/>
          </a:xfrm>
          <a:prstGeom prst="rect">
            <a:avLst/>
          </a:prstGeom>
        </p:spPr>
      </p:pic>
      <p:pic>
        <p:nvPicPr>
          <p:cNvPr id="69" name="Grafik 6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73" name="Grafik 7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  <p:sp>
        <p:nvSpPr>
          <p:cNvPr id="74" name="Textfeld 73"/>
          <p:cNvSpPr txBox="1"/>
          <p:nvPr/>
        </p:nvSpPr>
        <p:spPr>
          <a:xfrm>
            <a:off x="216520" y="6037034"/>
            <a:ext cx="1508746" cy="307777"/>
          </a:xfrm>
          <a:prstGeom prst="rect">
            <a:avLst/>
          </a:prstGeom>
          <a:solidFill>
            <a:srgbClr val="E7E6E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9" action="ppaction://hlinksldjump"/>
              </a:rPr>
              <a:t>Repeat Example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5" name="Distance Green"/>
          <p:cNvGrpSpPr/>
          <p:nvPr/>
        </p:nvGrpSpPr>
        <p:grpSpPr>
          <a:xfrm>
            <a:off x="3049511" y="1862986"/>
            <a:ext cx="1670720" cy="2079529"/>
            <a:chOff x="3054956" y="1864071"/>
            <a:chExt cx="1670720" cy="2079529"/>
          </a:xfrm>
        </p:grpSpPr>
        <p:cxnSp>
          <p:nvCxnSpPr>
            <p:cNvPr id="76" name="Gerader Verbinder 75">
              <a:extLst>
                <a:ext uri="{FF2B5EF4-FFF2-40B4-BE49-F238E27FC236}">
                  <a16:creationId xmlns:a16="http://schemas.microsoft.com/office/drawing/2014/main" xmlns="" id="{000B2CEB-C105-4795-971B-753A9E7B3DB3}"/>
                </a:ext>
              </a:extLst>
            </p:cNvPr>
            <p:cNvCxnSpPr/>
            <p:nvPr/>
          </p:nvCxnSpPr>
          <p:spPr>
            <a:xfrm>
              <a:off x="3592099" y="1873307"/>
              <a:ext cx="0" cy="2070293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Gerader Verbinder 76">
              <a:extLst>
                <a:ext uri="{FF2B5EF4-FFF2-40B4-BE49-F238E27FC236}">
                  <a16:creationId xmlns:a16="http://schemas.microsoft.com/office/drawing/2014/main" xmlns="" id="{13B5612C-A546-4CA4-9DA1-07503D1F53EA}"/>
                </a:ext>
              </a:extLst>
            </p:cNvPr>
            <p:cNvCxnSpPr/>
            <p:nvPr/>
          </p:nvCxnSpPr>
          <p:spPr>
            <a:xfrm>
              <a:off x="3073667" y="1864071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Gerader Verbinder 77">
              <a:extLst>
                <a:ext uri="{FF2B5EF4-FFF2-40B4-BE49-F238E27FC236}">
                  <a16:creationId xmlns:a16="http://schemas.microsoft.com/office/drawing/2014/main" xmlns="" id="{BE5F8F17-BE51-4DEE-BC39-B4B03DA1B286}"/>
                </a:ext>
              </a:extLst>
            </p:cNvPr>
            <p:cNvCxnSpPr/>
            <p:nvPr/>
          </p:nvCxnSpPr>
          <p:spPr>
            <a:xfrm>
              <a:off x="3054956" y="3943600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feld 78">
              <a:extLst>
                <a:ext uri="{FF2B5EF4-FFF2-40B4-BE49-F238E27FC236}">
                  <a16:creationId xmlns:a16="http://schemas.microsoft.com/office/drawing/2014/main" xmlns="" id="{A5587B37-8D8D-45A3-8C5D-72FFE108B024}"/>
                </a:ext>
              </a:extLst>
            </p:cNvPr>
            <p:cNvSpPr txBox="1"/>
            <p:nvPr/>
          </p:nvSpPr>
          <p:spPr>
            <a:xfrm>
              <a:off x="3601096" y="3187771"/>
              <a:ext cx="1124580" cy="2616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 Zone</a:t>
              </a:r>
              <a:endParaRPr lang="en-US" sz="11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80" name="Foot Release Pedal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334" y="5268234"/>
            <a:ext cx="1564391" cy="1091013"/>
          </a:xfrm>
          <a:prstGeom prst="rect">
            <a:avLst/>
          </a:prstGeom>
        </p:spPr>
      </p:pic>
      <p:sp>
        <p:nvSpPr>
          <p:cNvPr id="82" name="Textfeld 81"/>
          <p:cNvSpPr txBox="1"/>
          <p:nvPr/>
        </p:nvSpPr>
        <p:spPr>
          <a:xfrm>
            <a:off x="6203386" y="6348812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</a:t>
            </a:r>
            <a:endParaRPr lang="en-GB" dirty="0">
              <a:solidFill>
                <a:srgbClr val="8B8B8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feld 82"/>
          <p:cNvSpPr txBox="1"/>
          <p:nvPr/>
        </p:nvSpPr>
        <p:spPr>
          <a:xfrm>
            <a:off x="4285478" y="6344811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Brake</a:t>
            </a:r>
            <a:endParaRPr lang="en-GB" dirty="0">
              <a:solidFill>
                <a:srgbClr val="8B8B8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143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0 L -0.00052 1.0467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23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48148E-6 L -3.54167E-6 1.04977 " pathEditMode="relative" rAng="0" ptsTypes="AA">
                                      <p:cBhvr>
                                        <p:cTn id="8" dur="2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476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accel="15000" decel="15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4.58333E-6 1.11111E-6 L -0.00026 -0.2180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1090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8" presetClass="emph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Rot by="900000">
                                      <p:cBhvr>
                                        <p:cTn id="36" dur="4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animRot by="-900000">
                                      <p:cBhvr>
                                        <p:cTn id="53" dur="4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0" grpId="0" animBg="1"/>
      <p:bldP spid="22" grpId="0" animBg="1"/>
      <p:bldP spid="22" grpId="1" animBg="1"/>
      <p:bldP spid="3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feld 38"/>
          <p:cNvSpPr txBox="1"/>
          <p:nvPr/>
        </p:nvSpPr>
        <p:spPr>
          <a:xfrm>
            <a:off x="732051" y="3451901"/>
            <a:ext cx="835356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Automated Lane Keeping Systems </a:t>
            </a:r>
          </a:p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Acceleration override while driver is </a:t>
            </a:r>
            <a:r>
              <a:rPr lang="en-US" sz="20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holding the steering wheel</a:t>
            </a: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(layout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2: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accelerator control does 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not have </a:t>
            </a: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priority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66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548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"/>
    </mc:Choice>
    <mc:Fallback xmlns="">
      <p:transition spd="slow" advClick="0" advTm="5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Right Han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>
            <a:off x="7294607" y="3692582"/>
            <a:ext cx="970157" cy="1260087"/>
          </a:xfrm>
          <a:prstGeom prst="rect">
            <a:avLst/>
          </a:prstGeom>
        </p:spPr>
      </p:pic>
      <p:grpSp>
        <p:nvGrpSpPr>
          <p:cNvPr id="64" name="Speedo Deceleration"/>
          <p:cNvGrpSpPr/>
          <p:nvPr/>
        </p:nvGrpSpPr>
        <p:grpSpPr>
          <a:xfrm rot="900000">
            <a:off x="10371609" y="1433810"/>
            <a:ext cx="157540" cy="2270133"/>
            <a:chOff x="5450254" y="1639276"/>
            <a:chExt cx="314570" cy="4532924"/>
          </a:xfrm>
        </p:grpSpPr>
        <p:grpSp>
          <p:nvGrpSpPr>
            <p:cNvPr id="65" name="Gruppieren 64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67" name="Gleichschenkliges Dreieck 66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Gleichschenkliges Dreieck 67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Ellipse 65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feld 33"/>
          <p:cNvSpPr txBox="1"/>
          <p:nvPr/>
        </p:nvSpPr>
        <p:spPr>
          <a:xfrm>
            <a:off x="4308155" y="2241554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856155" y="2241554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308155" y="2620312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856155" y="2620312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Street 2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0" y="-7542001"/>
            <a:ext cx="1464367" cy="7200000"/>
            <a:chOff x="4435463" y="2136305"/>
            <a:chExt cx="2181360" cy="5976664"/>
          </a:xfrm>
        </p:grpSpPr>
        <p:cxnSp>
          <p:nvCxnSpPr>
            <p:cNvPr id="42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6" name="Picture 2">
            <a:extLst>
              <a:ext uri="{FF2B5EF4-FFF2-40B4-BE49-F238E27FC236}">
                <a16:creationId xmlns:a16="http://schemas.microsoft.com/office/drawing/2014/main" xmlns="" id="{1700FCED-93F3-4D01-BA01-B202F122E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 l="33221" t="31629" r="50204" b="56840"/>
          <a:stretch>
            <a:fillRect/>
          </a:stretch>
        </p:blipFill>
        <p:spPr bwMode="auto">
          <a:xfrm rot="16200000">
            <a:off x="2679980" y="1338520"/>
            <a:ext cx="762892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Activation Symbol"/>
          <p:cNvSpPr txBox="1"/>
          <p:nvPr/>
        </p:nvSpPr>
        <p:spPr>
          <a:xfrm>
            <a:off x="4308155" y="2230032"/>
            <a:ext cx="1548000" cy="36933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Deactivation Symbol"/>
          <p:cNvSpPr txBox="1"/>
          <p:nvPr/>
        </p:nvSpPr>
        <p:spPr>
          <a:xfrm>
            <a:off x="5856155" y="2230032"/>
            <a:ext cx="1548000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R Symbol"/>
          <p:cNvSpPr txBox="1"/>
          <p:nvPr/>
        </p:nvSpPr>
        <p:spPr>
          <a:xfrm>
            <a:off x="4308155" y="2608790"/>
            <a:ext cx="1548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Ego Car">
            <a:extLst>
              <a:ext uri="{FF2B5EF4-FFF2-40B4-BE49-F238E27FC236}">
                <a16:creationId xmlns:a16="http://schemas.microsoft.com/office/drawing/2014/main" xmlns="" id="{C50C0C95-B93E-4475-B6B9-F63A3B5E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33221" t="31629" r="50204" b="56840"/>
          <a:stretch>
            <a:fillRect/>
          </a:stretch>
        </p:blipFill>
        <p:spPr bwMode="auto">
          <a:xfrm rot="16200000">
            <a:off x="2632354" y="5674388"/>
            <a:ext cx="762893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Street 1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1" y="-342000"/>
            <a:ext cx="1464367" cy="7200000"/>
            <a:chOff x="4435463" y="2136305"/>
            <a:chExt cx="2181360" cy="5976664"/>
          </a:xfrm>
        </p:grpSpPr>
        <p:cxnSp>
          <p:nvCxnSpPr>
            <p:cNvPr id="5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Foot Release Pedal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445" y="5257301"/>
            <a:ext cx="1564391" cy="1091013"/>
          </a:xfrm>
          <a:prstGeom prst="rect">
            <a:avLst/>
          </a:prstGeom>
        </p:spPr>
      </p:pic>
      <p:pic>
        <p:nvPicPr>
          <p:cNvPr id="10" name="Foot Press Pedal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0854" y="5268234"/>
            <a:ext cx="1564391" cy="1091013"/>
          </a:xfrm>
          <a:prstGeom prst="rect">
            <a:avLst/>
          </a:prstGeom>
        </p:spPr>
      </p:pic>
      <p:grpSp>
        <p:nvGrpSpPr>
          <p:cNvPr id="15" name="Distance Red"/>
          <p:cNvGrpSpPr/>
          <p:nvPr/>
        </p:nvGrpSpPr>
        <p:grpSpPr>
          <a:xfrm>
            <a:off x="3054956" y="1864071"/>
            <a:ext cx="1671249" cy="2079529"/>
            <a:chOff x="3054956" y="1864071"/>
            <a:chExt cx="1671249" cy="2079529"/>
          </a:xfrm>
        </p:grpSpPr>
        <p:cxnSp>
          <p:nvCxnSpPr>
            <p:cNvPr id="29" name="Gerader Verbinder 28">
              <a:extLst>
                <a:ext uri="{FF2B5EF4-FFF2-40B4-BE49-F238E27FC236}">
                  <a16:creationId xmlns:a16="http://schemas.microsoft.com/office/drawing/2014/main" xmlns="" id="{000B2CEB-C105-4795-971B-753A9E7B3DB3}"/>
                </a:ext>
              </a:extLst>
            </p:cNvPr>
            <p:cNvCxnSpPr/>
            <p:nvPr/>
          </p:nvCxnSpPr>
          <p:spPr>
            <a:xfrm>
              <a:off x="3592099" y="1873307"/>
              <a:ext cx="0" cy="2070293"/>
            </a:xfrm>
            <a:prstGeom prst="line">
              <a:avLst/>
            </a:prstGeom>
            <a:ln w="19050">
              <a:solidFill>
                <a:srgbClr val="FF000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xmlns="" id="{13B5612C-A546-4CA4-9DA1-07503D1F53EA}"/>
                </a:ext>
              </a:extLst>
            </p:cNvPr>
            <p:cNvCxnSpPr/>
            <p:nvPr/>
          </p:nvCxnSpPr>
          <p:spPr>
            <a:xfrm>
              <a:off x="3073667" y="1864071"/>
              <a:ext cx="554182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xmlns="" id="{BE5F8F17-BE51-4DEE-BC39-B4B03DA1B286}"/>
                </a:ext>
              </a:extLst>
            </p:cNvPr>
            <p:cNvCxnSpPr/>
            <p:nvPr/>
          </p:nvCxnSpPr>
          <p:spPr>
            <a:xfrm>
              <a:off x="3054956" y="3943600"/>
              <a:ext cx="554182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xmlns="" id="{A5587B37-8D8D-45A3-8C5D-72FFE108B024}"/>
                </a:ext>
              </a:extLst>
            </p:cNvPr>
            <p:cNvSpPr txBox="1"/>
            <p:nvPr/>
          </p:nvSpPr>
          <p:spPr>
            <a:xfrm>
              <a:off x="3601625" y="3186686"/>
              <a:ext cx="1124580" cy="2616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 Zone</a:t>
              </a:r>
              <a:endParaRPr lang="en-US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5" name="Textfeld 54"/>
          <p:cNvSpPr txBox="1"/>
          <p:nvPr/>
        </p:nvSpPr>
        <p:spPr>
          <a:xfrm>
            <a:off x="4308155" y="1872222"/>
            <a:ext cx="309600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ALKS Status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3752341" y="189034"/>
            <a:ext cx="8439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Acceleration override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while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driver is </a:t>
            </a:r>
            <a:r>
              <a:rPr lang="en-US" sz="20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holding the steering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wheel</a:t>
            </a:r>
          </a:p>
          <a:p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(layout 2: accelerator control does not have priority</a:t>
            </a:r>
            <a:r>
              <a:rPr lang="en-US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Halbbogen 49"/>
          <p:cNvSpPr/>
          <p:nvPr/>
        </p:nvSpPr>
        <p:spPr>
          <a:xfrm>
            <a:off x="9148597" y="1294968"/>
            <a:ext cx="2603557" cy="2566864"/>
          </a:xfrm>
          <a:prstGeom prst="blockArc">
            <a:avLst>
              <a:gd name="adj1" fmla="val 10800000"/>
              <a:gd name="adj2" fmla="val 21527254"/>
              <a:gd name="adj3" fmla="val 2739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10206072" y="1500887"/>
            <a:ext cx="5830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Km/h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Halbbogen 51"/>
          <p:cNvSpPr/>
          <p:nvPr/>
        </p:nvSpPr>
        <p:spPr>
          <a:xfrm>
            <a:off x="9139072" y="1285443"/>
            <a:ext cx="2603557" cy="2566864"/>
          </a:xfrm>
          <a:prstGeom prst="blockArc">
            <a:avLst>
              <a:gd name="adj1" fmla="val 17164834"/>
              <a:gd name="adj2" fmla="val 21527254"/>
              <a:gd name="adj3" fmla="val 2739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10719575" y="1109184"/>
            <a:ext cx="6330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8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ALKSMax</a:t>
            </a:r>
            <a:endParaRPr lang="en-US" sz="8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Gerader Verbinder 53"/>
          <p:cNvCxnSpPr/>
          <p:nvPr/>
        </p:nvCxnSpPr>
        <p:spPr>
          <a:xfrm flipH="1">
            <a:off x="10760579" y="1285443"/>
            <a:ext cx="57150" cy="1952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Speedo Accelerate"/>
          <p:cNvGrpSpPr/>
          <p:nvPr/>
        </p:nvGrpSpPr>
        <p:grpSpPr>
          <a:xfrm>
            <a:off x="10371605" y="1434947"/>
            <a:ext cx="157540" cy="2270133"/>
            <a:chOff x="5450254" y="1639276"/>
            <a:chExt cx="314570" cy="4532924"/>
          </a:xfrm>
        </p:grpSpPr>
        <p:grpSp>
          <p:nvGrpSpPr>
            <p:cNvPr id="60" name="Gruppieren 59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62" name="Gleichschenkliges Dreieck 61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Gleichschenkliges Dreieck 62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1" name="Ellipse 60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hteck 1"/>
          <p:cNvSpPr/>
          <p:nvPr/>
        </p:nvSpPr>
        <p:spPr>
          <a:xfrm>
            <a:off x="2799868" y="1862986"/>
            <a:ext cx="485775" cy="2056704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>
                  <a:alpha val="49000"/>
                </a:schemeClr>
              </a:solidFill>
            </a:endParaRPr>
          </a:p>
        </p:txBody>
      </p:sp>
      <p:pic>
        <p:nvPicPr>
          <p:cNvPr id="70" name="Steering Wheel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3" t="16426" r="24652" b="20496"/>
          <a:stretch/>
        </p:blipFill>
        <p:spPr>
          <a:xfrm>
            <a:off x="5006747" y="3436105"/>
            <a:ext cx="1683834" cy="1728439"/>
          </a:xfrm>
          <a:prstGeom prst="rect">
            <a:avLst/>
          </a:prstGeom>
        </p:spPr>
      </p:pic>
      <p:pic>
        <p:nvPicPr>
          <p:cNvPr id="71" name="Left Han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 flipH="1">
            <a:off x="3534949" y="3726034"/>
            <a:ext cx="970157" cy="1260087"/>
          </a:xfrm>
          <a:prstGeom prst="rect">
            <a:avLst/>
          </a:prstGeom>
        </p:spPr>
      </p:pic>
      <p:pic>
        <p:nvPicPr>
          <p:cNvPr id="69" name="Grafik 6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73" name="Grafik 7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  <p:sp>
        <p:nvSpPr>
          <p:cNvPr id="74" name="Textfeld 73"/>
          <p:cNvSpPr txBox="1"/>
          <p:nvPr/>
        </p:nvSpPr>
        <p:spPr>
          <a:xfrm>
            <a:off x="216520" y="6037034"/>
            <a:ext cx="1508746" cy="307777"/>
          </a:xfrm>
          <a:prstGeom prst="rect">
            <a:avLst/>
          </a:prstGeom>
          <a:solidFill>
            <a:srgbClr val="E7E6E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9" action="ppaction://hlinksldjump"/>
              </a:rPr>
              <a:t>Repeat Example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5" name="Distance Green"/>
          <p:cNvGrpSpPr/>
          <p:nvPr/>
        </p:nvGrpSpPr>
        <p:grpSpPr>
          <a:xfrm>
            <a:off x="3049511" y="1862986"/>
            <a:ext cx="1670720" cy="2079529"/>
            <a:chOff x="3054956" y="1864071"/>
            <a:chExt cx="1670720" cy="2079529"/>
          </a:xfrm>
        </p:grpSpPr>
        <p:cxnSp>
          <p:nvCxnSpPr>
            <p:cNvPr id="76" name="Gerader Verbinder 75">
              <a:extLst>
                <a:ext uri="{FF2B5EF4-FFF2-40B4-BE49-F238E27FC236}">
                  <a16:creationId xmlns:a16="http://schemas.microsoft.com/office/drawing/2014/main" xmlns="" id="{000B2CEB-C105-4795-971B-753A9E7B3DB3}"/>
                </a:ext>
              </a:extLst>
            </p:cNvPr>
            <p:cNvCxnSpPr/>
            <p:nvPr/>
          </p:nvCxnSpPr>
          <p:spPr>
            <a:xfrm>
              <a:off x="3592099" y="1873307"/>
              <a:ext cx="0" cy="2070293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Gerader Verbinder 76">
              <a:extLst>
                <a:ext uri="{FF2B5EF4-FFF2-40B4-BE49-F238E27FC236}">
                  <a16:creationId xmlns:a16="http://schemas.microsoft.com/office/drawing/2014/main" xmlns="" id="{13B5612C-A546-4CA4-9DA1-07503D1F53EA}"/>
                </a:ext>
              </a:extLst>
            </p:cNvPr>
            <p:cNvCxnSpPr/>
            <p:nvPr/>
          </p:nvCxnSpPr>
          <p:spPr>
            <a:xfrm>
              <a:off x="3073667" y="1864071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Gerader Verbinder 77">
              <a:extLst>
                <a:ext uri="{FF2B5EF4-FFF2-40B4-BE49-F238E27FC236}">
                  <a16:creationId xmlns:a16="http://schemas.microsoft.com/office/drawing/2014/main" xmlns="" id="{BE5F8F17-BE51-4DEE-BC39-B4B03DA1B286}"/>
                </a:ext>
              </a:extLst>
            </p:cNvPr>
            <p:cNvCxnSpPr/>
            <p:nvPr/>
          </p:nvCxnSpPr>
          <p:spPr>
            <a:xfrm>
              <a:off x="3054956" y="3943600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feld 78">
              <a:extLst>
                <a:ext uri="{FF2B5EF4-FFF2-40B4-BE49-F238E27FC236}">
                  <a16:creationId xmlns:a16="http://schemas.microsoft.com/office/drawing/2014/main" xmlns="" id="{A5587B37-8D8D-45A3-8C5D-72FFE108B024}"/>
                </a:ext>
              </a:extLst>
            </p:cNvPr>
            <p:cNvSpPr txBox="1"/>
            <p:nvPr/>
          </p:nvSpPr>
          <p:spPr>
            <a:xfrm>
              <a:off x="3601096" y="3187771"/>
              <a:ext cx="1124580" cy="2616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 Zone</a:t>
              </a:r>
              <a:endParaRPr lang="en-US" sz="11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0" name="Gruppieren 79"/>
          <p:cNvGrpSpPr/>
          <p:nvPr/>
        </p:nvGrpSpPr>
        <p:grpSpPr>
          <a:xfrm>
            <a:off x="3889334" y="5268234"/>
            <a:ext cx="3665704" cy="1449910"/>
            <a:chOff x="3889334" y="5268234"/>
            <a:chExt cx="3665704" cy="1449910"/>
          </a:xfrm>
        </p:grpSpPr>
        <p:pic>
          <p:nvPicPr>
            <p:cNvPr id="81" name="Foot Release Pedal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9334" y="5268234"/>
              <a:ext cx="1564391" cy="1091013"/>
            </a:xfrm>
            <a:prstGeom prst="rect">
              <a:avLst/>
            </a:prstGeom>
          </p:spPr>
        </p:pic>
        <p:sp>
          <p:nvSpPr>
            <p:cNvPr id="83" name="Textfeld 82"/>
            <p:cNvSpPr txBox="1"/>
            <p:nvPr/>
          </p:nvSpPr>
          <p:spPr>
            <a:xfrm>
              <a:off x="6203386" y="6348812"/>
              <a:ext cx="13516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rgbClr val="8B8B8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Accelerator</a:t>
              </a:r>
              <a:endParaRPr lang="en-GB" dirty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Textfeld 83"/>
            <p:cNvSpPr txBox="1"/>
            <p:nvPr/>
          </p:nvSpPr>
          <p:spPr>
            <a:xfrm>
              <a:off x="4285478" y="6344811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rgbClr val="8B8B8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Brake</a:t>
              </a:r>
              <a:endParaRPr lang="en-GB" dirty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6840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0 L -0.00052 1.04676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23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48148E-6 L -3.54167E-6 1.04977 " pathEditMode="relative" rAng="0" ptsTypes="AA">
                                      <p:cBhvr>
                                        <p:cTn id="8" dur="1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476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0" grpId="0" animBg="1"/>
      <p:bldP spid="22" grpId="0" animBg="1"/>
      <p:bldP spid="2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feld 38"/>
          <p:cNvSpPr txBox="1"/>
          <p:nvPr/>
        </p:nvSpPr>
        <p:spPr>
          <a:xfrm>
            <a:off x="559558" y="876652"/>
            <a:ext cx="1121148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Principles for the proposal for regulatory provisions in doc </a:t>
            </a:r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ACSF-22-07</a:t>
            </a: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driver override of an activated system shall always be possible using the conventional controls (pedals and steering wheel)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Any input of the driver to the conventional controls leads always to either automatic deactivation or a transition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demand depending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on if the driver has taken over manual control or not.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driver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input…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 the steering control may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be suppressed or mitigated by the system if it could lead to a critical situation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 the braking control shall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be suppressed if it would result in a lower deceleration than that induced by the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 the accelerator control shall be suppressed if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it would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prevent the system from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meeting the requirements of this regulation.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30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feld 38"/>
          <p:cNvSpPr txBox="1"/>
          <p:nvPr/>
        </p:nvSpPr>
        <p:spPr>
          <a:xfrm>
            <a:off x="732051" y="3451901"/>
            <a:ext cx="72571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Automated Lane Keeping Systems </a:t>
            </a:r>
          </a:p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Acceleration while the driver is holding the steering wheel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64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3116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"/>
    </mc:Choice>
    <mc:Fallback xmlns="">
      <p:transition spd="slow" advClick="0" advTm="50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799868" y="1862986"/>
            <a:ext cx="485775" cy="2056704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>
                  <a:alpha val="49000"/>
                </a:schemeClr>
              </a:solidFill>
            </a:endParaRPr>
          </a:p>
        </p:txBody>
      </p:sp>
      <p:grpSp>
        <p:nvGrpSpPr>
          <p:cNvPr id="64" name="Speedo Deceleration"/>
          <p:cNvGrpSpPr/>
          <p:nvPr/>
        </p:nvGrpSpPr>
        <p:grpSpPr>
          <a:xfrm rot="900000">
            <a:off x="10569052" y="1278895"/>
            <a:ext cx="157540" cy="2270133"/>
            <a:chOff x="5450254" y="1639276"/>
            <a:chExt cx="314570" cy="4532924"/>
          </a:xfrm>
        </p:grpSpPr>
        <p:grpSp>
          <p:nvGrpSpPr>
            <p:cNvPr id="65" name="Gruppieren 64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67" name="Gleichschenkliges Dreieck 66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Gleichschenkliges Dreieck 67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Ellipse 65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feld 33"/>
          <p:cNvSpPr txBox="1"/>
          <p:nvPr/>
        </p:nvSpPr>
        <p:spPr>
          <a:xfrm>
            <a:off x="4347497" y="2241554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895497" y="2241554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347497" y="2620312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895497" y="2620312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Street 2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0" y="-7542001"/>
            <a:ext cx="1464367" cy="7200000"/>
            <a:chOff x="4435463" y="2136305"/>
            <a:chExt cx="2181360" cy="5976664"/>
          </a:xfrm>
        </p:grpSpPr>
        <p:cxnSp>
          <p:nvCxnSpPr>
            <p:cNvPr id="42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6" name="Picture 2">
            <a:extLst>
              <a:ext uri="{FF2B5EF4-FFF2-40B4-BE49-F238E27FC236}">
                <a16:creationId xmlns:a16="http://schemas.microsoft.com/office/drawing/2014/main" xmlns="" id="{1700FCED-93F3-4D01-BA01-B202F122E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 l="33221" t="31629" r="50204" b="56840"/>
          <a:stretch>
            <a:fillRect/>
          </a:stretch>
        </p:blipFill>
        <p:spPr bwMode="auto">
          <a:xfrm rot="16200000">
            <a:off x="2679980" y="1338520"/>
            <a:ext cx="762892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Activation Symbol"/>
          <p:cNvSpPr txBox="1"/>
          <p:nvPr/>
        </p:nvSpPr>
        <p:spPr>
          <a:xfrm>
            <a:off x="4347497" y="2230032"/>
            <a:ext cx="1548000" cy="36933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Deactivation Symbol"/>
          <p:cNvSpPr txBox="1"/>
          <p:nvPr/>
        </p:nvSpPr>
        <p:spPr>
          <a:xfrm>
            <a:off x="5895497" y="2230032"/>
            <a:ext cx="1548000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R Symbol"/>
          <p:cNvSpPr txBox="1"/>
          <p:nvPr/>
        </p:nvSpPr>
        <p:spPr>
          <a:xfrm>
            <a:off x="4347497" y="2608790"/>
            <a:ext cx="1548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D Symbol"/>
          <p:cNvSpPr txBox="1"/>
          <p:nvPr/>
        </p:nvSpPr>
        <p:spPr>
          <a:xfrm>
            <a:off x="5895497" y="2608790"/>
            <a:ext cx="1548000" cy="36933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Ego Car">
            <a:extLst>
              <a:ext uri="{FF2B5EF4-FFF2-40B4-BE49-F238E27FC236}">
                <a16:creationId xmlns:a16="http://schemas.microsoft.com/office/drawing/2014/main" xmlns="" id="{C50C0C95-B93E-4475-B6B9-F63A3B5E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33221" t="31629" r="50204" b="56840"/>
          <a:stretch>
            <a:fillRect/>
          </a:stretch>
        </p:blipFill>
        <p:spPr bwMode="auto">
          <a:xfrm rot="16200000">
            <a:off x="2632354" y="5674388"/>
            <a:ext cx="762893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Street 1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1" y="-342000"/>
            <a:ext cx="1464367" cy="7200000"/>
            <a:chOff x="4435463" y="2136305"/>
            <a:chExt cx="2181360" cy="5976664"/>
          </a:xfrm>
        </p:grpSpPr>
        <p:cxnSp>
          <p:nvCxnSpPr>
            <p:cNvPr id="5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Foot Release Pedal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453" y="5252917"/>
            <a:ext cx="1564391" cy="1091013"/>
          </a:xfrm>
          <a:prstGeom prst="rect">
            <a:avLst/>
          </a:prstGeom>
        </p:spPr>
      </p:pic>
      <p:pic>
        <p:nvPicPr>
          <p:cNvPr id="10" name="Foot Press Pedal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862" y="5263850"/>
            <a:ext cx="1564391" cy="1091013"/>
          </a:xfrm>
          <a:prstGeom prst="rect">
            <a:avLst/>
          </a:prstGeom>
        </p:spPr>
      </p:pic>
      <p:grpSp>
        <p:nvGrpSpPr>
          <p:cNvPr id="15" name="Distance Red"/>
          <p:cNvGrpSpPr/>
          <p:nvPr/>
        </p:nvGrpSpPr>
        <p:grpSpPr>
          <a:xfrm>
            <a:off x="3054956" y="1864071"/>
            <a:ext cx="1671249" cy="2079529"/>
            <a:chOff x="3054956" y="1864071"/>
            <a:chExt cx="1671249" cy="2079529"/>
          </a:xfrm>
        </p:grpSpPr>
        <p:cxnSp>
          <p:nvCxnSpPr>
            <p:cNvPr id="29" name="Gerader Verbinder 28">
              <a:extLst>
                <a:ext uri="{FF2B5EF4-FFF2-40B4-BE49-F238E27FC236}">
                  <a16:creationId xmlns:a16="http://schemas.microsoft.com/office/drawing/2014/main" xmlns="" id="{000B2CEB-C105-4795-971B-753A9E7B3DB3}"/>
                </a:ext>
              </a:extLst>
            </p:cNvPr>
            <p:cNvCxnSpPr/>
            <p:nvPr/>
          </p:nvCxnSpPr>
          <p:spPr>
            <a:xfrm>
              <a:off x="3592099" y="1873307"/>
              <a:ext cx="0" cy="2070293"/>
            </a:xfrm>
            <a:prstGeom prst="line">
              <a:avLst/>
            </a:prstGeom>
            <a:ln w="19050">
              <a:solidFill>
                <a:srgbClr val="FF000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xmlns="" id="{13B5612C-A546-4CA4-9DA1-07503D1F53EA}"/>
                </a:ext>
              </a:extLst>
            </p:cNvPr>
            <p:cNvCxnSpPr/>
            <p:nvPr/>
          </p:nvCxnSpPr>
          <p:spPr>
            <a:xfrm>
              <a:off x="3073667" y="1864071"/>
              <a:ext cx="554182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xmlns="" id="{BE5F8F17-BE51-4DEE-BC39-B4B03DA1B286}"/>
                </a:ext>
              </a:extLst>
            </p:cNvPr>
            <p:cNvCxnSpPr/>
            <p:nvPr/>
          </p:nvCxnSpPr>
          <p:spPr>
            <a:xfrm>
              <a:off x="3054956" y="3943600"/>
              <a:ext cx="554182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feld 31">
              <a:extLst>
                <a:ext uri="{FF2B5EF4-FFF2-40B4-BE49-F238E27FC236}">
                  <a16:creationId xmlns:a16="http://schemas.microsoft.com/office/drawing/2014/main" xmlns="" id="{A5587B37-8D8D-45A3-8C5D-72FFE108B024}"/>
                </a:ext>
              </a:extLst>
            </p:cNvPr>
            <p:cNvSpPr txBox="1"/>
            <p:nvPr/>
          </p:nvSpPr>
          <p:spPr>
            <a:xfrm>
              <a:off x="3601625" y="3186686"/>
              <a:ext cx="1124580" cy="2616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 Zone</a:t>
              </a:r>
              <a:endParaRPr lang="en-US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5" name="Textfeld 54"/>
          <p:cNvSpPr txBox="1"/>
          <p:nvPr/>
        </p:nvSpPr>
        <p:spPr>
          <a:xfrm>
            <a:off x="4347497" y="1872222"/>
            <a:ext cx="309600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ALKS Status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3752341" y="189035"/>
            <a:ext cx="72571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Acceleration while the driver is holding the steering wheel</a:t>
            </a:r>
          </a:p>
        </p:txBody>
      </p:sp>
      <p:sp>
        <p:nvSpPr>
          <p:cNvPr id="50" name="Halbbogen 49"/>
          <p:cNvSpPr/>
          <p:nvPr/>
        </p:nvSpPr>
        <p:spPr>
          <a:xfrm>
            <a:off x="9346040" y="1140053"/>
            <a:ext cx="2603557" cy="2566864"/>
          </a:xfrm>
          <a:prstGeom prst="blockArc">
            <a:avLst>
              <a:gd name="adj1" fmla="val 10800000"/>
              <a:gd name="adj2" fmla="val 21527254"/>
              <a:gd name="adj3" fmla="val 2739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10403515" y="1345972"/>
            <a:ext cx="5830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Km/h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Halbbogen 51"/>
          <p:cNvSpPr/>
          <p:nvPr/>
        </p:nvSpPr>
        <p:spPr>
          <a:xfrm>
            <a:off x="9336515" y="1130528"/>
            <a:ext cx="2603557" cy="2566864"/>
          </a:xfrm>
          <a:prstGeom prst="blockArc">
            <a:avLst>
              <a:gd name="adj1" fmla="val 17164834"/>
              <a:gd name="adj2" fmla="val 21527254"/>
              <a:gd name="adj3" fmla="val 2739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10917018" y="954269"/>
            <a:ext cx="6330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8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ALKSMax</a:t>
            </a:r>
            <a:endParaRPr lang="en-US" sz="8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Gerader Verbinder 53"/>
          <p:cNvCxnSpPr/>
          <p:nvPr/>
        </p:nvCxnSpPr>
        <p:spPr>
          <a:xfrm flipH="1">
            <a:off x="10958022" y="1130528"/>
            <a:ext cx="57150" cy="1952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Speedo Accelerate"/>
          <p:cNvGrpSpPr/>
          <p:nvPr/>
        </p:nvGrpSpPr>
        <p:grpSpPr>
          <a:xfrm>
            <a:off x="10569048" y="1280032"/>
            <a:ext cx="157540" cy="2270133"/>
            <a:chOff x="5450254" y="1639276"/>
            <a:chExt cx="314570" cy="4532924"/>
          </a:xfrm>
        </p:grpSpPr>
        <p:grpSp>
          <p:nvGrpSpPr>
            <p:cNvPr id="60" name="Gruppieren 59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62" name="Gleichschenkliges Dreieck 61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Gleichschenkliges Dreieck 62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1" name="Ellipse 60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9" name="Hands On Gray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666" y="3257999"/>
            <a:ext cx="2336980" cy="2012400"/>
          </a:xfrm>
          <a:prstGeom prst="rect">
            <a:avLst/>
          </a:prstGeom>
        </p:spPr>
      </p:pic>
      <p:pic>
        <p:nvPicPr>
          <p:cNvPr id="70" name="Grafik 6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71" name="Grafik 7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  <p:sp>
        <p:nvSpPr>
          <p:cNvPr id="72" name="Textfeld 71"/>
          <p:cNvSpPr txBox="1"/>
          <p:nvPr/>
        </p:nvSpPr>
        <p:spPr>
          <a:xfrm>
            <a:off x="216520" y="6037034"/>
            <a:ext cx="1508746" cy="307777"/>
          </a:xfrm>
          <a:prstGeom prst="rect">
            <a:avLst/>
          </a:prstGeom>
          <a:solidFill>
            <a:srgbClr val="E7E6E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8" action="ppaction://hlinksldjump"/>
              </a:rPr>
              <a:t>Repeat Example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3" name="Distance Green"/>
          <p:cNvGrpSpPr/>
          <p:nvPr/>
        </p:nvGrpSpPr>
        <p:grpSpPr>
          <a:xfrm>
            <a:off x="3049511" y="1862986"/>
            <a:ext cx="1670720" cy="2079529"/>
            <a:chOff x="3054956" y="1864071"/>
            <a:chExt cx="1670720" cy="2079529"/>
          </a:xfrm>
        </p:grpSpPr>
        <p:cxnSp>
          <p:nvCxnSpPr>
            <p:cNvPr id="74" name="Gerader Verbinder 73">
              <a:extLst>
                <a:ext uri="{FF2B5EF4-FFF2-40B4-BE49-F238E27FC236}">
                  <a16:creationId xmlns:a16="http://schemas.microsoft.com/office/drawing/2014/main" xmlns="" id="{000B2CEB-C105-4795-971B-753A9E7B3DB3}"/>
                </a:ext>
              </a:extLst>
            </p:cNvPr>
            <p:cNvCxnSpPr/>
            <p:nvPr/>
          </p:nvCxnSpPr>
          <p:spPr>
            <a:xfrm>
              <a:off x="3592099" y="1873307"/>
              <a:ext cx="0" cy="2070293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Gerader Verbinder 74">
              <a:extLst>
                <a:ext uri="{FF2B5EF4-FFF2-40B4-BE49-F238E27FC236}">
                  <a16:creationId xmlns:a16="http://schemas.microsoft.com/office/drawing/2014/main" xmlns="" id="{13B5612C-A546-4CA4-9DA1-07503D1F53EA}"/>
                </a:ext>
              </a:extLst>
            </p:cNvPr>
            <p:cNvCxnSpPr/>
            <p:nvPr/>
          </p:nvCxnSpPr>
          <p:spPr>
            <a:xfrm>
              <a:off x="3073667" y="1864071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Gerader Verbinder 75">
              <a:extLst>
                <a:ext uri="{FF2B5EF4-FFF2-40B4-BE49-F238E27FC236}">
                  <a16:creationId xmlns:a16="http://schemas.microsoft.com/office/drawing/2014/main" xmlns="" id="{BE5F8F17-BE51-4DEE-BC39-B4B03DA1B286}"/>
                </a:ext>
              </a:extLst>
            </p:cNvPr>
            <p:cNvCxnSpPr/>
            <p:nvPr/>
          </p:nvCxnSpPr>
          <p:spPr>
            <a:xfrm>
              <a:off x="3054956" y="3943600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feld 76">
              <a:extLst>
                <a:ext uri="{FF2B5EF4-FFF2-40B4-BE49-F238E27FC236}">
                  <a16:creationId xmlns:a16="http://schemas.microsoft.com/office/drawing/2014/main" xmlns="" id="{A5587B37-8D8D-45A3-8C5D-72FFE108B024}"/>
                </a:ext>
              </a:extLst>
            </p:cNvPr>
            <p:cNvSpPr txBox="1"/>
            <p:nvPr/>
          </p:nvSpPr>
          <p:spPr>
            <a:xfrm>
              <a:off x="3601096" y="3187771"/>
              <a:ext cx="1124580" cy="2616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 Zone</a:t>
              </a:r>
              <a:endParaRPr lang="en-US" sz="11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uppieren 77"/>
          <p:cNvGrpSpPr/>
          <p:nvPr/>
        </p:nvGrpSpPr>
        <p:grpSpPr>
          <a:xfrm>
            <a:off x="3889334" y="5268234"/>
            <a:ext cx="3665704" cy="1449910"/>
            <a:chOff x="3889334" y="5268234"/>
            <a:chExt cx="3665704" cy="1449910"/>
          </a:xfrm>
        </p:grpSpPr>
        <p:pic>
          <p:nvPicPr>
            <p:cNvPr id="79" name="Foot Release Pedal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9334" y="5268234"/>
              <a:ext cx="1564391" cy="1091013"/>
            </a:xfrm>
            <a:prstGeom prst="rect">
              <a:avLst/>
            </a:prstGeom>
          </p:spPr>
        </p:pic>
        <p:sp>
          <p:nvSpPr>
            <p:cNvPr id="81" name="Textfeld 80"/>
            <p:cNvSpPr txBox="1"/>
            <p:nvPr/>
          </p:nvSpPr>
          <p:spPr>
            <a:xfrm>
              <a:off x="6203386" y="6348812"/>
              <a:ext cx="13516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rgbClr val="8B8B8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Accelerator</a:t>
              </a:r>
              <a:endParaRPr lang="en-GB" dirty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Textfeld 81"/>
            <p:cNvSpPr txBox="1"/>
            <p:nvPr/>
          </p:nvSpPr>
          <p:spPr>
            <a:xfrm>
              <a:off x="4285478" y="6344811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rgbClr val="8B8B8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Brake</a:t>
              </a:r>
              <a:endParaRPr lang="en-GB" dirty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3849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0 L -0.00052 1.0467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23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48148E-6 L -3.54167E-6 1.04977 " pathEditMode="relative" rAng="0" ptsTypes="AA">
                                      <p:cBhvr>
                                        <p:cTn id="8" dur="2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476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2" presetClass="path" presetSubtype="0" accel="15000" decel="15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2.08333E-6 4.44444E-6 L 0.00221 -0.33982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1689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8" presetClass="emph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Rot by="900000">
                                      <p:cBhvr>
                                        <p:cTn id="36" dur="4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8" presetClass="emph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animRot by="-900000">
                                      <p:cBhvr>
                                        <p:cTn id="56" dur="4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0" grpId="0" animBg="1"/>
      <p:bldP spid="22" grpId="0" animBg="1"/>
      <p:bldP spid="22" grpId="1" animBg="1"/>
      <p:bldP spid="3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feld 38"/>
          <p:cNvSpPr txBox="1"/>
          <p:nvPr/>
        </p:nvSpPr>
        <p:spPr>
          <a:xfrm>
            <a:off x="732051" y="3451901"/>
            <a:ext cx="64075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Automated Lane Keeping Systems </a:t>
            </a:r>
          </a:p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Brake while holding the steering wheel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91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72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"/>
    </mc:Choice>
    <mc:Fallback xmlns="">
      <p:transition spd="slow" advClick="0" advTm="50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Speedo Accelerate"/>
          <p:cNvGrpSpPr/>
          <p:nvPr/>
        </p:nvGrpSpPr>
        <p:grpSpPr>
          <a:xfrm rot="-1500000">
            <a:off x="10371609" y="1312541"/>
            <a:ext cx="157540" cy="2270133"/>
            <a:chOff x="5450254" y="1639276"/>
            <a:chExt cx="314570" cy="4532924"/>
          </a:xfrm>
        </p:grpSpPr>
        <p:grpSp>
          <p:nvGrpSpPr>
            <p:cNvPr id="65" name="Gruppieren 64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67" name="Gleichschenkliges Dreieck 66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Gleichschenkliges Dreieck 67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Ellipse 65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feld 33"/>
          <p:cNvSpPr txBox="1"/>
          <p:nvPr/>
        </p:nvSpPr>
        <p:spPr>
          <a:xfrm>
            <a:off x="4216815" y="2241554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764815" y="2241554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216815" y="2620312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764815" y="2620312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Street 2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0" y="-7542001"/>
            <a:ext cx="1464367" cy="7200000"/>
            <a:chOff x="4435463" y="2136305"/>
            <a:chExt cx="2181360" cy="5976664"/>
          </a:xfrm>
        </p:grpSpPr>
        <p:cxnSp>
          <p:nvCxnSpPr>
            <p:cNvPr id="42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6" name="Other Car">
            <a:extLst>
              <a:ext uri="{FF2B5EF4-FFF2-40B4-BE49-F238E27FC236}">
                <a16:creationId xmlns:a16="http://schemas.microsoft.com/office/drawing/2014/main" xmlns="" id="{1700FCED-93F3-4D01-BA01-B202F122E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 l="33221" t="31629" r="50204" b="56840"/>
          <a:stretch>
            <a:fillRect/>
          </a:stretch>
        </p:blipFill>
        <p:spPr bwMode="auto">
          <a:xfrm rot="16200000">
            <a:off x="2679980" y="1338520"/>
            <a:ext cx="762892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Activation Symbol"/>
          <p:cNvSpPr txBox="1"/>
          <p:nvPr/>
        </p:nvSpPr>
        <p:spPr>
          <a:xfrm>
            <a:off x="4216815" y="2230032"/>
            <a:ext cx="1548000" cy="36933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Deactivation Symbol"/>
          <p:cNvSpPr txBox="1"/>
          <p:nvPr/>
        </p:nvSpPr>
        <p:spPr>
          <a:xfrm>
            <a:off x="5764815" y="2230032"/>
            <a:ext cx="1548000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R Symbol"/>
          <p:cNvSpPr txBox="1"/>
          <p:nvPr/>
        </p:nvSpPr>
        <p:spPr>
          <a:xfrm>
            <a:off x="4216815" y="2608790"/>
            <a:ext cx="1548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D Symbol"/>
          <p:cNvSpPr txBox="1"/>
          <p:nvPr/>
        </p:nvSpPr>
        <p:spPr>
          <a:xfrm>
            <a:off x="5764815" y="2608790"/>
            <a:ext cx="1548000" cy="36933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Ego Car">
            <a:extLst>
              <a:ext uri="{FF2B5EF4-FFF2-40B4-BE49-F238E27FC236}">
                <a16:creationId xmlns:a16="http://schemas.microsoft.com/office/drawing/2014/main" xmlns="" id="{C50C0C95-B93E-4475-B6B9-F63A3B5E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33221" t="31629" r="50204" b="56840"/>
          <a:stretch>
            <a:fillRect/>
          </a:stretch>
        </p:blipFill>
        <p:spPr bwMode="auto">
          <a:xfrm rot="16200000">
            <a:off x="2670232" y="4169178"/>
            <a:ext cx="762893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Street 1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1" y="-342000"/>
            <a:ext cx="1464367" cy="7200000"/>
            <a:chOff x="4435463" y="2136305"/>
            <a:chExt cx="2181360" cy="5976664"/>
          </a:xfrm>
        </p:grpSpPr>
        <p:cxnSp>
          <p:nvCxnSpPr>
            <p:cNvPr id="5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Foot Release Pedal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462" y="5224849"/>
            <a:ext cx="1564391" cy="1091013"/>
          </a:xfrm>
          <a:prstGeom prst="rect">
            <a:avLst/>
          </a:prstGeom>
        </p:spPr>
      </p:pic>
      <p:pic>
        <p:nvPicPr>
          <p:cNvPr id="10" name="Foot Press Pedal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871" y="5235782"/>
            <a:ext cx="1564391" cy="1091013"/>
          </a:xfrm>
          <a:prstGeom prst="rect">
            <a:avLst/>
          </a:prstGeom>
        </p:spPr>
      </p:pic>
      <p:sp>
        <p:nvSpPr>
          <p:cNvPr id="55" name="Textfeld 54"/>
          <p:cNvSpPr txBox="1"/>
          <p:nvPr/>
        </p:nvSpPr>
        <p:spPr>
          <a:xfrm>
            <a:off x="4216815" y="1872222"/>
            <a:ext cx="309600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ALKS Status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3752341" y="189035"/>
            <a:ext cx="49103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Brake while holding the steering wheel</a:t>
            </a:r>
          </a:p>
        </p:txBody>
      </p:sp>
      <p:sp>
        <p:nvSpPr>
          <p:cNvPr id="50" name="Halbbogen 49"/>
          <p:cNvSpPr/>
          <p:nvPr/>
        </p:nvSpPr>
        <p:spPr>
          <a:xfrm>
            <a:off x="9148597" y="1173699"/>
            <a:ext cx="2603557" cy="2566864"/>
          </a:xfrm>
          <a:prstGeom prst="blockArc">
            <a:avLst>
              <a:gd name="adj1" fmla="val 10800000"/>
              <a:gd name="adj2" fmla="val 21527254"/>
              <a:gd name="adj3" fmla="val 2739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10206072" y="1379618"/>
            <a:ext cx="5830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Km/h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Halbbogen 51"/>
          <p:cNvSpPr/>
          <p:nvPr/>
        </p:nvSpPr>
        <p:spPr>
          <a:xfrm>
            <a:off x="9139072" y="1164174"/>
            <a:ext cx="2603557" cy="2566864"/>
          </a:xfrm>
          <a:prstGeom prst="blockArc">
            <a:avLst>
              <a:gd name="adj1" fmla="val 17164834"/>
              <a:gd name="adj2" fmla="val 21527254"/>
              <a:gd name="adj3" fmla="val 2739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10719575" y="987915"/>
            <a:ext cx="6330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8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ALKSMax</a:t>
            </a:r>
            <a:endParaRPr lang="en-US" sz="8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Gerader Verbinder 53"/>
          <p:cNvCxnSpPr/>
          <p:nvPr/>
        </p:nvCxnSpPr>
        <p:spPr>
          <a:xfrm flipH="1">
            <a:off x="10760579" y="1164174"/>
            <a:ext cx="57150" cy="1952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Speedo Decelerate"/>
          <p:cNvGrpSpPr/>
          <p:nvPr/>
        </p:nvGrpSpPr>
        <p:grpSpPr>
          <a:xfrm>
            <a:off x="10371605" y="1313678"/>
            <a:ext cx="157540" cy="2270133"/>
            <a:chOff x="5450254" y="1639276"/>
            <a:chExt cx="314570" cy="4532924"/>
          </a:xfrm>
        </p:grpSpPr>
        <p:grpSp>
          <p:nvGrpSpPr>
            <p:cNvPr id="60" name="Gruppieren 59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62" name="Gleichschenkliges Dreieck 61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Gleichschenkliges Dreieck 62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1" name="Ellipse 60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9" name="Restricted Area"/>
          <p:cNvSpPr/>
          <p:nvPr/>
        </p:nvSpPr>
        <p:spPr>
          <a:xfrm>
            <a:off x="2799868" y="1862986"/>
            <a:ext cx="485775" cy="2056704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>
                  <a:alpha val="49000"/>
                </a:schemeClr>
              </a:solidFill>
            </a:endParaRPr>
          </a:p>
        </p:txBody>
      </p:sp>
      <p:pic>
        <p:nvPicPr>
          <p:cNvPr id="47" name="Hands On Gray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980" y="3443324"/>
            <a:ext cx="2336980" cy="2012400"/>
          </a:xfrm>
          <a:prstGeom prst="rect">
            <a:avLst/>
          </a:prstGeom>
        </p:spPr>
      </p:pic>
      <p:pic>
        <p:nvPicPr>
          <p:cNvPr id="70" name="Grafik 6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71" name="Grafik 7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  <p:sp>
        <p:nvSpPr>
          <p:cNvPr id="72" name="Textfeld 71"/>
          <p:cNvSpPr txBox="1"/>
          <p:nvPr/>
        </p:nvSpPr>
        <p:spPr>
          <a:xfrm>
            <a:off x="216520" y="6037034"/>
            <a:ext cx="1508746" cy="307777"/>
          </a:xfrm>
          <a:prstGeom prst="rect">
            <a:avLst/>
          </a:prstGeom>
          <a:solidFill>
            <a:srgbClr val="E7E6E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8" action="ppaction://hlinksldjump"/>
              </a:rPr>
              <a:t>Repeat Example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3" name="Distance Green"/>
          <p:cNvGrpSpPr/>
          <p:nvPr/>
        </p:nvGrpSpPr>
        <p:grpSpPr>
          <a:xfrm>
            <a:off x="3049511" y="1862986"/>
            <a:ext cx="1670720" cy="2079529"/>
            <a:chOff x="3054956" y="1864071"/>
            <a:chExt cx="1670720" cy="2079529"/>
          </a:xfrm>
        </p:grpSpPr>
        <p:cxnSp>
          <p:nvCxnSpPr>
            <p:cNvPr id="74" name="Gerader Verbinder 73">
              <a:extLst>
                <a:ext uri="{FF2B5EF4-FFF2-40B4-BE49-F238E27FC236}">
                  <a16:creationId xmlns:a16="http://schemas.microsoft.com/office/drawing/2014/main" xmlns="" id="{000B2CEB-C105-4795-971B-753A9E7B3DB3}"/>
                </a:ext>
              </a:extLst>
            </p:cNvPr>
            <p:cNvCxnSpPr/>
            <p:nvPr/>
          </p:nvCxnSpPr>
          <p:spPr>
            <a:xfrm>
              <a:off x="3592099" y="1873307"/>
              <a:ext cx="0" cy="2070293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Gerader Verbinder 74">
              <a:extLst>
                <a:ext uri="{FF2B5EF4-FFF2-40B4-BE49-F238E27FC236}">
                  <a16:creationId xmlns:a16="http://schemas.microsoft.com/office/drawing/2014/main" xmlns="" id="{13B5612C-A546-4CA4-9DA1-07503D1F53EA}"/>
                </a:ext>
              </a:extLst>
            </p:cNvPr>
            <p:cNvCxnSpPr/>
            <p:nvPr/>
          </p:nvCxnSpPr>
          <p:spPr>
            <a:xfrm>
              <a:off x="3073667" y="1864071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Gerader Verbinder 75">
              <a:extLst>
                <a:ext uri="{FF2B5EF4-FFF2-40B4-BE49-F238E27FC236}">
                  <a16:creationId xmlns:a16="http://schemas.microsoft.com/office/drawing/2014/main" xmlns="" id="{BE5F8F17-BE51-4DEE-BC39-B4B03DA1B286}"/>
                </a:ext>
              </a:extLst>
            </p:cNvPr>
            <p:cNvCxnSpPr/>
            <p:nvPr/>
          </p:nvCxnSpPr>
          <p:spPr>
            <a:xfrm>
              <a:off x="3054956" y="3943600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feld 76">
              <a:extLst>
                <a:ext uri="{FF2B5EF4-FFF2-40B4-BE49-F238E27FC236}">
                  <a16:creationId xmlns:a16="http://schemas.microsoft.com/office/drawing/2014/main" xmlns="" id="{A5587B37-8D8D-45A3-8C5D-72FFE108B024}"/>
                </a:ext>
              </a:extLst>
            </p:cNvPr>
            <p:cNvSpPr txBox="1"/>
            <p:nvPr/>
          </p:nvSpPr>
          <p:spPr>
            <a:xfrm>
              <a:off x="3601096" y="3187771"/>
              <a:ext cx="1124580" cy="2616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 Zone</a:t>
              </a:r>
              <a:endParaRPr lang="en-US" sz="11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uppieren 77"/>
          <p:cNvGrpSpPr/>
          <p:nvPr/>
        </p:nvGrpSpPr>
        <p:grpSpPr>
          <a:xfrm>
            <a:off x="4293163" y="5269139"/>
            <a:ext cx="3365670" cy="1448658"/>
            <a:chOff x="4285478" y="5269486"/>
            <a:chExt cx="3365670" cy="1448658"/>
          </a:xfrm>
        </p:grpSpPr>
        <p:pic>
          <p:nvPicPr>
            <p:cNvPr id="80" name="Foot Release Pedal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6757" y="5269486"/>
              <a:ext cx="1564391" cy="1091013"/>
            </a:xfrm>
            <a:prstGeom prst="rect">
              <a:avLst/>
            </a:prstGeom>
          </p:spPr>
        </p:pic>
        <p:sp>
          <p:nvSpPr>
            <p:cNvPr id="81" name="Textfeld 80"/>
            <p:cNvSpPr txBox="1"/>
            <p:nvPr/>
          </p:nvSpPr>
          <p:spPr>
            <a:xfrm>
              <a:off x="6203386" y="6348812"/>
              <a:ext cx="13516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rgbClr val="8B8B8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Accelerator</a:t>
              </a:r>
              <a:endParaRPr lang="en-GB" dirty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Textfeld 81"/>
            <p:cNvSpPr txBox="1"/>
            <p:nvPr/>
          </p:nvSpPr>
          <p:spPr>
            <a:xfrm>
              <a:off x="4285478" y="6344811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rgbClr val="8B8B8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Brake</a:t>
              </a:r>
              <a:endParaRPr lang="en-GB" dirty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7873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0 L -0.00052 1.04676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23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48148E-6 L -3.54167E-6 1.04977 " pathEditMode="relative" rAng="0" ptsTypes="AA">
                                      <p:cBhvr>
                                        <p:cTn id="8" dur="1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476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path" presetSubtype="0" accel="15000" decel="15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4.16667E-7 -4.44444E-6 L -0.00013 0.2722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13611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8" presetClass="emph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Rot by="-1500000">
                                      <p:cBhvr>
                                        <p:cTn id="33" dur="4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-1.66667E-6 -2.96296E-6 L 0.00065 -0.31852 " pathEditMode="relative" rAng="0" ptsTypes="AA">
                                      <p:cBhvr>
                                        <p:cTn id="59" dur="59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15926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6.25E-7 2.22222E-6 L 0.0013 -0.32639 " pathEditMode="relative" rAng="0" ptsTypes="AA">
                                      <p:cBhvr>
                                        <p:cTn id="61" dur="59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-16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20" grpId="0" animBg="1"/>
      <p:bldP spid="22" grpId="0" animBg="1"/>
      <p:bldP spid="22" grpId="1" animBg="1"/>
      <p:bldP spid="33" grpId="0" animBg="1"/>
      <p:bldP spid="6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feld 38"/>
          <p:cNvSpPr txBox="1"/>
          <p:nvPr/>
        </p:nvSpPr>
        <p:spPr>
          <a:xfrm>
            <a:off x="732051" y="3451901"/>
            <a:ext cx="64075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Automated Lane Keeping Systems </a:t>
            </a:r>
          </a:p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Brake while </a:t>
            </a:r>
            <a:r>
              <a:rPr lang="en-US" sz="20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holding the steering wheel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32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662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"/>
    </mc:Choice>
    <mc:Fallback xmlns="">
      <p:transition spd="slow" advClick="0" advTm="50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Speedo Accelerate"/>
          <p:cNvGrpSpPr/>
          <p:nvPr/>
        </p:nvGrpSpPr>
        <p:grpSpPr>
          <a:xfrm rot="-1500000">
            <a:off x="10200485" y="1313897"/>
            <a:ext cx="157540" cy="2270133"/>
            <a:chOff x="5450254" y="1639276"/>
            <a:chExt cx="314570" cy="4532924"/>
          </a:xfrm>
        </p:grpSpPr>
        <p:grpSp>
          <p:nvGrpSpPr>
            <p:cNvPr id="65" name="Gruppieren 64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67" name="Gleichschenkliges Dreieck 66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Gleichschenkliges Dreieck 67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6" name="Ellipse 65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Textfeld 33"/>
          <p:cNvSpPr txBox="1"/>
          <p:nvPr/>
        </p:nvSpPr>
        <p:spPr>
          <a:xfrm>
            <a:off x="4358325" y="2232318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906325" y="2232318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358325" y="2611076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906325" y="2611076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Street 2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0" y="-7542001"/>
            <a:ext cx="1464367" cy="7200000"/>
            <a:chOff x="4435463" y="2136305"/>
            <a:chExt cx="2181360" cy="5976664"/>
          </a:xfrm>
        </p:grpSpPr>
        <p:cxnSp>
          <p:nvCxnSpPr>
            <p:cNvPr id="42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Activation Symbol"/>
          <p:cNvSpPr txBox="1"/>
          <p:nvPr/>
        </p:nvSpPr>
        <p:spPr>
          <a:xfrm>
            <a:off x="4358325" y="2220796"/>
            <a:ext cx="1548000" cy="36933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Deactivation Symbol"/>
          <p:cNvSpPr txBox="1"/>
          <p:nvPr/>
        </p:nvSpPr>
        <p:spPr>
          <a:xfrm>
            <a:off x="5906325" y="2220796"/>
            <a:ext cx="1548000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R Symbol"/>
          <p:cNvSpPr txBox="1"/>
          <p:nvPr/>
        </p:nvSpPr>
        <p:spPr>
          <a:xfrm>
            <a:off x="4358325" y="2599554"/>
            <a:ext cx="1548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D Symbol"/>
          <p:cNvSpPr txBox="1"/>
          <p:nvPr/>
        </p:nvSpPr>
        <p:spPr>
          <a:xfrm>
            <a:off x="5906325" y="2599554"/>
            <a:ext cx="1548000" cy="36933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Ego Car">
            <a:extLst>
              <a:ext uri="{FF2B5EF4-FFF2-40B4-BE49-F238E27FC236}">
                <a16:creationId xmlns:a16="http://schemas.microsoft.com/office/drawing/2014/main" xmlns="" id="{C50C0C95-B93E-4475-B6B9-F63A3B5E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33221" t="31629" r="50204" b="56840"/>
          <a:stretch>
            <a:fillRect/>
          </a:stretch>
        </p:blipFill>
        <p:spPr bwMode="auto">
          <a:xfrm rot="16200000">
            <a:off x="2670232" y="4169178"/>
            <a:ext cx="762893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Street 1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1" y="-342000"/>
            <a:ext cx="1464367" cy="7200000"/>
            <a:chOff x="4435463" y="2136305"/>
            <a:chExt cx="2181360" cy="5976664"/>
          </a:xfrm>
        </p:grpSpPr>
        <p:cxnSp>
          <p:nvCxnSpPr>
            <p:cNvPr id="5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Foot Release Pedal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003" y="5224849"/>
            <a:ext cx="1564391" cy="1091013"/>
          </a:xfrm>
          <a:prstGeom prst="rect">
            <a:avLst/>
          </a:prstGeom>
        </p:spPr>
      </p:pic>
      <p:pic>
        <p:nvPicPr>
          <p:cNvPr id="10" name="Foot Press Pedal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412" y="5235782"/>
            <a:ext cx="1564391" cy="1091013"/>
          </a:xfrm>
          <a:prstGeom prst="rect">
            <a:avLst/>
          </a:prstGeom>
        </p:spPr>
      </p:pic>
      <p:sp>
        <p:nvSpPr>
          <p:cNvPr id="55" name="Textfeld 54"/>
          <p:cNvSpPr txBox="1"/>
          <p:nvPr/>
        </p:nvSpPr>
        <p:spPr>
          <a:xfrm>
            <a:off x="4358325" y="1862986"/>
            <a:ext cx="309600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ALKS Status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3752341" y="189035"/>
            <a:ext cx="5379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Brake while </a:t>
            </a:r>
            <a:r>
              <a:rPr lang="en-US" sz="20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holding the steering wheel</a:t>
            </a:r>
          </a:p>
        </p:txBody>
      </p:sp>
      <p:sp>
        <p:nvSpPr>
          <p:cNvPr id="50" name="Halbbogen 49"/>
          <p:cNvSpPr/>
          <p:nvPr/>
        </p:nvSpPr>
        <p:spPr>
          <a:xfrm>
            <a:off x="8977473" y="1175055"/>
            <a:ext cx="2603557" cy="2566864"/>
          </a:xfrm>
          <a:prstGeom prst="blockArc">
            <a:avLst>
              <a:gd name="adj1" fmla="val 10800000"/>
              <a:gd name="adj2" fmla="val 21527254"/>
              <a:gd name="adj3" fmla="val 2739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10034948" y="1380974"/>
            <a:ext cx="5830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Km/h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Halbbogen 51"/>
          <p:cNvSpPr/>
          <p:nvPr/>
        </p:nvSpPr>
        <p:spPr>
          <a:xfrm>
            <a:off x="8967948" y="1165530"/>
            <a:ext cx="2603557" cy="2566864"/>
          </a:xfrm>
          <a:prstGeom prst="blockArc">
            <a:avLst>
              <a:gd name="adj1" fmla="val 17164834"/>
              <a:gd name="adj2" fmla="val 21527254"/>
              <a:gd name="adj3" fmla="val 2739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10548451" y="989271"/>
            <a:ext cx="6330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8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ALKSMax</a:t>
            </a:r>
            <a:endParaRPr lang="en-US" sz="8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Gerader Verbinder 53"/>
          <p:cNvCxnSpPr/>
          <p:nvPr/>
        </p:nvCxnSpPr>
        <p:spPr>
          <a:xfrm flipH="1">
            <a:off x="10589455" y="1165530"/>
            <a:ext cx="57150" cy="1952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Speedo Decelerate"/>
          <p:cNvGrpSpPr/>
          <p:nvPr/>
        </p:nvGrpSpPr>
        <p:grpSpPr>
          <a:xfrm>
            <a:off x="10200481" y="1315034"/>
            <a:ext cx="157540" cy="2270133"/>
            <a:chOff x="5450254" y="1639276"/>
            <a:chExt cx="314570" cy="4532924"/>
          </a:xfrm>
        </p:grpSpPr>
        <p:grpSp>
          <p:nvGrpSpPr>
            <p:cNvPr id="60" name="Gruppieren 59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62" name="Gleichschenkliges Dreieck 61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Gleichschenkliges Dreieck 62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1" name="Ellipse 60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0" name="Steering Wheel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3" t="16426" r="24652" b="20496"/>
          <a:stretch/>
        </p:blipFill>
        <p:spPr>
          <a:xfrm>
            <a:off x="5076112" y="3431139"/>
            <a:ext cx="1683834" cy="1728439"/>
          </a:xfrm>
          <a:prstGeom prst="rect">
            <a:avLst/>
          </a:prstGeom>
        </p:spPr>
      </p:pic>
      <p:pic>
        <p:nvPicPr>
          <p:cNvPr id="71" name="Left Hand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 flipH="1">
            <a:off x="3604314" y="3721068"/>
            <a:ext cx="970157" cy="1260087"/>
          </a:xfrm>
          <a:prstGeom prst="rect">
            <a:avLst/>
          </a:prstGeom>
        </p:spPr>
      </p:pic>
      <p:pic>
        <p:nvPicPr>
          <p:cNvPr id="72" name="Right Hand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>
            <a:off x="7363972" y="3687616"/>
            <a:ext cx="970157" cy="1260087"/>
          </a:xfrm>
          <a:prstGeom prst="rect">
            <a:avLst/>
          </a:prstGeom>
        </p:spPr>
      </p:pic>
      <p:pic>
        <p:nvPicPr>
          <p:cNvPr id="73" name="Grafik 7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74" name="Grafik 7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  <p:sp>
        <p:nvSpPr>
          <p:cNvPr id="75" name="Textfeld 74"/>
          <p:cNvSpPr txBox="1"/>
          <p:nvPr/>
        </p:nvSpPr>
        <p:spPr>
          <a:xfrm>
            <a:off x="216520" y="6037034"/>
            <a:ext cx="1508746" cy="307777"/>
          </a:xfrm>
          <a:prstGeom prst="rect">
            <a:avLst/>
          </a:prstGeom>
          <a:solidFill>
            <a:srgbClr val="E7E6E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9" action="ppaction://hlinksldjump"/>
              </a:rPr>
              <a:t>Repeat Example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6" name="Distance Green"/>
          <p:cNvGrpSpPr/>
          <p:nvPr/>
        </p:nvGrpSpPr>
        <p:grpSpPr>
          <a:xfrm>
            <a:off x="3049511" y="1862986"/>
            <a:ext cx="1670720" cy="2079529"/>
            <a:chOff x="3054956" y="1864071"/>
            <a:chExt cx="1670720" cy="2079529"/>
          </a:xfrm>
        </p:grpSpPr>
        <p:cxnSp>
          <p:nvCxnSpPr>
            <p:cNvPr id="77" name="Gerader Verbinder 76">
              <a:extLst>
                <a:ext uri="{FF2B5EF4-FFF2-40B4-BE49-F238E27FC236}">
                  <a16:creationId xmlns:a16="http://schemas.microsoft.com/office/drawing/2014/main" xmlns="" id="{000B2CEB-C105-4795-971B-753A9E7B3DB3}"/>
                </a:ext>
              </a:extLst>
            </p:cNvPr>
            <p:cNvCxnSpPr/>
            <p:nvPr/>
          </p:nvCxnSpPr>
          <p:spPr>
            <a:xfrm>
              <a:off x="3592099" y="1873307"/>
              <a:ext cx="0" cy="2070293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Gerader Verbinder 77">
              <a:extLst>
                <a:ext uri="{FF2B5EF4-FFF2-40B4-BE49-F238E27FC236}">
                  <a16:creationId xmlns:a16="http://schemas.microsoft.com/office/drawing/2014/main" xmlns="" id="{13B5612C-A546-4CA4-9DA1-07503D1F53EA}"/>
                </a:ext>
              </a:extLst>
            </p:cNvPr>
            <p:cNvCxnSpPr/>
            <p:nvPr/>
          </p:nvCxnSpPr>
          <p:spPr>
            <a:xfrm>
              <a:off x="3073667" y="1864071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Gerader Verbinder 78">
              <a:extLst>
                <a:ext uri="{FF2B5EF4-FFF2-40B4-BE49-F238E27FC236}">
                  <a16:creationId xmlns:a16="http://schemas.microsoft.com/office/drawing/2014/main" xmlns="" id="{BE5F8F17-BE51-4DEE-BC39-B4B03DA1B286}"/>
                </a:ext>
              </a:extLst>
            </p:cNvPr>
            <p:cNvCxnSpPr/>
            <p:nvPr/>
          </p:nvCxnSpPr>
          <p:spPr>
            <a:xfrm>
              <a:off x="3054956" y="3943600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feld 79">
              <a:extLst>
                <a:ext uri="{FF2B5EF4-FFF2-40B4-BE49-F238E27FC236}">
                  <a16:creationId xmlns:a16="http://schemas.microsoft.com/office/drawing/2014/main" xmlns="" id="{A5587B37-8D8D-45A3-8C5D-72FFE108B024}"/>
                </a:ext>
              </a:extLst>
            </p:cNvPr>
            <p:cNvSpPr txBox="1"/>
            <p:nvPr/>
          </p:nvSpPr>
          <p:spPr>
            <a:xfrm>
              <a:off x="3601096" y="3187771"/>
              <a:ext cx="1124580" cy="2616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 Zone</a:t>
              </a:r>
              <a:endParaRPr lang="en-US" sz="11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1" name="Gruppieren 80"/>
          <p:cNvGrpSpPr/>
          <p:nvPr/>
        </p:nvGrpSpPr>
        <p:grpSpPr>
          <a:xfrm>
            <a:off x="4285478" y="5269486"/>
            <a:ext cx="3365670" cy="1448658"/>
            <a:chOff x="4285478" y="5269486"/>
            <a:chExt cx="3365670" cy="1448658"/>
          </a:xfrm>
        </p:grpSpPr>
        <p:pic>
          <p:nvPicPr>
            <p:cNvPr id="83" name="Foot Release Pedal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6757" y="5269486"/>
              <a:ext cx="1564391" cy="1091013"/>
            </a:xfrm>
            <a:prstGeom prst="rect">
              <a:avLst/>
            </a:prstGeom>
          </p:spPr>
        </p:pic>
        <p:sp>
          <p:nvSpPr>
            <p:cNvPr id="84" name="Textfeld 83"/>
            <p:cNvSpPr txBox="1"/>
            <p:nvPr/>
          </p:nvSpPr>
          <p:spPr>
            <a:xfrm>
              <a:off x="6203386" y="6348812"/>
              <a:ext cx="13516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rgbClr val="8B8B8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Accelerator</a:t>
              </a:r>
              <a:endParaRPr lang="en-GB" dirty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Textfeld 84"/>
            <p:cNvSpPr txBox="1"/>
            <p:nvPr/>
          </p:nvSpPr>
          <p:spPr>
            <a:xfrm>
              <a:off x="4285478" y="6344811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>
                  <a:solidFill>
                    <a:srgbClr val="8B8B8B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Brake</a:t>
              </a:r>
              <a:endParaRPr lang="en-GB" dirty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86" name="Other Car">
            <a:extLst>
              <a:ext uri="{FF2B5EF4-FFF2-40B4-BE49-F238E27FC236}">
                <a16:creationId xmlns:a16="http://schemas.microsoft.com/office/drawing/2014/main" xmlns="" id="{1700FCED-93F3-4D01-BA01-B202F122E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 l="33221" t="31629" r="50204" b="56840"/>
          <a:stretch>
            <a:fillRect/>
          </a:stretch>
        </p:blipFill>
        <p:spPr bwMode="auto">
          <a:xfrm rot="16200000">
            <a:off x="2679980" y="1338520"/>
            <a:ext cx="762892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" name="Restricted Area"/>
          <p:cNvSpPr/>
          <p:nvPr/>
        </p:nvSpPr>
        <p:spPr>
          <a:xfrm>
            <a:off x="2799868" y="1862986"/>
            <a:ext cx="485775" cy="2056704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>
                  <a:alpha val="49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319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0 L -0.00052 1.04676 " pathEditMode="relative" rAng="0" ptsTypes="AA">
                                      <p:cBhvr>
                                        <p:cTn id="6" dur="1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23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48148E-6 L -3.54167E-6 1.04977 " pathEditMode="relative" rAng="0" ptsTypes="AA">
                                      <p:cBhvr>
                                        <p:cTn id="8" dur="1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476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path" presetSubtype="0" accel="15000" decel="1500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4.16667E-7 -4.44444E-6 L -0.00013 0.2722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13611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8" presetClass="emph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Rot by="-1500000">
                                      <p:cBhvr>
                                        <p:cTn id="33" dur="4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-1.66667E-6 -2.96296E-6 L 0.00065 -0.31852 " pathEditMode="relative" rAng="0" ptsTypes="AA">
                                      <p:cBhvr>
                                        <p:cTn id="56" dur="59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15926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6.25E-7 2.22222E-6 L 0.0013 -0.32639 " pathEditMode="relative" rAng="0" ptsTypes="AA">
                                      <p:cBhvr>
                                        <p:cTn id="58" dur="59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-16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0" grpId="0" animBg="1"/>
      <p:bldP spid="22" grpId="0" animBg="1"/>
      <p:bldP spid="22" grpId="1" animBg="1"/>
      <p:bldP spid="33" grpId="0" animBg="1"/>
      <p:bldP spid="8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feld 38"/>
          <p:cNvSpPr txBox="1"/>
          <p:nvPr/>
        </p:nvSpPr>
        <p:spPr>
          <a:xfrm>
            <a:off x="732051" y="3451901"/>
            <a:ext cx="61991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Automated Lane Keeping Systems </a:t>
            </a:r>
          </a:p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Two channel takeover to manual control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38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feld 38"/>
          <p:cNvSpPr txBox="1"/>
          <p:nvPr/>
        </p:nvSpPr>
        <p:spPr>
          <a:xfrm>
            <a:off x="559558" y="876652"/>
            <a:ext cx="1121148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Definition of “Manual Control”</a:t>
            </a:r>
          </a:p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2.2.y. The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driver is deemed to have “taken over manual control” if one or more of the following conditions are met: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driver manually deactivates the system.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driver maintains the vehicle stationary by any braking system.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driver provides an input to the brake or accelerator control and is holding the steering control.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driver provides a steering input which </a:t>
            </a:r>
            <a:b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Option 1 = [led the vehicle to cross a lane marking]</a:t>
            </a:r>
            <a:b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Option 2 = [alters the vehicle’s path].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driver follows a transition demand by grabbing the steering control.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856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2757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"/>
    </mc:Choice>
    <mc:Fallback xmlns="">
      <p:transition spd="slow" advClick="0" advTm="50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stricted Area"/>
          <p:cNvSpPr/>
          <p:nvPr/>
        </p:nvSpPr>
        <p:spPr>
          <a:xfrm>
            <a:off x="2799868" y="1862986"/>
            <a:ext cx="485775" cy="2056704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>
                  <a:alpha val="49000"/>
                </a:schemeClr>
              </a:solidFill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4341192" y="2238787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889192" y="2238787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341192" y="2617545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889192" y="2617545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Street 2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0" y="-7542001"/>
            <a:ext cx="1464367" cy="7200000"/>
            <a:chOff x="4435463" y="2136305"/>
            <a:chExt cx="2181360" cy="5976664"/>
          </a:xfrm>
        </p:grpSpPr>
        <p:cxnSp>
          <p:nvCxnSpPr>
            <p:cNvPr id="42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6" name="Other Car">
            <a:extLst>
              <a:ext uri="{FF2B5EF4-FFF2-40B4-BE49-F238E27FC236}">
                <a16:creationId xmlns:a16="http://schemas.microsoft.com/office/drawing/2014/main" xmlns="" id="{1700FCED-93F3-4D01-BA01-B202F122E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 l="33221" t="31629" r="50204" b="56840"/>
          <a:stretch>
            <a:fillRect/>
          </a:stretch>
        </p:blipFill>
        <p:spPr bwMode="auto">
          <a:xfrm rot="16200000">
            <a:off x="2679980" y="1338520"/>
            <a:ext cx="762892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Activation Symbol"/>
          <p:cNvSpPr txBox="1"/>
          <p:nvPr/>
        </p:nvSpPr>
        <p:spPr>
          <a:xfrm>
            <a:off x="4341192" y="2227265"/>
            <a:ext cx="1548000" cy="36933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Deactivation Symbol"/>
          <p:cNvSpPr txBox="1"/>
          <p:nvPr/>
        </p:nvSpPr>
        <p:spPr>
          <a:xfrm>
            <a:off x="5889192" y="2227265"/>
            <a:ext cx="1548000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R Symbol"/>
          <p:cNvSpPr txBox="1"/>
          <p:nvPr/>
        </p:nvSpPr>
        <p:spPr>
          <a:xfrm>
            <a:off x="4341192" y="2606023"/>
            <a:ext cx="1548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D Symbol"/>
          <p:cNvSpPr txBox="1"/>
          <p:nvPr/>
        </p:nvSpPr>
        <p:spPr>
          <a:xfrm>
            <a:off x="5889192" y="2606023"/>
            <a:ext cx="1548000" cy="36933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Ego Car">
            <a:extLst>
              <a:ext uri="{FF2B5EF4-FFF2-40B4-BE49-F238E27FC236}">
                <a16:creationId xmlns:a16="http://schemas.microsoft.com/office/drawing/2014/main" xmlns="" id="{C50C0C95-B93E-4475-B6B9-F63A3B5E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33221" t="31629" r="50204" b="56840"/>
          <a:stretch>
            <a:fillRect/>
          </a:stretch>
        </p:blipFill>
        <p:spPr bwMode="auto">
          <a:xfrm rot="16200000">
            <a:off x="2632354" y="5674388"/>
            <a:ext cx="762893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Street 1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1" y="-342000"/>
            <a:ext cx="1464367" cy="7200000"/>
            <a:chOff x="4435463" y="2136305"/>
            <a:chExt cx="2181360" cy="5976664"/>
          </a:xfrm>
        </p:grpSpPr>
        <p:cxnSp>
          <p:nvCxnSpPr>
            <p:cNvPr id="5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Foot Release Pedal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721" y="5327474"/>
            <a:ext cx="1564391" cy="1091013"/>
          </a:xfrm>
          <a:prstGeom prst="rect">
            <a:avLst/>
          </a:prstGeom>
        </p:spPr>
      </p:pic>
      <p:pic>
        <p:nvPicPr>
          <p:cNvPr id="10" name="Foot Press Pedal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447" y="5327474"/>
            <a:ext cx="1564391" cy="1091013"/>
          </a:xfrm>
          <a:prstGeom prst="rect">
            <a:avLst/>
          </a:prstGeom>
        </p:spPr>
      </p:pic>
      <p:pic>
        <p:nvPicPr>
          <p:cNvPr id="47" name="Steering Wheel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3" t="16426" r="24652" b="20496"/>
          <a:stretch/>
        </p:blipFill>
        <p:spPr>
          <a:xfrm>
            <a:off x="5079015" y="3454260"/>
            <a:ext cx="1683834" cy="1728439"/>
          </a:xfrm>
          <a:prstGeom prst="rect">
            <a:avLst/>
          </a:prstGeom>
        </p:spPr>
      </p:pic>
      <p:pic>
        <p:nvPicPr>
          <p:cNvPr id="50" name="Left Hand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 flipH="1">
            <a:off x="3607217" y="3744189"/>
            <a:ext cx="970157" cy="1260087"/>
          </a:xfrm>
          <a:prstGeom prst="rect">
            <a:avLst/>
          </a:prstGeom>
        </p:spPr>
      </p:pic>
      <p:pic>
        <p:nvPicPr>
          <p:cNvPr id="51" name="Right Hand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>
            <a:off x="7366875" y="3710737"/>
            <a:ext cx="970157" cy="1260087"/>
          </a:xfrm>
          <a:prstGeom prst="rect">
            <a:avLst/>
          </a:prstGeom>
        </p:spPr>
      </p:pic>
      <p:pic>
        <p:nvPicPr>
          <p:cNvPr id="52" name="Hands On Yellow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105" y="3416937"/>
            <a:ext cx="2335653" cy="2011258"/>
          </a:xfrm>
          <a:prstGeom prst="rect">
            <a:avLst/>
          </a:prstGeom>
        </p:spPr>
      </p:pic>
      <p:sp>
        <p:nvSpPr>
          <p:cNvPr id="54" name="Textfeld 53"/>
          <p:cNvSpPr txBox="1"/>
          <p:nvPr/>
        </p:nvSpPr>
        <p:spPr>
          <a:xfrm>
            <a:off x="4341192" y="1869455"/>
            <a:ext cx="309600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ALKS Status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3752341" y="189035"/>
            <a:ext cx="50644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Two channel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takeover to manual control</a:t>
            </a:r>
          </a:p>
        </p:txBody>
      </p:sp>
      <p:sp>
        <p:nvSpPr>
          <p:cNvPr id="31" name="Halbbogen 30"/>
          <p:cNvSpPr/>
          <p:nvPr/>
        </p:nvSpPr>
        <p:spPr>
          <a:xfrm>
            <a:off x="9148597" y="1184580"/>
            <a:ext cx="2603557" cy="2566864"/>
          </a:xfrm>
          <a:prstGeom prst="blockArc">
            <a:avLst>
              <a:gd name="adj1" fmla="val 10800000"/>
              <a:gd name="adj2" fmla="val 21527254"/>
              <a:gd name="adj3" fmla="val 2739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10206072" y="1390499"/>
            <a:ext cx="5830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Km/h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Halbbogen 37"/>
          <p:cNvSpPr/>
          <p:nvPr/>
        </p:nvSpPr>
        <p:spPr>
          <a:xfrm>
            <a:off x="9139072" y="1175055"/>
            <a:ext cx="2603557" cy="2566864"/>
          </a:xfrm>
          <a:prstGeom prst="blockArc">
            <a:avLst>
              <a:gd name="adj1" fmla="val 17164834"/>
              <a:gd name="adj2" fmla="val 21527254"/>
              <a:gd name="adj3" fmla="val 2739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10719575" y="998796"/>
            <a:ext cx="6330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8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ALKSMax</a:t>
            </a:r>
            <a:endParaRPr lang="en-US" sz="8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Gerader Verbinder 39"/>
          <p:cNvCxnSpPr/>
          <p:nvPr/>
        </p:nvCxnSpPr>
        <p:spPr>
          <a:xfrm flipH="1">
            <a:off x="10760579" y="1175055"/>
            <a:ext cx="57150" cy="1952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Speedo Accelerate"/>
          <p:cNvGrpSpPr/>
          <p:nvPr/>
        </p:nvGrpSpPr>
        <p:grpSpPr>
          <a:xfrm>
            <a:off x="10371605" y="1323420"/>
            <a:ext cx="157540" cy="2270133"/>
            <a:chOff x="5450254" y="1639276"/>
            <a:chExt cx="314570" cy="4532924"/>
          </a:xfrm>
        </p:grpSpPr>
        <p:grpSp>
          <p:nvGrpSpPr>
            <p:cNvPr id="49" name="Gruppieren 48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58" name="Gleichschenkliges Dreieck 57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Gleichschenkliges Dreieck 58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3" name="Ellipse 52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1" name="Hands On Gray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204" y="3415795"/>
            <a:ext cx="2336980" cy="2012400"/>
          </a:xfrm>
          <a:prstGeom prst="rect">
            <a:avLst/>
          </a:prstGeom>
        </p:spPr>
      </p:pic>
      <p:grpSp>
        <p:nvGrpSpPr>
          <p:cNvPr id="62" name="Speedo Decelerate"/>
          <p:cNvGrpSpPr/>
          <p:nvPr/>
        </p:nvGrpSpPr>
        <p:grpSpPr>
          <a:xfrm rot="1800000">
            <a:off x="10371609" y="1323422"/>
            <a:ext cx="157540" cy="2270133"/>
            <a:chOff x="5450254" y="1639276"/>
            <a:chExt cx="314570" cy="4532924"/>
          </a:xfrm>
        </p:grpSpPr>
        <p:grpSp>
          <p:nvGrpSpPr>
            <p:cNvPr id="63" name="Gruppieren 62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65" name="Gleichschenkliges Dreieck 64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Gleichschenkliges Dreieck 65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4" name="Ellipse 63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Speedo over Accelerate"/>
          <p:cNvGrpSpPr/>
          <p:nvPr/>
        </p:nvGrpSpPr>
        <p:grpSpPr>
          <a:xfrm rot="900000">
            <a:off x="10372071" y="1325280"/>
            <a:ext cx="157540" cy="2270133"/>
            <a:chOff x="5450254" y="1639276"/>
            <a:chExt cx="314570" cy="4532924"/>
          </a:xfrm>
        </p:grpSpPr>
        <p:grpSp>
          <p:nvGrpSpPr>
            <p:cNvPr id="68" name="Gruppieren 67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70" name="Gleichschenkliges Dreieck 69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Gleichschenkliges Dreieck 70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9" name="Ellipse 68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2" name="Grafik 7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73" name="Grafik 7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  <p:sp>
        <p:nvSpPr>
          <p:cNvPr id="74" name="Textfeld 73"/>
          <p:cNvSpPr txBox="1"/>
          <p:nvPr/>
        </p:nvSpPr>
        <p:spPr>
          <a:xfrm>
            <a:off x="216520" y="6037034"/>
            <a:ext cx="1508746" cy="307777"/>
          </a:xfrm>
          <a:prstGeom prst="rect">
            <a:avLst/>
          </a:prstGeom>
          <a:solidFill>
            <a:srgbClr val="E7E6E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11" action="ppaction://hlinksldjump"/>
              </a:rPr>
              <a:t>Repeat Example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5" name="Distance Green"/>
          <p:cNvGrpSpPr/>
          <p:nvPr/>
        </p:nvGrpSpPr>
        <p:grpSpPr>
          <a:xfrm>
            <a:off x="3049511" y="1862986"/>
            <a:ext cx="1670720" cy="2079529"/>
            <a:chOff x="3054956" y="1864071"/>
            <a:chExt cx="1670720" cy="2079529"/>
          </a:xfrm>
        </p:grpSpPr>
        <p:cxnSp>
          <p:nvCxnSpPr>
            <p:cNvPr id="76" name="Gerader Verbinder 75">
              <a:extLst>
                <a:ext uri="{FF2B5EF4-FFF2-40B4-BE49-F238E27FC236}">
                  <a16:creationId xmlns:a16="http://schemas.microsoft.com/office/drawing/2014/main" xmlns="" id="{000B2CEB-C105-4795-971B-753A9E7B3DB3}"/>
                </a:ext>
              </a:extLst>
            </p:cNvPr>
            <p:cNvCxnSpPr/>
            <p:nvPr/>
          </p:nvCxnSpPr>
          <p:spPr>
            <a:xfrm>
              <a:off x="3592099" y="1873307"/>
              <a:ext cx="0" cy="2070293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Gerader Verbinder 76">
              <a:extLst>
                <a:ext uri="{FF2B5EF4-FFF2-40B4-BE49-F238E27FC236}">
                  <a16:creationId xmlns:a16="http://schemas.microsoft.com/office/drawing/2014/main" xmlns="" id="{13B5612C-A546-4CA4-9DA1-07503D1F53EA}"/>
                </a:ext>
              </a:extLst>
            </p:cNvPr>
            <p:cNvCxnSpPr/>
            <p:nvPr/>
          </p:nvCxnSpPr>
          <p:spPr>
            <a:xfrm>
              <a:off x="3073667" y="1864071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Gerader Verbinder 77">
              <a:extLst>
                <a:ext uri="{FF2B5EF4-FFF2-40B4-BE49-F238E27FC236}">
                  <a16:creationId xmlns:a16="http://schemas.microsoft.com/office/drawing/2014/main" xmlns="" id="{BE5F8F17-BE51-4DEE-BC39-B4B03DA1B286}"/>
                </a:ext>
              </a:extLst>
            </p:cNvPr>
            <p:cNvCxnSpPr/>
            <p:nvPr/>
          </p:nvCxnSpPr>
          <p:spPr>
            <a:xfrm>
              <a:off x="3054956" y="3943600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feld 78">
              <a:extLst>
                <a:ext uri="{FF2B5EF4-FFF2-40B4-BE49-F238E27FC236}">
                  <a16:creationId xmlns:a16="http://schemas.microsoft.com/office/drawing/2014/main" xmlns="" id="{A5587B37-8D8D-45A3-8C5D-72FFE108B024}"/>
                </a:ext>
              </a:extLst>
            </p:cNvPr>
            <p:cNvSpPr txBox="1"/>
            <p:nvPr/>
          </p:nvSpPr>
          <p:spPr>
            <a:xfrm>
              <a:off x="3601096" y="3187771"/>
              <a:ext cx="1124580" cy="2616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 Zone</a:t>
              </a:r>
              <a:endParaRPr lang="en-US" sz="11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83" name="Foot Release Pedal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446" y="5316592"/>
            <a:ext cx="1564391" cy="1091013"/>
          </a:xfrm>
          <a:prstGeom prst="rect">
            <a:avLst/>
          </a:prstGeom>
        </p:spPr>
      </p:pic>
      <p:sp>
        <p:nvSpPr>
          <p:cNvPr id="84" name="Textfeld 83"/>
          <p:cNvSpPr txBox="1"/>
          <p:nvPr/>
        </p:nvSpPr>
        <p:spPr>
          <a:xfrm>
            <a:off x="6203386" y="6348812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</a:t>
            </a:r>
            <a:endParaRPr lang="en-GB" dirty="0">
              <a:solidFill>
                <a:srgbClr val="8B8B8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feld 84"/>
          <p:cNvSpPr txBox="1"/>
          <p:nvPr/>
        </p:nvSpPr>
        <p:spPr>
          <a:xfrm>
            <a:off x="4285478" y="6344811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Brake</a:t>
            </a:r>
            <a:endParaRPr lang="en-GB" dirty="0">
              <a:solidFill>
                <a:srgbClr val="8B8B8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577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0 L -0.00052 1.04676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23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48148E-6 L -3.54167E-6 1.04977 " pathEditMode="relative" rAng="0" ptsTypes="AA">
                                      <p:cBhvr>
                                        <p:cTn id="8" dur="1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476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7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125E-6 -1.48148E-6 L 0.02448 -0.05625 C 0.02968 -0.06898 0.03724 -0.07569 0.04531 -0.07569 C 0.05455 -0.07569 0.06198 -0.06898 0.06705 -0.05625 L 0.09179 -1.48148E-6 " pathEditMode="relative" rAng="0" ptsTypes="AAAAA">
                                      <p:cBhvr>
                                        <p:cTn id="2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83" y="-379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7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16667E-7 -3.7037E-7 L -0.02656 -0.05625 C -0.03216 -0.06898 -0.04036 -0.07569 -0.04909 -0.07569 C -0.05898 -0.07569 -0.06706 -0.06898 -0.07253 -0.05625 L -0.09922 -3.7037E-7 " pathEditMode="relative" rAng="0" ptsTypes="AAAAA">
                                      <p:cBhvr>
                                        <p:cTn id="24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61" y="-379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path" presetSubtype="0" decel="35294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-1.66667E-6 -2.96296E-6 L -0.0039 0.63218 " pathEditMode="relative" rAng="0" ptsTypes="AA">
                                      <p:cBhvr>
                                        <p:cTn id="47" dur="8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31667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decel="35294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6.25E-7 2.22222E-6 L -0.00091 0.63403 " pathEditMode="relative" rAng="0" ptsTypes="AA">
                                      <p:cBhvr>
                                        <p:cTn id="49" dur="8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3169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accel="24242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4.58333E-6 1.11111E-6 C 0.00299 -0.08958 0.00677 -0.07616 0.00156 -0.13634 C -0.00365 -0.19491 -0.02657 -0.23866 -0.03529 -0.28125 C -0.04388 -0.3257 -0.04896 -0.3544 -0.05183 -0.39653 C -0.05482 -0.43912 -0.05586 -0.50278 -0.05261 -0.53495 C -0.04935 -0.56412 -0.0405 -0.5963 -0.03151 -0.61806 C -0.02227 -0.64144 -0.00443 -0.66852 0.00156 -0.69537 C 0.00755 -0.72245 0.00612 -0.73704 0.00468 -0.78056 " pathEditMode="relative" rAng="0" ptsTypes="AAAAAAAA">
                                      <p:cBhvr>
                                        <p:cTn id="51" dur="8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5" y="-39028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900000">
                                      <p:cBhvr>
                                        <p:cTn id="5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8" presetClass="emph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Rot by="900000">
                                      <p:cBhvr>
                                        <p:cTn id="6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8" presetClass="emph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Rot by="-1800000">
                                      <p:cBhvr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8" presetClass="emph" presetSubtype="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animRot by="1800000">
                                      <p:cBhvr>
                                        <p:cTn id="8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7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8" presetClass="emph" presetSubtype="0" fill="hold" nodeType="withEffect">
                                  <p:stCondLst>
                                    <p:cond delay="7250"/>
                                  </p:stCondLst>
                                  <p:childTnLst>
                                    <p:animRot by="1800000">
                                      <p:cBhvr>
                                        <p:cTn id="8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9" presetID="8" presetClass="emph" presetSubtype="0" fill="hold" nodeType="withEffect">
                                  <p:stCondLst>
                                    <p:cond delay="8250"/>
                                  </p:stCondLst>
                                  <p:childTnLst>
                                    <p:animRot by="-1800000">
                                      <p:cBhvr>
                                        <p:cTn id="9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1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Rot by="-1800000">
                                      <p:cBhvr>
                                        <p:cTn id="107" dur="29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8" grpId="0" animBg="1"/>
      <p:bldP spid="8" grpId="1" animBg="1"/>
      <p:bldP spid="20" grpId="0" animBg="1"/>
      <p:bldP spid="20" grpId="1" animBg="1"/>
      <p:bldP spid="22" grpId="0" animBg="1"/>
      <p:bldP spid="22" grpId="2" animBg="1"/>
      <p:bldP spid="3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6858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"/>
    </mc:Choice>
    <mc:Fallback xmlns="">
      <p:transition spd="slow" advClick="0" advTm="50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feld 33"/>
          <p:cNvSpPr txBox="1"/>
          <p:nvPr/>
        </p:nvSpPr>
        <p:spPr>
          <a:xfrm>
            <a:off x="4209297" y="2294472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757297" y="2294472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209297" y="2673230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757297" y="2673230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Street 2">
            <a:extLst>
              <a:ext uri="{FF2B5EF4-FFF2-40B4-BE49-F238E27FC236}">
                <a16:creationId xmlns="" xmlns:a16="http://schemas.microsoft.com/office/drawing/2014/main" id="{E69411F9-46B9-41EB-9E30-775B09DC38BF}"/>
              </a:ext>
            </a:extLst>
          </p:cNvPr>
          <p:cNvGrpSpPr/>
          <p:nvPr/>
        </p:nvGrpSpPr>
        <p:grpSpPr>
          <a:xfrm>
            <a:off x="1892930" y="-7542001"/>
            <a:ext cx="1464367" cy="6370426"/>
            <a:chOff x="4435463" y="2136305"/>
            <a:chExt cx="2181360" cy="5976664"/>
          </a:xfrm>
        </p:grpSpPr>
        <p:cxnSp>
          <p:nvCxnSpPr>
            <p:cNvPr id="43" name="Gerade Verbindung 101">
              <a:extLst>
                <a:ext uri="{FF2B5EF4-FFF2-40B4-BE49-F238E27FC236}">
                  <a16:creationId xmlns="" xmlns:a16="http://schemas.microsoft.com/office/drawing/2014/main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102">
              <a:extLst>
                <a:ext uri="{FF2B5EF4-FFF2-40B4-BE49-F238E27FC236}">
                  <a16:creationId xmlns="" xmlns:a16="http://schemas.microsoft.com/office/drawing/2014/main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Activation Symbol"/>
          <p:cNvSpPr txBox="1"/>
          <p:nvPr/>
        </p:nvSpPr>
        <p:spPr>
          <a:xfrm>
            <a:off x="4209297" y="2282950"/>
            <a:ext cx="1548000" cy="36933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Deactivation Symbol"/>
          <p:cNvSpPr txBox="1"/>
          <p:nvPr/>
        </p:nvSpPr>
        <p:spPr>
          <a:xfrm>
            <a:off x="5757297" y="2282950"/>
            <a:ext cx="1548000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R Symbol"/>
          <p:cNvSpPr txBox="1"/>
          <p:nvPr/>
        </p:nvSpPr>
        <p:spPr>
          <a:xfrm>
            <a:off x="4209297" y="2661708"/>
            <a:ext cx="1548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D Symbol"/>
          <p:cNvSpPr txBox="1"/>
          <p:nvPr/>
        </p:nvSpPr>
        <p:spPr>
          <a:xfrm>
            <a:off x="5757297" y="2661708"/>
            <a:ext cx="1548000" cy="36933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Ego Car">
            <a:extLst>
              <a:ext uri="{FF2B5EF4-FFF2-40B4-BE49-F238E27FC236}">
                <a16:creationId xmlns="" xmlns:a16="http://schemas.microsoft.com/office/drawing/2014/main" id="{C50C0C95-B93E-4475-B6B9-F63A3B5E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33221" t="31629" r="50204" b="56840"/>
          <a:stretch>
            <a:fillRect/>
          </a:stretch>
        </p:blipFill>
        <p:spPr bwMode="auto">
          <a:xfrm rot="16200000">
            <a:off x="2632354" y="3921788"/>
            <a:ext cx="762893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Street 1">
            <a:extLst>
              <a:ext uri="{FF2B5EF4-FFF2-40B4-BE49-F238E27FC236}">
                <a16:creationId xmlns="" xmlns:a16="http://schemas.microsoft.com/office/drawing/2014/main" id="{E69411F9-46B9-41EB-9E30-775B09DC38BF}"/>
              </a:ext>
            </a:extLst>
          </p:cNvPr>
          <p:cNvGrpSpPr/>
          <p:nvPr/>
        </p:nvGrpSpPr>
        <p:grpSpPr>
          <a:xfrm>
            <a:off x="1892931" y="-1924050"/>
            <a:ext cx="1464367" cy="8782050"/>
            <a:chOff x="4435463" y="2136305"/>
            <a:chExt cx="2181360" cy="5976664"/>
          </a:xfrm>
        </p:grpSpPr>
        <p:cxnSp>
          <p:nvCxnSpPr>
            <p:cNvPr id="5" name="Gerade Verbindung 100">
              <a:extLst>
                <a:ext uri="{FF2B5EF4-FFF2-40B4-BE49-F238E27FC236}">
                  <a16:creationId xmlns="" xmlns:a16="http://schemas.microsoft.com/office/drawing/2014/main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101">
              <a:extLst>
                <a:ext uri="{FF2B5EF4-FFF2-40B4-BE49-F238E27FC236}">
                  <a16:creationId xmlns="" xmlns:a16="http://schemas.microsoft.com/office/drawing/2014/main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102">
              <a:extLst>
                <a:ext uri="{FF2B5EF4-FFF2-40B4-BE49-F238E27FC236}">
                  <a16:creationId xmlns="" xmlns:a16="http://schemas.microsoft.com/office/drawing/2014/main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feld 53"/>
          <p:cNvSpPr txBox="1"/>
          <p:nvPr/>
        </p:nvSpPr>
        <p:spPr>
          <a:xfrm>
            <a:off x="4209297" y="1925140"/>
            <a:ext cx="309600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ALKS Status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3752341" y="189035"/>
            <a:ext cx="76228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driver follows a transition demand by grabbing the steering control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Halbbogen 30"/>
          <p:cNvSpPr/>
          <p:nvPr/>
        </p:nvSpPr>
        <p:spPr>
          <a:xfrm>
            <a:off x="9171173" y="1139323"/>
            <a:ext cx="2603557" cy="2566864"/>
          </a:xfrm>
          <a:prstGeom prst="blockArc">
            <a:avLst>
              <a:gd name="adj1" fmla="val 10800000"/>
              <a:gd name="adj2" fmla="val 21527254"/>
              <a:gd name="adj3" fmla="val 2739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10228648" y="1345242"/>
            <a:ext cx="5830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Km/h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Halbbogen 37"/>
          <p:cNvSpPr/>
          <p:nvPr/>
        </p:nvSpPr>
        <p:spPr>
          <a:xfrm>
            <a:off x="9161648" y="1129798"/>
            <a:ext cx="2603557" cy="2566864"/>
          </a:xfrm>
          <a:prstGeom prst="blockArc">
            <a:avLst>
              <a:gd name="adj1" fmla="val 17164834"/>
              <a:gd name="adj2" fmla="val 21527254"/>
              <a:gd name="adj3" fmla="val 2739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10742151" y="953539"/>
            <a:ext cx="6330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8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ALKSMax</a:t>
            </a:r>
            <a:endParaRPr lang="en-US" sz="8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Gerader Verbinder 39"/>
          <p:cNvCxnSpPr/>
          <p:nvPr/>
        </p:nvCxnSpPr>
        <p:spPr>
          <a:xfrm flipH="1">
            <a:off x="10783155" y="1129798"/>
            <a:ext cx="57150" cy="1952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Speedo Decelerate"/>
          <p:cNvGrpSpPr/>
          <p:nvPr/>
        </p:nvGrpSpPr>
        <p:grpSpPr>
          <a:xfrm rot="900000">
            <a:off x="10394185" y="1278165"/>
            <a:ext cx="157540" cy="2270133"/>
            <a:chOff x="5450254" y="1639276"/>
            <a:chExt cx="314570" cy="4532924"/>
          </a:xfrm>
        </p:grpSpPr>
        <p:grpSp>
          <p:nvGrpSpPr>
            <p:cNvPr id="63" name="Gruppieren 62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65" name="Gleichschenkliges Dreieck 64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Gleichschenkliges Dreieck 65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4" name="Ellipse 63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2" name="Left Hand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 flipH="1">
            <a:off x="3545639" y="3816327"/>
            <a:ext cx="970157" cy="1260087"/>
          </a:xfrm>
          <a:prstGeom prst="rect">
            <a:avLst/>
          </a:prstGeom>
        </p:spPr>
      </p:pic>
      <p:pic>
        <p:nvPicPr>
          <p:cNvPr id="48" name="Right Hand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>
            <a:off x="7305297" y="3782875"/>
            <a:ext cx="970157" cy="1260087"/>
          </a:xfrm>
          <a:prstGeom prst="rect">
            <a:avLst/>
          </a:prstGeom>
        </p:spPr>
      </p:pic>
      <p:pic>
        <p:nvPicPr>
          <p:cNvPr id="49" name="Hands On Gray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626" y="3487933"/>
            <a:ext cx="2336980" cy="2012400"/>
          </a:xfrm>
          <a:prstGeom prst="rect">
            <a:avLst/>
          </a:prstGeom>
        </p:spPr>
      </p:pic>
      <p:pic>
        <p:nvPicPr>
          <p:cNvPr id="52" name="Steering Wheel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3" t="16426" r="24652" b="20496"/>
          <a:stretch/>
        </p:blipFill>
        <p:spPr>
          <a:xfrm>
            <a:off x="4995309" y="3497284"/>
            <a:ext cx="1683834" cy="1728439"/>
          </a:xfrm>
          <a:prstGeom prst="rect">
            <a:avLst/>
          </a:prstGeom>
        </p:spPr>
      </p:pic>
      <p:sp>
        <p:nvSpPr>
          <p:cNvPr id="53" name="Textfeld 52"/>
          <p:cNvSpPr txBox="1"/>
          <p:nvPr/>
        </p:nvSpPr>
        <p:spPr>
          <a:xfrm>
            <a:off x="216520" y="6037034"/>
            <a:ext cx="1508746" cy="307777"/>
          </a:xfrm>
          <a:prstGeom prst="rect">
            <a:avLst/>
          </a:prstGeom>
          <a:solidFill>
            <a:srgbClr val="E7E6E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6" action="ppaction://hlinksldjump"/>
              </a:rPr>
              <a:t>Repeat Example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Grafik 5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59" name="Grafik 5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  <p:pic>
        <p:nvPicPr>
          <p:cNvPr id="61" name="Foot Release Pedal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985" y="5316593"/>
            <a:ext cx="1564391" cy="1091013"/>
          </a:xfrm>
          <a:prstGeom prst="rect">
            <a:avLst/>
          </a:prstGeom>
        </p:spPr>
      </p:pic>
      <p:pic>
        <p:nvPicPr>
          <p:cNvPr id="67" name="Foot Release Pedal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446" y="5316592"/>
            <a:ext cx="1564391" cy="1091013"/>
          </a:xfrm>
          <a:prstGeom prst="rect">
            <a:avLst/>
          </a:prstGeom>
        </p:spPr>
      </p:pic>
      <p:sp>
        <p:nvSpPr>
          <p:cNvPr id="68" name="Textfeld 67"/>
          <p:cNvSpPr txBox="1"/>
          <p:nvPr/>
        </p:nvSpPr>
        <p:spPr>
          <a:xfrm>
            <a:off x="6203386" y="6348812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</a:t>
            </a:r>
            <a:endParaRPr lang="en-GB" dirty="0">
              <a:solidFill>
                <a:srgbClr val="8B8B8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feld 68"/>
          <p:cNvSpPr txBox="1"/>
          <p:nvPr/>
        </p:nvSpPr>
        <p:spPr>
          <a:xfrm>
            <a:off x="4285478" y="6344811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Brake</a:t>
            </a:r>
            <a:endParaRPr lang="en-GB" dirty="0">
              <a:solidFill>
                <a:srgbClr val="8B8B8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417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2.22222E-6 L -0.00052 1.04676 " pathEditMode="relative" rAng="0" ptsTypes="AA">
                                      <p:cBhvr>
                                        <p:cTn id="6" dur="1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23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4.81481E-6 L -4.375E-6 1.04977 " pathEditMode="relative" rAng="0" ptsTypes="AA">
                                      <p:cBhvr>
                                        <p:cTn id="8" dur="1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5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7" presetClass="path" presetSubtype="0" accel="50000" decel="5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1.04167E-6 3.7037E-7 L 0.02448 -0.05625 C 0.02969 -0.06898 0.03724 -0.07569 0.04531 -0.07569 C 0.05456 -0.07569 0.06198 -0.06898 0.06706 -0.05625 L 0.0918 3.7037E-7 " pathEditMode="relative" rAng="0" ptsTypes="AAAAA">
                                      <p:cBhvr>
                                        <p:cTn id="31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83" y="-379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37" presetClass="path" presetSubtype="0" accel="50000" decel="5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-2.29167E-6 1.48148E-6 L -0.02656 -0.05625 C -0.03216 -0.06898 -0.04036 -0.0757 -0.04909 -0.0757 C -0.05898 -0.0757 -0.06705 -0.06898 -0.07252 -0.05625 L -0.09922 1.48148E-6 " pathEditMode="relative" rAng="0" ptsTypes="AAAAA">
                                      <p:cBhvr>
                                        <p:cTn id="3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61" y="-3796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1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7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7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8" presetClass="emph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animRot by="-6600000">
                                      <p:cBhvr>
                                        <p:cTn id="56" dur="5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20" grpId="0" animBg="1"/>
      <p:bldP spid="20" grpId="1" animBg="1"/>
      <p:bldP spid="22" grpId="0" animBg="1"/>
      <p:bldP spid="22" grpId="1" animBg="1"/>
      <p:bldP spid="33" grpId="0" animBg="1"/>
      <p:bldP spid="33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2668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"/>
    </mc:Choice>
    <mc:Fallback xmlns="">
      <p:transition spd="slow" advClick="0" advTm="50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Steering Wheel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3" t="16426" r="24652" b="20496"/>
          <a:stretch/>
        </p:blipFill>
        <p:spPr>
          <a:xfrm>
            <a:off x="4995309" y="3497284"/>
            <a:ext cx="1683834" cy="1728439"/>
          </a:xfrm>
          <a:prstGeom prst="rect">
            <a:avLst/>
          </a:prstGeom>
        </p:spPr>
      </p:pic>
      <p:sp>
        <p:nvSpPr>
          <p:cNvPr id="34" name="Textfeld 33"/>
          <p:cNvSpPr txBox="1"/>
          <p:nvPr/>
        </p:nvSpPr>
        <p:spPr>
          <a:xfrm>
            <a:off x="4209297" y="2294472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757297" y="2294472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209297" y="2673230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757297" y="2673230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Activation Symbol"/>
          <p:cNvSpPr txBox="1"/>
          <p:nvPr/>
        </p:nvSpPr>
        <p:spPr>
          <a:xfrm>
            <a:off x="4209297" y="2282950"/>
            <a:ext cx="1548000" cy="36933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Deactivation Symbol"/>
          <p:cNvSpPr txBox="1"/>
          <p:nvPr/>
        </p:nvSpPr>
        <p:spPr>
          <a:xfrm>
            <a:off x="5757297" y="2282950"/>
            <a:ext cx="1548000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R Symbol"/>
          <p:cNvSpPr txBox="1"/>
          <p:nvPr/>
        </p:nvSpPr>
        <p:spPr>
          <a:xfrm>
            <a:off x="4209297" y="2661708"/>
            <a:ext cx="1548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D Symbol"/>
          <p:cNvSpPr txBox="1"/>
          <p:nvPr/>
        </p:nvSpPr>
        <p:spPr>
          <a:xfrm>
            <a:off x="5757297" y="2661708"/>
            <a:ext cx="1548000" cy="36933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Ego Car">
            <a:extLst>
              <a:ext uri="{FF2B5EF4-FFF2-40B4-BE49-F238E27FC236}">
                <a16:creationId xmlns="" xmlns:a16="http://schemas.microsoft.com/office/drawing/2014/main" id="{C50C0C95-B93E-4475-B6B9-F63A3B5E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33221" t="31629" r="50204" b="56840"/>
          <a:stretch>
            <a:fillRect/>
          </a:stretch>
        </p:blipFill>
        <p:spPr bwMode="auto">
          <a:xfrm rot="16200000">
            <a:off x="2703906" y="5380751"/>
            <a:ext cx="762893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Street 1">
            <a:extLst>
              <a:ext uri="{FF2B5EF4-FFF2-40B4-BE49-F238E27FC236}">
                <a16:creationId xmlns="" xmlns:a16="http://schemas.microsoft.com/office/drawing/2014/main" id="{E69411F9-46B9-41EB-9E30-775B09DC38BF}"/>
              </a:ext>
            </a:extLst>
          </p:cNvPr>
          <p:cNvGrpSpPr/>
          <p:nvPr/>
        </p:nvGrpSpPr>
        <p:grpSpPr>
          <a:xfrm>
            <a:off x="1892931" y="-1924050"/>
            <a:ext cx="1464367" cy="8782050"/>
            <a:chOff x="4435463" y="2136305"/>
            <a:chExt cx="2181360" cy="5976664"/>
          </a:xfrm>
        </p:grpSpPr>
        <p:cxnSp>
          <p:nvCxnSpPr>
            <p:cNvPr id="5" name="Gerade Verbindung 100">
              <a:extLst>
                <a:ext uri="{FF2B5EF4-FFF2-40B4-BE49-F238E27FC236}">
                  <a16:creationId xmlns="" xmlns:a16="http://schemas.microsoft.com/office/drawing/2014/main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101">
              <a:extLst>
                <a:ext uri="{FF2B5EF4-FFF2-40B4-BE49-F238E27FC236}">
                  <a16:creationId xmlns="" xmlns:a16="http://schemas.microsoft.com/office/drawing/2014/main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102">
              <a:extLst>
                <a:ext uri="{FF2B5EF4-FFF2-40B4-BE49-F238E27FC236}">
                  <a16:creationId xmlns="" xmlns:a16="http://schemas.microsoft.com/office/drawing/2014/main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feld 53"/>
          <p:cNvSpPr txBox="1"/>
          <p:nvPr/>
        </p:nvSpPr>
        <p:spPr>
          <a:xfrm>
            <a:off x="4209297" y="1925140"/>
            <a:ext cx="309600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ALKS Status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3752341" y="189035"/>
            <a:ext cx="82141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driver maintains the vehicle stationary by any braking system</a:t>
            </a:r>
          </a:p>
        </p:txBody>
      </p:sp>
      <p:sp>
        <p:nvSpPr>
          <p:cNvPr id="31" name="Halbbogen 30"/>
          <p:cNvSpPr/>
          <p:nvPr/>
        </p:nvSpPr>
        <p:spPr>
          <a:xfrm>
            <a:off x="9171173" y="1139323"/>
            <a:ext cx="2603557" cy="2566864"/>
          </a:xfrm>
          <a:prstGeom prst="blockArc">
            <a:avLst>
              <a:gd name="adj1" fmla="val 10800000"/>
              <a:gd name="adj2" fmla="val 21527254"/>
              <a:gd name="adj3" fmla="val 2739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10228648" y="1345242"/>
            <a:ext cx="5830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Km/h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Halbbogen 37"/>
          <p:cNvSpPr/>
          <p:nvPr/>
        </p:nvSpPr>
        <p:spPr>
          <a:xfrm>
            <a:off x="9161648" y="1129798"/>
            <a:ext cx="2603557" cy="2566864"/>
          </a:xfrm>
          <a:prstGeom prst="blockArc">
            <a:avLst>
              <a:gd name="adj1" fmla="val 17164834"/>
              <a:gd name="adj2" fmla="val 21527254"/>
              <a:gd name="adj3" fmla="val 2739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10742151" y="953539"/>
            <a:ext cx="6330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8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ALKSMax</a:t>
            </a:r>
            <a:endParaRPr lang="en-US" sz="8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Gerader Verbinder 39"/>
          <p:cNvCxnSpPr/>
          <p:nvPr/>
        </p:nvCxnSpPr>
        <p:spPr>
          <a:xfrm flipH="1">
            <a:off x="10783155" y="1129798"/>
            <a:ext cx="57150" cy="1952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Speedo Decelerate"/>
          <p:cNvGrpSpPr/>
          <p:nvPr/>
        </p:nvGrpSpPr>
        <p:grpSpPr>
          <a:xfrm rot="900000">
            <a:off x="10394185" y="1278165"/>
            <a:ext cx="157540" cy="2270133"/>
            <a:chOff x="5450254" y="1639276"/>
            <a:chExt cx="314570" cy="4532924"/>
          </a:xfrm>
        </p:grpSpPr>
        <p:grpSp>
          <p:nvGrpSpPr>
            <p:cNvPr id="63" name="Gruppieren 62"/>
            <p:cNvGrpSpPr/>
            <p:nvPr/>
          </p:nvGrpSpPr>
          <p:grpSpPr>
            <a:xfrm>
              <a:off x="5556739" y="1639276"/>
              <a:ext cx="101600" cy="4532924"/>
              <a:chOff x="5556739" y="429845"/>
              <a:chExt cx="101600" cy="4532924"/>
            </a:xfrm>
            <a:solidFill>
              <a:srgbClr val="FF0000"/>
            </a:solidFill>
          </p:grpSpPr>
          <p:sp>
            <p:nvSpPr>
              <p:cNvPr id="65" name="Gleichschenkliges Dreieck 64"/>
              <p:cNvSpPr/>
              <p:nvPr/>
            </p:nvSpPr>
            <p:spPr>
              <a:xfrm>
                <a:off x="5556739" y="429845"/>
                <a:ext cx="101600" cy="2266462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Gleichschenkliges Dreieck 65"/>
              <p:cNvSpPr/>
              <p:nvPr/>
            </p:nvSpPr>
            <p:spPr>
              <a:xfrm flipV="1">
                <a:off x="5556739" y="2696307"/>
                <a:ext cx="101600" cy="2266462"/>
              </a:xfrm>
              <a:prstGeom prst="triangl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4" name="Ellipse 63"/>
            <p:cNvSpPr/>
            <p:nvPr/>
          </p:nvSpPr>
          <p:spPr>
            <a:xfrm>
              <a:off x="5450254" y="3743691"/>
              <a:ext cx="314570" cy="31457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2" name="Left Hand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 flipH="1">
            <a:off x="3545639" y="3816327"/>
            <a:ext cx="970157" cy="1260087"/>
          </a:xfrm>
          <a:prstGeom prst="rect">
            <a:avLst/>
          </a:prstGeom>
        </p:spPr>
      </p:pic>
      <p:pic>
        <p:nvPicPr>
          <p:cNvPr id="48" name="Right Hand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>
            <a:off x="7305297" y="3782875"/>
            <a:ext cx="970157" cy="1260087"/>
          </a:xfrm>
          <a:prstGeom prst="rect">
            <a:avLst/>
          </a:prstGeom>
        </p:spPr>
      </p:pic>
      <p:sp>
        <p:nvSpPr>
          <p:cNvPr id="53" name="Textfeld 52">
            <a:hlinkClick r:id="rId5" action="ppaction://hlinksldjump"/>
          </p:cNvPr>
          <p:cNvSpPr txBox="1"/>
          <p:nvPr/>
        </p:nvSpPr>
        <p:spPr>
          <a:xfrm>
            <a:off x="216520" y="6037034"/>
            <a:ext cx="1508746" cy="307777"/>
          </a:xfrm>
          <a:prstGeom prst="rect">
            <a:avLst/>
          </a:prstGeom>
          <a:solidFill>
            <a:srgbClr val="E7E6E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5" action="ppaction://hlinksldjump"/>
              </a:rPr>
              <a:t>Repeat Example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Grafik 5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59" name="Grafik 5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  <p:pic>
        <p:nvPicPr>
          <p:cNvPr id="61" name="Foot Release Pedal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306" y="5316593"/>
            <a:ext cx="1564391" cy="1091013"/>
          </a:xfrm>
          <a:prstGeom prst="rect">
            <a:avLst/>
          </a:prstGeom>
        </p:spPr>
      </p:pic>
      <p:pic>
        <p:nvPicPr>
          <p:cNvPr id="67" name="Foot Release Pedal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253" y="5316592"/>
            <a:ext cx="1564391" cy="1091013"/>
          </a:xfrm>
          <a:prstGeom prst="rect">
            <a:avLst/>
          </a:prstGeom>
        </p:spPr>
      </p:pic>
      <p:sp>
        <p:nvSpPr>
          <p:cNvPr id="68" name="Textfeld 67"/>
          <p:cNvSpPr txBox="1"/>
          <p:nvPr/>
        </p:nvSpPr>
        <p:spPr>
          <a:xfrm>
            <a:off x="6203386" y="6348812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</a:t>
            </a:r>
            <a:endParaRPr lang="en-GB" dirty="0">
              <a:solidFill>
                <a:srgbClr val="8B8B8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feld 68"/>
          <p:cNvSpPr txBox="1"/>
          <p:nvPr/>
        </p:nvSpPr>
        <p:spPr>
          <a:xfrm>
            <a:off x="4285478" y="6344811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Brake</a:t>
            </a:r>
            <a:endParaRPr lang="en-GB" dirty="0">
              <a:solidFill>
                <a:srgbClr val="8B8B8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Street 2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0" y="-8789367"/>
            <a:ext cx="1464367" cy="7200000"/>
            <a:chOff x="4435463" y="2136305"/>
            <a:chExt cx="2181360" cy="5976664"/>
          </a:xfrm>
        </p:grpSpPr>
        <p:cxnSp>
          <p:nvCxnSpPr>
            <p:cNvPr id="50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Foot Press Pedal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887" y="5327474"/>
            <a:ext cx="1564391" cy="1091013"/>
          </a:xfrm>
          <a:prstGeom prst="rect">
            <a:avLst/>
          </a:prstGeom>
        </p:spPr>
      </p:pic>
      <p:grpSp>
        <p:nvGrpSpPr>
          <p:cNvPr id="2" name="Congestion 1"/>
          <p:cNvGrpSpPr/>
          <p:nvPr/>
        </p:nvGrpSpPr>
        <p:grpSpPr>
          <a:xfrm>
            <a:off x="1930310" y="-5356091"/>
            <a:ext cx="1375423" cy="4605796"/>
            <a:chOff x="104400" y="-203963"/>
            <a:chExt cx="1375423" cy="4605796"/>
          </a:xfrm>
        </p:grpSpPr>
        <p:pic>
          <p:nvPicPr>
            <p:cNvPr id="46" name="Other Car">
              <a:extLst>
                <a:ext uri="{FF2B5EF4-FFF2-40B4-BE49-F238E27FC236}">
                  <a16:creationId xmlns:a16="http://schemas.microsoft.com/office/drawing/2014/main" xmlns="" id="{1700FCED-93F3-4D01-BA01-B202F122E4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l="33221" t="31629" r="50204" b="56840"/>
            <a:stretch>
              <a:fillRect/>
            </a:stretch>
          </p:blipFill>
          <p:spPr bwMode="auto">
            <a:xfrm rot="16200000">
              <a:off x="-110547" y="1202838"/>
              <a:ext cx="762892" cy="331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7" name="Other Car">
              <a:extLst>
                <a:ext uri="{FF2B5EF4-FFF2-40B4-BE49-F238E27FC236}">
                  <a16:creationId xmlns:a16="http://schemas.microsoft.com/office/drawing/2014/main" xmlns="" id="{1700FCED-93F3-4D01-BA01-B202F122E4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l="33221" t="31629" r="50204" b="56840"/>
            <a:stretch>
              <a:fillRect/>
            </a:stretch>
          </p:blipFill>
          <p:spPr bwMode="auto">
            <a:xfrm rot="16200000">
              <a:off x="862008" y="1216009"/>
              <a:ext cx="762892" cy="331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" name="Other Car">
              <a:extLst>
                <a:ext uri="{FF2B5EF4-FFF2-40B4-BE49-F238E27FC236}">
                  <a16:creationId xmlns:a16="http://schemas.microsoft.com/office/drawing/2014/main" xmlns="" id="{1700FCED-93F3-4D01-BA01-B202F122E4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l="33221" t="31629" r="50204" b="56840"/>
            <a:stretch>
              <a:fillRect/>
            </a:stretch>
          </p:blipFill>
          <p:spPr bwMode="auto">
            <a:xfrm rot="16200000">
              <a:off x="-99920" y="2066486"/>
              <a:ext cx="762892" cy="331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" name="Other Car">
              <a:extLst>
                <a:ext uri="{FF2B5EF4-FFF2-40B4-BE49-F238E27FC236}">
                  <a16:creationId xmlns:a16="http://schemas.microsoft.com/office/drawing/2014/main" xmlns="" id="{1700FCED-93F3-4D01-BA01-B202F122E4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l="33221" t="31629" r="50204" b="56840"/>
            <a:stretch>
              <a:fillRect/>
            </a:stretch>
          </p:blipFill>
          <p:spPr bwMode="auto">
            <a:xfrm rot="16200000">
              <a:off x="898558" y="2068965"/>
              <a:ext cx="762892" cy="331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" name="Other Car">
              <a:extLst>
                <a:ext uri="{FF2B5EF4-FFF2-40B4-BE49-F238E27FC236}">
                  <a16:creationId xmlns:a16="http://schemas.microsoft.com/office/drawing/2014/main" xmlns="" id="{1700FCED-93F3-4D01-BA01-B202F122E4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l="33221" t="31629" r="50204" b="56840"/>
            <a:stretch>
              <a:fillRect/>
            </a:stretch>
          </p:blipFill>
          <p:spPr bwMode="auto">
            <a:xfrm rot="16200000">
              <a:off x="-111200" y="2960513"/>
              <a:ext cx="762892" cy="331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2" name="Other Car">
              <a:extLst>
                <a:ext uri="{FF2B5EF4-FFF2-40B4-BE49-F238E27FC236}">
                  <a16:creationId xmlns:a16="http://schemas.microsoft.com/office/drawing/2014/main" xmlns="" id="{1700FCED-93F3-4D01-BA01-B202F122E4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l="33221" t="31629" r="50204" b="56840"/>
            <a:stretch>
              <a:fillRect/>
            </a:stretch>
          </p:blipFill>
          <p:spPr bwMode="auto">
            <a:xfrm rot="16200000">
              <a:off x="932531" y="2979585"/>
              <a:ext cx="762892" cy="331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3" name="Other Car">
              <a:extLst>
                <a:ext uri="{FF2B5EF4-FFF2-40B4-BE49-F238E27FC236}">
                  <a16:creationId xmlns:a16="http://schemas.microsoft.com/office/drawing/2014/main" xmlns="" id="{1700FCED-93F3-4D01-BA01-B202F122E4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l="33221" t="31629" r="50204" b="56840"/>
            <a:stretch>
              <a:fillRect/>
            </a:stretch>
          </p:blipFill>
          <p:spPr bwMode="auto">
            <a:xfrm rot="16200000">
              <a:off x="-103691" y="3854541"/>
              <a:ext cx="762892" cy="331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" name="Other Car">
              <a:extLst>
                <a:ext uri="{FF2B5EF4-FFF2-40B4-BE49-F238E27FC236}">
                  <a16:creationId xmlns:a16="http://schemas.microsoft.com/office/drawing/2014/main" xmlns="" id="{1700FCED-93F3-4D01-BA01-B202F122E4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l="33221" t="31629" r="50204" b="56840"/>
            <a:stretch>
              <a:fillRect/>
            </a:stretch>
          </p:blipFill>
          <p:spPr bwMode="auto">
            <a:xfrm rot="16200000">
              <a:off x="914041" y="3839154"/>
              <a:ext cx="762892" cy="331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" name="Other Car">
              <a:extLst>
                <a:ext uri="{FF2B5EF4-FFF2-40B4-BE49-F238E27FC236}">
                  <a16:creationId xmlns:a16="http://schemas.microsoft.com/office/drawing/2014/main" xmlns="" id="{1700FCED-93F3-4D01-BA01-B202F122E4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l="33221" t="31629" r="50204" b="56840"/>
            <a:stretch>
              <a:fillRect/>
            </a:stretch>
          </p:blipFill>
          <p:spPr bwMode="auto">
            <a:xfrm rot="18015050">
              <a:off x="398213" y="310646"/>
              <a:ext cx="762892" cy="331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6" name="Other Car">
              <a:extLst>
                <a:ext uri="{FF2B5EF4-FFF2-40B4-BE49-F238E27FC236}">
                  <a16:creationId xmlns:a16="http://schemas.microsoft.com/office/drawing/2014/main" xmlns="" id="{1700FCED-93F3-4D01-BA01-B202F122E4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l="33221" t="31629" r="50204" b="56840"/>
            <a:stretch>
              <a:fillRect/>
            </a:stretch>
          </p:blipFill>
          <p:spPr bwMode="auto">
            <a:xfrm rot="3641544">
              <a:off x="789161" y="11637"/>
              <a:ext cx="762892" cy="331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7" name="Congestion 2"/>
          <p:cNvGrpSpPr/>
          <p:nvPr/>
        </p:nvGrpSpPr>
        <p:grpSpPr>
          <a:xfrm>
            <a:off x="1948634" y="1359117"/>
            <a:ext cx="1375423" cy="3414595"/>
            <a:chOff x="104400" y="987238"/>
            <a:chExt cx="1375423" cy="3414595"/>
          </a:xfrm>
        </p:grpSpPr>
        <p:pic>
          <p:nvPicPr>
            <p:cNvPr id="78" name="Other Car">
              <a:extLst>
                <a:ext uri="{FF2B5EF4-FFF2-40B4-BE49-F238E27FC236}">
                  <a16:creationId xmlns:a16="http://schemas.microsoft.com/office/drawing/2014/main" xmlns="" id="{1700FCED-93F3-4D01-BA01-B202F122E4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l="33221" t="31629" r="50204" b="56840"/>
            <a:stretch>
              <a:fillRect/>
            </a:stretch>
          </p:blipFill>
          <p:spPr bwMode="auto">
            <a:xfrm rot="16200000">
              <a:off x="-110547" y="1202838"/>
              <a:ext cx="762892" cy="331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9" name="Other Car">
              <a:extLst>
                <a:ext uri="{FF2B5EF4-FFF2-40B4-BE49-F238E27FC236}">
                  <a16:creationId xmlns:a16="http://schemas.microsoft.com/office/drawing/2014/main" xmlns="" id="{1700FCED-93F3-4D01-BA01-B202F122E4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l="33221" t="31629" r="50204" b="56840"/>
            <a:stretch>
              <a:fillRect/>
            </a:stretch>
          </p:blipFill>
          <p:spPr bwMode="auto">
            <a:xfrm rot="16200000">
              <a:off x="862008" y="1216009"/>
              <a:ext cx="762892" cy="331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0" name="Other Car">
              <a:extLst>
                <a:ext uri="{FF2B5EF4-FFF2-40B4-BE49-F238E27FC236}">
                  <a16:creationId xmlns:a16="http://schemas.microsoft.com/office/drawing/2014/main" xmlns="" id="{1700FCED-93F3-4D01-BA01-B202F122E4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l="33221" t="31629" r="50204" b="56840"/>
            <a:stretch>
              <a:fillRect/>
            </a:stretch>
          </p:blipFill>
          <p:spPr bwMode="auto">
            <a:xfrm rot="16200000">
              <a:off x="-99920" y="2066486"/>
              <a:ext cx="762892" cy="331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1" name="Other Car">
              <a:extLst>
                <a:ext uri="{FF2B5EF4-FFF2-40B4-BE49-F238E27FC236}">
                  <a16:creationId xmlns:a16="http://schemas.microsoft.com/office/drawing/2014/main" xmlns="" id="{1700FCED-93F3-4D01-BA01-B202F122E4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l="33221" t="31629" r="50204" b="56840"/>
            <a:stretch>
              <a:fillRect/>
            </a:stretch>
          </p:blipFill>
          <p:spPr bwMode="auto">
            <a:xfrm rot="16200000">
              <a:off x="898558" y="2068965"/>
              <a:ext cx="762892" cy="331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" name="Other Car">
              <a:extLst>
                <a:ext uri="{FF2B5EF4-FFF2-40B4-BE49-F238E27FC236}">
                  <a16:creationId xmlns:a16="http://schemas.microsoft.com/office/drawing/2014/main" xmlns="" id="{1700FCED-93F3-4D01-BA01-B202F122E4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l="33221" t="31629" r="50204" b="56840"/>
            <a:stretch>
              <a:fillRect/>
            </a:stretch>
          </p:blipFill>
          <p:spPr bwMode="auto">
            <a:xfrm rot="16200000">
              <a:off x="-111200" y="2960513"/>
              <a:ext cx="762892" cy="331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" name="Other Car">
              <a:extLst>
                <a:ext uri="{FF2B5EF4-FFF2-40B4-BE49-F238E27FC236}">
                  <a16:creationId xmlns:a16="http://schemas.microsoft.com/office/drawing/2014/main" xmlns="" id="{1700FCED-93F3-4D01-BA01-B202F122E4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l="33221" t="31629" r="50204" b="56840"/>
            <a:stretch>
              <a:fillRect/>
            </a:stretch>
          </p:blipFill>
          <p:spPr bwMode="auto">
            <a:xfrm rot="16200000">
              <a:off x="932531" y="2979585"/>
              <a:ext cx="762892" cy="331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4" name="Other Car">
              <a:extLst>
                <a:ext uri="{FF2B5EF4-FFF2-40B4-BE49-F238E27FC236}">
                  <a16:creationId xmlns:a16="http://schemas.microsoft.com/office/drawing/2014/main" xmlns="" id="{1700FCED-93F3-4D01-BA01-B202F122E4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l="33221" t="31629" r="50204" b="56840"/>
            <a:stretch>
              <a:fillRect/>
            </a:stretch>
          </p:blipFill>
          <p:spPr bwMode="auto">
            <a:xfrm rot="16200000">
              <a:off x="-103691" y="3854541"/>
              <a:ext cx="762892" cy="331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5" name="Other Car">
              <a:extLst>
                <a:ext uri="{FF2B5EF4-FFF2-40B4-BE49-F238E27FC236}">
                  <a16:creationId xmlns:a16="http://schemas.microsoft.com/office/drawing/2014/main" xmlns="" id="{1700FCED-93F3-4D01-BA01-B202F122E4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</a:blip>
            <a:srcRect l="33221" t="31629" r="50204" b="56840"/>
            <a:stretch>
              <a:fillRect/>
            </a:stretch>
          </p:blipFill>
          <p:spPr bwMode="auto">
            <a:xfrm rot="16200000">
              <a:off x="914041" y="3839154"/>
              <a:ext cx="762892" cy="3316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783309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decel="7142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2.22222E-6 L -0.00052 1.04676 " pathEditMode="relative" rAng="0" ptsTypes="AA">
                                      <p:cBhvr>
                                        <p:cTn id="6" dur="7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23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decel="7142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2.96296E-6 L -4.375E-6 1.04977 " pathEditMode="relative" rAng="0" ptsTypes="AA">
                                      <p:cBhvr>
                                        <p:cTn id="8" dur="7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5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28571" decel="7142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11111E-6 L 0.00052 0.80487 " pathEditMode="relative" rAng="0" ptsTypes="AA">
                                      <p:cBhvr>
                                        <p:cTn id="10" dur="7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4159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decel="7142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6300000">
                                      <p:cBhvr>
                                        <p:cTn id="12" dur="7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3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4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2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Motion origin="layout" path="M 4.16667E-6 -7.40741E-7 L -0.00143 -0.89213 " pathEditMode="relative" rAng="0" ptsTypes="AA">
                                      <p:cBhvr>
                                        <p:cTn id="56" dur="1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" y="-46412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20" grpId="0" animBg="1"/>
      <p:bldP spid="20" grpId="1" animBg="1"/>
      <p:bldP spid="22" grpId="0" animBg="1"/>
      <p:bldP spid="22" grpId="3" animBg="1"/>
      <p:bldP spid="22" grpId="4" animBg="1"/>
      <p:bldP spid="33" grpId="1" animBg="1"/>
      <p:bldP spid="33" grpId="2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feld 38"/>
          <p:cNvSpPr txBox="1"/>
          <p:nvPr/>
        </p:nvSpPr>
        <p:spPr>
          <a:xfrm>
            <a:off x="5104383" y="3167390"/>
            <a:ext cx="19832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2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>
            <a:off x="732049" y="1102854"/>
            <a:ext cx="1221936" cy="29153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32050" y="244453"/>
            <a:ext cx="53992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ALKS examples – Definitions and Symbols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2081426" y="1110130"/>
            <a:ext cx="44495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System is active and performing the driving task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2081426" y="1808842"/>
            <a:ext cx="4605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System is not active and not performing the driving task</a:t>
            </a:r>
          </a:p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Driver is in manual control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2081426" y="3161974"/>
            <a:ext cx="6832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System is active but due to a driver Input (in these examples only the driver input is considered) the driver is requested to take over the manual driving task again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2081426" y="2481370"/>
            <a:ext cx="6832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The driver input forces the vehicle to a change of the lateral or longitudinal movement other than the system would do by performing the driving task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732049" y="1808842"/>
            <a:ext cx="1221936" cy="29153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732049" y="2475456"/>
            <a:ext cx="1221936" cy="291538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751028" y="3163385"/>
            <a:ext cx="1221936" cy="291538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3" name="Gruppieren 92"/>
          <p:cNvGrpSpPr/>
          <p:nvPr/>
        </p:nvGrpSpPr>
        <p:grpSpPr>
          <a:xfrm>
            <a:off x="2051511" y="4352168"/>
            <a:ext cx="1737976" cy="1216355"/>
            <a:chOff x="1084996" y="4282161"/>
            <a:chExt cx="1737976" cy="1216355"/>
          </a:xfrm>
        </p:grpSpPr>
        <p:pic>
          <p:nvPicPr>
            <p:cNvPr id="57" name="Grafik 5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99" t="18771" r="26387" b="23844"/>
            <a:stretch/>
          </p:blipFill>
          <p:spPr>
            <a:xfrm>
              <a:off x="1557985" y="4282161"/>
              <a:ext cx="792000" cy="792000"/>
            </a:xfrm>
            <a:prstGeom prst="rect">
              <a:avLst/>
            </a:prstGeom>
          </p:spPr>
        </p:pic>
        <p:sp>
          <p:nvSpPr>
            <p:cNvPr id="59" name="Textfeld 58"/>
            <p:cNvSpPr txBox="1"/>
            <p:nvPr/>
          </p:nvSpPr>
          <p:spPr>
            <a:xfrm>
              <a:off x="1084996" y="5083018"/>
              <a:ext cx="1737976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System with </a:t>
              </a:r>
              <a:br>
                <a:rPr lang="en-US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no steering </a:t>
              </a:r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input </a:t>
              </a:r>
              <a:r>
                <a:rPr lang="en-US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detected</a:t>
              </a:r>
              <a:endParaRPr 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2" name="Gruppieren 91"/>
          <p:cNvGrpSpPr/>
          <p:nvPr/>
        </p:nvGrpSpPr>
        <p:grpSpPr>
          <a:xfrm>
            <a:off x="4258249" y="4358130"/>
            <a:ext cx="1550424" cy="1197838"/>
            <a:chOff x="3659985" y="4291018"/>
            <a:chExt cx="1550424" cy="1197838"/>
          </a:xfrm>
        </p:grpSpPr>
        <p:pic>
          <p:nvPicPr>
            <p:cNvPr id="88" name="Grafik 8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75" t="18981" r="26636" b="24011"/>
            <a:stretch/>
          </p:blipFill>
          <p:spPr>
            <a:xfrm>
              <a:off x="4032985" y="4291018"/>
              <a:ext cx="792000" cy="792000"/>
            </a:xfrm>
            <a:prstGeom prst="rect">
              <a:avLst/>
            </a:prstGeom>
          </p:spPr>
        </p:pic>
        <p:sp>
          <p:nvSpPr>
            <p:cNvPr id="89" name="Textfeld 88"/>
            <p:cNvSpPr txBox="1"/>
            <p:nvPr/>
          </p:nvSpPr>
          <p:spPr>
            <a:xfrm>
              <a:off x="3659985" y="5073358"/>
              <a:ext cx="1550424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System with </a:t>
              </a:r>
              <a:b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steering </a:t>
              </a:r>
              <a:r>
                <a:rPr lang="en-US" sz="1050" dirty="0">
                  <a:latin typeface="Arial" panose="020B0604020202020204" pitchFamily="34" charset="0"/>
                  <a:cs typeface="Arial" panose="020B0604020202020204" pitchFamily="34" charset="0"/>
                </a:rPr>
                <a:t>i</a:t>
              </a:r>
              <a:r>
                <a:rPr lang="en-US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nput detected</a:t>
              </a:r>
              <a:endParaRPr 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8" name="Grafik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26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feld 15"/>
          <p:cNvSpPr txBox="1"/>
          <p:nvPr/>
        </p:nvSpPr>
        <p:spPr>
          <a:xfrm>
            <a:off x="732050" y="244453"/>
            <a:ext cx="4357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ALKS examples – list of scenarios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732050" y="1076325"/>
            <a:ext cx="10936786" cy="500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2" action="ppaction://hlinksldjump"/>
              </a:rPr>
              <a:t>The driver provides a steering input which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2" action="ppaction://hlinksldjump"/>
              </a:rPr>
              <a:t>Option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2" action="ppaction://hlinksldjump"/>
              </a:rPr>
              <a:t>1 = [led the vehicle to cross a lane marking]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  <a:hlinkClick r:id="rId3" action="ppaction://hlinksldjump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4" action="ppaction://hlinksldjump"/>
              </a:rPr>
              <a:t>The driver provides a steering input which Option 1 =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4" action="ppaction://hlinksldjump"/>
              </a:rPr>
              <a:t>[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4" action="ppaction://hlinksldjump"/>
              </a:rPr>
              <a:t>The driver is steering within the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4" action="ppaction://hlinksldjump"/>
              </a:rPr>
              <a:t>lane]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5" action="ppaction://hlinksldjump"/>
              </a:rPr>
              <a:t>Steering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5" action="ppaction://hlinksldjump"/>
              </a:rPr>
              <a:t>override leads directly to deactivation [Option 2]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hlinkClick r:id="rId5" action="ppaction://hlinksldjump"/>
              </a:rPr>
              <a:t>“Driver alters the vehicle’s path” = Manual control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6" action="ppaction://hlinksldjump"/>
              </a:rPr>
              <a:t>Acceleration override not holding the steering wheel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7" action="ppaction://hlinksldjump"/>
              </a:rPr>
              <a:t>Acceleration override suppressed by system while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7" action="ppaction://hlinksldjump"/>
              </a:rPr>
              <a:t>not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7" action="ppaction://hlinksldjump"/>
              </a:rPr>
              <a:t>holding the steering wheel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8" action="ppaction://hlinksldjump"/>
              </a:rPr>
              <a:t>Acceleration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8" action="ppaction://hlinksldjump"/>
              </a:rPr>
              <a:t>while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8" action="ppaction://hlinksldjump"/>
              </a:rPr>
              <a:t>holding the steering wheel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9" action="ppaction://hlinksldjump"/>
              </a:rPr>
              <a:t>Brake while holding the steering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9" action="ppaction://hlinksldjump"/>
              </a:rPr>
              <a:t>wheel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10" action="ppaction://hlinksldjump"/>
              </a:rPr>
              <a:t>Brake while not holding the steering wheel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11" action="ppaction://hlinksldjump"/>
              </a:rPr>
              <a:t>Two channel takeover to manual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11" action="ppaction://hlinksldjump"/>
              </a:rPr>
              <a:t>control</a:t>
            </a:r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12" action="ppaction://hlinksldjump"/>
              </a:rPr>
              <a:t>Automatic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12" action="ppaction://hlinksldjump"/>
              </a:rPr>
              <a:t>deactivation - “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12" action="ppaction://hlinksldjump"/>
              </a:rPr>
              <a:t>The driver follows a transition demand by grabbing the steering control.”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i="1" dirty="0" smtClean="0">
                <a:latin typeface="Arial" panose="020B0604020202020204" pitchFamily="34" charset="0"/>
                <a:cs typeface="Arial" panose="020B0604020202020204" pitchFamily="34" charset="0"/>
                <a:hlinkClick r:id="rId13" action="ppaction://hlinksldjump"/>
              </a:rPr>
              <a:t>The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  <a:hlinkClick r:id="rId13" action="ppaction://hlinksldjump"/>
              </a:rPr>
              <a:t>driver maintains the vehicle stationary by any braking system</a:t>
            </a:r>
            <a:endParaRPr lang="en-US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637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feld 38"/>
          <p:cNvSpPr txBox="1"/>
          <p:nvPr/>
        </p:nvSpPr>
        <p:spPr>
          <a:xfrm>
            <a:off x="732051" y="3451901"/>
            <a:ext cx="87126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Automated Lane Keeping Systems </a:t>
            </a:r>
          </a:p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Steering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override </a:t>
            </a:r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leads to deactivation upon lane departure [Option 1]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06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7602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"/>
    </mc:Choice>
    <mc:Fallback xmlns="">
      <p:transition spd="slow" advClick="0" advTm="5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hteck 58"/>
          <p:cNvSpPr/>
          <p:nvPr/>
        </p:nvSpPr>
        <p:spPr>
          <a:xfrm>
            <a:off x="2799868" y="1862986"/>
            <a:ext cx="485775" cy="2056704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>
                  <a:alpha val="49000"/>
                </a:schemeClr>
              </a:solidFill>
            </a:endParaRPr>
          </a:p>
        </p:txBody>
      </p:sp>
      <p:pic>
        <p:nvPicPr>
          <p:cNvPr id="12" name="Restricted Are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449" y="1132820"/>
            <a:ext cx="399456" cy="684000"/>
          </a:xfrm>
          <a:prstGeom prst="rect">
            <a:avLst/>
          </a:prstGeom>
        </p:spPr>
      </p:pic>
      <p:sp>
        <p:nvSpPr>
          <p:cNvPr id="34" name="Textfeld 33"/>
          <p:cNvSpPr txBox="1"/>
          <p:nvPr/>
        </p:nvSpPr>
        <p:spPr>
          <a:xfrm>
            <a:off x="4100849" y="2219213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648849" y="2219213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100849" y="2597971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648849" y="2597971"/>
            <a:ext cx="1548000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Street 2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0" y="-7542001"/>
            <a:ext cx="1464367" cy="7200000"/>
            <a:chOff x="4435463" y="2136305"/>
            <a:chExt cx="2181360" cy="5976664"/>
          </a:xfrm>
        </p:grpSpPr>
        <p:cxnSp>
          <p:nvCxnSpPr>
            <p:cNvPr id="42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Street 1">
            <a:extLst>
              <a:ext uri="{FF2B5EF4-FFF2-40B4-BE49-F238E27FC236}">
                <a16:creationId xmlns:a16="http://schemas.microsoft.com/office/drawing/2014/main" xmlns="" id="{E69411F9-46B9-41EB-9E30-775B09DC38BF}"/>
              </a:ext>
            </a:extLst>
          </p:cNvPr>
          <p:cNvGrpSpPr/>
          <p:nvPr/>
        </p:nvGrpSpPr>
        <p:grpSpPr>
          <a:xfrm>
            <a:off x="1892931" y="-342000"/>
            <a:ext cx="1464367" cy="7200000"/>
            <a:chOff x="4435463" y="2136305"/>
            <a:chExt cx="2181360" cy="5976664"/>
          </a:xfrm>
        </p:grpSpPr>
        <p:cxnSp>
          <p:nvCxnSpPr>
            <p:cNvPr id="5" name="Gerade Verbindung 100">
              <a:extLst>
                <a:ext uri="{FF2B5EF4-FFF2-40B4-BE49-F238E27FC236}">
                  <a16:creationId xmlns:a16="http://schemas.microsoft.com/office/drawing/2014/main" xmlns="" id="{674F854B-BEAE-482C-A4CE-D781E836B056}"/>
                </a:ext>
              </a:extLst>
            </p:cNvPr>
            <p:cNvCxnSpPr/>
            <p:nvPr/>
          </p:nvCxnSpPr>
          <p:spPr>
            <a:xfrm rot="16200000">
              <a:off x="2584375" y="5088633"/>
              <a:ext cx="5904656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 Verbindung 101">
              <a:extLst>
                <a:ext uri="{FF2B5EF4-FFF2-40B4-BE49-F238E27FC236}">
                  <a16:creationId xmlns:a16="http://schemas.microsoft.com/office/drawing/2014/main" xmlns="" id="{11CA4069-4A43-48CD-9325-CA59A59375BA}"/>
                </a:ext>
              </a:extLst>
            </p:cNvPr>
            <p:cNvCxnSpPr/>
            <p:nvPr/>
          </p:nvCxnSpPr>
          <p:spPr>
            <a:xfrm rot="16200000">
              <a:off x="362849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102">
              <a:extLst>
                <a:ext uri="{FF2B5EF4-FFF2-40B4-BE49-F238E27FC236}">
                  <a16:creationId xmlns:a16="http://schemas.microsoft.com/office/drawing/2014/main" xmlns="" id="{F42BB13C-D3EF-40E3-A782-CE54AC869949}"/>
                </a:ext>
              </a:extLst>
            </p:cNvPr>
            <p:cNvCxnSpPr/>
            <p:nvPr/>
          </p:nvCxnSpPr>
          <p:spPr>
            <a:xfrm rot="16200000">
              <a:off x="1447131" y="5124637"/>
              <a:ext cx="597666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7" name="Ego Car">
            <a:extLst>
              <a:ext uri="{FF2B5EF4-FFF2-40B4-BE49-F238E27FC236}">
                <a16:creationId xmlns:a16="http://schemas.microsoft.com/office/drawing/2014/main" xmlns="" id="{C50C0C95-B93E-4475-B6B9-F63A3B5E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33221" t="31629" r="50204" b="56840"/>
          <a:stretch>
            <a:fillRect/>
          </a:stretch>
        </p:blipFill>
        <p:spPr bwMode="auto">
          <a:xfrm rot="16200000">
            <a:off x="2281612" y="5674388"/>
            <a:ext cx="762893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Ego Car">
            <a:extLst>
              <a:ext uri="{FF2B5EF4-FFF2-40B4-BE49-F238E27FC236}">
                <a16:creationId xmlns:a16="http://schemas.microsoft.com/office/drawing/2014/main" xmlns="" id="{C50C0C95-B93E-4475-B6B9-F63A3B5E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33221" t="31629" r="50204" b="56840"/>
          <a:stretch>
            <a:fillRect/>
          </a:stretch>
        </p:blipFill>
        <p:spPr bwMode="auto">
          <a:xfrm rot="16200000">
            <a:off x="2613304" y="5674388"/>
            <a:ext cx="762893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Other Car">
            <a:extLst>
              <a:ext uri="{FF2B5EF4-FFF2-40B4-BE49-F238E27FC236}">
                <a16:creationId xmlns:a16="http://schemas.microsoft.com/office/drawing/2014/main" xmlns="" id="{1700FCED-93F3-4D01-BA01-B202F122E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 l="33221" t="31629" r="50204" b="56840"/>
          <a:stretch>
            <a:fillRect/>
          </a:stretch>
        </p:blipFill>
        <p:spPr bwMode="auto">
          <a:xfrm rot="16200000">
            <a:off x="2695617" y="1308402"/>
            <a:ext cx="762892" cy="33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Steering Wheel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3" t="16426" r="24652" b="20496"/>
          <a:stretch/>
        </p:blipFill>
        <p:spPr>
          <a:xfrm>
            <a:off x="4841438" y="3334100"/>
            <a:ext cx="1683834" cy="1728439"/>
          </a:xfrm>
          <a:prstGeom prst="rect">
            <a:avLst/>
          </a:prstGeom>
        </p:spPr>
      </p:pic>
      <p:pic>
        <p:nvPicPr>
          <p:cNvPr id="3" name="Left Hand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 flipH="1">
            <a:off x="3369640" y="3624029"/>
            <a:ext cx="970157" cy="1260087"/>
          </a:xfrm>
          <a:prstGeom prst="rect">
            <a:avLst/>
          </a:prstGeom>
        </p:spPr>
      </p:pic>
      <p:pic>
        <p:nvPicPr>
          <p:cNvPr id="17" name="Right Hand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75" t="28264" r="12738" b="25750"/>
          <a:stretch/>
        </p:blipFill>
        <p:spPr>
          <a:xfrm>
            <a:off x="7129298" y="3590577"/>
            <a:ext cx="970157" cy="1260087"/>
          </a:xfrm>
          <a:prstGeom prst="rect">
            <a:avLst/>
          </a:prstGeom>
        </p:spPr>
      </p:pic>
      <p:sp>
        <p:nvSpPr>
          <p:cNvPr id="8" name="Activation Symbol"/>
          <p:cNvSpPr txBox="1"/>
          <p:nvPr/>
        </p:nvSpPr>
        <p:spPr>
          <a:xfrm>
            <a:off x="4100849" y="2207691"/>
            <a:ext cx="1548000" cy="36933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Deactivation Symbol"/>
          <p:cNvSpPr txBox="1"/>
          <p:nvPr/>
        </p:nvSpPr>
        <p:spPr>
          <a:xfrm>
            <a:off x="5648849" y="2207691"/>
            <a:ext cx="1548000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DEACTIVATED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R Symbol"/>
          <p:cNvSpPr txBox="1"/>
          <p:nvPr/>
        </p:nvSpPr>
        <p:spPr>
          <a:xfrm>
            <a:off x="4100849" y="2586449"/>
            <a:ext cx="1548000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OVERRIDE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D Symbol"/>
          <p:cNvSpPr txBox="1"/>
          <p:nvPr/>
        </p:nvSpPr>
        <p:spPr>
          <a:xfrm>
            <a:off x="5648849" y="2586449"/>
            <a:ext cx="1548000" cy="369332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TRANSITION </a:t>
            </a:r>
            <a:b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DEMAND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Hands On Yellow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528" y="3296777"/>
            <a:ext cx="2335653" cy="2011258"/>
          </a:xfrm>
          <a:prstGeom prst="rect">
            <a:avLst/>
          </a:prstGeom>
        </p:spPr>
      </p:pic>
      <p:pic>
        <p:nvPicPr>
          <p:cNvPr id="48" name="Foot Release Pedal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985" y="5316593"/>
            <a:ext cx="1564391" cy="1091013"/>
          </a:xfrm>
          <a:prstGeom prst="rect">
            <a:avLst/>
          </a:prstGeom>
        </p:spPr>
      </p:pic>
      <p:sp>
        <p:nvSpPr>
          <p:cNvPr id="50" name="Textfeld 49"/>
          <p:cNvSpPr txBox="1"/>
          <p:nvPr/>
        </p:nvSpPr>
        <p:spPr>
          <a:xfrm>
            <a:off x="4100849" y="1862925"/>
            <a:ext cx="3096000" cy="36933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ALKS Status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3472129" y="189035"/>
            <a:ext cx="87126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Steering override leads to deactivation upon lane departure [Option 1]</a:t>
            </a:r>
          </a:p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Scenario 1: the driver steers the vehicle out of the lane</a:t>
            </a:r>
          </a:p>
        </p:txBody>
      </p:sp>
      <p:grpSp>
        <p:nvGrpSpPr>
          <p:cNvPr id="31" name="Gruppieren 30"/>
          <p:cNvGrpSpPr/>
          <p:nvPr/>
        </p:nvGrpSpPr>
        <p:grpSpPr>
          <a:xfrm>
            <a:off x="8890572" y="1445671"/>
            <a:ext cx="2613082" cy="2752648"/>
            <a:chOff x="2973756" y="3715803"/>
            <a:chExt cx="2613082" cy="2752648"/>
          </a:xfrm>
        </p:grpSpPr>
        <p:sp>
          <p:nvSpPr>
            <p:cNvPr id="32" name="Halbbogen 31"/>
            <p:cNvSpPr/>
            <p:nvPr/>
          </p:nvSpPr>
          <p:spPr>
            <a:xfrm>
              <a:off x="2983281" y="3901587"/>
              <a:ext cx="2603557" cy="2566864"/>
            </a:xfrm>
            <a:prstGeom prst="blockArc">
              <a:avLst>
                <a:gd name="adj1" fmla="val 10800000"/>
                <a:gd name="adj2" fmla="val 21527254"/>
                <a:gd name="adj3" fmla="val 2739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8" name="Textfeld 37"/>
            <p:cNvSpPr txBox="1"/>
            <p:nvPr/>
          </p:nvSpPr>
          <p:spPr>
            <a:xfrm>
              <a:off x="4040756" y="4107506"/>
              <a:ext cx="58308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Km/h</a:t>
              </a:r>
              <a:endParaRPr 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Halbbogen 38"/>
            <p:cNvSpPr/>
            <p:nvPr/>
          </p:nvSpPr>
          <p:spPr>
            <a:xfrm>
              <a:off x="2973756" y="3892062"/>
              <a:ext cx="2603557" cy="2566864"/>
            </a:xfrm>
            <a:prstGeom prst="blockArc">
              <a:avLst>
                <a:gd name="adj1" fmla="val 17164834"/>
                <a:gd name="adj2" fmla="val 21527254"/>
                <a:gd name="adj3" fmla="val 2739"/>
              </a:avLst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4554259" y="3715803"/>
              <a:ext cx="63300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r>
                <a:rPr lang="en-US" sz="800" baseline="-25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ALKSMax</a:t>
              </a:r>
              <a:endParaRPr lang="en-US" sz="8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9" name="Gerader Verbinder 48"/>
            <p:cNvCxnSpPr/>
            <p:nvPr/>
          </p:nvCxnSpPr>
          <p:spPr>
            <a:xfrm flipH="1">
              <a:off x="4595263" y="3892062"/>
              <a:ext cx="57150" cy="19526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" name="Gruppieren 51"/>
            <p:cNvGrpSpPr/>
            <p:nvPr/>
          </p:nvGrpSpPr>
          <p:grpSpPr>
            <a:xfrm>
              <a:off x="4206289" y="4040427"/>
              <a:ext cx="157540" cy="2270133"/>
              <a:chOff x="5450254" y="1639276"/>
              <a:chExt cx="314570" cy="4532924"/>
            </a:xfrm>
          </p:grpSpPr>
          <p:grpSp>
            <p:nvGrpSpPr>
              <p:cNvPr id="55" name="Gruppieren 54"/>
              <p:cNvGrpSpPr/>
              <p:nvPr/>
            </p:nvGrpSpPr>
            <p:grpSpPr>
              <a:xfrm>
                <a:off x="5556739" y="1639276"/>
                <a:ext cx="101600" cy="4532924"/>
                <a:chOff x="5556739" y="429845"/>
                <a:chExt cx="101600" cy="4532924"/>
              </a:xfrm>
              <a:solidFill>
                <a:srgbClr val="FF0000"/>
              </a:solidFill>
            </p:grpSpPr>
            <p:sp>
              <p:nvSpPr>
                <p:cNvPr id="57" name="Gleichschenkliges Dreieck 56"/>
                <p:cNvSpPr/>
                <p:nvPr/>
              </p:nvSpPr>
              <p:spPr>
                <a:xfrm>
                  <a:off x="5556739" y="429845"/>
                  <a:ext cx="101600" cy="2266462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Gleichschenkliges Dreieck 57"/>
                <p:cNvSpPr/>
                <p:nvPr/>
              </p:nvSpPr>
              <p:spPr>
                <a:xfrm flipV="1">
                  <a:off x="5556739" y="2696307"/>
                  <a:ext cx="101600" cy="2266462"/>
                </a:xfrm>
                <a:prstGeom prst="triangle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6" name="Ellipse 55"/>
              <p:cNvSpPr/>
              <p:nvPr/>
            </p:nvSpPr>
            <p:spPr>
              <a:xfrm>
                <a:off x="5450254" y="3743691"/>
                <a:ext cx="314570" cy="31457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60" name="Hands On Gray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627" y="3295635"/>
            <a:ext cx="2336980" cy="2012400"/>
          </a:xfrm>
          <a:prstGeom prst="rect">
            <a:avLst/>
          </a:prstGeom>
        </p:spPr>
      </p:pic>
      <p:pic>
        <p:nvPicPr>
          <p:cNvPr id="61" name="Foot Release Pedal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446" y="5316592"/>
            <a:ext cx="1564391" cy="1091013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203386" y="6348812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</a:t>
            </a:r>
            <a:endParaRPr lang="en-GB" dirty="0">
              <a:solidFill>
                <a:srgbClr val="8B8B8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285478" y="6344811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8B8B8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Brake</a:t>
            </a:r>
            <a:endParaRPr lang="en-GB" dirty="0">
              <a:solidFill>
                <a:srgbClr val="8B8B8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2" name="Distance Green"/>
          <p:cNvGrpSpPr/>
          <p:nvPr/>
        </p:nvGrpSpPr>
        <p:grpSpPr>
          <a:xfrm>
            <a:off x="3049511" y="1862986"/>
            <a:ext cx="1670720" cy="2079529"/>
            <a:chOff x="3054956" y="1864071"/>
            <a:chExt cx="1670720" cy="2079529"/>
          </a:xfrm>
        </p:grpSpPr>
        <p:cxnSp>
          <p:nvCxnSpPr>
            <p:cNvPr id="63" name="Gerader Verbinder 62">
              <a:extLst>
                <a:ext uri="{FF2B5EF4-FFF2-40B4-BE49-F238E27FC236}">
                  <a16:creationId xmlns:a16="http://schemas.microsoft.com/office/drawing/2014/main" xmlns="" id="{000B2CEB-C105-4795-971B-753A9E7B3DB3}"/>
                </a:ext>
              </a:extLst>
            </p:cNvPr>
            <p:cNvCxnSpPr/>
            <p:nvPr/>
          </p:nvCxnSpPr>
          <p:spPr>
            <a:xfrm>
              <a:off x="3592099" y="1873307"/>
              <a:ext cx="0" cy="2070293"/>
            </a:xfrm>
            <a:prstGeom prst="line">
              <a:avLst/>
            </a:prstGeom>
            <a:ln w="19050">
              <a:solidFill>
                <a:srgbClr val="00B05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Gerader Verbinder 63">
              <a:extLst>
                <a:ext uri="{FF2B5EF4-FFF2-40B4-BE49-F238E27FC236}">
                  <a16:creationId xmlns:a16="http://schemas.microsoft.com/office/drawing/2014/main" xmlns="" id="{13B5612C-A546-4CA4-9DA1-07503D1F53EA}"/>
                </a:ext>
              </a:extLst>
            </p:cNvPr>
            <p:cNvCxnSpPr/>
            <p:nvPr/>
          </p:nvCxnSpPr>
          <p:spPr>
            <a:xfrm>
              <a:off x="3073667" y="1864071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Gerader Verbinder 64">
              <a:extLst>
                <a:ext uri="{FF2B5EF4-FFF2-40B4-BE49-F238E27FC236}">
                  <a16:creationId xmlns:a16="http://schemas.microsoft.com/office/drawing/2014/main" xmlns="" id="{BE5F8F17-BE51-4DEE-BC39-B4B03DA1B286}"/>
                </a:ext>
              </a:extLst>
            </p:cNvPr>
            <p:cNvCxnSpPr/>
            <p:nvPr/>
          </p:nvCxnSpPr>
          <p:spPr>
            <a:xfrm>
              <a:off x="3054956" y="3943600"/>
              <a:ext cx="554182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feld 65">
              <a:extLst>
                <a:ext uri="{FF2B5EF4-FFF2-40B4-BE49-F238E27FC236}">
                  <a16:creationId xmlns:a16="http://schemas.microsoft.com/office/drawing/2014/main" xmlns="" id="{A5587B37-8D8D-45A3-8C5D-72FFE108B024}"/>
                </a:ext>
              </a:extLst>
            </p:cNvPr>
            <p:cNvSpPr txBox="1"/>
            <p:nvPr/>
          </p:nvSpPr>
          <p:spPr>
            <a:xfrm>
              <a:off x="3601096" y="3187771"/>
              <a:ext cx="1124580" cy="2616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Safety Zone</a:t>
              </a:r>
              <a:endParaRPr lang="en-US" sz="11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67" name="Grafik 6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63" y="5905876"/>
            <a:ext cx="1090782" cy="587344"/>
          </a:xfrm>
          <a:prstGeom prst="rect">
            <a:avLst/>
          </a:prstGeom>
        </p:spPr>
      </p:pic>
      <p:pic>
        <p:nvPicPr>
          <p:cNvPr id="68" name="Grafik 6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770" y="6418487"/>
            <a:ext cx="1086275" cy="286537"/>
          </a:xfrm>
          <a:prstGeom prst="rect">
            <a:avLst/>
          </a:prstGeom>
        </p:spPr>
      </p:pic>
      <p:sp>
        <p:nvSpPr>
          <p:cNvPr id="69" name="Textfeld 68"/>
          <p:cNvSpPr txBox="1"/>
          <p:nvPr/>
        </p:nvSpPr>
        <p:spPr>
          <a:xfrm>
            <a:off x="216520" y="6037034"/>
            <a:ext cx="1508746" cy="307777"/>
          </a:xfrm>
          <a:prstGeom prst="rect">
            <a:avLst/>
          </a:prstGeom>
          <a:solidFill>
            <a:srgbClr val="E7E6E6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11" action="ppaction://hlinksldjump"/>
              </a:rPr>
              <a:t>Repeat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  <a:hlinkClick r:id="rId12" action="ppaction://hlinksldjump"/>
              </a:rPr>
              <a:t>Example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60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0 L -0.00052 1.0467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233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48148E-6 L -3.54167E-6 1.04977 " pathEditMode="relative" rAng="0" ptsTypes="AA">
                                      <p:cBhvr>
                                        <p:cTn id="8" dur="2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5476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3.95833E-6 3.7037E-6 L -0.00195 0.97615 " pathEditMode="relative" rAng="0" ptsTypes="AA">
                                      <p:cBhvr>
                                        <p:cTn id="10" dur="16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4879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7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16667E-6 -4.44444E-6 L 0.02448 -0.05625 C 0.02969 -0.06898 0.03724 -0.07569 0.04532 -0.07569 C 0.05456 -0.07569 0.06198 -0.06898 0.06706 -0.05625 L 0.0918 -4.44444E-6 " pathEditMode="relative" rAng="0" ptsTypes="AAAAA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83" y="-3796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7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2.5E-6 -3.33333E-6 L -0.02656 -0.05625 C -0.03216 -0.06898 -0.04037 -0.07569 -0.04909 -0.07569 C -0.05899 -0.07569 -0.06706 -0.06898 -0.07253 -0.05625 L -0.09922 -3.33333E-6 " pathEditMode="relative" rAng="0" ptsTypes="AAAAA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61" y="-3796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Rot by="-1800000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Rot by="1800000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8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animMotion origin="layout" path="M -2.91667E-6 1.11111E-6 L -0.02851 -0.00023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2" y="-23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8" presetClass="emph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Rot by="1800000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8" presetClass="emph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Rot by="-1800000">
                                      <p:cBhvr>
                                        <p:cTn id="7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42" presetClass="path" presetSubtype="0" accel="50000" decel="50000" fill="hold" nodeType="withEffect">
                                  <p:stCondLst>
                                    <p:cond delay="13750"/>
                                  </p:stCondLst>
                                  <p:childTnLst>
                                    <p:animMotion origin="layout" path="M 6.25E-7 1.11111E-6 L 0.01732 1.11111E-6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" y="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1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20" grpId="0" animBg="1"/>
      <p:bldP spid="22" grpId="0" animBg="1"/>
      <p:bldP spid="22" grpId="1" animBg="1"/>
      <p:bldP spid="33" grpId="0" animBg="1"/>
      <p:bldP spid="33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168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"/>
    </mc:Choice>
    <mc:Fallback xmlns="">
      <p:transition spd="slow" advClick="0" advTm="5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920</Words>
  <Application>Microsoft Office PowerPoint</Application>
  <PresentationFormat>Custom</PresentationFormat>
  <Paragraphs>265</Paragraphs>
  <Slides>36</Slides>
  <Notes>0</Notes>
  <HiddenSlides>14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jan.luehmann@audi.de</dc:creator>
  <cp:lastModifiedBy>Teyssier Pierre</cp:lastModifiedBy>
  <cp:revision>126</cp:revision>
  <dcterms:created xsi:type="dcterms:W3CDTF">2019-03-29T13:34:26Z</dcterms:created>
  <dcterms:modified xsi:type="dcterms:W3CDTF">2019-04-09T10:13:17Z</dcterms:modified>
</cp:coreProperties>
</file>