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738938" cy="98694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>
        <p:scale>
          <a:sx n="88" d="100"/>
          <a:sy n="88" d="100"/>
        </p:scale>
        <p:origin x="-120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644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77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46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12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54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372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69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307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88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61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07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48B84-6B0B-4805-9E93-6777E27DD44E}" type="datetimeFigureOut">
              <a:rPr lang="de-DE" smtClean="0"/>
              <a:t>21.06.2019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33287-B633-4BFB-A2C3-9A19C46DE5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542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Request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Clarifications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IWG-</a:t>
            </a:r>
            <a:r>
              <a:rPr lang="de-DE" dirty="0" err="1" smtClean="0"/>
              <a:t>IWVTA</a:t>
            </a:r>
            <a:endParaRPr lang="de-DE" dirty="0"/>
          </a:p>
        </p:txBody>
      </p:sp>
      <p:sp>
        <p:nvSpPr>
          <p:cNvPr id="5" name="Textfeld 39">
            <a:extLst>
              <a:ext uri="{FF2B5EF4-FFF2-40B4-BE49-F238E27FC236}">
                <a16:creationId xmlns:a16="http://schemas.microsoft.com/office/drawing/2014/main" xmlns="" id="{7BF63479-5BD9-4CF7-89BE-7A71EB6CB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517" y="245200"/>
            <a:ext cx="365265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Submitted by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GRPE-IWVTA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Ambassador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42715" y="39650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IWVTA-30-11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6215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58A </a:t>
            </a:r>
            <a:r>
              <a:rPr lang="de-DE" dirty="0" err="1" smtClean="0"/>
              <a:t>Article</a:t>
            </a:r>
            <a:r>
              <a:rPr lang="de-DE" dirty="0" smtClean="0"/>
              <a:t> 12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98525" indent="-898525">
              <a:buNone/>
            </a:pPr>
            <a:r>
              <a:rPr lang="en-US" dirty="0" smtClean="0"/>
              <a:t>4.	Notwithstanding that transitional provisions in any version of UN Regulations may have stipulated otherwise</a:t>
            </a:r>
            <a:r>
              <a:rPr lang="en-US" dirty="0"/>
              <a:t>, </a:t>
            </a:r>
            <a:r>
              <a:rPr lang="en-US" dirty="0" smtClean="0"/>
              <a:t>Contracting  </a:t>
            </a:r>
            <a:r>
              <a:rPr lang="en-US" dirty="0"/>
              <a:t>Parties  to </a:t>
            </a:r>
            <a:r>
              <a:rPr lang="en-US" dirty="0" smtClean="0"/>
              <a:t>this Agreement which are applying UN Regulations may</a:t>
            </a:r>
            <a:r>
              <a:rPr lang="en-US" dirty="0"/>
              <a:t>, </a:t>
            </a:r>
            <a:r>
              <a:rPr lang="en-US" dirty="0" smtClean="0"/>
              <a:t>subject to compliance with the provisions of Article </a:t>
            </a:r>
            <a:r>
              <a:rPr lang="en-US" dirty="0"/>
              <a:t>2, nevertheless issue type approvals pursuant to earlier versions of UN Regulations. </a:t>
            </a:r>
          </a:p>
          <a:p>
            <a:pPr marL="898525" indent="-898525">
              <a:buNone/>
            </a:pPr>
            <a:r>
              <a:rPr lang="en-US" dirty="0" smtClean="0"/>
              <a:t>	However</a:t>
            </a:r>
            <a:r>
              <a:rPr lang="en-US" dirty="0"/>
              <a:t>, </a:t>
            </a:r>
            <a:r>
              <a:rPr lang="en-US" dirty="0" smtClean="0"/>
              <a:t>subject to paragraph 3 of this Article</a:t>
            </a:r>
            <a:r>
              <a:rPr lang="en-US" dirty="0"/>
              <a:t>, </a:t>
            </a:r>
            <a:r>
              <a:rPr lang="en-US" dirty="0" smtClean="0"/>
              <a:t>Contracting Parties applying a UN Regulation </a:t>
            </a:r>
            <a:r>
              <a:rPr lang="en-US" dirty="0"/>
              <a:t>shall not be obliged to accept type </a:t>
            </a:r>
            <a:r>
              <a:rPr lang="en-US" dirty="0" smtClean="0"/>
              <a:t>approvals </a:t>
            </a:r>
            <a:r>
              <a:rPr lang="en-US" dirty="0"/>
              <a:t>issued pursuant to these </a:t>
            </a:r>
            <a:r>
              <a:rPr lang="en-US" dirty="0" smtClean="0"/>
              <a:t>earlier versions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644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1: </a:t>
            </a:r>
            <a:r>
              <a:rPr lang="de-DE" dirty="0" err="1" smtClean="0"/>
              <a:t>UNR</a:t>
            </a:r>
            <a:r>
              <a:rPr lang="de-DE" dirty="0" smtClean="0"/>
              <a:t> 83.01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05955"/>
          </a:xfrm>
        </p:spPr>
        <p:txBody>
          <a:bodyPr>
            <a:normAutofit fontScale="85000" lnSpcReduction="10000"/>
          </a:bodyPr>
          <a:lstStyle/>
          <a:p>
            <a:pPr marL="1077913" indent="-1077913">
              <a:buNone/>
            </a:pPr>
            <a:r>
              <a:rPr lang="en-US" dirty="0"/>
              <a:t>13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	TRANSITIONAL </a:t>
            </a:r>
            <a:r>
              <a:rPr lang="en-US" dirty="0"/>
              <a:t>PROVISIONS RELATING TO APPROVED B OR </a:t>
            </a:r>
            <a:r>
              <a:rPr lang="en-US" dirty="0" smtClean="0"/>
              <a:t>C VEHICLES</a:t>
            </a:r>
            <a:endParaRPr lang="en-US" dirty="0"/>
          </a:p>
          <a:p>
            <a:pPr marL="1077913" indent="-1077913">
              <a:buNone/>
            </a:pPr>
            <a:r>
              <a:rPr lang="en-US" dirty="0" smtClean="0"/>
              <a:t>13.1	The </a:t>
            </a:r>
            <a:r>
              <a:rPr lang="en-US" dirty="0"/>
              <a:t>following provisions shall remain applicable until 31 December 1994 </a:t>
            </a:r>
            <a:r>
              <a:rPr lang="en-US" dirty="0" smtClean="0"/>
              <a:t>for vehicles </a:t>
            </a:r>
            <a:r>
              <a:rPr lang="en-US" dirty="0"/>
              <a:t>newly put into service and type-approved before 1 July 1993:</a:t>
            </a:r>
          </a:p>
          <a:p>
            <a:pPr marL="1077913" indent="-1077913">
              <a:buNone/>
            </a:pPr>
            <a:r>
              <a:rPr lang="en-US" dirty="0" smtClean="0"/>
              <a:t>13.1.1.	At </a:t>
            </a:r>
            <a:r>
              <a:rPr lang="en-US" dirty="0"/>
              <a:t>the request of the manufacturer, a test equivalent to the type I test </a:t>
            </a:r>
            <a:r>
              <a:rPr lang="en-US" dirty="0" smtClean="0"/>
              <a:t>for verifying </a:t>
            </a:r>
            <a:r>
              <a:rPr lang="en-US" dirty="0"/>
              <a:t>emissions after a cold start may be conducted according to </a:t>
            </a:r>
            <a:r>
              <a:rPr lang="en-US" dirty="0" smtClean="0"/>
              <a:t>the requirements </a:t>
            </a:r>
            <a:r>
              <a:rPr lang="en-US" dirty="0"/>
              <a:t>of paragraphs 13.1.1.1. and 13.1.1.2., for the approval </a:t>
            </a:r>
            <a:r>
              <a:rPr lang="en-US" dirty="0" smtClean="0"/>
              <a:t>and verification </a:t>
            </a:r>
            <a:r>
              <a:rPr lang="en-US" dirty="0"/>
              <a:t>of production of category M1 vehicles equipped with an </a:t>
            </a:r>
            <a:r>
              <a:rPr lang="en-US" dirty="0" smtClean="0"/>
              <a:t>engine whose </a:t>
            </a:r>
            <a:r>
              <a:rPr lang="en-US" dirty="0"/>
              <a:t>capacity is greater than or equal to 1,400 cm</a:t>
            </a:r>
            <a:r>
              <a:rPr lang="en-US" baseline="30000" dirty="0"/>
              <a:t>3</a:t>
            </a:r>
            <a:r>
              <a:rPr lang="en-US" dirty="0"/>
              <a:t> and </a:t>
            </a:r>
            <a:r>
              <a:rPr lang="en-US" dirty="0" err="1"/>
              <a:t>fuelled</a:t>
            </a:r>
            <a:r>
              <a:rPr lang="en-US" dirty="0"/>
              <a:t> </a:t>
            </a:r>
            <a:r>
              <a:rPr lang="en-US" dirty="0" smtClean="0"/>
              <a:t>with unleaded </a:t>
            </a:r>
            <a:r>
              <a:rPr lang="en-US" dirty="0"/>
              <a:t>petrol or with diesel fuel.</a:t>
            </a:r>
          </a:p>
          <a:p>
            <a:pPr marL="1077913" indent="-1077913">
              <a:buNone/>
            </a:pPr>
            <a:r>
              <a:rPr lang="en-US" dirty="0" smtClean="0"/>
              <a:t>	The </a:t>
            </a:r>
            <a:r>
              <a:rPr lang="en-US" dirty="0"/>
              <a:t>technical service in this case shall carry out the equivalent test </a:t>
            </a:r>
            <a:r>
              <a:rPr lang="en-US" dirty="0" smtClean="0"/>
              <a:t>described in </a:t>
            </a:r>
            <a:r>
              <a:rPr lang="en-US" dirty="0"/>
              <a:t>annex 4A (EPA cycle) instead of that described in paragraph 5.3.1.</a:t>
            </a:r>
            <a:endParaRPr lang="en-GB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838200" y="5617029"/>
            <a:ext cx="10515600" cy="8490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7175" indent="-1527175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Question: 	May a Contracting Party still issue approvals to </a:t>
            </a:r>
            <a:r>
              <a:rPr lang="en-US" dirty="0" err="1" smtClean="0">
                <a:solidFill>
                  <a:srgbClr val="FF0000"/>
                </a:solidFill>
              </a:rPr>
              <a:t>UNR</a:t>
            </a:r>
            <a:r>
              <a:rPr lang="en-US" dirty="0" smtClean="0">
                <a:solidFill>
                  <a:srgbClr val="FF0000"/>
                </a:solidFill>
              </a:rPr>
              <a:t> 83.01 based on the EPA cycle? i.e. is this a version of the Regulation?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8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2: </a:t>
            </a:r>
            <a:r>
              <a:rPr lang="de-DE" dirty="0" err="1" smtClean="0"/>
              <a:t>UNR</a:t>
            </a:r>
            <a:r>
              <a:rPr lang="de-DE" dirty="0" smtClean="0"/>
              <a:t> 83.07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05955"/>
          </a:xfrm>
        </p:spPr>
        <p:txBody>
          <a:bodyPr>
            <a:normAutofit/>
          </a:bodyPr>
          <a:lstStyle/>
          <a:p>
            <a:pPr marL="1077913" indent="-1077913">
              <a:buNone/>
            </a:pPr>
            <a:r>
              <a:rPr lang="en-US" dirty="0" smtClean="0"/>
              <a:t>Footnote to table of emissions limits:</a:t>
            </a:r>
          </a:p>
          <a:p>
            <a:pPr marL="1077913" indent="-1077913">
              <a:buNone/>
            </a:pPr>
            <a:r>
              <a:rPr lang="en-US" dirty="0" smtClean="0"/>
              <a:t>(2</a:t>
            </a:r>
            <a:r>
              <a:rPr lang="en-US" dirty="0"/>
              <a:t>) </a:t>
            </a:r>
            <a:r>
              <a:rPr lang="en-US" dirty="0" smtClean="0"/>
              <a:t>	Until </a:t>
            </a:r>
            <a:r>
              <a:rPr lang="en-US" dirty="0"/>
              <a:t>three years after the dates specified in paragraphs 12.2.1 and 12.2.2 of this Regulation for new type approvals and new vehicles respectively, a particulate number emission limit of 6,0 × 10</a:t>
            </a:r>
            <a:r>
              <a:rPr lang="en-US" baseline="30000" dirty="0"/>
              <a:t>12</a:t>
            </a:r>
            <a:r>
              <a:rPr lang="en-US" dirty="0"/>
              <a:t> #/km shall apply to PI direct injection vehicles upon the choice of the manufacturer.</a:t>
            </a:r>
            <a:endParaRPr lang="en-GB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838200" y="5617029"/>
            <a:ext cx="10515600" cy="84908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7175" indent="-1527175">
              <a:buNone/>
            </a:pPr>
            <a:r>
              <a:rPr lang="en-US" dirty="0" smtClean="0">
                <a:solidFill>
                  <a:srgbClr val="FF0000"/>
                </a:solidFill>
              </a:rPr>
              <a:t>Question: 	May a Contracting Party still issue approvals to </a:t>
            </a:r>
            <a:r>
              <a:rPr lang="en-US" dirty="0" err="1" smtClean="0">
                <a:solidFill>
                  <a:srgbClr val="FF0000"/>
                </a:solidFill>
              </a:rPr>
              <a:t>UNR</a:t>
            </a:r>
            <a:r>
              <a:rPr lang="en-US" dirty="0" smtClean="0">
                <a:solidFill>
                  <a:srgbClr val="FF0000"/>
                </a:solidFill>
              </a:rPr>
              <a:t> 83.07 based on the </a:t>
            </a:r>
            <a:r>
              <a:rPr lang="en-US" dirty="0">
                <a:solidFill>
                  <a:srgbClr val="FF0000"/>
                </a:solidFill>
              </a:rPr>
              <a:t>6,0 × 10</a:t>
            </a:r>
            <a:r>
              <a:rPr lang="en-US" baseline="30000" dirty="0">
                <a:solidFill>
                  <a:srgbClr val="FF0000"/>
                </a:solidFill>
              </a:rPr>
              <a:t>12</a:t>
            </a:r>
            <a:r>
              <a:rPr lang="en-US" dirty="0">
                <a:solidFill>
                  <a:srgbClr val="FF0000"/>
                </a:solidFill>
              </a:rPr>
              <a:t> #/</a:t>
            </a:r>
            <a:r>
              <a:rPr lang="en-US" dirty="0" smtClean="0">
                <a:solidFill>
                  <a:srgbClr val="FF0000"/>
                </a:solidFill>
              </a:rPr>
              <a:t>km limit? i.e. is this a version of the Regulation? </a:t>
            </a:r>
          </a:p>
          <a:p>
            <a:pPr marL="1527175" indent="-1527175">
              <a:buNone/>
            </a:pPr>
            <a:r>
              <a:rPr lang="en-US" dirty="0" smtClean="0">
                <a:solidFill>
                  <a:srgbClr val="FF0000"/>
                </a:solidFill>
              </a:rPr>
              <a:t>(it is based on the dates of a transitional provision but is not contained in it)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41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3: </a:t>
            </a:r>
            <a:r>
              <a:rPr lang="de-DE" dirty="0" err="1" smtClean="0"/>
              <a:t>UNR</a:t>
            </a:r>
            <a:r>
              <a:rPr lang="de-DE" dirty="0" smtClean="0"/>
              <a:t> 83.07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05955"/>
          </a:xfrm>
        </p:spPr>
        <p:txBody>
          <a:bodyPr>
            <a:normAutofit/>
          </a:bodyPr>
          <a:lstStyle/>
          <a:p>
            <a:pPr marL="1077913" indent="-1077913">
              <a:buNone/>
            </a:pPr>
            <a:r>
              <a:rPr lang="en-US" dirty="0"/>
              <a:t>(7) </a:t>
            </a:r>
            <a:r>
              <a:rPr lang="en-US" dirty="0" smtClean="0"/>
              <a:t>	. . . </a:t>
            </a:r>
            <a:br>
              <a:rPr lang="en-US" dirty="0" smtClean="0"/>
            </a:br>
            <a:r>
              <a:rPr lang="en-US" dirty="0" smtClean="0"/>
              <a:t>— </a:t>
            </a:r>
            <a:r>
              <a:rPr lang="en-US" dirty="0"/>
              <a:t>not later than sixteen months after the dates set out in point 12.2.1, new type approvals shall only be performed with E10 and B7 fuels,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— </a:t>
            </a:r>
            <a:r>
              <a:rPr lang="en-US" dirty="0"/>
              <a:t>not later than as from dates set out in point 12.2.4, all new vehicles shall be approved with E10 and B7 fuels.</a:t>
            </a:r>
            <a:endParaRPr lang="en-GB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838200" y="5650029"/>
            <a:ext cx="10515600" cy="8160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7175" indent="-1527175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Question: 	May a Contracting Party still issue approvals to </a:t>
            </a:r>
            <a:r>
              <a:rPr lang="en-US" dirty="0" err="1" smtClean="0">
                <a:solidFill>
                  <a:srgbClr val="FF0000"/>
                </a:solidFill>
              </a:rPr>
              <a:t>UNR</a:t>
            </a:r>
            <a:r>
              <a:rPr lang="en-US" dirty="0" smtClean="0">
                <a:solidFill>
                  <a:srgbClr val="FF0000"/>
                </a:solidFill>
              </a:rPr>
              <a:t> 83.07 based on E5 or B5 fuels? i.e. is this a version of the Regulation?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752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52</Words>
  <Application>Microsoft Office PowerPoint</Application>
  <PresentationFormat>ユーザー設定</PresentationFormat>
  <Paragraphs>20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</vt:lpstr>
      <vt:lpstr>Request for Clarifications by IWG-IWVTA</vt:lpstr>
      <vt:lpstr>58A Article 12</vt:lpstr>
      <vt:lpstr>Example 1: UNR 83.01</vt:lpstr>
      <vt:lpstr>Example 2: UNR 83.07</vt:lpstr>
      <vt:lpstr>Example 3: UNR 83.07</vt:lpstr>
    </vt:vector>
  </TitlesOfParts>
  <Company>Volkswagen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Coleman, William (K-GEAG/1)</dc:creator>
  <cp:lastModifiedBy>mobile</cp:lastModifiedBy>
  <cp:revision>24</cp:revision>
  <cp:lastPrinted>2019-02-20T08:22:25Z</cp:lastPrinted>
  <dcterms:created xsi:type="dcterms:W3CDTF">2018-12-10T12:52:18Z</dcterms:created>
  <dcterms:modified xsi:type="dcterms:W3CDTF">2019-06-21T02:53:49Z</dcterms:modified>
</cp:coreProperties>
</file>