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272" y="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3E6E2-C98D-44FE-81B0-6EEA505044B3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8DB1-BF83-488C-9645-9B69EAF405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965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3E6E2-C98D-44FE-81B0-6EEA505044B3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8DB1-BF83-488C-9645-9B69EAF405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00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3E6E2-C98D-44FE-81B0-6EEA505044B3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8DB1-BF83-488C-9645-9B69EAF405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299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3E6E2-C98D-44FE-81B0-6EEA505044B3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8DB1-BF83-488C-9645-9B69EAF405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383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3E6E2-C98D-44FE-81B0-6EEA505044B3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8DB1-BF83-488C-9645-9B69EAF405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048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3E6E2-C98D-44FE-81B0-6EEA505044B3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8DB1-BF83-488C-9645-9B69EAF405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699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3E6E2-C98D-44FE-81B0-6EEA505044B3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8DB1-BF83-488C-9645-9B69EAF405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780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3E6E2-C98D-44FE-81B0-6EEA505044B3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8DB1-BF83-488C-9645-9B69EAF405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223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3E6E2-C98D-44FE-81B0-6EEA505044B3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8DB1-BF83-488C-9645-9B69EAF405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022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3E6E2-C98D-44FE-81B0-6EEA505044B3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8DB1-BF83-488C-9645-9B69EAF405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794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3E6E2-C98D-44FE-81B0-6EEA505044B3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8DB1-BF83-488C-9645-9B69EAF405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2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3E6E2-C98D-44FE-81B0-6EEA505044B3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08DB1-BF83-488C-9645-9B69EAF405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320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India Comments on 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EPPR 28-05</a:t>
            </a:r>
          </a:p>
        </p:txBody>
      </p:sp>
    </p:spTree>
    <p:extLst>
      <p:ext uri="{BB962C8B-B14F-4D97-AF65-F5344CB8AC3E}">
        <p14:creationId xmlns:p14="http://schemas.microsoft.com/office/powerpoint/2010/main" val="3966050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6" y="114300"/>
            <a:ext cx="11801474" cy="657225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n-IE" b="1" dirty="0"/>
              <a:t>Comment-1:</a:t>
            </a:r>
          </a:p>
          <a:p>
            <a:pPr lvl="1" algn="just"/>
            <a:r>
              <a:rPr lang="en-IE" dirty="0"/>
              <a:t> 3.6.:	A Contracting Party may choose Class 0 vehicles to be excluded from the contracting party’s </a:t>
            </a:r>
            <a:r>
              <a:rPr lang="en-IE" b="1" dirty="0">
                <a:solidFill>
                  <a:srgbClr val="0000CC"/>
                </a:solidFill>
              </a:rPr>
              <a:t>region while</a:t>
            </a:r>
            <a:r>
              <a:rPr lang="en-IE" dirty="0"/>
              <a:t> </a:t>
            </a:r>
            <a:r>
              <a:rPr lang="en-IE" b="1" dirty="0">
                <a:solidFill>
                  <a:srgbClr val="0000CC"/>
                </a:solidFill>
              </a:rPr>
              <a:t>applying this GTR</a:t>
            </a:r>
            <a:r>
              <a:rPr lang="en-IE" dirty="0">
                <a:solidFill>
                  <a:srgbClr val="0000CC"/>
                </a:solidFill>
              </a:rPr>
              <a:t> </a:t>
            </a:r>
            <a:r>
              <a:rPr lang="en-IE" strike="sngStrike" dirty="0">
                <a:solidFill>
                  <a:srgbClr val="FF0000"/>
                </a:solidFill>
              </a:rPr>
              <a:t>regulation.</a:t>
            </a:r>
          </a:p>
          <a:p>
            <a:pPr marL="457200" lvl="1" indent="0" algn="just">
              <a:buNone/>
            </a:pPr>
            <a:endParaRPr lang="en-IE" strike="sngStrike" dirty="0">
              <a:solidFill>
                <a:srgbClr val="FF0000"/>
              </a:solidFill>
            </a:endParaRPr>
          </a:p>
          <a:p>
            <a:pPr marL="457200" lvl="1" indent="0" algn="just">
              <a:buNone/>
            </a:pPr>
            <a:r>
              <a:rPr lang="en-IE" b="1" i="1" dirty="0"/>
              <a:t>Justification</a:t>
            </a:r>
            <a:r>
              <a:rPr lang="en-IE" dirty="0"/>
              <a:t>: To bring clarity in the text with an understanding that for application to this GTR only. The current wording could be interpreted as no regulation can be made for class 0 vehicle by CPs.</a:t>
            </a:r>
          </a:p>
          <a:p>
            <a:pPr marL="457200" lvl="1" indent="0" algn="just">
              <a:buNone/>
            </a:pPr>
            <a:endParaRPr lang="en-IE" b="1" dirty="0"/>
          </a:p>
          <a:p>
            <a:pPr marL="0" indent="0" algn="just">
              <a:buNone/>
            </a:pPr>
            <a:r>
              <a:rPr lang="en-IE" b="1" dirty="0"/>
              <a:t>Comment-2:</a:t>
            </a:r>
            <a:endParaRPr lang="en-IE" strike="sngStrike" dirty="0">
              <a:solidFill>
                <a:srgbClr val="FF0000"/>
              </a:solidFill>
            </a:endParaRPr>
          </a:p>
          <a:p>
            <a:pPr lvl="1" algn="just"/>
            <a:r>
              <a:rPr lang="en-IE" dirty="0"/>
              <a:t>4.8.	"</a:t>
            </a:r>
            <a:r>
              <a:rPr lang="en-IE" i="1" dirty="0"/>
              <a:t>Maximum vehicle speed</a:t>
            </a:r>
            <a:r>
              <a:rPr lang="en-IE" dirty="0"/>
              <a:t>" (</a:t>
            </a:r>
            <a:r>
              <a:rPr lang="en-IE" dirty="0" err="1"/>
              <a:t>vmax</a:t>
            </a:r>
            <a:r>
              <a:rPr lang="en-IE" dirty="0"/>
              <a:t>) is the maximum speed of the vehicle as declared by the manufacturer, measured in accordance with Appendix 1 and Appendix 1.1 of Annex-X of European Union Regulation (EU) no. 134/2014(on the maximum design speed, maximum torque and maximum net engine power of two wheeled motor vehicles).</a:t>
            </a:r>
          </a:p>
          <a:p>
            <a:pPr lvl="1" algn="just"/>
            <a:endParaRPr lang="en-IE" dirty="0"/>
          </a:p>
          <a:p>
            <a:pPr lvl="1" algn="just"/>
            <a:r>
              <a:rPr lang="en-IE" dirty="0"/>
              <a:t>4.9      "</a:t>
            </a:r>
            <a:r>
              <a:rPr lang="en-IE" i="1" dirty="0"/>
              <a:t>Maximum net engine power</a:t>
            </a:r>
            <a:r>
              <a:rPr lang="en-IE" dirty="0"/>
              <a:t>" is the maximum net engine power of the vehicle as declared by the manufacturer, measured in accordance with Appendix 2, Appendix 2.2, Appendix 2.2.1 and Appendix 2.3 of Annex X of European Union Regulation (EU) no. 134/2014.</a:t>
            </a:r>
            <a:endParaRPr lang="en-US" dirty="0"/>
          </a:p>
          <a:p>
            <a:pPr marL="457200" lvl="1" indent="0" algn="just">
              <a:buNone/>
            </a:pPr>
            <a:endParaRPr lang="en-US" dirty="0"/>
          </a:p>
          <a:p>
            <a:pPr marL="457200" lvl="1" indent="0" algn="just">
              <a:buNone/>
            </a:pPr>
            <a:r>
              <a:rPr lang="en-US" b="1" i="1" dirty="0"/>
              <a:t>Comments</a:t>
            </a:r>
            <a:r>
              <a:rPr lang="en-US" dirty="0"/>
              <a:t>: Clarity required  on Referring to EU Regulation no EU 134/2014, To be checked with UN secretariat if not already done.</a:t>
            </a:r>
            <a:endParaRPr lang="en-US" dirty="0">
              <a:solidFill>
                <a:srgbClr val="FF0000"/>
              </a:solidFill>
            </a:endParaRPr>
          </a:p>
          <a:p>
            <a:pPr lvl="1"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664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3171" y="155262"/>
            <a:ext cx="10515600" cy="1148882"/>
          </a:xfrm>
        </p:spPr>
        <p:txBody>
          <a:bodyPr>
            <a:noAutofit/>
          </a:bodyPr>
          <a:lstStyle/>
          <a:p>
            <a:pPr algn="ctr"/>
            <a:r>
              <a:rPr lang="en-IE" sz="2400" dirty="0"/>
              <a:t>Table 6 </a:t>
            </a:r>
            <a:br>
              <a:rPr lang="en-US" sz="2400" dirty="0"/>
            </a:br>
            <a:r>
              <a:rPr lang="en-IE" sz="2400" b="1" dirty="0"/>
              <a:t>Principal performance requirements.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304144"/>
            <a:ext cx="12049147" cy="263826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11211" y="4259359"/>
            <a:ext cx="102595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Comments: </a:t>
            </a:r>
            <a:r>
              <a:rPr lang="en-US" sz="2400" dirty="0"/>
              <a:t>Reference fuel Specification Annexure is not correct : It should be corrected to Appendix 2 to Annex 4</a:t>
            </a:r>
            <a:r>
              <a:rPr lang="en-US" sz="2400" strike="sngStrike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801100" y="232243"/>
            <a:ext cx="30575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Editorial changes only</a:t>
            </a:r>
          </a:p>
        </p:txBody>
      </p:sp>
      <p:sp>
        <p:nvSpPr>
          <p:cNvPr id="3" name="Rectangle 2"/>
          <p:cNvSpPr/>
          <p:nvPr/>
        </p:nvSpPr>
        <p:spPr>
          <a:xfrm>
            <a:off x="-3610" y="175705"/>
            <a:ext cx="17735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IE" sz="2400" b="1" dirty="0"/>
              <a:t>Comment-3:</a:t>
            </a:r>
          </a:p>
        </p:txBody>
      </p:sp>
    </p:spTree>
    <p:extLst>
      <p:ext uri="{BB962C8B-B14F-4D97-AF65-F5344CB8AC3E}">
        <p14:creationId xmlns:p14="http://schemas.microsoft.com/office/powerpoint/2010/main" val="1108033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175" y="142875"/>
            <a:ext cx="11811000" cy="6276976"/>
          </a:xfrm>
        </p:spPr>
        <p:txBody>
          <a:bodyPr/>
          <a:lstStyle/>
          <a:p>
            <a:pPr marL="0" indent="0">
              <a:buNone/>
            </a:pPr>
            <a:endParaRPr lang="en-AU" b="1" dirty="0"/>
          </a:p>
          <a:p>
            <a:pPr marL="0" indent="0">
              <a:buNone/>
            </a:pPr>
            <a:r>
              <a:rPr lang="en-AU" b="1" dirty="0"/>
              <a:t>Annex-1</a:t>
            </a:r>
          </a:p>
          <a:p>
            <a:r>
              <a:rPr lang="en-AU" dirty="0"/>
              <a:t>3.4.5.3.1.1.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5013" y="728663"/>
            <a:ext cx="7415631" cy="168592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1476" y="1148087"/>
            <a:ext cx="10444162" cy="25545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2400" dirty="0"/>
          </a:p>
          <a:p>
            <a:r>
              <a:rPr lang="en-US" sz="2400" dirty="0"/>
              <a:t>Equation-4: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V</a:t>
            </a:r>
            <a:r>
              <a:rPr lang="en-US" sz="2400" baseline="-25000" dirty="0"/>
              <a:t>2</a:t>
            </a:r>
            <a:r>
              <a:rPr lang="en-US" sz="2400" baseline="-25000" dirty="0">
                <a:sym typeface="Wingdings" panose="05000000000000000000" pitchFamily="2" charset="2"/>
              </a:rPr>
              <a:t>3 </a:t>
            </a:r>
            <a:r>
              <a:rPr lang="en-US" sz="2400" dirty="0">
                <a:sym typeface="Wingdings" panose="05000000000000000000" pitchFamily="2" charset="2"/>
              </a:rPr>
              <a:t>should be changed to </a:t>
            </a:r>
            <a:r>
              <a:rPr lang="en-US" sz="2400" dirty="0">
                <a:solidFill>
                  <a:srgbClr val="0000CC"/>
                </a:solidFill>
                <a:sym typeface="Wingdings" panose="05000000000000000000" pitchFamily="2" charset="2"/>
              </a:rPr>
              <a:t>V</a:t>
            </a:r>
            <a:r>
              <a:rPr lang="en-US" sz="2400" baseline="-25000" dirty="0">
                <a:solidFill>
                  <a:srgbClr val="0000CC"/>
                </a:solidFill>
                <a:sym typeface="Wingdings" panose="05000000000000000000" pitchFamily="2" charset="2"/>
              </a:rPr>
              <a:t>32</a:t>
            </a:r>
          </a:p>
          <a:p>
            <a:endParaRPr lang="en-US" sz="2400" baseline="-25000" dirty="0">
              <a:solidFill>
                <a:srgbClr val="0000CC"/>
              </a:solidFill>
              <a:sym typeface="Wingdings" panose="05000000000000000000" pitchFamily="2" charset="2"/>
            </a:endParaRPr>
          </a:p>
          <a:p>
            <a:r>
              <a:rPr lang="en-US" sz="2400" dirty="0">
                <a:solidFill>
                  <a:srgbClr val="0000CC"/>
                </a:solidFill>
                <a:sym typeface="Wingdings" panose="05000000000000000000" pitchFamily="2" charset="2"/>
              </a:rPr>
              <a:t>Based on EU-5 text</a:t>
            </a:r>
            <a:endParaRPr lang="en-US" sz="2400" baseline="-25000" dirty="0">
              <a:solidFill>
                <a:srgbClr val="0000CC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8419" y="4238623"/>
            <a:ext cx="5810250" cy="1447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71476" y="3714749"/>
            <a:ext cx="10444162" cy="31700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2400" dirty="0"/>
          </a:p>
          <a:p>
            <a:r>
              <a:rPr lang="en-US" sz="2400" dirty="0"/>
              <a:t>Equation-</a:t>
            </a:r>
            <a:r>
              <a:rPr lang="en-US" sz="2400" strike="sngStrike" dirty="0"/>
              <a:t>5</a:t>
            </a:r>
            <a:r>
              <a:rPr lang="en-US" sz="2400" dirty="0"/>
              <a:t> </a:t>
            </a:r>
            <a:r>
              <a:rPr lang="en-US" sz="2400" b="1" dirty="0"/>
              <a:t>7</a:t>
            </a:r>
            <a:r>
              <a:rPr lang="en-US" sz="2400" dirty="0"/>
              <a:t>: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 err="1"/>
              <a:t>m</a:t>
            </a:r>
            <a:r>
              <a:rPr lang="en-US" sz="2400" baseline="-25000" dirty="0" err="1"/>
              <a:t>k</a:t>
            </a:r>
            <a:r>
              <a:rPr lang="en-US" sz="2400" baseline="-25000" dirty="0"/>
              <a:t>  </a:t>
            </a:r>
            <a:r>
              <a:rPr lang="en-US" sz="2400" dirty="0">
                <a:sym typeface="Wingdings" panose="05000000000000000000" pitchFamily="2" charset="2"/>
              </a:rPr>
              <a:t>should be changed to </a:t>
            </a:r>
            <a:r>
              <a:rPr lang="en-US" sz="2400" dirty="0" err="1">
                <a:solidFill>
                  <a:srgbClr val="0000CC"/>
                </a:solidFill>
                <a:sym typeface="Wingdings" panose="05000000000000000000" pitchFamily="2" charset="2"/>
              </a:rPr>
              <a:t>m</a:t>
            </a:r>
            <a:r>
              <a:rPr lang="en-US" sz="2400" baseline="-25000" dirty="0" err="1">
                <a:solidFill>
                  <a:srgbClr val="0000CC"/>
                </a:solidFill>
                <a:sym typeface="Wingdings" panose="05000000000000000000" pitchFamily="2" charset="2"/>
              </a:rPr>
              <a:t>ref</a:t>
            </a:r>
            <a:endParaRPr lang="en-US" sz="2400" baseline="-25000" dirty="0">
              <a:solidFill>
                <a:srgbClr val="0000CC"/>
              </a:solidFill>
              <a:sym typeface="Wingdings" panose="05000000000000000000" pitchFamily="2" charset="2"/>
            </a:endParaRPr>
          </a:p>
          <a:p>
            <a:endParaRPr lang="en-US" sz="2400" baseline="-25000" dirty="0">
              <a:solidFill>
                <a:srgbClr val="0000CC"/>
              </a:solidFill>
              <a:sym typeface="Wingdings" panose="05000000000000000000" pitchFamily="2" charset="2"/>
            </a:endParaRPr>
          </a:p>
          <a:p>
            <a:r>
              <a:rPr lang="en-US" sz="2400" dirty="0">
                <a:solidFill>
                  <a:srgbClr val="0000CC"/>
                </a:solidFill>
                <a:sym typeface="Wingdings" panose="05000000000000000000" pitchFamily="2" charset="2"/>
              </a:rPr>
              <a:t>Based on EU-5 text</a:t>
            </a:r>
            <a:endParaRPr lang="en-US" sz="2400" baseline="-25000" dirty="0">
              <a:solidFill>
                <a:srgbClr val="0000CC"/>
              </a:solidFill>
            </a:endParaRPr>
          </a:p>
          <a:p>
            <a:endParaRPr lang="en-US" sz="2400" baseline="-25000" dirty="0">
              <a:solidFill>
                <a:srgbClr val="0000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801100" y="232243"/>
            <a:ext cx="30575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Editorial changes only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58752"/>
            <a:ext cx="17735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IE" sz="2400" b="1" dirty="0"/>
              <a:t>Comment-4:</a:t>
            </a:r>
          </a:p>
        </p:txBody>
      </p:sp>
    </p:spTree>
    <p:extLst>
      <p:ext uri="{BB962C8B-B14F-4D97-AF65-F5344CB8AC3E}">
        <p14:creationId xmlns:p14="http://schemas.microsoft.com/office/powerpoint/2010/main" val="495028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62392" y="774343"/>
            <a:ext cx="17712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400" b="1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3.4.7.</a:t>
            </a:r>
            <a:endParaRPr lang="en-US" sz="24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9211" y="963474"/>
            <a:ext cx="9010651" cy="5300383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1548014" y="3613665"/>
            <a:ext cx="3114675" cy="5572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801100" y="246531"/>
            <a:ext cx="30575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Editorial changes only</a:t>
            </a:r>
          </a:p>
        </p:txBody>
      </p:sp>
      <p:sp>
        <p:nvSpPr>
          <p:cNvPr id="6" name="Rectangle 5"/>
          <p:cNvSpPr/>
          <p:nvPr/>
        </p:nvSpPr>
        <p:spPr>
          <a:xfrm>
            <a:off x="-3610" y="175705"/>
            <a:ext cx="17735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IE" sz="2400" b="1" dirty="0"/>
              <a:t>Comment-5: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890" y="6263857"/>
            <a:ext cx="19603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CC"/>
                </a:solidFill>
                <a:sym typeface="Wingdings" panose="05000000000000000000" pitchFamily="2" charset="2"/>
              </a:rPr>
              <a:t>Based on EU-5 text</a:t>
            </a:r>
            <a:endParaRPr lang="en-US" baseline="-250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5496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14350" y="964227"/>
            <a:ext cx="11129963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en-IE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 Appendix 1 </a:t>
            </a:r>
            <a:r>
              <a:rPr lang="en-IE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of Annex 4 for symbols used as referred in </a:t>
            </a:r>
            <a:r>
              <a:rPr lang="en-GB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Table B.A4.App 1/1</a:t>
            </a:r>
            <a:r>
              <a:rPr lang="en-IE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>
              <a:lnSpc>
                <a:spcPts val="1200"/>
              </a:lnSpc>
            </a:pP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200"/>
              </a:lnSpc>
            </a:pP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200"/>
              </a:lnSpc>
            </a:pP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200"/>
              </a:lnSpc>
            </a:pPr>
            <a:r>
              <a:rPr lang="en-US" sz="20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Comment: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Format of the table-</a:t>
            </a:r>
            <a:r>
              <a:rPr lang="en-US" sz="20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Content </a:t>
            </a:r>
            <a:r>
              <a:rPr lang="en-GB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should be properly aligned (left aligned)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0967" y="3853130"/>
            <a:ext cx="1127045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40180" marR="719455" indent="-720090" algn="just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en-I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 Appendix 8:</a:t>
            </a:r>
          </a:p>
          <a:p>
            <a:pPr marL="1440180" marR="719455" indent="-720090" algn="just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endParaRPr lang="en-IE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40180" marR="719455" indent="-720090" algn="just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endParaRPr lang="en-IE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40180" marR="719455" indent="-720090" algn="just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en-I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Table B.5.8.-1 </a:t>
            </a:r>
            <a:r>
              <a:rPr lang="en-IE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Classification criteria propulsion unit family with regard to test types I, II and VII</a:t>
            </a:r>
          </a:p>
          <a:p>
            <a:pPr marL="1440180" marR="0" indent="-720090" algn="just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endParaRPr lang="en-IE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40180" marR="0" indent="-720090" algn="just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endParaRPr lang="en-IE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40180" marR="0" indent="-720090" algn="just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endParaRPr lang="en-IE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200"/>
              </a:lnSpc>
            </a:pPr>
            <a:r>
              <a:rPr lang="en-US" sz="20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Comment: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Format of the table- Content </a:t>
            </a:r>
            <a:r>
              <a:rPr lang="en-GB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should be properly aligned (left aligned)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3610" y="175705"/>
            <a:ext cx="17735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IE" sz="2400" b="1" dirty="0"/>
              <a:t>Comment-6:</a:t>
            </a:r>
          </a:p>
        </p:txBody>
      </p:sp>
      <p:sp>
        <p:nvSpPr>
          <p:cNvPr id="10" name="Rectangle 9"/>
          <p:cNvSpPr/>
          <p:nvPr/>
        </p:nvSpPr>
        <p:spPr>
          <a:xfrm>
            <a:off x="130967" y="2939593"/>
            <a:ext cx="17735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IE" sz="2400" b="1" dirty="0"/>
              <a:t>Comment-7:</a:t>
            </a:r>
          </a:p>
        </p:txBody>
      </p:sp>
    </p:spTree>
    <p:extLst>
      <p:ext uri="{BB962C8B-B14F-4D97-AF65-F5344CB8AC3E}">
        <p14:creationId xmlns:p14="http://schemas.microsoft.com/office/powerpoint/2010/main" val="19767151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82165" y="290005"/>
            <a:ext cx="17735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IE" sz="2400" b="1" dirty="0"/>
              <a:t>Comment-8: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165" y="1014413"/>
            <a:ext cx="1144789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India asked for a placeholder to be added into the GTR about the need to further investigate the validity of the formulas used for the humidity correction for NOx.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Chairman to investigate the legal possibility of inserting a placeholder into the GTR text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This place holder to be inserted in </a:t>
            </a:r>
            <a:r>
              <a:rPr lang="en-US" sz="2400"/>
              <a:t>the Amendment 2 to GTR2 document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85682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522</TotalTime>
  <Words>222</Words>
  <Application>Microsoft Office PowerPoint</Application>
  <PresentationFormat>Widescreen</PresentationFormat>
  <Paragraphs>62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India Comments on  </vt:lpstr>
      <vt:lpstr>PowerPoint Presentation</vt:lpstr>
      <vt:lpstr>Table 6  Principal performance requirements. 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India Comments on</dc:title>
  <dc:creator>ABHAY  KUMAR</dc:creator>
  <cp:lastModifiedBy>DL</cp:lastModifiedBy>
  <cp:revision>24</cp:revision>
  <dcterms:created xsi:type="dcterms:W3CDTF">2019-04-09T06:04:38Z</dcterms:created>
  <dcterms:modified xsi:type="dcterms:W3CDTF">2019-04-24T09:39:59Z</dcterms:modified>
</cp:coreProperties>
</file>