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57" r:id="rId2"/>
    <p:sldId id="408" r:id="rId3"/>
    <p:sldId id="441" r:id="rId4"/>
    <p:sldId id="442" r:id="rId5"/>
    <p:sldId id="443" r:id="rId6"/>
    <p:sldId id="444" r:id="rId7"/>
    <p:sldId id="451" r:id="rId8"/>
    <p:sldId id="447" r:id="rId9"/>
    <p:sldId id="452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66" r:id="rId24"/>
    <p:sldId id="445" r:id="rId25"/>
    <p:sldId id="291" r:id="rId26"/>
  </p:sldIdLst>
  <p:sldSz cx="12599988" cy="7199313"/>
  <p:notesSz cx="6805613" cy="9944100"/>
  <p:defaultTextStyle>
    <a:defPPr>
      <a:defRPr lang="nl-NL"/>
    </a:defPPr>
    <a:lvl1pPr marL="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29">
          <p15:clr>
            <a:srgbClr val="A4A3A4"/>
          </p15:clr>
        </p15:guide>
        <p15:guide id="2" pos="345">
          <p15:clr>
            <a:srgbClr val="A4A3A4"/>
          </p15:clr>
        </p15:guide>
        <p15:guide id="3" pos="3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OTTA Alessandro (GROW)" initials="A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3F3"/>
    <a:srgbClr val="C8F0F7"/>
    <a:srgbClr val="C5EAF1"/>
    <a:srgbClr val="093B37"/>
    <a:srgbClr val="FFE699"/>
    <a:srgbClr val="FF0000"/>
    <a:srgbClr val="5DA531"/>
    <a:srgbClr val="0B5DA4"/>
    <a:srgbClr val="C1E3E8"/>
    <a:srgbClr val="399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85" autoAdjust="0"/>
    <p:restoredTop sz="97134" autoAdjust="0"/>
  </p:normalViewPr>
  <p:slideViewPr>
    <p:cSldViewPr snapToGrid="0" snapToObjects="1">
      <p:cViewPr varScale="1">
        <p:scale>
          <a:sx n="97" d="100"/>
          <a:sy n="97" d="100"/>
        </p:scale>
        <p:origin x="-432" y="-91"/>
      </p:cViewPr>
      <p:guideLst>
        <p:guide orient="horz" pos="3929"/>
        <p:guide pos="345"/>
        <p:guide pos="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6" d="100"/>
          <a:sy n="96" d="100"/>
        </p:scale>
        <p:origin x="-3558" y="-96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78" y="0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2B11B-6E1C-4C74-B27E-88A07455C6BD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539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78" y="9445539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5CAE6-0D91-48FA-B1E1-62AB70F5A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825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3C82A6-E5D4-8A4A-B3A2-307AF436305F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43013"/>
            <a:ext cx="5872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893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E2E1E03-196A-5B46-BE35-1FC3D54EF4A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090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283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382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530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9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979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564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2172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782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02581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744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4320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7110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172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40925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6411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2802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069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40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069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32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685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935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377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62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74999" y="1178222"/>
            <a:ext cx="9449991" cy="2506427"/>
          </a:xfrm>
          <a:prstGeom prst="rect">
            <a:avLst/>
          </a:prstGeom>
        </p:spPr>
        <p:txBody>
          <a:bodyPr anchor="b"/>
          <a:lstStyle>
            <a:lvl1pPr algn="ctr">
              <a:defRPr sz="620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74999" y="3781306"/>
            <a:ext cx="9449991" cy="17381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80"/>
            </a:lvl1pPr>
            <a:lvl2pPr marL="472516" indent="0" algn="ctr">
              <a:buNone/>
              <a:defRPr sz="2067"/>
            </a:lvl2pPr>
            <a:lvl3pPr marL="945032" indent="0" algn="ctr">
              <a:buNone/>
              <a:defRPr sz="1860"/>
            </a:lvl3pPr>
            <a:lvl4pPr marL="1417549" indent="0" algn="ctr">
              <a:buNone/>
              <a:defRPr sz="1654"/>
            </a:lvl4pPr>
            <a:lvl5pPr marL="1890065" indent="0" algn="ctr">
              <a:buNone/>
              <a:defRPr sz="1654"/>
            </a:lvl5pPr>
            <a:lvl6pPr marL="2362581" indent="0" algn="ctr">
              <a:buNone/>
              <a:defRPr sz="1654"/>
            </a:lvl6pPr>
            <a:lvl7pPr marL="2835097" indent="0" algn="ctr">
              <a:buNone/>
              <a:defRPr sz="1654"/>
            </a:lvl7pPr>
            <a:lvl8pPr marL="3307613" indent="0" algn="ctr">
              <a:buNone/>
              <a:defRPr sz="1654"/>
            </a:lvl8pPr>
            <a:lvl9pPr marL="3780130" indent="0" algn="ctr">
              <a:buNone/>
              <a:defRPr sz="1654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16867" y="383297"/>
            <a:ext cx="2716872" cy="610108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383297"/>
            <a:ext cx="7993117" cy="61010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9687" y="1794830"/>
            <a:ext cx="10867490" cy="2994714"/>
          </a:xfrm>
          <a:prstGeom prst="rect">
            <a:avLst/>
          </a:prstGeom>
        </p:spPr>
        <p:txBody>
          <a:bodyPr anchor="b"/>
          <a:lstStyle>
            <a:lvl1pPr>
              <a:defRPr sz="620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59687" y="4817875"/>
            <a:ext cx="10867490" cy="15748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1pPr>
            <a:lvl2pPr marL="472516" indent="0">
              <a:buNone/>
              <a:defRPr sz="2067">
                <a:solidFill>
                  <a:schemeClr val="tx1">
                    <a:tint val="75000"/>
                  </a:schemeClr>
                </a:solidFill>
              </a:defRPr>
            </a:lvl2pPr>
            <a:lvl3pPr marL="9450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3pPr>
            <a:lvl4pPr marL="1417549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4pPr>
            <a:lvl5pPr marL="1890065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5pPr>
            <a:lvl6pPr marL="2362581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6pPr>
            <a:lvl7pPr marL="2835097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7pPr>
            <a:lvl8pPr marL="33076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8pPr>
            <a:lvl9pPr marL="378013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66249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78744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0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67891" y="1764832"/>
            <a:ext cx="5330385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67891" y="2629749"/>
            <a:ext cx="5330385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78744" y="1764832"/>
            <a:ext cx="5356636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78744" y="2629749"/>
            <a:ext cx="5356636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>
              <a:defRPr sz="3307"/>
            </a:lvl1pPr>
            <a:lvl2pPr>
              <a:defRPr sz="2894"/>
            </a:lvl2pPr>
            <a:lvl3pPr>
              <a:defRPr sz="2480"/>
            </a:lvl3pPr>
            <a:lvl4pPr>
              <a:defRPr sz="2067"/>
            </a:lvl4pPr>
            <a:lvl5pPr>
              <a:defRPr sz="2067"/>
            </a:lvl5pPr>
            <a:lvl6pPr>
              <a:defRPr sz="2067"/>
            </a:lvl6pPr>
            <a:lvl7pPr>
              <a:defRPr sz="2067"/>
            </a:lvl7pPr>
            <a:lvl8pPr>
              <a:defRPr sz="2067"/>
            </a:lvl8pPr>
            <a:lvl9pPr>
              <a:defRPr sz="2067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7"/>
            </a:lvl1pPr>
            <a:lvl2pPr marL="472516" indent="0">
              <a:buNone/>
              <a:defRPr sz="2894"/>
            </a:lvl2pPr>
            <a:lvl3pPr marL="945032" indent="0">
              <a:buNone/>
              <a:defRPr sz="2480"/>
            </a:lvl3pPr>
            <a:lvl4pPr marL="1417549" indent="0">
              <a:buNone/>
              <a:defRPr sz="2067"/>
            </a:lvl4pPr>
            <a:lvl5pPr marL="1890065" indent="0">
              <a:buNone/>
              <a:defRPr sz="2067"/>
            </a:lvl5pPr>
            <a:lvl6pPr marL="2362581" indent="0">
              <a:buNone/>
              <a:defRPr sz="2067"/>
            </a:lvl6pPr>
            <a:lvl7pPr marL="2835097" indent="0">
              <a:buNone/>
              <a:defRPr sz="2067"/>
            </a:lvl7pPr>
            <a:lvl8pPr marL="3307613" indent="0">
              <a:buNone/>
              <a:defRPr sz="2067"/>
            </a:lvl8pPr>
            <a:lvl9pPr marL="3780130" indent="0">
              <a:buNone/>
              <a:defRPr sz="2067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-JRC-logo_horizontal_EN_pos_transparent-background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356" y="6345415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3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45032" rtl="0" eaLnBrk="1" latinLnBrk="0" hangingPunct="1">
        <a:lnSpc>
          <a:spcPct val="90000"/>
        </a:lnSpc>
        <a:spcBef>
          <a:spcPct val="0"/>
        </a:spcBef>
        <a:buNone/>
        <a:defRPr sz="4547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6258" indent="-236258" algn="l" defTabSz="945032" rtl="0" eaLnBrk="1" latinLnBrk="0" hangingPunct="1">
        <a:lnSpc>
          <a:spcPct val="90000"/>
        </a:lnSpc>
        <a:spcBef>
          <a:spcPts val="1034"/>
        </a:spcBef>
        <a:buFont typeface="Arial"/>
        <a:buChar char="•"/>
        <a:defRPr sz="2894" kern="1200">
          <a:solidFill>
            <a:schemeClr val="tx1"/>
          </a:solidFill>
          <a:latin typeface="+mn-lt"/>
          <a:ea typeface="+mn-ea"/>
          <a:cs typeface="+mn-cs"/>
        </a:defRPr>
      </a:lvl1pPr>
      <a:lvl2pPr marL="708774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181291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067" kern="1200">
          <a:solidFill>
            <a:schemeClr val="tx1"/>
          </a:solidFill>
          <a:latin typeface="+mn-lt"/>
          <a:ea typeface="+mn-ea"/>
          <a:cs typeface="+mn-cs"/>
        </a:defRPr>
      </a:lvl3pPr>
      <a:lvl4pPr marL="1653807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23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8839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355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872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6388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516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549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065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581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097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613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13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0" y="0"/>
            <a:ext cx="12599988" cy="624494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05308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7750" y="2156309"/>
            <a:ext cx="12599988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WLTP </a:t>
            </a:r>
            <a:r>
              <a:rPr lang="it-IT" sz="40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CoP</a:t>
            </a:r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 Procedure </a:t>
            </a:r>
            <a:r>
              <a:rPr lang="it-IT" sz="4000" b="1" dirty="0">
                <a:solidFill>
                  <a:schemeClr val="bg1"/>
                </a:solidFill>
                <a:latin typeface="Verdana"/>
                <a:cs typeface="Verdana"/>
              </a:rPr>
              <a:t>for CO2/FC</a:t>
            </a:r>
          </a:p>
          <a:p>
            <a:pPr algn="ctr"/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JRC </a:t>
            </a:r>
            <a:r>
              <a:rPr lang="it-IT" sz="40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Proposal</a:t>
            </a:r>
            <a:endParaRPr lang="nl-NL" sz="45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8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4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4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-17716" y="3917804"/>
            <a:ext cx="125999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4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B. </a:t>
            </a:r>
            <a:r>
              <a:rPr lang="fr-BE" sz="2400" i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Ciuffo</a:t>
            </a:r>
            <a:r>
              <a:rPr lang="fr-BE" sz="24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, A. Marotta</a:t>
            </a:r>
          </a:p>
          <a:p>
            <a:pPr algn="ctr"/>
            <a:endParaRPr lang="fr-BE" sz="24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r>
              <a:rPr lang="fr-BE" sz="24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WLTP </a:t>
            </a:r>
            <a:r>
              <a:rPr lang="fr-BE" sz="2400" dirty="0" err="1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CoP</a:t>
            </a:r>
            <a:r>
              <a:rPr lang="fr-BE" sz="24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 TF </a:t>
            </a:r>
            <a:r>
              <a:rPr lang="fr-BE" sz="2400" dirty="0" err="1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telco</a:t>
            </a:r>
            <a:endParaRPr lang="fr-BE" sz="24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fr-BE" sz="16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r>
              <a:rPr lang="fr-BE" sz="1600" i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April 8, </a:t>
            </a:r>
            <a:r>
              <a:rPr lang="fr-BE" sz="16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2019</a:t>
            </a:r>
            <a:endParaRPr lang="en-GB" sz="16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29148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{x&lt;DV}=67%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1.3: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=m,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791B722-EAF5-3D44-AD02-9F18DB724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135" y="3322240"/>
            <a:ext cx="2540000" cy="3340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0C841A0-A390-EB46-9DCC-FFDE9DBC0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18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{x&lt;DV}=67%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1.4: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=m,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=0.5%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791B722-EAF5-3D44-AD02-9F18DB724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135" y="3322240"/>
            <a:ext cx="2540000" cy="3340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3352EDB-A1A2-4840-8BA3-4CC9AE9DD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7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{x&lt;DV}=63%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2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.1: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=0.99,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=3%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BE5F12C-F91D-2940-91A7-C85CB446F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042" y="3301206"/>
            <a:ext cx="2540000" cy="3340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972D63D-7E80-3946-A74E-8C39BE514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23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{x&lt;DV}=69%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2.2: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=0.99,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=2%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233C200-6B79-2A49-95F3-988818CF6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925" y="3368113"/>
            <a:ext cx="2540000" cy="3340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420AE06-D1D5-9042-B540-68CFEAE97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88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{x&lt;DV}=84%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2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.3: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=0.99,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165186-9132-F840-A11D-9FC385DFF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107" y="3401567"/>
            <a:ext cx="2540000" cy="3340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3C046A8-1DB1-9B44-9885-4EE1E32DD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3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{x&lt;DV}=98%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2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.4: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=0.99,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=0.5%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A392DEC-76FB-4741-8F47-9A467DC18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9FF24DB-7A54-AC42-A890-0AC2D25AC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167392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4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{x&lt;DV}=50%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3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.1: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=3%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A06CAB1-2328-F341-8FE5-AD55750C5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B9A78AA-FEF4-B54A-9949-60033A183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278903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49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{x&lt;DV}=50%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3.2: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=2%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AFB0048-5B98-E641-A152-BA762FFF5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D980359-143A-0D48-A7BC-ACD1019AE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345811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{x&lt;DV}=50%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3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.3: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B4D7078-39BA-5646-B505-B4373AD4A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93596"/>
            <a:ext cx="5842000" cy="571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54BF073-FED5-674A-96D0-8F75E3D6F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412718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93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{x&lt;DV}=50%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3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.4: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=0.5%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E0F344F-5BAD-7447-B464-0ABAE9C00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32369D2-285E-D849-8C43-B9B203C0B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334660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0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855739"/>
            <a:ext cx="10852414" cy="4883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a means of evidencing the ability to produce a </a:t>
            </a:r>
            <a:r>
              <a:rPr lang="en-GB" sz="24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series of products that comply with the specifications, performance and marking requirements demonstrated and</a:t>
            </a:r>
            <a:r>
              <a:rPr lang="en-GB" sz="2400" b="1" i="1" dirty="0">
                <a:solidFill>
                  <a:srgbClr val="FF0000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4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outlined in the type approval documentation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should thus be sufficiently robust to ensure the conformity of what is produced with what has been demonstrated during type-approval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Given the complexity of the “vehicle” product, </a:t>
            </a: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not a trivial task as there are many uncertainties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the production process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the testing method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83204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{x&lt;DV}=37%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4.1: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=1.01,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=3%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A237698-8EF5-F744-9280-577E341C3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5F1BB40-FF8A-3845-9BEB-B0F0104CB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412718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89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{x&lt;DV}=31%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4.2: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=1.01,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=2%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EA57FB6-6923-E44C-B960-550838523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530049"/>
            <a:ext cx="5842000" cy="5715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4A706AB-32EE-F840-9A6C-B5B88C970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390416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72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{x&lt;DV}=16%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4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.3: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=1.01,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A95BCAD-F3A2-A44F-B9D0-5221EAB9D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D5F7E4D-DC2D-E841-8B1B-D577BC5EE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379265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41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092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{x&lt;DV}=3%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4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.4: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=1.01,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=0.5%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FF212AE-E590-7642-9D96-EF7DD9194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F9D3F4E-9BC5-1742-B7C6-404001C3D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107" y="3368113"/>
            <a:ext cx="254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64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46983"/>
            <a:ext cx="11261972" cy="57451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the hypothesis that the </a:t>
            </a:r>
            <a:r>
              <a:rPr lang="en-GB" sz="20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sample is composed by </a:t>
            </a:r>
            <a:r>
              <a:rPr lang="en-GB" sz="20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independent tests and that the production process does not change over time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confidence intervals around the mean represent a powerful and statistically sound tool to be used for the </a:t>
            </a:r>
            <a:r>
              <a:rPr lang="en-GB" sz="20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of vehicle emissions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Confidence intervals allow to identify a conform family with a high likelihood.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risk to reject a valid family is reasonable (~10%)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risk to accept an invalid family is reasonable as well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order to have a family accepted an OEM has multiple options:</a:t>
            </a:r>
          </a:p>
          <a:p>
            <a:pPr marL="932368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declare a CO2 value sufficiently higher than the population average with a lower sample size than 16 vehicles;</a:t>
            </a:r>
          </a:p>
          <a:p>
            <a:pPr marL="932368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declare a lower value above the population average with a sample up to 16 vehicles;</a:t>
            </a:r>
          </a:p>
          <a:p>
            <a:pPr marL="932368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Improve the production quality and decrease the standard deviation.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74138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2"/>
          <p:cNvSpPr/>
          <p:nvPr/>
        </p:nvSpPr>
        <p:spPr>
          <a:xfrm>
            <a:off x="17" y="0"/>
            <a:ext cx="12599987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1" dirty="0">
              <a:solidFill>
                <a:srgbClr val="093B3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1856455"/>
            <a:ext cx="8894762" cy="1569660"/>
          </a:xfrm>
          <a:prstGeom prst="rect">
            <a:avLst/>
          </a:prstGeom>
          <a:noFill/>
        </p:spPr>
        <p:txBody>
          <a:bodyPr wrap="square" lIns="91356" tIns="45677" rIns="91356" bIns="45677" rtlCol="0">
            <a:spAutoFit/>
          </a:bodyPr>
          <a:lstStyle/>
          <a:p>
            <a:r>
              <a:rPr lang="en-GB" sz="9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Thanks</a:t>
            </a:r>
          </a:p>
        </p:txBody>
      </p:sp>
      <p:pic>
        <p:nvPicPr>
          <p:cNvPr id="10" name="Shape 296" descr="photo-1434030216411-0b793f4b4173.jpg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TextBox 8"/>
          <p:cNvSpPr txBox="1"/>
          <p:nvPr/>
        </p:nvSpPr>
        <p:spPr>
          <a:xfrm>
            <a:off x="2419350" y="3273440"/>
            <a:ext cx="9201150" cy="553998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Questions?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2546350" y="3865538"/>
            <a:ext cx="7861300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en-GB" sz="20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find me at </a:t>
            </a:r>
            <a:r>
              <a:rPr lang="en-GB" sz="2000" b="1" dirty="0" err="1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Biagio.CIUFFO@ec.europa.eu</a:t>
            </a:r>
            <a:endParaRPr lang="nl-NL" sz="2000" dirty="0">
              <a:solidFill>
                <a:srgbClr val="093B37"/>
              </a:solidFill>
              <a:latin typeface="Verdana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0093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855739"/>
            <a:ext cx="10852414" cy="4678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Managing the existing uncertainty is a task that should not be underestimated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It is necessary to ensure sufficient evidence to base the conformity upon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It is important to follow sound statistical procedures in order to have sufficient confidence on the results of the assessment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particular, what we want to achieve at the end of the </a:t>
            </a: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sufficient confidence that there is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no significant difference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between the emissions and CO2/FC  measured during the type-approval process (thus representative of the entire population) and what is measured from the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population sample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1459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499483"/>
            <a:ext cx="10852414" cy="5724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Population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During the emission type approval, CO2 results are compared with a declared value (DV). DV is accepted if the resulting CO2 is lower than DV 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rabicPeriod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When it comes to </a:t>
            </a:r>
            <a:r>
              <a:rPr lang="en-GB" sz="20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there are 3 reasons why DV should be higher than the population mean: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Customer protection (the CO2/FC declared on the </a:t>
            </a:r>
            <a:r>
              <a:rPr lang="en-GB" sz="16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CoC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should be higher than the individual vehicle CO2/FC value under WLTP, </a:t>
            </a:r>
            <a:r>
              <a:rPr lang="en-GB" sz="160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for </a:t>
            </a:r>
            <a:r>
              <a:rPr lang="en-GB" sz="160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majority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of the consumers);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Imposing a margin between DV and population mean creates an incentive at production level to improve the quality and decrease the CO2/FC spread;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Assuming that DV could be equal to the population mean would penalise manufacturers with higher production quality standards. </a:t>
            </a:r>
          </a:p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Confidence Interval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In the hypothesis that the different </a:t>
            </a:r>
            <a:r>
              <a:rPr lang="en-GB" sz="20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samples are uncorrelated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and that the </a:t>
            </a:r>
            <a:r>
              <a:rPr lang="en-GB" sz="20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production process does not change over time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confidence intervals can be the right tool to assess whether the population is in line with the expectation with a certain confidence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rabicPeriod"/>
              <a:defRPr/>
            </a:pPr>
            <a:r>
              <a:rPr lang="en-GB" sz="18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Confidence interval around the mean with 90% or 95% confidence can be used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Conditions</a:t>
            </a:r>
          </a:p>
        </p:txBody>
      </p:sp>
    </p:spTree>
    <p:extLst>
      <p:ext uri="{BB962C8B-B14F-4D97-AF65-F5344CB8AC3E}">
        <p14:creationId xmlns:p14="http://schemas.microsoft.com/office/powerpoint/2010/main" val="2353083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46983"/>
            <a:ext cx="10739458" cy="4678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order to use a pragmatic approach,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16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can still be the maximum sample size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boundaries of the confidence interval are calculated using a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Student distribution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with (N-1) degrees of freedom and the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standard deviation of the sample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DV is assumed to be the upper bound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of the acceptance region in case of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16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tests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assumption on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DV leads to the identification of the theoretical mean of the CO2 distribution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This depends on the confidence level and the standard deviation of the distribution (either the theoretical value or the sample value)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Approach</a:t>
            </a:r>
          </a:p>
        </p:txBody>
      </p:sp>
    </p:spTree>
    <p:extLst>
      <p:ext uri="{BB962C8B-B14F-4D97-AF65-F5344CB8AC3E}">
        <p14:creationId xmlns:p14="http://schemas.microsoft.com/office/powerpoint/2010/main" val="278741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Acceptance-Rejection Region (s=3%)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96C0B7D-F936-2847-8595-59536A8E5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4" y="1484313"/>
            <a:ext cx="5842000" cy="571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A7C790C-9019-A64D-A296-E7E862FCA334}"/>
              </a:ext>
            </a:extLst>
          </p:cNvPr>
          <p:cNvSpPr txBox="1"/>
          <p:nvPr/>
        </p:nvSpPr>
        <p:spPr>
          <a:xfrm>
            <a:off x="704246" y="410886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DV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FC371B-C549-FF49-8774-F4227EA23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1" y="1484313"/>
            <a:ext cx="5842000" cy="5715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AEC0E85-EC81-7246-BA35-9B815F810279}"/>
              </a:ext>
            </a:extLst>
          </p:cNvPr>
          <p:cNvSpPr txBox="1"/>
          <p:nvPr/>
        </p:nvSpPr>
        <p:spPr>
          <a:xfrm>
            <a:off x="11977867" y="410886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DV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4277086-DCBF-5D4E-BF78-DA2F58351D0A}"/>
              </a:ext>
            </a:extLst>
          </p:cNvPr>
          <p:cNvSpPr txBox="1"/>
          <p:nvPr/>
        </p:nvSpPr>
        <p:spPr>
          <a:xfrm>
            <a:off x="704245" y="4353688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D23AA15-C5A6-E741-A579-7C4FBBD07C3B}"/>
              </a:ext>
            </a:extLst>
          </p:cNvPr>
          <p:cNvSpPr txBox="1"/>
          <p:nvPr/>
        </p:nvSpPr>
        <p:spPr>
          <a:xfrm>
            <a:off x="11977867" y="443210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37CD196-691C-AB4E-84CE-C311F00C1FB1}"/>
              </a:ext>
            </a:extLst>
          </p:cNvPr>
          <p:cNvSpPr txBox="1"/>
          <p:nvPr/>
        </p:nvSpPr>
        <p:spPr>
          <a:xfrm>
            <a:off x="3378994" y="2670950"/>
            <a:ext cx="2594294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m=DV-(t</a:t>
            </a:r>
            <a:r>
              <a:rPr lang="it-IT" sz="1800" b="1" baseline="-25000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90,(16-1)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*</a:t>
            </a:r>
            <a:r>
              <a:rPr lang="it-IT" sz="1800" b="1" dirty="0" err="1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s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/√16)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4D44FE7-11AF-E64F-B4DB-3E0FBCD83EC2}"/>
              </a:ext>
            </a:extLst>
          </p:cNvPr>
          <p:cNvSpPr txBox="1"/>
          <p:nvPr/>
        </p:nvSpPr>
        <p:spPr>
          <a:xfrm>
            <a:off x="8530906" y="2670950"/>
            <a:ext cx="2594294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m=DV-(t</a:t>
            </a:r>
            <a:r>
              <a:rPr lang="it-IT" sz="1800" b="1" baseline="-25000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95,(16-1)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*</a:t>
            </a:r>
            <a:r>
              <a:rPr lang="it-IT" sz="1800" b="1" dirty="0" err="1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s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/√16)</a:t>
            </a:r>
          </a:p>
        </p:txBody>
      </p:sp>
    </p:spTree>
    <p:extLst>
      <p:ext uri="{BB962C8B-B14F-4D97-AF65-F5344CB8AC3E}">
        <p14:creationId xmlns:p14="http://schemas.microsoft.com/office/powerpoint/2010/main" val="1556859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5129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method was tested using a simulation approach. In particular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100.000 combinations of 16 randomly generated results of </a:t>
            </a: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tests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have been derived from a population having 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i="1" u="sng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mean (</a:t>
            </a:r>
            <a:r>
              <a:rPr lang="en-GB" sz="2400" i="1" u="sng" dirty="0">
                <a:solidFill>
                  <a:srgbClr val="093B37"/>
                </a:solidFill>
                <a:latin typeface="Symbol" pitchFamily="2" charset="2"/>
                <a:ea typeface="Verdana" panose="020B0604030504040204" pitchFamily="34" charset="0"/>
                <a:cs typeface="Verdana"/>
              </a:rPr>
              <a:t>m</a:t>
            </a:r>
            <a:r>
              <a:rPr lang="en-GB" sz="2400" i="1" u="sng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) 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i="1" u="sng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standard deviation (</a:t>
            </a:r>
            <a:r>
              <a:rPr lang="en-GB" sz="2400" i="1" u="sng" dirty="0">
                <a:solidFill>
                  <a:srgbClr val="093B37"/>
                </a:solidFill>
                <a:latin typeface="Symbol" pitchFamily="2" charset="2"/>
                <a:ea typeface="Verdana" panose="020B0604030504040204" pitchFamily="34" charset="0"/>
                <a:cs typeface="Verdana"/>
              </a:rPr>
              <a:t>s</a:t>
            </a:r>
            <a:r>
              <a:rPr lang="en-GB" sz="2400" i="1" u="sng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)</a:t>
            </a:r>
            <a:endParaRPr lang="en-GB" sz="2400" u="sng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 derived in terms of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Probability for a vehicle to have CO2 higher than the declared value (</a:t>
            </a: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{x&lt;DV}): Defective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Overall Pass/Fail probability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 at the end of each </a:t>
            </a: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step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Assessment of the method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171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{x&lt;DV}=67%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1.1: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=m,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=3%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66651AD-6BD9-B947-8794-4FA937D2D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698" y="3389994"/>
            <a:ext cx="2564780" cy="3372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476B11E-2A2C-AF49-AC3B-B62DC1734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64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30049"/>
            <a:ext cx="11261972" cy="2667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Simulation results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{x&lt;DV}=67%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Pass/Fail Rate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0" defTabSz="914400"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Simulation 1.2: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m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=m,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Symbol" pitchFamily="2" charset="2"/>
              </a:rPr>
              <a:t>s</a:t>
            </a:r>
            <a:r>
              <a:rPr lang="en-GB" sz="3600" kern="0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=2%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6A2CD04-9A1A-7348-AF43-83190C732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736" y="3332184"/>
            <a:ext cx="2652704" cy="34883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F588156B-6985-8B44-BDEB-B11B2819F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988" y="1484313"/>
            <a:ext cx="584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8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1E3E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285481" indent="-285481" defTabSz="913535" fontAlgn="base">
          <a:lnSpc>
            <a:spcPct val="150000"/>
          </a:lnSpc>
          <a:spcBef>
            <a:spcPct val="0"/>
          </a:spcBef>
          <a:spcAft>
            <a:spcPct val="0"/>
          </a:spcAft>
          <a:buClr>
            <a:srgbClr val="3B83C1"/>
          </a:buClr>
          <a:buFont typeface="Arial" panose="020B0604020202020204" pitchFamily="34" charset="0"/>
          <a:buChar char="•"/>
          <a:defRPr sz="2400" dirty="0">
            <a:solidFill>
              <a:srgbClr val="093B37"/>
            </a:solidFill>
            <a:latin typeface="Verdana"/>
            <a:ea typeface="ＭＳ Ｐゴシック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9994</TotalTime>
  <Words>1033</Words>
  <Application>Microsoft Office PowerPoint</Application>
  <PresentationFormat>Custom</PresentationFormat>
  <Paragraphs>149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Office-thema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MAROTTA Alessandro (GROW)</cp:lastModifiedBy>
  <cp:revision>721</cp:revision>
  <cp:lastPrinted>2019-02-14T07:37:49Z</cp:lastPrinted>
  <dcterms:created xsi:type="dcterms:W3CDTF">2017-02-13T18:52:55Z</dcterms:created>
  <dcterms:modified xsi:type="dcterms:W3CDTF">2019-04-01T09:28:12Z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https://connected.cnect.cec.eu.int</vt:lpwstr>
  </property>
  <property fmtid="{D5CDD505-2E9C-101B-9397-08002B2CF9AE}" pid="3" name="Jive_LatestUserAccountName">
    <vt:lpwstr>ciuffbi</vt:lpwstr>
  </property>
  <property fmtid="{D5CDD505-2E9C-101B-9397-08002B2CF9AE}" pid="4" name="Offisync_ServerID">
    <vt:lpwstr>0d3b22a6-6203-4efc-8e8e-b5279256493b</vt:lpwstr>
  </property>
  <property fmtid="{D5CDD505-2E9C-101B-9397-08002B2CF9AE}" pid="5" name="Offisync_UniqueId">
    <vt:lpwstr>127155</vt:lpwstr>
  </property>
  <property fmtid="{D5CDD505-2E9C-101B-9397-08002B2CF9AE}" pid="6" name="Offisync_UpdateToken">
    <vt:lpwstr>1</vt:lpwstr>
  </property>
  <property fmtid="{D5CDD505-2E9C-101B-9397-08002B2CF9AE}" pid="7" name="Jive_VersionGuid">
    <vt:lpwstr>458d14eb-a3f5-4d97-846c-7fc2cc183194</vt:lpwstr>
  </property>
  <property fmtid="{D5CDD505-2E9C-101B-9397-08002B2CF9AE}" pid="8" name="Jive_ModifiedButNotPublished">
    <vt:lpwstr>True</vt:lpwstr>
  </property>
</Properties>
</file>