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7" r:id="rId2"/>
    <p:sldId id="408" r:id="rId3"/>
    <p:sldId id="441" r:id="rId4"/>
    <p:sldId id="442" r:id="rId5"/>
    <p:sldId id="443" r:id="rId6"/>
    <p:sldId id="444" r:id="rId7"/>
    <p:sldId id="445" r:id="rId8"/>
    <p:sldId id="291" r:id="rId9"/>
  </p:sldIdLst>
  <p:sldSz cx="12599988" cy="7199313"/>
  <p:notesSz cx="6805613" cy="9944100"/>
  <p:defaultTextStyle>
    <a:defPPr>
      <a:defRPr lang="nl-NL"/>
    </a:defPPr>
    <a:lvl1pPr marL="0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1pPr>
    <a:lvl2pPr marL="475168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2pPr>
    <a:lvl3pPr marL="950336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3pPr>
    <a:lvl4pPr marL="1425504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4pPr>
    <a:lvl5pPr marL="1900672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5pPr>
    <a:lvl6pPr marL="2375840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6pPr>
    <a:lvl7pPr marL="2851008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7pPr>
    <a:lvl8pPr marL="3326176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8pPr>
    <a:lvl9pPr marL="3801344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929">
          <p15:clr>
            <a:srgbClr val="A4A3A4"/>
          </p15:clr>
        </p15:guide>
        <p15:guide id="2" pos="345">
          <p15:clr>
            <a:srgbClr val="A4A3A4"/>
          </p15:clr>
        </p15:guide>
        <p15:guide id="3" pos="33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OTTA Alessandro (GROW)" initials="AM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3F3"/>
    <a:srgbClr val="C8F0F7"/>
    <a:srgbClr val="C5EAF1"/>
    <a:srgbClr val="093B37"/>
    <a:srgbClr val="FFE699"/>
    <a:srgbClr val="FF0000"/>
    <a:srgbClr val="5DA531"/>
    <a:srgbClr val="0B5DA4"/>
    <a:srgbClr val="C1E3E8"/>
    <a:srgbClr val="399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36" autoAdjust="0"/>
    <p:restoredTop sz="90013" autoAdjust="0"/>
  </p:normalViewPr>
  <p:slideViewPr>
    <p:cSldViewPr snapToGrid="0" snapToObjects="1">
      <p:cViewPr>
        <p:scale>
          <a:sx n="93" d="100"/>
          <a:sy n="93" d="100"/>
        </p:scale>
        <p:origin x="-552" y="-58"/>
      </p:cViewPr>
      <p:guideLst>
        <p:guide orient="horz" pos="3929"/>
        <p:guide pos="345"/>
        <p:guide pos="3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6" d="100"/>
          <a:sy n="96" d="100"/>
        </p:scale>
        <p:origin x="-3558" y="-96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07T15:09:35.578" idx="4">
    <p:pos x="6785" y="2842"/>
    <p:text>Non hai una stima anche per questo caso?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8997" cy="496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078" y="0"/>
            <a:ext cx="2948997" cy="496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2B11B-6E1C-4C74-B27E-88A07455C6BD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539"/>
            <a:ext cx="2948997" cy="496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078" y="9445539"/>
            <a:ext cx="2948997" cy="496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5CAE6-0D91-48FA-B1E1-62AB70F5AC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825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893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33C82A6-E5D4-8A4A-B3A2-307AF436305F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66725" y="1243013"/>
            <a:ext cx="5872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893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E2E1E03-196A-5B46-BE35-1FC3D54EF4A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1370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1pPr>
    <a:lvl2pPr marL="475168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2pPr>
    <a:lvl3pPr marL="950336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3pPr>
    <a:lvl4pPr marL="1425504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4pPr>
    <a:lvl5pPr marL="1900672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5pPr>
    <a:lvl6pPr marL="2375840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6pPr>
    <a:lvl7pPr marL="2851008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7pPr>
    <a:lvl8pPr marL="3326176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8pPr>
    <a:lvl9pPr marL="3801344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5090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432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0405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069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832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6685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280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069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74999" y="1178222"/>
            <a:ext cx="9449991" cy="2506427"/>
          </a:xfrm>
          <a:prstGeom prst="rect">
            <a:avLst/>
          </a:prstGeom>
        </p:spPr>
        <p:txBody>
          <a:bodyPr anchor="b"/>
          <a:lstStyle>
            <a:lvl1pPr algn="ctr">
              <a:defRPr sz="620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74999" y="3781306"/>
            <a:ext cx="9449991" cy="17381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80"/>
            </a:lvl1pPr>
            <a:lvl2pPr marL="472516" indent="0" algn="ctr">
              <a:buNone/>
              <a:defRPr sz="2067"/>
            </a:lvl2pPr>
            <a:lvl3pPr marL="945032" indent="0" algn="ctr">
              <a:buNone/>
              <a:defRPr sz="1860"/>
            </a:lvl3pPr>
            <a:lvl4pPr marL="1417549" indent="0" algn="ctr">
              <a:buNone/>
              <a:defRPr sz="1654"/>
            </a:lvl4pPr>
            <a:lvl5pPr marL="1890065" indent="0" algn="ctr">
              <a:buNone/>
              <a:defRPr sz="1654"/>
            </a:lvl5pPr>
            <a:lvl6pPr marL="2362581" indent="0" algn="ctr">
              <a:buNone/>
              <a:defRPr sz="1654"/>
            </a:lvl6pPr>
            <a:lvl7pPr marL="2835097" indent="0" algn="ctr">
              <a:buNone/>
              <a:defRPr sz="1654"/>
            </a:lvl7pPr>
            <a:lvl8pPr marL="3307613" indent="0" algn="ctr">
              <a:buNone/>
              <a:defRPr sz="1654"/>
            </a:lvl8pPr>
            <a:lvl9pPr marL="3780130" indent="0" algn="ctr">
              <a:buNone/>
              <a:defRPr sz="1654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6249" y="1916484"/>
            <a:ext cx="10867490" cy="456789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016867" y="383297"/>
            <a:ext cx="2716872" cy="6101085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6249" y="383297"/>
            <a:ext cx="7993117" cy="610108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6249" y="1916484"/>
            <a:ext cx="10867490" cy="456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9687" y="1794830"/>
            <a:ext cx="10867490" cy="2994714"/>
          </a:xfrm>
          <a:prstGeom prst="rect">
            <a:avLst/>
          </a:prstGeom>
        </p:spPr>
        <p:txBody>
          <a:bodyPr anchor="b"/>
          <a:lstStyle>
            <a:lvl1pPr>
              <a:defRPr sz="620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59687" y="4817875"/>
            <a:ext cx="10867490" cy="15748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1pPr>
            <a:lvl2pPr marL="472516" indent="0">
              <a:buNone/>
              <a:defRPr sz="2067">
                <a:solidFill>
                  <a:schemeClr val="tx1">
                    <a:tint val="75000"/>
                  </a:schemeClr>
                </a:solidFill>
              </a:defRPr>
            </a:lvl2pPr>
            <a:lvl3pPr marL="94503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3pPr>
            <a:lvl4pPr marL="1417549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4pPr>
            <a:lvl5pPr marL="1890065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5pPr>
            <a:lvl6pPr marL="2362581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6pPr>
            <a:lvl7pPr marL="2835097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7pPr>
            <a:lvl8pPr marL="33076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8pPr>
            <a:lvl9pPr marL="378013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66249" y="1916484"/>
            <a:ext cx="5354995" cy="456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78744" y="1916484"/>
            <a:ext cx="5354995" cy="456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7890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67891" y="1764832"/>
            <a:ext cx="5330385" cy="8649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80" b="1"/>
            </a:lvl1pPr>
            <a:lvl2pPr marL="472516" indent="0">
              <a:buNone/>
              <a:defRPr sz="2067" b="1"/>
            </a:lvl2pPr>
            <a:lvl3pPr marL="945032" indent="0">
              <a:buNone/>
              <a:defRPr sz="1860" b="1"/>
            </a:lvl3pPr>
            <a:lvl4pPr marL="1417549" indent="0">
              <a:buNone/>
              <a:defRPr sz="1654" b="1"/>
            </a:lvl4pPr>
            <a:lvl5pPr marL="1890065" indent="0">
              <a:buNone/>
              <a:defRPr sz="1654" b="1"/>
            </a:lvl5pPr>
            <a:lvl6pPr marL="2362581" indent="0">
              <a:buNone/>
              <a:defRPr sz="1654" b="1"/>
            </a:lvl6pPr>
            <a:lvl7pPr marL="2835097" indent="0">
              <a:buNone/>
              <a:defRPr sz="1654" b="1"/>
            </a:lvl7pPr>
            <a:lvl8pPr marL="3307613" indent="0">
              <a:buNone/>
              <a:defRPr sz="1654" b="1"/>
            </a:lvl8pPr>
            <a:lvl9pPr marL="3780130" indent="0">
              <a:buNone/>
              <a:defRPr sz="1654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67891" y="2629749"/>
            <a:ext cx="5330385" cy="386796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378744" y="1764832"/>
            <a:ext cx="5356636" cy="8649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80" b="1"/>
            </a:lvl1pPr>
            <a:lvl2pPr marL="472516" indent="0">
              <a:buNone/>
              <a:defRPr sz="2067" b="1"/>
            </a:lvl2pPr>
            <a:lvl3pPr marL="945032" indent="0">
              <a:buNone/>
              <a:defRPr sz="1860" b="1"/>
            </a:lvl3pPr>
            <a:lvl4pPr marL="1417549" indent="0">
              <a:buNone/>
              <a:defRPr sz="1654" b="1"/>
            </a:lvl4pPr>
            <a:lvl5pPr marL="1890065" indent="0">
              <a:buNone/>
              <a:defRPr sz="1654" b="1"/>
            </a:lvl5pPr>
            <a:lvl6pPr marL="2362581" indent="0">
              <a:buNone/>
              <a:defRPr sz="1654" b="1"/>
            </a:lvl6pPr>
            <a:lvl7pPr marL="2835097" indent="0">
              <a:buNone/>
              <a:defRPr sz="1654" b="1"/>
            </a:lvl7pPr>
            <a:lvl8pPr marL="3307613" indent="0">
              <a:buNone/>
              <a:defRPr sz="1654" b="1"/>
            </a:lvl8pPr>
            <a:lvl9pPr marL="3780130" indent="0">
              <a:buNone/>
              <a:defRPr sz="1654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378744" y="2629749"/>
            <a:ext cx="5356636" cy="386796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7891" y="479954"/>
            <a:ext cx="4063824" cy="1679840"/>
          </a:xfrm>
          <a:prstGeom prst="rect">
            <a:avLst/>
          </a:prstGeom>
        </p:spPr>
        <p:txBody>
          <a:bodyPr anchor="b"/>
          <a:lstStyle>
            <a:lvl1pPr>
              <a:defRPr sz="3307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56636" y="1036569"/>
            <a:ext cx="6378744" cy="5116178"/>
          </a:xfrm>
          <a:prstGeom prst="rect">
            <a:avLst/>
          </a:prstGeom>
        </p:spPr>
        <p:txBody>
          <a:bodyPr/>
          <a:lstStyle>
            <a:lvl1pPr>
              <a:defRPr sz="3307"/>
            </a:lvl1pPr>
            <a:lvl2pPr>
              <a:defRPr sz="2894"/>
            </a:lvl2pPr>
            <a:lvl3pPr>
              <a:defRPr sz="2480"/>
            </a:lvl3pPr>
            <a:lvl4pPr>
              <a:defRPr sz="2067"/>
            </a:lvl4pPr>
            <a:lvl5pPr>
              <a:defRPr sz="2067"/>
            </a:lvl5pPr>
            <a:lvl6pPr>
              <a:defRPr sz="2067"/>
            </a:lvl6pPr>
            <a:lvl7pPr>
              <a:defRPr sz="2067"/>
            </a:lvl7pPr>
            <a:lvl8pPr>
              <a:defRPr sz="2067"/>
            </a:lvl8pPr>
            <a:lvl9pPr>
              <a:defRPr sz="2067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67891" y="2159794"/>
            <a:ext cx="4063824" cy="40012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4"/>
            </a:lvl1pPr>
            <a:lvl2pPr marL="472516" indent="0">
              <a:buNone/>
              <a:defRPr sz="1447"/>
            </a:lvl2pPr>
            <a:lvl3pPr marL="945032" indent="0">
              <a:buNone/>
              <a:defRPr sz="1240"/>
            </a:lvl3pPr>
            <a:lvl4pPr marL="1417549" indent="0">
              <a:buNone/>
              <a:defRPr sz="1034"/>
            </a:lvl4pPr>
            <a:lvl5pPr marL="1890065" indent="0">
              <a:buNone/>
              <a:defRPr sz="1034"/>
            </a:lvl5pPr>
            <a:lvl6pPr marL="2362581" indent="0">
              <a:buNone/>
              <a:defRPr sz="1034"/>
            </a:lvl6pPr>
            <a:lvl7pPr marL="2835097" indent="0">
              <a:buNone/>
              <a:defRPr sz="1034"/>
            </a:lvl7pPr>
            <a:lvl8pPr marL="3307613" indent="0">
              <a:buNone/>
              <a:defRPr sz="1034"/>
            </a:lvl8pPr>
            <a:lvl9pPr marL="3780130" indent="0">
              <a:buNone/>
              <a:defRPr sz="1034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7891" y="479954"/>
            <a:ext cx="4063824" cy="1679840"/>
          </a:xfrm>
          <a:prstGeom prst="rect">
            <a:avLst/>
          </a:prstGeom>
        </p:spPr>
        <p:txBody>
          <a:bodyPr anchor="b"/>
          <a:lstStyle>
            <a:lvl1pPr>
              <a:defRPr sz="3307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356636" y="1036569"/>
            <a:ext cx="6378744" cy="51161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7"/>
            </a:lvl1pPr>
            <a:lvl2pPr marL="472516" indent="0">
              <a:buNone/>
              <a:defRPr sz="2894"/>
            </a:lvl2pPr>
            <a:lvl3pPr marL="945032" indent="0">
              <a:buNone/>
              <a:defRPr sz="2480"/>
            </a:lvl3pPr>
            <a:lvl4pPr marL="1417549" indent="0">
              <a:buNone/>
              <a:defRPr sz="2067"/>
            </a:lvl4pPr>
            <a:lvl5pPr marL="1890065" indent="0">
              <a:buNone/>
              <a:defRPr sz="2067"/>
            </a:lvl5pPr>
            <a:lvl6pPr marL="2362581" indent="0">
              <a:buNone/>
              <a:defRPr sz="2067"/>
            </a:lvl6pPr>
            <a:lvl7pPr marL="2835097" indent="0">
              <a:buNone/>
              <a:defRPr sz="2067"/>
            </a:lvl7pPr>
            <a:lvl8pPr marL="3307613" indent="0">
              <a:buNone/>
              <a:defRPr sz="2067"/>
            </a:lvl8pPr>
            <a:lvl9pPr marL="3780130" indent="0">
              <a:buNone/>
              <a:defRPr sz="2067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67891" y="2159794"/>
            <a:ext cx="4063824" cy="40012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4"/>
            </a:lvl1pPr>
            <a:lvl2pPr marL="472516" indent="0">
              <a:buNone/>
              <a:defRPr sz="1447"/>
            </a:lvl2pPr>
            <a:lvl3pPr marL="945032" indent="0">
              <a:buNone/>
              <a:defRPr sz="1240"/>
            </a:lvl3pPr>
            <a:lvl4pPr marL="1417549" indent="0">
              <a:buNone/>
              <a:defRPr sz="1034"/>
            </a:lvl4pPr>
            <a:lvl5pPr marL="1890065" indent="0">
              <a:buNone/>
              <a:defRPr sz="1034"/>
            </a:lvl5pPr>
            <a:lvl6pPr marL="2362581" indent="0">
              <a:buNone/>
              <a:defRPr sz="1034"/>
            </a:lvl6pPr>
            <a:lvl7pPr marL="2835097" indent="0">
              <a:buNone/>
              <a:defRPr sz="1034"/>
            </a:lvl7pPr>
            <a:lvl8pPr marL="3307613" indent="0">
              <a:buNone/>
              <a:defRPr sz="1034"/>
            </a:lvl8pPr>
            <a:lvl9pPr marL="3780130" indent="0">
              <a:buNone/>
              <a:defRPr sz="1034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22-3-2019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C-JRC-logo_horizontal_EN_pos_transparent-background.png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356" y="6345415"/>
            <a:ext cx="2463229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36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45032" rtl="0" eaLnBrk="1" latinLnBrk="0" hangingPunct="1">
        <a:lnSpc>
          <a:spcPct val="90000"/>
        </a:lnSpc>
        <a:spcBef>
          <a:spcPct val="0"/>
        </a:spcBef>
        <a:buNone/>
        <a:defRPr sz="4547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6258" indent="-236258" algn="l" defTabSz="945032" rtl="0" eaLnBrk="1" latinLnBrk="0" hangingPunct="1">
        <a:lnSpc>
          <a:spcPct val="90000"/>
        </a:lnSpc>
        <a:spcBef>
          <a:spcPts val="1034"/>
        </a:spcBef>
        <a:buFont typeface="Arial"/>
        <a:buChar char="•"/>
        <a:defRPr sz="2894" kern="1200">
          <a:solidFill>
            <a:schemeClr val="tx1"/>
          </a:solidFill>
          <a:latin typeface="+mn-lt"/>
          <a:ea typeface="+mn-ea"/>
          <a:cs typeface="+mn-cs"/>
        </a:defRPr>
      </a:lvl1pPr>
      <a:lvl2pPr marL="708774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181291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2067" kern="1200">
          <a:solidFill>
            <a:schemeClr val="tx1"/>
          </a:solidFill>
          <a:latin typeface="+mn-lt"/>
          <a:ea typeface="+mn-ea"/>
          <a:cs typeface="+mn-cs"/>
        </a:defRPr>
      </a:lvl3pPr>
      <a:lvl4pPr marL="1653807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2126323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598839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3071355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543872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4016388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1pPr>
      <a:lvl2pPr marL="472516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3pPr>
      <a:lvl4pPr marL="1417549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1890065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362581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2835097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307613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3780130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/>
        </p:nvSpPr>
        <p:spPr>
          <a:xfrm>
            <a:off x="0" y="0"/>
            <a:ext cx="12599988" cy="624494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05308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7750" y="2156309"/>
            <a:ext cx="12599988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0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WLTP </a:t>
            </a:r>
            <a:r>
              <a:rPr lang="it-IT" sz="4000" b="1" dirty="0" err="1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CoP</a:t>
            </a:r>
            <a:r>
              <a:rPr lang="it-IT" sz="40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 Procedure </a:t>
            </a:r>
            <a:r>
              <a:rPr lang="it-IT" sz="4000" b="1" dirty="0">
                <a:solidFill>
                  <a:schemeClr val="bg1"/>
                </a:solidFill>
                <a:latin typeface="Verdana"/>
                <a:cs typeface="Verdana"/>
              </a:rPr>
              <a:t>for CO2/FC</a:t>
            </a:r>
          </a:p>
          <a:p>
            <a:pPr algn="ctr"/>
            <a:r>
              <a:rPr lang="it-IT" sz="4000" b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JRC </a:t>
            </a:r>
            <a:r>
              <a:rPr lang="it-IT" sz="4000" b="1" dirty="0" err="1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Proposal</a:t>
            </a:r>
            <a:endParaRPr lang="nl-NL" sz="4500" b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  <a:p>
            <a:pPr algn="ctr"/>
            <a:endParaRPr lang="nl-NL" sz="2800" i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  <a:p>
            <a:pPr algn="ctr"/>
            <a:endParaRPr lang="nl-NL" sz="2400" b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  <a:p>
            <a:pPr algn="ctr"/>
            <a:endParaRPr lang="nl-NL" sz="2400" b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-17716" y="3917804"/>
            <a:ext cx="125999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sz="2400" i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B. </a:t>
            </a:r>
            <a:r>
              <a:rPr lang="fr-BE" sz="2400" i="1" dirty="0" err="1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Ciuffo</a:t>
            </a:r>
            <a:r>
              <a:rPr lang="fr-BE" sz="2400" i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, A. Marotta</a:t>
            </a:r>
          </a:p>
          <a:p>
            <a:pPr algn="ctr"/>
            <a:endParaRPr lang="fr-BE" sz="24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  <a:p>
            <a:pPr algn="ctr"/>
            <a:endParaRPr lang="fr-BE" sz="1600" i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  <a:p>
            <a:pPr algn="ctr"/>
            <a:r>
              <a:rPr lang="fr-BE" sz="1600" i="1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March </a:t>
            </a:r>
            <a:r>
              <a:rPr lang="fr-BE" sz="1600" i="1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2019</a:t>
            </a:r>
            <a:endParaRPr lang="en-GB" sz="1600" i="1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29148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855739"/>
            <a:ext cx="10852414" cy="4883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is a means of evidencing the ability to produce a </a:t>
            </a:r>
            <a:r>
              <a:rPr lang="en-GB" sz="2400" b="1" i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series of products that comply with the specifications, performance and marking requirements demonstrated and</a:t>
            </a:r>
            <a:r>
              <a:rPr lang="en-GB" sz="2400" b="1" i="1" dirty="0">
                <a:solidFill>
                  <a:srgbClr val="FF0000"/>
                </a:solidFill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lang="en-GB" sz="2400" b="1" i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outlined in the type approval documentation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.</a:t>
            </a:r>
          </a:p>
          <a:p>
            <a:pPr marL="342900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should thus be sufficiently robust to ensure the conformity of what is produced with what has been demonstrated during type-approval</a:t>
            </a:r>
          </a:p>
          <a:p>
            <a:pPr marL="342900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Given the complexity of the “vehicle” product, </a:t>
            </a:r>
            <a:r>
              <a:rPr lang="en-GB" sz="24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is not a trivial task as there are many uncertainties</a:t>
            </a:r>
          </a:p>
          <a:p>
            <a:pPr marL="818068" lvl="1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In the production process</a:t>
            </a:r>
          </a:p>
          <a:p>
            <a:pPr marL="818068" lvl="1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In the testing method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Conformity of production (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CoP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83204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855739"/>
            <a:ext cx="10852414" cy="4678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342900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Managing the existing uncertainty is a task that should not be underestimated</a:t>
            </a:r>
          </a:p>
          <a:p>
            <a:pPr marL="818068" lvl="1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It is necessary to ensure sufficient evidence to base the conformity upon</a:t>
            </a:r>
          </a:p>
          <a:p>
            <a:pPr marL="818068" lvl="1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It is important to follow sound statistical procedures in order to have sufficient confidence on the results of the assessment</a:t>
            </a:r>
          </a:p>
          <a:p>
            <a:pPr marL="342900" indent="-342900">
              <a:spcBef>
                <a:spcPts val="1600"/>
              </a:spcBef>
              <a:buClr>
                <a:srgbClr val="093B37"/>
              </a:buClr>
              <a:buSzPct val="150000"/>
              <a:buFont typeface="Arial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In particular, what we want to achieve at the end of the </a:t>
            </a:r>
            <a:r>
              <a:rPr lang="en-GB" sz="24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is sufficient confidence that there is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no significant difference 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between the emissions and CO2/FC  measured during the type-approval process (thus representative of the entire population) and what is measured from the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population sample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Conformity of production (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CoP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71459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499483"/>
            <a:ext cx="10852414" cy="5724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1600"/>
              </a:spcBef>
              <a:buClr>
                <a:srgbClr val="093B37"/>
              </a:buClr>
              <a:buSzPct val="150000"/>
              <a:defRPr/>
            </a:pP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lang="en-GB" sz="20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Population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. During the emission type approval, CO2 results are compared with a declared value (DV). DV is accepted if the resulting CO2 is lower than DV 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+mj-lt"/>
              <a:buAutoNum type="arabicPeriod"/>
              <a:defRPr/>
            </a:pP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When it comes to </a:t>
            </a:r>
            <a:r>
              <a:rPr lang="en-GB" sz="20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, there are 3 reasons why DV should be higher than the population mean:</a:t>
            </a:r>
          </a:p>
          <a:p>
            <a:pPr marL="1407536" lvl="2" indent="-457200">
              <a:spcBef>
                <a:spcPts val="1600"/>
              </a:spcBef>
              <a:buClr>
                <a:srgbClr val="093B37"/>
              </a:buClr>
              <a:buSzPct val="150000"/>
              <a:buFont typeface="+mj-lt"/>
              <a:buAutoNum type="alphaLcPeriod"/>
              <a:defRPr/>
            </a:pP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Customer protection (the CO2/FC declared on the </a:t>
            </a:r>
            <a:r>
              <a:rPr lang="en-GB" sz="1600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CoC</a:t>
            </a: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should be higher than the individual vehicle CO2/FC value under WLTP, </a:t>
            </a:r>
            <a:r>
              <a:rPr lang="en-GB" sz="160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for </a:t>
            </a:r>
            <a:r>
              <a:rPr lang="en-GB" sz="160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the </a:t>
            </a: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majority of the consumers);</a:t>
            </a:r>
          </a:p>
          <a:p>
            <a:pPr marL="1407536" lvl="2" indent="-457200">
              <a:spcBef>
                <a:spcPts val="1600"/>
              </a:spcBef>
              <a:buClr>
                <a:srgbClr val="093B37"/>
              </a:buClr>
              <a:buSzPct val="150000"/>
              <a:buFont typeface="+mj-lt"/>
              <a:buAutoNum type="alphaLcPeriod"/>
              <a:defRPr/>
            </a:pP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Imposing a margin between DV and population mean creates an incentive at production level to improve the quality and decrease the CO2/FC spread;</a:t>
            </a:r>
          </a:p>
          <a:p>
            <a:pPr marL="1407536" lvl="2" indent="-457200">
              <a:spcBef>
                <a:spcPts val="1600"/>
              </a:spcBef>
              <a:buClr>
                <a:srgbClr val="093B37"/>
              </a:buClr>
              <a:buSzPct val="150000"/>
              <a:buFont typeface="+mj-lt"/>
              <a:buAutoNum type="alphaLcPeriod"/>
              <a:defRPr/>
            </a:pPr>
            <a:r>
              <a:rPr lang="en-GB" sz="16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Assuming that DV could be equal to the population mean would penalise manufacturers with higher production quality standards. </a:t>
            </a:r>
          </a:p>
          <a:p>
            <a:pPr>
              <a:spcBef>
                <a:spcPts val="1600"/>
              </a:spcBef>
              <a:buClr>
                <a:srgbClr val="093B37"/>
              </a:buClr>
              <a:buSzPct val="150000"/>
              <a:defRPr/>
            </a:pP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</a:t>
            </a:r>
            <a:r>
              <a:rPr lang="en-GB" sz="20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Confidence Interval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. In the hypothesis that the different </a:t>
            </a:r>
            <a:r>
              <a:rPr lang="en-GB" sz="2000" b="1" dirty="0" err="1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20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samples are uncorrelated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and that the </a:t>
            </a:r>
            <a:r>
              <a:rPr lang="en-GB" sz="2000" b="1" i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production process does not change over time</a:t>
            </a:r>
            <a:r>
              <a:rPr lang="en-GB" sz="20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, confidence intervals can be the right tool to assess whether the population is in line with the expectation with a certain confidence</a:t>
            </a:r>
          </a:p>
          <a:p>
            <a:pPr marL="932368" lvl="1" indent="-457200">
              <a:spcBef>
                <a:spcPts val="1600"/>
              </a:spcBef>
              <a:buClr>
                <a:srgbClr val="093B37"/>
              </a:buClr>
              <a:buSzPct val="150000"/>
              <a:buFont typeface="+mj-lt"/>
              <a:buAutoNum type="arabicPeriod"/>
              <a:defRPr/>
            </a:pPr>
            <a:r>
              <a:rPr lang="en-GB" sz="18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Confidence interval around the mean with 90% or 95% confidence can be used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Conformity of production (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CoP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). Conditions</a:t>
            </a:r>
          </a:p>
        </p:txBody>
      </p:sp>
    </p:spTree>
    <p:extLst>
      <p:ext uri="{BB962C8B-B14F-4D97-AF65-F5344CB8AC3E}">
        <p14:creationId xmlns:p14="http://schemas.microsoft.com/office/powerpoint/2010/main" val="2353083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46983"/>
            <a:ext cx="10739458" cy="4678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In order to use a pragmatic approach,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16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can still be the maximum sample size</a:t>
            </a:r>
          </a:p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The boundaries of the confidence interval are calculated using a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Student distribution 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with (N-1) degrees of freedom and the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standard deviation of the sample</a:t>
            </a:r>
          </a:p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DV is assumed to be the upper bound 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of the acceptance region in case of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16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tests</a:t>
            </a:r>
          </a:p>
          <a:p>
            <a:pPr marL="457200" indent="-45720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The assumption on </a:t>
            </a:r>
            <a:r>
              <a:rPr lang="en-GB" sz="2400" b="1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DV leads to the identification of the theoretical mean of the CO2 distribution</a:t>
            </a:r>
            <a:r>
              <a:rPr lang="en-GB" sz="2400" dirty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. This depends on the confidence level and the standard deviation of the distribution (either the theoretical value or the sample value)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Conformity of production (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CoP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). Approach</a:t>
            </a:r>
          </a:p>
        </p:txBody>
      </p:sp>
    </p:spTree>
    <p:extLst>
      <p:ext uri="{BB962C8B-B14F-4D97-AF65-F5344CB8AC3E}">
        <p14:creationId xmlns:p14="http://schemas.microsoft.com/office/powerpoint/2010/main" val="2787411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Conformity of production (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CoP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).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Acceptance-Rejection Region 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(example with s=3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%)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96C0B7D-F936-2847-8595-59536A8E5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94" y="1484313"/>
            <a:ext cx="5842000" cy="5715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A7C790C-9019-A64D-A296-E7E862FCA334}"/>
              </a:ext>
            </a:extLst>
          </p:cNvPr>
          <p:cNvSpPr txBox="1"/>
          <p:nvPr/>
        </p:nvSpPr>
        <p:spPr>
          <a:xfrm>
            <a:off x="704246" y="4108864"/>
            <a:ext cx="483281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DV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EFC371B-C549-FF49-8774-F4227EA23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751" y="1484313"/>
            <a:ext cx="5842000" cy="5715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AEC0E85-EC81-7246-BA35-9B815F810279}"/>
              </a:ext>
            </a:extLst>
          </p:cNvPr>
          <p:cNvSpPr txBox="1"/>
          <p:nvPr/>
        </p:nvSpPr>
        <p:spPr>
          <a:xfrm>
            <a:off x="11977867" y="4108864"/>
            <a:ext cx="483281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DV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4277086-DCBF-5D4E-BF78-DA2F58351D0A}"/>
              </a:ext>
            </a:extLst>
          </p:cNvPr>
          <p:cNvSpPr txBox="1"/>
          <p:nvPr/>
        </p:nvSpPr>
        <p:spPr>
          <a:xfrm>
            <a:off x="704245" y="4353688"/>
            <a:ext cx="483281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2D23AA15-C5A6-E741-A579-7C4FBBD07C3B}"/>
              </a:ext>
            </a:extLst>
          </p:cNvPr>
          <p:cNvSpPr txBox="1"/>
          <p:nvPr/>
        </p:nvSpPr>
        <p:spPr>
          <a:xfrm>
            <a:off x="11977867" y="4432104"/>
            <a:ext cx="483281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837CD196-691C-AB4E-84CE-C311F00C1FB1}"/>
              </a:ext>
            </a:extLst>
          </p:cNvPr>
          <p:cNvSpPr txBox="1"/>
          <p:nvPr/>
        </p:nvSpPr>
        <p:spPr>
          <a:xfrm>
            <a:off x="3378994" y="2670950"/>
            <a:ext cx="2594294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m=DV-(t</a:t>
            </a:r>
            <a:r>
              <a:rPr lang="it-IT" sz="1800" b="1" baseline="-25000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90,(16-1)</a:t>
            </a: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*</a:t>
            </a:r>
            <a:r>
              <a:rPr lang="it-IT" sz="1800" b="1" dirty="0" err="1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s</a:t>
            </a: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/√16)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4D44FE7-11AF-E64F-B4DB-3E0FBCD83EC2}"/>
              </a:ext>
            </a:extLst>
          </p:cNvPr>
          <p:cNvSpPr txBox="1"/>
          <p:nvPr/>
        </p:nvSpPr>
        <p:spPr>
          <a:xfrm>
            <a:off x="8530906" y="2670950"/>
            <a:ext cx="2594294" cy="372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m=DV-(t</a:t>
            </a:r>
            <a:r>
              <a:rPr lang="it-IT" sz="1800" b="1" baseline="-25000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95,(16-1)</a:t>
            </a: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*</a:t>
            </a:r>
            <a:r>
              <a:rPr lang="it-IT" sz="1800" b="1" dirty="0" err="1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s</a:t>
            </a:r>
            <a:r>
              <a:rPr lang="it-IT" sz="1800" b="1" dirty="0">
                <a:solidFill>
                  <a:srgbClr val="093B37"/>
                </a:solidFill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/√16)</a:t>
            </a:r>
          </a:p>
        </p:txBody>
      </p:sp>
    </p:spTree>
    <p:extLst>
      <p:ext uri="{BB962C8B-B14F-4D97-AF65-F5344CB8AC3E}">
        <p14:creationId xmlns:p14="http://schemas.microsoft.com/office/powerpoint/2010/main" val="1556859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hthoek 9"/>
          <p:cNvSpPr/>
          <p:nvPr/>
        </p:nvSpPr>
        <p:spPr>
          <a:xfrm>
            <a:off x="530225" y="1546983"/>
            <a:ext cx="11261972" cy="29649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1600"/>
              </a:spcBef>
              <a:buClr>
                <a:srgbClr val="093B37"/>
              </a:buClr>
              <a:buSzPct val="150000"/>
              <a:defRPr/>
            </a:pPr>
            <a:r>
              <a:rPr lang="en-GB" sz="1800" b="1" i="1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We intend to process </a:t>
            </a:r>
            <a:r>
              <a:rPr lang="en-GB" sz="1800" b="1" i="1" dirty="0" err="1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1800" b="1" i="1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test data in order to:</a:t>
            </a:r>
          </a:p>
          <a:p>
            <a:pPr>
              <a:spcBef>
                <a:spcPts val="1600"/>
              </a:spcBef>
              <a:buClr>
                <a:srgbClr val="093B37"/>
              </a:buClr>
              <a:buSzPct val="150000"/>
              <a:defRPr/>
            </a:pPr>
            <a:endParaRPr lang="en-GB" sz="1800" b="1" i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  <a:p>
            <a:pPr marL="285750" indent="-28575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1800" b="1" i="1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Carry out an analysis of the statistical pass/fail rate with real </a:t>
            </a:r>
            <a:r>
              <a:rPr lang="en-GB" sz="1800" b="1" i="1" dirty="0" err="1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1800" b="1" i="1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test sequences</a:t>
            </a:r>
          </a:p>
          <a:p>
            <a:pPr marL="285750" indent="-28575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1800" b="1" i="1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Verify the impact of this with two potential confidence intervals (90% and 95%)</a:t>
            </a:r>
          </a:p>
          <a:p>
            <a:pPr marL="285750" indent="-28575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1800" b="1" i="1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If possible, also collect and analyse </a:t>
            </a:r>
            <a:r>
              <a:rPr lang="en-GB" sz="1800" b="1" i="1" dirty="0" err="1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1800" b="1" i="1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test results relative to vehicles with the same cycle energy demand within a </a:t>
            </a:r>
            <a:r>
              <a:rPr lang="en-GB" sz="1800" b="1" i="1" dirty="0" err="1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CoP</a:t>
            </a:r>
            <a:r>
              <a:rPr lang="en-GB" sz="1800" b="1" i="1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 family</a:t>
            </a:r>
          </a:p>
          <a:p>
            <a:pPr marL="285750" indent="-285750">
              <a:spcBef>
                <a:spcPts val="16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GB" sz="1800" b="1" i="1" dirty="0" smtClean="0">
                <a:solidFill>
                  <a:srgbClr val="093B37"/>
                </a:solidFill>
                <a:latin typeface="Verdana"/>
                <a:ea typeface="Verdana" panose="020B0604030504040204" pitchFamily="34" charset="0"/>
                <a:cs typeface="Verdana"/>
              </a:rPr>
              <a:t>The attached excel template should make it possible to carry out this analysis</a:t>
            </a:r>
            <a:endParaRPr lang="en-GB" sz="1800" b="1" i="1" dirty="0">
              <a:solidFill>
                <a:srgbClr val="093B37"/>
              </a:solidFill>
              <a:latin typeface="Verdana"/>
              <a:ea typeface="Verdana" panose="020B0604030504040204" pitchFamily="34" charset="0"/>
              <a:cs typeface="Verdana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862" y="213471"/>
            <a:ext cx="11530005" cy="50737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Proposal for data</a:t>
            </a:r>
            <a:r>
              <a:rPr kumimoji="0" lang="en-GB" sz="36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uLnTx/>
                <a:uFillTx/>
                <a:latin typeface="Verdana"/>
                <a:ea typeface="MS PGothic" pitchFamily="34" charset="-128"/>
                <a:cs typeface="ＭＳ Ｐゴシック" charset="0"/>
              </a:rPr>
              <a:t> collection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reflection blurRad="6350" stA="50000" endA="300" endPos="50000" dist="60007" dir="5400000" sy="-100000" algn="bl" rotWithShape="0"/>
              </a:effectLst>
              <a:uLnTx/>
              <a:uFillTx/>
              <a:latin typeface="Verdana"/>
              <a:ea typeface="MS PGothic" pitchFamily="34" charset="-128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138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2"/>
          <p:cNvSpPr/>
          <p:nvPr/>
        </p:nvSpPr>
        <p:spPr>
          <a:xfrm>
            <a:off x="17" y="0"/>
            <a:ext cx="12599987" cy="3114675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1" dirty="0">
              <a:solidFill>
                <a:srgbClr val="093B3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1856455"/>
            <a:ext cx="8894762" cy="1569660"/>
          </a:xfrm>
          <a:prstGeom prst="rect">
            <a:avLst/>
          </a:prstGeom>
          <a:noFill/>
        </p:spPr>
        <p:txBody>
          <a:bodyPr wrap="square" lIns="91356" tIns="45677" rIns="91356" bIns="45677" rtlCol="0">
            <a:spAutoFit/>
          </a:bodyPr>
          <a:lstStyle/>
          <a:p>
            <a:r>
              <a:rPr lang="en-GB" sz="9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Thanks</a:t>
            </a:r>
          </a:p>
        </p:txBody>
      </p:sp>
      <p:pic>
        <p:nvPicPr>
          <p:cNvPr id="10" name="Shape 296" descr="photo-1434030216411-0b793f4b4173.jpg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17" y="2406354"/>
            <a:ext cx="1393799" cy="1393799"/>
          </a:xfrm>
          <a:prstGeom prst="ellipse">
            <a:avLst/>
          </a:prstGeom>
          <a:noFill/>
          <a:ln>
            <a:noFill/>
          </a:ln>
        </p:spPr>
      </p:pic>
      <p:sp>
        <p:nvSpPr>
          <p:cNvPr id="7" name="TextBox 8"/>
          <p:cNvSpPr txBox="1"/>
          <p:nvPr/>
        </p:nvSpPr>
        <p:spPr>
          <a:xfrm>
            <a:off x="2419350" y="3273440"/>
            <a:ext cx="9201150" cy="553998"/>
          </a:xfrm>
          <a:prstGeom prst="rect">
            <a:avLst/>
          </a:prstGeom>
          <a:noFill/>
        </p:spPr>
        <p:txBody>
          <a:bodyPr wrap="square" lIns="91356" tIns="0" rIns="91356" bIns="0" rtlCol="0">
            <a:spAutoFit/>
          </a:bodyPr>
          <a:lstStyle/>
          <a:p>
            <a:r>
              <a:rPr lang="en-GB" sz="36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Questions?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2546350" y="3865538"/>
            <a:ext cx="7861300" cy="3994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en-GB" sz="2000" dirty="0" smtClean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Alessandro.Marotta@ec.europa.eu</a:t>
            </a:r>
            <a:endParaRPr lang="nl-NL" sz="2000" dirty="0">
              <a:solidFill>
                <a:srgbClr val="093B37"/>
              </a:solidFill>
              <a:latin typeface="Verdana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00931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1E3E8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marL="285481" indent="-285481" defTabSz="913535" fontAlgn="base">
          <a:lnSpc>
            <a:spcPct val="150000"/>
          </a:lnSpc>
          <a:spcBef>
            <a:spcPct val="0"/>
          </a:spcBef>
          <a:spcAft>
            <a:spcPct val="0"/>
          </a:spcAft>
          <a:buClr>
            <a:srgbClr val="3B83C1"/>
          </a:buClr>
          <a:buFont typeface="Arial" panose="020B0604020202020204" pitchFamily="34" charset="0"/>
          <a:buChar char="•"/>
          <a:defRPr sz="2400" dirty="0">
            <a:solidFill>
              <a:srgbClr val="093B37"/>
            </a:solidFill>
            <a:latin typeface="Verdana"/>
            <a:ea typeface="ＭＳ Ｐゴシック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9863</TotalTime>
  <Words>633</Words>
  <Application>Microsoft Office PowerPoint</Application>
  <PresentationFormat>Custom</PresentationFormat>
  <Paragraphs>56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Office-thema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 Office-gebruiker</dc:creator>
  <cp:lastModifiedBy>MAROTTA Alessandro (GROW)</cp:lastModifiedBy>
  <cp:revision>712</cp:revision>
  <cp:lastPrinted>2019-02-14T07:37:49Z</cp:lastPrinted>
  <dcterms:created xsi:type="dcterms:W3CDTF">2017-02-13T18:52:55Z</dcterms:created>
  <dcterms:modified xsi:type="dcterms:W3CDTF">2019-03-22T12:13:42Z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https://connected.cnect.cec.eu.int</vt:lpwstr>
  </property>
  <property fmtid="{D5CDD505-2E9C-101B-9397-08002B2CF9AE}" pid="3" name="Jive_LatestUserAccountName">
    <vt:lpwstr>ciuffbi</vt:lpwstr>
  </property>
  <property fmtid="{D5CDD505-2E9C-101B-9397-08002B2CF9AE}" pid="4" name="Offisync_ServerID">
    <vt:lpwstr>0d3b22a6-6203-4efc-8e8e-b5279256493b</vt:lpwstr>
  </property>
  <property fmtid="{D5CDD505-2E9C-101B-9397-08002B2CF9AE}" pid="5" name="Offisync_UniqueId">
    <vt:lpwstr>127155</vt:lpwstr>
  </property>
  <property fmtid="{D5CDD505-2E9C-101B-9397-08002B2CF9AE}" pid="6" name="Offisync_UpdateToken">
    <vt:lpwstr>1</vt:lpwstr>
  </property>
  <property fmtid="{D5CDD505-2E9C-101B-9397-08002B2CF9AE}" pid="7" name="Jive_VersionGuid">
    <vt:lpwstr>458d14eb-a3f5-4d97-846c-7fc2cc183194</vt:lpwstr>
  </property>
  <property fmtid="{D5CDD505-2E9C-101B-9397-08002B2CF9AE}" pid="8" name="Jive_ModifiedButNotPublished">
    <vt:lpwstr>True</vt:lpwstr>
  </property>
</Properties>
</file>