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847" r:id="rId2"/>
  </p:sldMasterIdLst>
  <p:notesMasterIdLst>
    <p:notesMasterId r:id="rId8"/>
  </p:notesMasterIdLst>
  <p:handoutMasterIdLst>
    <p:handoutMasterId r:id="rId9"/>
  </p:handoutMasterIdLst>
  <p:sldIdLst>
    <p:sldId id="440" r:id="rId3"/>
    <p:sldId id="441" r:id="rId4"/>
    <p:sldId id="447" r:id="rId5"/>
    <p:sldId id="446" r:id="rId6"/>
    <p:sldId id="439" r:id="rId7"/>
  </p:sldIdLst>
  <p:sldSz cx="9144000" cy="6858000" type="screen4x3"/>
  <p:notesSz cx="6797675" cy="985678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04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G250517" initials="RG250517" lastIdx="5" clrIdx="0"/>
  <p:cmAuthor id="1" name="YvdS (OICA)" initials="YVDS" lastIdx="3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FFD624"/>
    <a:srgbClr val="3166CF"/>
    <a:srgbClr val="2D5EC1"/>
    <a:srgbClr val="3E6FD2"/>
    <a:srgbClr val="BDDEFF"/>
    <a:srgbClr val="99CC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88" autoAdjust="0"/>
    <p:restoredTop sz="94316" autoAdjust="0"/>
  </p:normalViewPr>
  <p:slideViewPr>
    <p:cSldViewPr>
      <p:cViewPr>
        <p:scale>
          <a:sx n="90" d="100"/>
          <a:sy n="90" d="100"/>
        </p:scale>
        <p:origin x="-1162" y="1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2" d="100"/>
          <a:sy n="62" d="100"/>
        </p:scale>
        <p:origin x="-2850" y="-78"/>
      </p:cViewPr>
      <p:guideLst>
        <p:guide orient="horz" pos="3104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commentAuthors" Target="commentAuthor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135" cy="494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55" tIns="45528" rIns="91055" bIns="45528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955" y="1"/>
            <a:ext cx="2946135" cy="494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55" tIns="45528" rIns="91055" bIns="45528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1117"/>
            <a:ext cx="2946135" cy="494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55" tIns="45528" rIns="91055" bIns="45528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955" y="9361117"/>
            <a:ext cx="2946135" cy="494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55" tIns="45528" rIns="91055" bIns="45528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6B799C4-0729-4ED9-BFC5-69C631DB551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70132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46135" cy="494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55" tIns="45528" rIns="91055" bIns="45528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955" y="1"/>
            <a:ext cx="2946135" cy="494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55" tIns="45528" rIns="91055" bIns="45528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5038" y="739775"/>
            <a:ext cx="4929187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244" y="4681345"/>
            <a:ext cx="5438774" cy="4435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55" tIns="45528" rIns="91055" bIns="4552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117"/>
            <a:ext cx="2946135" cy="494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55" tIns="45528" rIns="91055" bIns="45528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955" y="9361117"/>
            <a:ext cx="2946135" cy="494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055" tIns="45528" rIns="91055" bIns="45528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45B15622-C3C2-4FA1-BE05-489769E5E94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89954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5038" y="739775"/>
            <a:ext cx="4929187" cy="3695700"/>
          </a:xfrm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900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38715" indent="-284121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36485" indent="-227297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591079" indent="-227297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45673" indent="-227297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00267" indent="-227297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54861" indent="-227297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09455" indent="-227297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64049" indent="-227297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C9C8C9D0-C3EF-4C74-BA85-D6BECB2DA95D}" type="slidenum">
              <a:rPr lang="en-GB" sz="1200" b="0">
                <a:solidFill>
                  <a:schemeClr val="tx1"/>
                </a:solidFill>
                <a:latin typeface="Arial" charset="0"/>
              </a:rPr>
              <a:pPr eaLnBrk="1" hangingPunct="1"/>
              <a:t>1</a:t>
            </a:fld>
            <a:endParaRPr lang="en-GB" sz="1200" b="0" dirty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5038" y="739775"/>
            <a:ext cx="4929187" cy="3695700"/>
          </a:xfrm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38691" indent="-284111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36448" indent="-22729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591027" indent="-22729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45606" indent="-22729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00186" indent="-22729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54765" indent="-22729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09344" indent="-22729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63923" indent="-22729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13CCDDB9-2A43-4060-AFA9-0BF3B1A63FF2}" type="slidenum">
              <a:rPr lang="en-GB" sz="1200" b="0">
                <a:solidFill>
                  <a:schemeClr val="tx1"/>
                </a:solidFill>
                <a:latin typeface="Arial" charset="0"/>
              </a:rPr>
              <a:pPr eaLnBrk="1" hangingPunct="1"/>
              <a:t>2</a:t>
            </a:fld>
            <a:endParaRPr lang="en-GB" sz="1200" b="0" dirty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1534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5038" y="739775"/>
            <a:ext cx="4929187" cy="3695700"/>
          </a:xfrm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38691" indent="-284111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36448" indent="-22729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591027" indent="-22729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45606" indent="-22729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00186" indent="-22729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54765" indent="-22729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09344" indent="-22729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63923" indent="-22729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13CCDDB9-2A43-4060-AFA9-0BF3B1A63FF2}" type="slidenum">
              <a:rPr lang="en-GB" sz="1200" b="0">
                <a:solidFill>
                  <a:schemeClr val="tx1"/>
                </a:solidFill>
                <a:latin typeface="Arial" charset="0"/>
              </a:rPr>
              <a:pPr eaLnBrk="1" hangingPunct="1"/>
              <a:t>3</a:t>
            </a:fld>
            <a:endParaRPr lang="en-GB" sz="1200" b="0" dirty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1534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35038" y="739775"/>
            <a:ext cx="4929187" cy="3695700"/>
          </a:xfrm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38691" indent="-284111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36448" indent="-22729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591027" indent="-22729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45606" indent="-22729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00186" indent="-22729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54765" indent="-22729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09344" indent="-22729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63923" indent="-22729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13CCDDB9-2A43-4060-AFA9-0BF3B1A63FF2}" type="slidenum">
              <a:rPr lang="en-GB" sz="1200" b="0">
                <a:solidFill>
                  <a:schemeClr val="tx1"/>
                </a:solidFill>
                <a:latin typeface="Arial" charset="0"/>
              </a:rPr>
              <a:pPr eaLnBrk="1" hangingPunct="1"/>
              <a:t>4</a:t>
            </a:fld>
            <a:endParaRPr lang="en-GB" sz="1200" b="0" dirty="0">
              <a:solidFill>
                <a:schemeClr val="tx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3153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/>
            <a:endParaRPr lang="en-US" sz="1800" b="0" dirty="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0" y="309563"/>
            <a:ext cx="1584325" cy="11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30688" y="6669088"/>
            <a:ext cx="684212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9952" y="1641600"/>
            <a:ext cx="4536504" cy="2088232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6" y="3933056"/>
            <a:ext cx="3744416" cy="1872208"/>
          </a:xfrm>
        </p:spPr>
        <p:txBody>
          <a:bodyPr/>
          <a:lstStyle>
            <a:lvl1pPr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1FAC8A5-1DCC-439D-B9E4-0340F48E6F2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2971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C7432B-7ABE-4BDE-ACC1-44BF0F0D7CD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6180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2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257C3-D719-4DA4-92F0-D9F5D07FEBA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52350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>
              <a:solidFill>
                <a:srgbClr val="00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>
              <a:solidFill>
                <a:srgbClr val="0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78508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>
              <a:solidFill>
                <a:srgbClr val="00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>
              <a:solidFill>
                <a:srgbClr val="0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>
                <a:solidFill>
                  <a:srgbClr val="000000"/>
                </a:solidFill>
              </a:rPr>
              <a:pPr/>
              <a:t>‹#›</a:t>
            </a:fld>
            <a:endParaRPr lang="fr-FR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589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>
              <a:solidFill>
                <a:srgbClr val="00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>
              <a:solidFill>
                <a:srgbClr val="0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>
                <a:solidFill>
                  <a:srgbClr val="000000"/>
                </a:solidFill>
              </a:rPr>
              <a:pPr/>
              <a:t>‹#›</a:t>
            </a:fld>
            <a:endParaRPr lang="fr-FR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3226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>
              <a:solidFill>
                <a:srgbClr val="000000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>
              <a:solidFill>
                <a:srgbClr val="00000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>
                <a:solidFill>
                  <a:srgbClr val="000000"/>
                </a:solidFill>
              </a:rPr>
              <a:pPr/>
              <a:t>‹#›</a:t>
            </a:fld>
            <a:endParaRPr lang="fr-FR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0014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>
              <a:solidFill>
                <a:srgbClr val="000000"/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>
              <a:solidFill>
                <a:srgbClr val="000000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>
                <a:solidFill>
                  <a:srgbClr val="000000"/>
                </a:solidFill>
              </a:rPr>
              <a:pPr/>
              <a:t>‹#›</a:t>
            </a:fld>
            <a:endParaRPr lang="fr-FR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5014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>
              <a:solidFill>
                <a:srgbClr val="000000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>
              <a:solidFill>
                <a:srgbClr val="000000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>
                <a:solidFill>
                  <a:srgbClr val="000000"/>
                </a:solidFill>
              </a:rPr>
              <a:pPr/>
              <a:t>‹#›</a:t>
            </a:fld>
            <a:endParaRPr lang="fr-FR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8822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>
              <a:solidFill>
                <a:srgbClr val="000000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>
              <a:solidFill>
                <a:srgbClr val="00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>
                <a:solidFill>
                  <a:srgbClr val="000000"/>
                </a:solidFill>
              </a:rPr>
              <a:pPr/>
              <a:t>‹#›</a:t>
            </a:fld>
            <a:endParaRPr lang="fr-FR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6900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>
              <a:solidFill>
                <a:srgbClr val="000000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>
              <a:solidFill>
                <a:srgbClr val="00000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>
                <a:solidFill>
                  <a:srgbClr val="000000"/>
                </a:solidFill>
              </a:rPr>
              <a:pPr/>
              <a:t>‹#›</a:t>
            </a:fld>
            <a:endParaRPr lang="fr-FR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343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2"/>
            <a:ext cx="9144000" cy="98901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pic>
        <p:nvPicPr>
          <p:cNvPr id="5" name="Picture 5" descr="LOGO CE-EN-NEG-quadri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1125" y="3175"/>
            <a:ext cx="15113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62438" y="6669092"/>
            <a:ext cx="596900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5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37292"/>
            <a:ext cx="2895600" cy="4841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F5B49-934A-4A73-8F2F-AEB4B18A903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92280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dirty="0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>
              <a:solidFill>
                <a:srgbClr val="000000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>
              <a:solidFill>
                <a:srgbClr val="000000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>
                <a:solidFill>
                  <a:srgbClr val="000000"/>
                </a:solidFill>
              </a:rPr>
              <a:pPr/>
              <a:t>‹#›</a:t>
            </a:fld>
            <a:endParaRPr lang="fr-FR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9864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>
              <a:solidFill>
                <a:srgbClr val="00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>
              <a:solidFill>
                <a:srgbClr val="0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>
                <a:solidFill>
                  <a:srgbClr val="000000"/>
                </a:solidFill>
              </a:rPr>
              <a:pPr/>
              <a:t>‹#›</a:t>
            </a:fld>
            <a:endParaRPr lang="fr-FR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0884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>
              <a:solidFill>
                <a:srgbClr val="000000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>
              <a:solidFill>
                <a:srgbClr val="000000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>
                <a:solidFill>
                  <a:srgbClr val="000000"/>
                </a:solidFill>
              </a:rPr>
              <a:pPr/>
              <a:t>‹#›</a:t>
            </a:fld>
            <a:endParaRPr lang="fr-FR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161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39B41B-33C1-4826-B280-9E999A29805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9914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21B0F-7D15-4AE9-A2A7-BC2DB17D774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7749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AA2D2-1CF3-40F6-A3F9-1556802090B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0726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EBA80-10EE-46F0-A28C-DA37BD764D9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8574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9CA43-E6A3-4ABE-BCA0-8824F77BB5B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1078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3FE4D-036F-4E21-8D6D-3BE477C51DB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6228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59D35E-6B5B-403F-92C3-06FCBE691E4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2986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4"/>
            <a:ext cx="82296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Et dolor fragum</a:t>
            </a:r>
            <a:endParaRPr lang="en-GB" smtClean="0"/>
          </a:p>
          <a:p>
            <a:pPr lvl="1"/>
            <a:r>
              <a:rPr lang="en-GB" smtClean="0"/>
              <a:t>Et dolor fragum</a:t>
            </a:r>
          </a:p>
          <a:p>
            <a:pPr lvl="2"/>
            <a:r>
              <a:rPr lang="en-GB" smtClean="0"/>
              <a:t>- Et dolor fragum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BB3B7445-2F97-428C-B1DA-2FDFCF23382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  <p:sldLayoutId id="2147483841" r:id="rId6"/>
    <p:sldLayoutId id="2147483842" r:id="rId7"/>
    <p:sldLayoutId id="2147483843" r:id="rId8"/>
    <p:sldLayoutId id="2147483844" r:id="rId9"/>
    <p:sldLayoutId id="2147483845" r:id="rId10"/>
    <p:sldLayoutId id="2147483846" r:id="rId11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 b="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b="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 b="0">
                <a:solidFill>
                  <a:srgbClr val="000000"/>
                </a:solidFill>
                <a:latin typeface="Arial" charset="0"/>
              </a:rPr>
              <a:pPr/>
              <a:t>‹#›</a:t>
            </a:fld>
            <a:endParaRPr lang="fr-FR" altLang="ja-JP" b="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="" xmlns:a16="http://schemas.microsoft.com/office/drawing/2014/main" id="{55F9AB65-48AB-4ADF-A9A1-A51ECD7198C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494" y="197221"/>
            <a:ext cx="2005717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290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  <p:sldLayoutId id="2147483858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v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unece.org/pages/viewpage.action?pageId=81888039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rgardner@trl.co.uk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>
          <a:xfrm>
            <a:off x="539554" y="1916832"/>
            <a:ext cx="8064896" cy="4320480"/>
          </a:xfrm>
        </p:spPr>
        <p:txBody>
          <a:bodyPr/>
          <a:lstStyle/>
          <a:p>
            <a:pPr marL="0" lvl="0" algn="ctr" eaLnBrk="1" fontAlgn="auto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</a:pPr>
            <a:r>
              <a:rPr lang="nl-NL" sz="2800" b="0" i="1" kern="1200" dirty="0" smtClean="0">
                <a:solidFill>
                  <a:srgbClr val="FFFF00"/>
                </a:solidFill>
                <a:latin typeface="Corbel" panose="020B0503020204020204"/>
              </a:rPr>
              <a:t>WLTP IWG </a:t>
            </a:r>
            <a:r>
              <a:rPr lang="nl-NL" sz="2800" b="0" i="1" kern="1200" dirty="0" smtClean="0">
                <a:solidFill>
                  <a:srgbClr val="FFFF00"/>
                </a:solidFill>
                <a:latin typeface="Corbel" panose="020B0503020204020204"/>
              </a:rPr>
              <a:t>26</a:t>
            </a:r>
            <a:r>
              <a:rPr lang="nl-NL" sz="2800" b="0" i="1" kern="1200" baseline="30000" dirty="0" smtClean="0">
                <a:solidFill>
                  <a:srgbClr val="FFFF00"/>
                </a:solidFill>
                <a:latin typeface="Corbel" panose="020B0503020204020204"/>
              </a:rPr>
              <a:t>th</a:t>
            </a:r>
            <a:r>
              <a:rPr lang="nl-NL" sz="2800" b="0" i="1" kern="1200" dirty="0" smtClean="0">
                <a:solidFill>
                  <a:srgbClr val="FFFF00"/>
                </a:solidFill>
                <a:latin typeface="Corbel" panose="020B0503020204020204"/>
              </a:rPr>
              <a:t> </a:t>
            </a:r>
            <a:r>
              <a:rPr lang="nl-NL" sz="2800" b="0" i="1" kern="1200" dirty="0" smtClean="0">
                <a:solidFill>
                  <a:srgbClr val="FFFF00"/>
                </a:solidFill>
                <a:latin typeface="Corbel" panose="020B0503020204020204"/>
              </a:rPr>
              <a:t>Session</a:t>
            </a:r>
            <a:br>
              <a:rPr lang="nl-NL" sz="2800" b="0" i="1" kern="1200" dirty="0" smtClean="0">
                <a:solidFill>
                  <a:srgbClr val="FFFF00"/>
                </a:solidFill>
                <a:latin typeface="Corbel" panose="020B0503020204020204"/>
              </a:rPr>
            </a:br>
            <a:r>
              <a:rPr lang="nl-NL" sz="2800" b="0" i="1" kern="1200" dirty="0" smtClean="0">
                <a:solidFill>
                  <a:srgbClr val="FFFF00"/>
                </a:solidFill>
                <a:latin typeface="Corbel" panose="020B0503020204020204"/>
              </a:rPr>
              <a:t/>
            </a:r>
            <a:br>
              <a:rPr lang="nl-NL" sz="2800" b="0" i="1" kern="1200" dirty="0" smtClean="0">
                <a:solidFill>
                  <a:srgbClr val="FFFF00"/>
                </a:solidFill>
                <a:latin typeface="Corbel" panose="020B0503020204020204"/>
              </a:rPr>
            </a:br>
            <a:r>
              <a:rPr lang="nl-NL" sz="2800" b="0" i="1" kern="1200" dirty="0" smtClean="0">
                <a:solidFill>
                  <a:srgbClr val="FFFF00"/>
                </a:solidFill>
                <a:latin typeface="Corbel" panose="020B0503020204020204"/>
              </a:rPr>
              <a:t>15th </a:t>
            </a:r>
            <a:r>
              <a:rPr lang="nl-NL" sz="2800" b="0" i="1" kern="1200" dirty="0" smtClean="0">
                <a:solidFill>
                  <a:srgbClr val="FFFF00"/>
                </a:solidFill>
                <a:latin typeface="Corbel" panose="020B0503020204020204"/>
              </a:rPr>
              <a:t>- </a:t>
            </a:r>
            <a:r>
              <a:rPr lang="nl-NL" sz="2800" b="0" i="1" kern="1200" dirty="0" smtClean="0">
                <a:solidFill>
                  <a:srgbClr val="FFFF00"/>
                </a:solidFill>
                <a:latin typeface="Corbel" panose="020B0503020204020204"/>
              </a:rPr>
              <a:t>18th April </a:t>
            </a:r>
            <a:r>
              <a:rPr lang="nl-NL" sz="2800" b="0" i="1" kern="1200" dirty="0" smtClean="0">
                <a:solidFill>
                  <a:srgbClr val="FFFF00"/>
                </a:solidFill>
                <a:latin typeface="Corbel" panose="020B0503020204020204"/>
              </a:rPr>
              <a:t>2019</a:t>
            </a:r>
            <a:r>
              <a:rPr lang="nl-NL" sz="2400" b="0" i="1" kern="1200" dirty="0">
                <a:solidFill>
                  <a:srgbClr val="FFFFFF"/>
                </a:solidFill>
                <a:latin typeface="Corbel" panose="020B0503020204020204"/>
              </a:rPr>
              <a:t/>
            </a:r>
            <a:br>
              <a:rPr lang="nl-NL" sz="2400" b="0" i="1" kern="1200" dirty="0">
                <a:solidFill>
                  <a:srgbClr val="FFFFFF"/>
                </a:solidFill>
                <a:latin typeface="Corbel" panose="020B0503020204020204"/>
              </a:rPr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/>
              <a:t/>
            </a:r>
            <a:br>
              <a:rPr lang="en-GB" sz="2400" dirty="0"/>
            </a:br>
            <a:r>
              <a:rPr lang="en-GB" sz="2400" dirty="0" smtClean="0"/>
              <a:t>Status Report </a:t>
            </a:r>
            <a:r>
              <a:rPr lang="en-GB" sz="2400" dirty="0"/>
              <a:t>from </a:t>
            </a:r>
            <a:r>
              <a:rPr lang="en-GB" sz="2400" dirty="0" smtClean="0"/>
              <a:t>UNR WLTP </a:t>
            </a:r>
            <a:r>
              <a:rPr lang="en-GB" sz="2400" dirty="0"/>
              <a:t>Transposition Task </a:t>
            </a:r>
            <a:r>
              <a:rPr lang="en-GB" sz="2400" dirty="0" smtClean="0"/>
              <a:t>Force</a:t>
            </a:r>
            <a:r>
              <a:rPr lang="en-GB" sz="2800" dirty="0" smtClean="0"/>
              <a:t/>
            </a:r>
            <a:br>
              <a:rPr lang="en-GB" sz="2800" dirty="0" smtClean="0"/>
            </a:br>
            <a:endParaRPr lang="en-US" sz="2800" dirty="0" smtClean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FAC8A5-1DCC-439D-B9E4-0340F48E6F2A}" type="slidenum">
              <a:rPr lang="en-GB" smtClean="0"/>
              <a:pPr>
                <a:defRPr/>
              </a:pPr>
              <a:t>1</a:t>
            </a:fld>
            <a:endParaRPr lang="en-GB" dirty="0"/>
          </a:p>
        </p:txBody>
      </p:sp>
      <p:sp>
        <p:nvSpPr>
          <p:cNvPr id="5" name="Textfeld 12"/>
          <p:cNvSpPr txBox="1">
            <a:spLocks noChangeArrowheads="1"/>
          </p:cNvSpPr>
          <p:nvPr/>
        </p:nvSpPr>
        <p:spPr bwMode="auto">
          <a:xfrm>
            <a:off x="6576887" y="341813"/>
            <a:ext cx="235421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kumimoji="0" lang="en-GB" dirty="0" smtClean="0">
                <a:solidFill>
                  <a:srgbClr val="0F5494"/>
                </a:solidFill>
                <a:latin typeface="Verdana" pitchFamily="34" charset="0"/>
              </a:rPr>
              <a:t>WLTP-26-10e</a:t>
            </a:r>
            <a:endParaRPr kumimoji="0" lang="de-DE" sz="1200" b="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552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251520" y="1268760"/>
            <a:ext cx="8640960" cy="504056"/>
          </a:xfrm>
        </p:spPr>
        <p:txBody>
          <a:bodyPr/>
          <a:lstStyle/>
          <a:p>
            <a:pPr algn="ctr"/>
            <a:r>
              <a:rPr lang="en-GB" sz="2400" dirty="0" smtClean="0"/>
              <a:t>Post-25</a:t>
            </a:r>
            <a:r>
              <a:rPr lang="en-GB" sz="2400" baseline="30000" dirty="0" smtClean="0"/>
              <a:t>th</a:t>
            </a:r>
            <a:r>
              <a:rPr lang="en-GB" sz="2400" dirty="0" smtClean="0"/>
              <a:t> </a:t>
            </a:r>
            <a:r>
              <a:rPr lang="en-GB" sz="2400" dirty="0" err="1" smtClean="0"/>
              <a:t>WLTP</a:t>
            </a:r>
            <a:r>
              <a:rPr lang="en-GB" sz="2400" dirty="0" smtClean="0"/>
              <a:t> </a:t>
            </a:r>
            <a:r>
              <a:rPr lang="en-GB" sz="2400" dirty="0" err="1" smtClean="0"/>
              <a:t>IWG</a:t>
            </a:r>
            <a:r>
              <a:rPr lang="en-GB" sz="2400" dirty="0" smtClean="0"/>
              <a:t> </a:t>
            </a:r>
            <a:r>
              <a:rPr lang="en-GB" sz="2400" dirty="0"/>
              <a:t>Update</a:t>
            </a:r>
            <a:endParaRPr lang="en-US" sz="2400" dirty="0" smtClean="0">
              <a:solidFill>
                <a:srgbClr val="002060"/>
              </a:solidFill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179512" y="2060848"/>
            <a:ext cx="8640960" cy="4608512"/>
          </a:xfrm>
        </p:spPr>
        <p:txBody>
          <a:bodyPr/>
          <a:lstStyle/>
          <a:p>
            <a:pPr algn="just">
              <a:spcAft>
                <a:spcPts val="600"/>
              </a:spcAft>
            </a:pPr>
            <a:r>
              <a:rPr lang="en-GB" sz="1600" b="1" dirty="0" smtClean="0">
                <a:solidFill>
                  <a:srgbClr val="002060"/>
                </a:solidFill>
              </a:rPr>
              <a:t>78</a:t>
            </a:r>
            <a:r>
              <a:rPr lang="en-GB" sz="1600" b="1" baseline="30000" dirty="0" smtClean="0">
                <a:solidFill>
                  <a:srgbClr val="002060"/>
                </a:solidFill>
              </a:rPr>
              <a:t>th</a:t>
            </a:r>
            <a:r>
              <a:rPr lang="en-GB" sz="1600" b="1" dirty="0" smtClean="0">
                <a:solidFill>
                  <a:srgbClr val="002060"/>
                </a:solidFill>
              </a:rPr>
              <a:t> </a:t>
            </a:r>
            <a:r>
              <a:rPr lang="en-GB" sz="1600" b="1" dirty="0" err="1" smtClean="0">
                <a:solidFill>
                  <a:srgbClr val="002060"/>
                </a:solidFill>
              </a:rPr>
              <a:t>GRPE</a:t>
            </a:r>
            <a:r>
              <a:rPr lang="en-GB" sz="1600" b="1" dirty="0" smtClean="0">
                <a:solidFill>
                  <a:srgbClr val="002060"/>
                </a:solidFill>
              </a:rPr>
              <a:t> Geneva, January 2019</a:t>
            </a:r>
            <a:endParaRPr lang="en-GB" sz="1600" b="1" dirty="0" smtClean="0">
              <a:solidFill>
                <a:srgbClr val="002060"/>
              </a:solidFill>
            </a:endParaRPr>
          </a:p>
          <a:p>
            <a:pPr lvl="1" algn="just">
              <a:lnSpc>
                <a:spcPct val="120000"/>
              </a:lnSpc>
              <a:spcAft>
                <a:spcPts val="600"/>
              </a:spcAft>
            </a:pPr>
            <a:r>
              <a:rPr lang="en-GB" sz="1400" b="1" dirty="0" smtClean="0">
                <a:solidFill>
                  <a:srgbClr val="002060"/>
                </a:solidFill>
              </a:rPr>
              <a:t>Agreement to delay </a:t>
            </a:r>
            <a:r>
              <a:rPr lang="en-GB" sz="1400" b="1" dirty="0" err="1" smtClean="0">
                <a:solidFill>
                  <a:srgbClr val="002060"/>
                </a:solidFill>
              </a:rPr>
              <a:t>UNR</a:t>
            </a:r>
            <a:r>
              <a:rPr lang="en-GB" sz="1400" b="1" dirty="0" smtClean="0">
                <a:solidFill>
                  <a:srgbClr val="002060"/>
                </a:solidFill>
              </a:rPr>
              <a:t> </a:t>
            </a:r>
            <a:r>
              <a:rPr lang="en-GB" sz="1400" b="1" dirty="0" err="1" smtClean="0">
                <a:solidFill>
                  <a:srgbClr val="002060"/>
                </a:solidFill>
              </a:rPr>
              <a:t>WLTP</a:t>
            </a:r>
            <a:r>
              <a:rPr lang="en-GB" sz="1400" b="1" dirty="0" smtClean="0">
                <a:solidFill>
                  <a:srgbClr val="002060"/>
                </a:solidFill>
              </a:rPr>
              <a:t> Working Document by one </a:t>
            </a:r>
            <a:r>
              <a:rPr lang="en-GB" sz="1400" b="1" dirty="0" err="1" smtClean="0">
                <a:solidFill>
                  <a:srgbClr val="002060"/>
                </a:solidFill>
              </a:rPr>
              <a:t>GRPE</a:t>
            </a:r>
            <a:r>
              <a:rPr lang="en-GB" sz="1400" b="1" dirty="0" smtClean="0">
                <a:solidFill>
                  <a:srgbClr val="002060"/>
                </a:solidFill>
              </a:rPr>
              <a:t> session – submission to </a:t>
            </a:r>
            <a:r>
              <a:rPr lang="en-GB" sz="1400" b="1" dirty="0" err="1" smtClean="0">
                <a:solidFill>
                  <a:srgbClr val="002060"/>
                </a:solidFill>
              </a:rPr>
              <a:t>UNECE</a:t>
            </a:r>
            <a:r>
              <a:rPr lang="en-GB" sz="1400" b="1" dirty="0" smtClean="0">
                <a:solidFill>
                  <a:srgbClr val="002060"/>
                </a:solidFill>
              </a:rPr>
              <a:t> in October 2019 for 80</a:t>
            </a:r>
            <a:r>
              <a:rPr lang="en-GB" sz="1400" b="1" baseline="30000" dirty="0" smtClean="0">
                <a:solidFill>
                  <a:srgbClr val="002060"/>
                </a:solidFill>
              </a:rPr>
              <a:t>th</a:t>
            </a:r>
            <a:r>
              <a:rPr lang="en-GB" sz="1400" b="1" dirty="0" smtClean="0">
                <a:solidFill>
                  <a:srgbClr val="002060"/>
                </a:solidFill>
              </a:rPr>
              <a:t> </a:t>
            </a:r>
            <a:r>
              <a:rPr lang="en-GB" sz="1400" b="1" dirty="0" err="1" smtClean="0">
                <a:solidFill>
                  <a:srgbClr val="002060"/>
                </a:solidFill>
              </a:rPr>
              <a:t>GRPE</a:t>
            </a:r>
            <a:r>
              <a:rPr lang="en-GB" sz="1400" b="1" dirty="0" smtClean="0">
                <a:solidFill>
                  <a:srgbClr val="002060"/>
                </a:solidFill>
              </a:rPr>
              <a:t> in January 2020</a:t>
            </a:r>
          </a:p>
          <a:p>
            <a:pPr lvl="1" algn="just">
              <a:lnSpc>
                <a:spcPct val="120000"/>
              </a:lnSpc>
              <a:spcAft>
                <a:spcPts val="600"/>
              </a:spcAft>
            </a:pPr>
            <a:r>
              <a:rPr lang="en-US" sz="1400" dirty="0" err="1" smtClean="0">
                <a:solidFill>
                  <a:srgbClr val="002060"/>
                </a:solidFill>
              </a:rPr>
              <a:t>GRPE</a:t>
            </a:r>
            <a:r>
              <a:rPr lang="en-US" sz="1400" dirty="0" smtClean="0">
                <a:solidFill>
                  <a:srgbClr val="002060"/>
                </a:solidFill>
              </a:rPr>
              <a:t> </a:t>
            </a:r>
            <a:r>
              <a:rPr lang="en-US" sz="1400" dirty="0" err="1" smtClean="0">
                <a:solidFill>
                  <a:srgbClr val="002060"/>
                </a:solidFill>
              </a:rPr>
              <a:t>recognised</a:t>
            </a:r>
            <a:r>
              <a:rPr lang="en-US" sz="1400" dirty="0" smtClean="0">
                <a:solidFill>
                  <a:srgbClr val="002060"/>
                </a:solidFill>
              </a:rPr>
              <a:t> the urgency for </a:t>
            </a:r>
            <a:r>
              <a:rPr lang="en-US" sz="1400" dirty="0">
                <a:solidFill>
                  <a:srgbClr val="002060"/>
                </a:solidFill>
              </a:rPr>
              <a:t>the task force to work on the definition of the most </a:t>
            </a:r>
            <a:r>
              <a:rPr lang="en-US" sz="1400" dirty="0" smtClean="0">
                <a:solidFill>
                  <a:srgbClr val="002060"/>
                </a:solidFill>
              </a:rPr>
              <a:t>stringent</a:t>
            </a:r>
            <a:r>
              <a:rPr lang="en-US" sz="1400" dirty="0">
                <a:solidFill>
                  <a:srgbClr val="002060"/>
                </a:solidFill>
              </a:rPr>
              <a:t>, harmonized level </a:t>
            </a:r>
            <a:r>
              <a:rPr lang="en-US" sz="1400" dirty="0" smtClean="0">
                <a:solidFill>
                  <a:srgbClr val="002060"/>
                </a:solidFill>
              </a:rPr>
              <a:t>(Level </a:t>
            </a:r>
            <a:r>
              <a:rPr lang="en-US" sz="1400" dirty="0">
                <a:solidFill>
                  <a:srgbClr val="002060"/>
                </a:solidFill>
              </a:rPr>
              <a:t>2</a:t>
            </a:r>
            <a:r>
              <a:rPr lang="en-US" sz="1400" dirty="0" smtClean="0">
                <a:solidFill>
                  <a:srgbClr val="002060"/>
                </a:solidFill>
              </a:rPr>
              <a:t>)</a:t>
            </a:r>
          </a:p>
          <a:p>
            <a:pPr lvl="1" algn="just">
              <a:lnSpc>
                <a:spcPct val="120000"/>
              </a:lnSpc>
              <a:spcAft>
                <a:spcPts val="600"/>
              </a:spcAft>
            </a:pPr>
            <a:r>
              <a:rPr lang="en-US" sz="1400" b="1" dirty="0" smtClean="0">
                <a:solidFill>
                  <a:srgbClr val="002060"/>
                </a:solidFill>
              </a:rPr>
              <a:t>Japan and </a:t>
            </a:r>
            <a:r>
              <a:rPr lang="en-US" sz="1400" dirty="0">
                <a:solidFill>
                  <a:srgbClr val="002060"/>
                </a:solidFill>
              </a:rPr>
              <a:t>EC both agreed with the objective of </a:t>
            </a:r>
            <a:r>
              <a:rPr lang="en-US" sz="1400" dirty="0" err="1" smtClean="0">
                <a:solidFill>
                  <a:srgbClr val="002060"/>
                </a:solidFill>
              </a:rPr>
              <a:t>harmonisation</a:t>
            </a:r>
            <a:endParaRPr lang="en-US" sz="1400" dirty="0" smtClean="0">
              <a:solidFill>
                <a:srgbClr val="002060"/>
              </a:solidFill>
            </a:endParaRPr>
          </a:p>
          <a:p>
            <a:pPr lvl="1" algn="just">
              <a:lnSpc>
                <a:spcPct val="120000"/>
              </a:lnSpc>
              <a:spcAft>
                <a:spcPts val="600"/>
              </a:spcAft>
            </a:pPr>
            <a:r>
              <a:rPr lang="en-GB" sz="1400" b="1" dirty="0" err="1" smtClean="0">
                <a:solidFill>
                  <a:srgbClr val="002060"/>
                </a:solidFill>
              </a:rPr>
              <a:t>OICA</a:t>
            </a:r>
            <a:r>
              <a:rPr lang="en-GB" sz="1400" b="1" dirty="0" smtClean="0">
                <a:solidFill>
                  <a:srgbClr val="002060"/>
                </a:solidFill>
              </a:rPr>
              <a:t> supported harmonisation, but stressed the need for the </a:t>
            </a:r>
            <a:r>
              <a:rPr lang="en-GB" sz="1400" b="1" dirty="0" err="1" smtClean="0">
                <a:solidFill>
                  <a:srgbClr val="002060"/>
                </a:solidFill>
              </a:rPr>
              <a:t>UNR</a:t>
            </a:r>
            <a:r>
              <a:rPr lang="en-GB" sz="1400" dirty="0">
                <a:solidFill>
                  <a:srgbClr val="002060"/>
                </a:solidFill>
              </a:rPr>
              <a:t> to be technically and economically feasible</a:t>
            </a:r>
            <a:endParaRPr lang="en-GB" sz="1400" b="1" dirty="0" smtClean="0">
              <a:solidFill>
                <a:srgbClr val="002060"/>
              </a:solidFill>
            </a:endParaRPr>
          </a:p>
          <a:p>
            <a:pPr algn="just">
              <a:spcAft>
                <a:spcPts val="600"/>
              </a:spcAft>
            </a:pPr>
            <a:r>
              <a:rPr lang="en-GB" sz="1600" b="1" dirty="0" smtClean="0">
                <a:solidFill>
                  <a:srgbClr val="002060"/>
                </a:solidFill>
              </a:rPr>
              <a:t>February/March – bilateral meetings between EC and </a:t>
            </a:r>
            <a:r>
              <a:rPr lang="en-GB" sz="1600" b="1" dirty="0" err="1" smtClean="0">
                <a:solidFill>
                  <a:srgbClr val="002060"/>
                </a:solidFill>
              </a:rPr>
              <a:t>MLIT</a:t>
            </a:r>
            <a:endParaRPr lang="en-GB" sz="1600" b="1" dirty="0" smtClean="0">
              <a:solidFill>
                <a:srgbClr val="002060"/>
              </a:solidFill>
            </a:endParaRPr>
          </a:p>
          <a:p>
            <a:pPr lvl="1" algn="just">
              <a:lnSpc>
                <a:spcPct val="120000"/>
              </a:lnSpc>
              <a:spcAft>
                <a:spcPts val="600"/>
              </a:spcAft>
            </a:pPr>
            <a:r>
              <a:rPr lang="en-GB" sz="1400" dirty="0">
                <a:solidFill>
                  <a:srgbClr val="002060"/>
                </a:solidFill>
              </a:rPr>
              <a:t>Updates made towards harmonisation of issues/topics where there are currently regional options – revised document prepared for discussion at Transposition Task Force and 26th </a:t>
            </a:r>
            <a:r>
              <a:rPr lang="en-GB" sz="1400" dirty="0" err="1">
                <a:solidFill>
                  <a:srgbClr val="002060"/>
                </a:solidFill>
              </a:rPr>
              <a:t>WLTP</a:t>
            </a:r>
            <a:r>
              <a:rPr lang="en-GB" sz="1400" dirty="0">
                <a:solidFill>
                  <a:srgbClr val="002060"/>
                </a:solidFill>
              </a:rPr>
              <a:t> </a:t>
            </a:r>
            <a:r>
              <a:rPr lang="en-GB" sz="1400" dirty="0" err="1">
                <a:solidFill>
                  <a:srgbClr val="002060"/>
                </a:solidFill>
              </a:rPr>
              <a:t>IWG</a:t>
            </a:r>
            <a:endParaRPr lang="en-GB" sz="1400" dirty="0">
              <a:solidFill>
                <a:srgbClr val="002060"/>
              </a:solidFill>
            </a:endParaRPr>
          </a:p>
          <a:p>
            <a:pPr algn="just">
              <a:spcAft>
                <a:spcPts val="600"/>
              </a:spcAft>
            </a:pPr>
            <a:endParaRPr lang="en-US" sz="1600" dirty="0" smtClean="0">
              <a:solidFill>
                <a:srgbClr val="002060"/>
              </a:solidFill>
            </a:endParaRPr>
          </a:p>
          <a:p>
            <a:pPr algn="just">
              <a:spcAft>
                <a:spcPts val="600"/>
              </a:spcAft>
            </a:pPr>
            <a:endParaRPr lang="en-US" sz="1600" dirty="0" smtClean="0">
              <a:solidFill>
                <a:srgbClr val="00206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237313"/>
            <a:ext cx="2133600" cy="484162"/>
          </a:xfrm>
        </p:spPr>
        <p:txBody>
          <a:bodyPr/>
          <a:lstStyle/>
          <a:p>
            <a:pPr>
              <a:defRPr/>
            </a:pPr>
            <a:fld id="{C2AF5B49-934A-4A73-8F2F-AEB4B18A903C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588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251520" y="1268760"/>
            <a:ext cx="8640960" cy="504056"/>
          </a:xfrm>
        </p:spPr>
        <p:txBody>
          <a:bodyPr/>
          <a:lstStyle/>
          <a:p>
            <a:pPr algn="ctr"/>
            <a:r>
              <a:rPr lang="en-GB" sz="2400" dirty="0" smtClean="0"/>
              <a:t>Post-25</a:t>
            </a:r>
            <a:r>
              <a:rPr lang="en-GB" sz="2400" baseline="30000" dirty="0" smtClean="0"/>
              <a:t>th</a:t>
            </a:r>
            <a:r>
              <a:rPr lang="en-GB" sz="2400" dirty="0" smtClean="0"/>
              <a:t> </a:t>
            </a:r>
            <a:r>
              <a:rPr lang="en-GB" sz="2400" dirty="0" err="1" smtClean="0"/>
              <a:t>WLTP</a:t>
            </a:r>
            <a:r>
              <a:rPr lang="en-GB" sz="2400" dirty="0" smtClean="0"/>
              <a:t> </a:t>
            </a:r>
            <a:r>
              <a:rPr lang="en-GB" sz="2400" dirty="0" err="1" smtClean="0"/>
              <a:t>IWG</a:t>
            </a:r>
            <a:r>
              <a:rPr lang="en-GB" sz="2400" dirty="0" smtClean="0"/>
              <a:t> </a:t>
            </a:r>
            <a:r>
              <a:rPr lang="en-GB" sz="2400" dirty="0"/>
              <a:t>Update</a:t>
            </a:r>
            <a:endParaRPr lang="en-US" sz="2400" dirty="0" smtClean="0">
              <a:solidFill>
                <a:srgbClr val="002060"/>
              </a:solidFill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179512" y="2060848"/>
            <a:ext cx="8640960" cy="4608512"/>
          </a:xfrm>
        </p:spPr>
        <p:txBody>
          <a:bodyPr/>
          <a:lstStyle/>
          <a:p>
            <a:pPr marL="342900" lvl="1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en-GB" sz="1600" b="1" dirty="0" smtClean="0">
                <a:solidFill>
                  <a:srgbClr val="002060"/>
                </a:solidFill>
              </a:rPr>
              <a:t>3</a:t>
            </a:r>
            <a:r>
              <a:rPr lang="en-GB" sz="1600" b="1" baseline="30000" dirty="0" smtClean="0">
                <a:solidFill>
                  <a:srgbClr val="002060"/>
                </a:solidFill>
              </a:rPr>
              <a:t>rd</a:t>
            </a:r>
            <a:r>
              <a:rPr lang="en-GB" sz="1600" b="1" dirty="0" smtClean="0">
                <a:solidFill>
                  <a:srgbClr val="002060"/>
                </a:solidFill>
              </a:rPr>
              <a:t> April 2019 – Transposition Task Force meeting, Tokyo</a:t>
            </a:r>
          </a:p>
          <a:p>
            <a:pPr lvl="1" algn="just">
              <a:lnSpc>
                <a:spcPct val="120000"/>
              </a:lnSpc>
              <a:spcAft>
                <a:spcPts val="600"/>
              </a:spcAft>
              <a:buFont typeface="Arial" pitchFamily="34" charset="0"/>
              <a:buChar char="•"/>
            </a:pPr>
            <a:r>
              <a:rPr lang="en-GB" sz="1400" dirty="0">
                <a:solidFill>
                  <a:srgbClr val="002060"/>
                </a:solidFill>
              </a:rPr>
              <a:t>Further discussions on regional options – to be continued at 26th </a:t>
            </a:r>
            <a:r>
              <a:rPr lang="en-GB" sz="1400" dirty="0" err="1">
                <a:solidFill>
                  <a:srgbClr val="002060"/>
                </a:solidFill>
              </a:rPr>
              <a:t>WLTP</a:t>
            </a:r>
            <a:r>
              <a:rPr lang="en-GB" sz="1400" dirty="0">
                <a:solidFill>
                  <a:srgbClr val="002060"/>
                </a:solidFill>
              </a:rPr>
              <a:t> </a:t>
            </a:r>
            <a:r>
              <a:rPr lang="en-GB" sz="1400" dirty="0" err="1">
                <a:solidFill>
                  <a:srgbClr val="002060"/>
                </a:solidFill>
              </a:rPr>
              <a:t>IWG</a:t>
            </a:r>
            <a:r>
              <a:rPr lang="en-GB" sz="1400" dirty="0">
                <a:solidFill>
                  <a:srgbClr val="002060"/>
                </a:solidFill>
              </a:rPr>
              <a:t>. Discussions on Durability test – </a:t>
            </a:r>
            <a:r>
              <a:rPr lang="en-GB" sz="1400" dirty="0">
                <a:solidFill>
                  <a:srgbClr val="002060"/>
                </a:solidFill>
              </a:rPr>
              <a:t>to be continued at 26th </a:t>
            </a:r>
            <a:r>
              <a:rPr lang="en-GB" sz="1400" dirty="0" err="1">
                <a:solidFill>
                  <a:srgbClr val="002060"/>
                </a:solidFill>
              </a:rPr>
              <a:t>WLTP</a:t>
            </a:r>
            <a:r>
              <a:rPr lang="en-GB" sz="1400" dirty="0">
                <a:solidFill>
                  <a:srgbClr val="002060"/>
                </a:solidFill>
              </a:rPr>
              <a:t> </a:t>
            </a:r>
            <a:r>
              <a:rPr lang="en-GB" sz="1400" dirty="0" err="1">
                <a:solidFill>
                  <a:srgbClr val="002060"/>
                </a:solidFill>
              </a:rPr>
              <a:t>IWG</a:t>
            </a:r>
            <a:endParaRPr lang="en-GB" sz="1400" dirty="0">
              <a:solidFill>
                <a:srgbClr val="002060"/>
              </a:solidFill>
            </a:endParaRPr>
          </a:p>
          <a:p>
            <a:pPr lvl="0" algn="just">
              <a:spcAft>
                <a:spcPts val="600"/>
              </a:spcAft>
            </a:pPr>
            <a:r>
              <a:rPr lang="en-GB" sz="1600" b="1" dirty="0" err="1">
                <a:solidFill>
                  <a:srgbClr val="002060"/>
                </a:solidFill>
              </a:rPr>
              <a:t>UNECE</a:t>
            </a:r>
            <a:r>
              <a:rPr lang="en-GB" sz="1600" b="1" dirty="0">
                <a:solidFill>
                  <a:srgbClr val="002060"/>
                </a:solidFill>
              </a:rPr>
              <a:t> Wiki page created:</a:t>
            </a:r>
          </a:p>
          <a:p>
            <a:pPr marL="355600" lvl="0" indent="0" algn="just">
              <a:spcAft>
                <a:spcPts val="600"/>
              </a:spcAft>
              <a:buNone/>
            </a:pPr>
            <a:r>
              <a:rPr lang="en-GB" sz="1400" b="1" dirty="0">
                <a:solidFill>
                  <a:srgbClr val="002060"/>
                </a:solidFill>
                <a:hlinkClick r:id="rId3"/>
              </a:rPr>
              <a:t>https://</a:t>
            </a:r>
            <a:r>
              <a:rPr lang="en-GB" sz="1400" b="1" dirty="0" smtClean="0">
                <a:solidFill>
                  <a:srgbClr val="002060"/>
                </a:solidFill>
                <a:hlinkClick r:id="rId3"/>
              </a:rPr>
              <a:t>wiki.unece.org/pages/viewpage.action?pageId=81888039</a:t>
            </a:r>
            <a:endParaRPr lang="en-GB" sz="1400" b="1" dirty="0">
              <a:solidFill>
                <a:srgbClr val="00206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553200" y="6237312"/>
            <a:ext cx="2133600" cy="484163"/>
          </a:xfrm>
        </p:spPr>
        <p:txBody>
          <a:bodyPr/>
          <a:lstStyle/>
          <a:p>
            <a:pPr>
              <a:defRPr/>
            </a:pPr>
            <a:fld id="{C2AF5B49-934A-4A73-8F2F-AEB4B18A903C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6902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>
          <a:xfrm>
            <a:off x="251520" y="1268760"/>
            <a:ext cx="8640960" cy="576064"/>
          </a:xfrm>
        </p:spPr>
        <p:txBody>
          <a:bodyPr/>
          <a:lstStyle/>
          <a:p>
            <a:pPr algn="ctr"/>
            <a:r>
              <a:rPr lang="en-GB" sz="2400" dirty="0" smtClean="0"/>
              <a:t>26</a:t>
            </a:r>
            <a:r>
              <a:rPr lang="en-GB" sz="2400" baseline="30000" dirty="0" smtClean="0"/>
              <a:t>th</a:t>
            </a:r>
            <a:r>
              <a:rPr lang="en-GB" sz="2400" dirty="0" smtClean="0"/>
              <a:t> </a:t>
            </a:r>
            <a:r>
              <a:rPr lang="en-GB" sz="2400" dirty="0" err="1" smtClean="0"/>
              <a:t>WLTP</a:t>
            </a:r>
            <a:r>
              <a:rPr lang="en-GB" sz="2400" dirty="0" smtClean="0"/>
              <a:t> </a:t>
            </a:r>
            <a:r>
              <a:rPr lang="en-GB" sz="2400" dirty="0" err="1" smtClean="0"/>
              <a:t>IWG</a:t>
            </a:r>
            <a:r>
              <a:rPr lang="en-GB" sz="2400" dirty="0" smtClean="0"/>
              <a:t> and beyond</a:t>
            </a:r>
            <a:endParaRPr lang="en-US" sz="2400" dirty="0" smtClean="0">
              <a:solidFill>
                <a:srgbClr val="002060"/>
              </a:solidFill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179512" y="1988840"/>
            <a:ext cx="8640960" cy="4536504"/>
          </a:xfrm>
        </p:spPr>
        <p:txBody>
          <a:bodyPr/>
          <a:lstStyle/>
          <a:p>
            <a:pPr algn="just">
              <a:spcAft>
                <a:spcPts val="600"/>
              </a:spcAft>
            </a:pPr>
            <a:r>
              <a:rPr lang="en-GB" sz="1600" b="1" dirty="0" smtClean="0">
                <a:solidFill>
                  <a:srgbClr val="002060"/>
                </a:solidFill>
              </a:rPr>
              <a:t>26</a:t>
            </a:r>
            <a:r>
              <a:rPr lang="en-GB" sz="1600" b="1" baseline="30000" dirty="0" smtClean="0">
                <a:solidFill>
                  <a:srgbClr val="002060"/>
                </a:solidFill>
              </a:rPr>
              <a:t>th</a:t>
            </a:r>
            <a:r>
              <a:rPr lang="en-GB" sz="1600" b="1" dirty="0" smtClean="0">
                <a:solidFill>
                  <a:srgbClr val="002060"/>
                </a:solidFill>
              </a:rPr>
              <a:t> </a:t>
            </a:r>
            <a:r>
              <a:rPr lang="en-GB" sz="1600" b="1" dirty="0" err="1" smtClean="0">
                <a:solidFill>
                  <a:srgbClr val="002060"/>
                </a:solidFill>
              </a:rPr>
              <a:t>WLTP</a:t>
            </a:r>
            <a:r>
              <a:rPr lang="en-GB" sz="1600" b="1" dirty="0" smtClean="0">
                <a:solidFill>
                  <a:srgbClr val="002060"/>
                </a:solidFill>
              </a:rPr>
              <a:t> </a:t>
            </a:r>
            <a:r>
              <a:rPr lang="en-GB" sz="1600" b="1" dirty="0" err="1" smtClean="0">
                <a:solidFill>
                  <a:srgbClr val="002060"/>
                </a:solidFill>
              </a:rPr>
              <a:t>IWG</a:t>
            </a:r>
            <a:endParaRPr lang="en-GB" sz="1600" b="1" dirty="0" smtClean="0">
              <a:solidFill>
                <a:srgbClr val="002060"/>
              </a:solidFill>
            </a:endParaRPr>
          </a:p>
          <a:p>
            <a:pPr lvl="1" algn="just">
              <a:spcAft>
                <a:spcPts val="600"/>
              </a:spcAft>
            </a:pPr>
            <a:r>
              <a:rPr lang="en-GB" sz="1400" dirty="0" smtClean="0">
                <a:solidFill>
                  <a:srgbClr val="002060"/>
                </a:solidFill>
              </a:rPr>
              <a:t>Further discussions on harmonisation, including Durability and COP</a:t>
            </a:r>
          </a:p>
          <a:p>
            <a:pPr lvl="1" algn="just">
              <a:spcAft>
                <a:spcPts val="600"/>
              </a:spcAft>
            </a:pPr>
            <a:r>
              <a:rPr lang="en-GB" sz="1400" dirty="0" smtClean="0">
                <a:solidFill>
                  <a:srgbClr val="002060"/>
                </a:solidFill>
              </a:rPr>
              <a:t>Review of draft regulatory texts</a:t>
            </a:r>
          </a:p>
          <a:p>
            <a:pPr lvl="1" algn="just">
              <a:spcAft>
                <a:spcPts val="600"/>
              </a:spcAft>
            </a:pPr>
            <a:r>
              <a:rPr lang="en-GB" sz="1400" b="1" dirty="0" smtClean="0">
                <a:solidFill>
                  <a:srgbClr val="002060"/>
                </a:solidFill>
              </a:rPr>
              <a:t>Discussions/agreement on specifi</a:t>
            </a:r>
            <a:r>
              <a:rPr lang="en-GB" sz="1400" dirty="0" smtClean="0">
                <a:solidFill>
                  <a:srgbClr val="002060"/>
                </a:solidFill>
              </a:rPr>
              <a:t>c </a:t>
            </a:r>
            <a:r>
              <a:rPr lang="en-GB" sz="1400" b="1" dirty="0" smtClean="0">
                <a:solidFill>
                  <a:srgbClr val="002060"/>
                </a:solidFill>
              </a:rPr>
              <a:t>technical elements, including amongst others:</a:t>
            </a:r>
          </a:p>
          <a:p>
            <a:pPr lvl="2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GB" dirty="0">
                <a:solidFill>
                  <a:srgbClr val="002060"/>
                </a:solidFill>
              </a:rPr>
              <a:t>Dual-axis </a:t>
            </a:r>
            <a:r>
              <a:rPr lang="en-GB" dirty="0" err="1">
                <a:solidFill>
                  <a:srgbClr val="002060"/>
                </a:solidFill>
              </a:rPr>
              <a:t>dyno</a:t>
            </a:r>
            <a:r>
              <a:rPr lang="en-GB" dirty="0">
                <a:solidFill>
                  <a:srgbClr val="002060"/>
                </a:solidFill>
              </a:rPr>
              <a:t> – restraint and </a:t>
            </a:r>
            <a:r>
              <a:rPr lang="en-GB" dirty="0" err="1">
                <a:solidFill>
                  <a:srgbClr val="002060"/>
                </a:solidFill>
              </a:rPr>
              <a:t>ALR</a:t>
            </a:r>
            <a:r>
              <a:rPr lang="en-GB" dirty="0">
                <a:solidFill>
                  <a:srgbClr val="002060"/>
                </a:solidFill>
              </a:rPr>
              <a:t> test</a:t>
            </a:r>
          </a:p>
          <a:p>
            <a:pPr lvl="2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GB" dirty="0">
                <a:solidFill>
                  <a:srgbClr val="002060"/>
                </a:solidFill>
              </a:rPr>
              <a:t>Target speed correction</a:t>
            </a:r>
          </a:p>
          <a:p>
            <a:pPr marL="342900" lvl="1" indent="-342900" algn="just">
              <a:spcAft>
                <a:spcPts val="600"/>
              </a:spcAft>
              <a:buFont typeface="Arial" pitchFamily="34" charset="0"/>
              <a:buChar char="•"/>
            </a:pPr>
            <a:r>
              <a:rPr lang="en-GB" sz="1600" dirty="0">
                <a:solidFill>
                  <a:srgbClr val="002060"/>
                </a:solidFill>
              </a:rPr>
              <a:t>Task Force meeting planned for 8</a:t>
            </a:r>
            <a:r>
              <a:rPr lang="en-GB" sz="1600" baseline="30000" dirty="0">
                <a:solidFill>
                  <a:srgbClr val="002060"/>
                </a:solidFill>
              </a:rPr>
              <a:t>th</a:t>
            </a:r>
            <a:r>
              <a:rPr lang="en-GB" sz="1600" dirty="0">
                <a:solidFill>
                  <a:srgbClr val="002060"/>
                </a:solidFill>
              </a:rPr>
              <a:t> May 2019</a:t>
            </a:r>
          </a:p>
          <a:p>
            <a:pPr lvl="1" algn="just">
              <a:spcAft>
                <a:spcPts val="600"/>
              </a:spcAft>
            </a:pPr>
            <a:r>
              <a:rPr lang="en-GB" sz="1400" dirty="0" smtClean="0">
                <a:solidFill>
                  <a:srgbClr val="002060"/>
                </a:solidFill>
              </a:rPr>
              <a:t>Drafting of </a:t>
            </a:r>
            <a:r>
              <a:rPr lang="en-GB" sz="1400" dirty="0" err="1" smtClean="0">
                <a:solidFill>
                  <a:srgbClr val="002060"/>
                </a:solidFill>
              </a:rPr>
              <a:t>UNR</a:t>
            </a:r>
            <a:r>
              <a:rPr lang="en-GB" sz="1400" dirty="0" smtClean="0">
                <a:solidFill>
                  <a:srgbClr val="002060"/>
                </a:solidFill>
              </a:rPr>
              <a:t> </a:t>
            </a:r>
            <a:r>
              <a:rPr lang="en-GB" sz="1400" dirty="0" err="1" smtClean="0">
                <a:solidFill>
                  <a:srgbClr val="002060"/>
                </a:solidFill>
              </a:rPr>
              <a:t>WLTP</a:t>
            </a:r>
            <a:r>
              <a:rPr lang="en-GB" sz="1400" dirty="0" smtClean="0">
                <a:solidFill>
                  <a:srgbClr val="002060"/>
                </a:solidFill>
              </a:rPr>
              <a:t> text</a:t>
            </a:r>
            <a:endParaRPr lang="en-GB" b="1" dirty="0">
              <a:solidFill>
                <a:srgbClr val="002060"/>
              </a:solidFill>
            </a:endParaRPr>
          </a:p>
          <a:p>
            <a:pPr algn="just">
              <a:spcAft>
                <a:spcPts val="600"/>
              </a:spcAft>
            </a:pPr>
            <a:r>
              <a:rPr lang="en-US" sz="1600" b="1" dirty="0" smtClean="0">
                <a:solidFill>
                  <a:srgbClr val="002060"/>
                </a:solidFill>
              </a:rPr>
              <a:t>Informal </a:t>
            </a:r>
            <a:r>
              <a:rPr lang="en-US" sz="1600" b="1" dirty="0">
                <a:solidFill>
                  <a:srgbClr val="002060"/>
                </a:solidFill>
              </a:rPr>
              <a:t>documents to be submitted to 79th </a:t>
            </a:r>
            <a:r>
              <a:rPr lang="en-US" sz="1600" b="1" dirty="0" err="1">
                <a:solidFill>
                  <a:srgbClr val="002060"/>
                </a:solidFill>
              </a:rPr>
              <a:t>GRPE</a:t>
            </a:r>
            <a:r>
              <a:rPr lang="en-US" sz="1600" b="1" dirty="0">
                <a:solidFill>
                  <a:srgbClr val="002060"/>
                </a:solidFill>
              </a:rPr>
              <a:t> (May 2019)</a:t>
            </a:r>
          </a:p>
          <a:p>
            <a:pPr lvl="1" algn="just">
              <a:spcAft>
                <a:spcPts val="600"/>
              </a:spcAft>
            </a:pPr>
            <a:r>
              <a:rPr lang="en-GB" sz="1400" dirty="0" err="1" smtClean="0">
                <a:solidFill>
                  <a:srgbClr val="002060"/>
                </a:solidFill>
              </a:rPr>
              <a:t>UNR</a:t>
            </a:r>
            <a:r>
              <a:rPr lang="en-GB" sz="1400" dirty="0" smtClean="0">
                <a:solidFill>
                  <a:srgbClr val="002060"/>
                </a:solidFill>
              </a:rPr>
              <a:t> </a:t>
            </a:r>
            <a:r>
              <a:rPr lang="en-GB" sz="1400" dirty="0" err="1" smtClean="0">
                <a:solidFill>
                  <a:srgbClr val="002060"/>
                </a:solidFill>
              </a:rPr>
              <a:t>WLTP</a:t>
            </a:r>
            <a:r>
              <a:rPr lang="en-GB" sz="1400" dirty="0" smtClean="0">
                <a:solidFill>
                  <a:srgbClr val="002060"/>
                </a:solidFill>
              </a:rPr>
              <a:t> and UNR83 08 Series</a:t>
            </a:r>
          </a:p>
          <a:p>
            <a:pPr lvl="2" algn="just"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GB" dirty="0" smtClean="0">
                <a:solidFill>
                  <a:srgbClr val="002060"/>
                </a:solidFill>
              </a:rPr>
              <a:t>With square brackets and holding comments as appropriate (e.g. for COP where it is unlikely that draft requirements will have been agreed by </a:t>
            </a:r>
            <a:r>
              <a:rPr lang="en-GB" dirty="0" err="1" smtClean="0">
                <a:solidFill>
                  <a:srgbClr val="002060"/>
                </a:solidFill>
              </a:rPr>
              <a:t>GRPE</a:t>
            </a:r>
            <a:r>
              <a:rPr lang="en-GB" dirty="0" smtClean="0">
                <a:solidFill>
                  <a:srgbClr val="002060"/>
                </a:solidFill>
              </a:rPr>
              <a:t>)</a:t>
            </a:r>
          </a:p>
          <a:p>
            <a:pPr lvl="1" algn="just">
              <a:spcAft>
                <a:spcPts val="600"/>
              </a:spcAft>
              <a:buFont typeface="Arial" pitchFamily="34" charset="0"/>
              <a:buChar char="•"/>
            </a:pPr>
            <a:endParaRPr lang="en-GB" sz="1400" dirty="0">
              <a:solidFill>
                <a:srgbClr val="002060"/>
              </a:solidFill>
            </a:endParaRPr>
          </a:p>
          <a:p>
            <a:pPr algn="just">
              <a:spcAft>
                <a:spcPts val="600"/>
              </a:spcAft>
            </a:pPr>
            <a:endParaRPr lang="en-US" sz="1600" dirty="0" smtClean="0">
              <a:solidFill>
                <a:srgbClr val="002060"/>
              </a:solidFill>
            </a:endParaRPr>
          </a:p>
          <a:p>
            <a:pPr algn="just">
              <a:spcAft>
                <a:spcPts val="600"/>
              </a:spcAft>
            </a:pPr>
            <a:endParaRPr lang="en-US" sz="1600" dirty="0" smtClean="0">
              <a:solidFill>
                <a:srgbClr val="00206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AF5B49-934A-4A73-8F2F-AEB4B18A903C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560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528392"/>
          </a:xfrm>
        </p:spPr>
        <p:txBody>
          <a:bodyPr/>
          <a:lstStyle/>
          <a:p>
            <a:pPr algn="ctr" eaLnBrk="1" hangingPunct="1">
              <a:spcAft>
                <a:spcPts val="2400"/>
              </a:spcAft>
              <a:buFontTx/>
              <a:buNone/>
            </a:pPr>
            <a:r>
              <a:rPr lang="sv-SE" sz="2000" u="sng" dirty="0" smtClean="0">
                <a:solidFill>
                  <a:srgbClr val="002060"/>
                </a:solidFill>
              </a:rPr>
              <a:t>Contact </a:t>
            </a:r>
            <a:r>
              <a:rPr lang="sv-SE" sz="2000" u="sng" dirty="0">
                <a:solidFill>
                  <a:srgbClr val="002060"/>
                </a:solidFill>
              </a:rPr>
              <a:t>information</a:t>
            </a:r>
          </a:p>
          <a:p>
            <a:pPr algn="ctr" eaLnBrk="1" hangingPunct="1">
              <a:buFontTx/>
              <a:buNone/>
            </a:pPr>
            <a:r>
              <a:rPr lang="sv-SE" sz="2000" dirty="0" smtClean="0">
                <a:solidFill>
                  <a:srgbClr val="002060"/>
                </a:solidFill>
              </a:rPr>
              <a:t>Rob Gardner, </a:t>
            </a:r>
            <a:r>
              <a:rPr lang="sv-SE" sz="2000" dirty="0">
                <a:solidFill>
                  <a:srgbClr val="002060"/>
                </a:solidFill>
              </a:rPr>
              <a:t>TRL </a:t>
            </a:r>
            <a:r>
              <a:rPr lang="sv-SE" sz="2000" dirty="0" smtClean="0">
                <a:solidFill>
                  <a:srgbClr val="002060"/>
                </a:solidFill>
              </a:rPr>
              <a:t>Ltd on </a:t>
            </a:r>
            <a:r>
              <a:rPr lang="sv-SE" sz="2000" dirty="0">
                <a:solidFill>
                  <a:srgbClr val="002060"/>
                </a:solidFill>
              </a:rPr>
              <a:t>behalf of the European </a:t>
            </a:r>
            <a:r>
              <a:rPr lang="sv-SE" sz="2000" dirty="0" smtClean="0">
                <a:solidFill>
                  <a:srgbClr val="002060"/>
                </a:solidFill>
              </a:rPr>
              <a:t>Commission (Task Force Leader)</a:t>
            </a:r>
            <a:endParaRPr lang="sv-SE" sz="2000" dirty="0">
              <a:solidFill>
                <a:srgbClr val="002060"/>
              </a:solidFill>
            </a:endParaRPr>
          </a:p>
          <a:p>
            <a:pPr algn="ctr" eaLnBrk="1" hangingPunct="1">
              <a:buFontTx/>
              <a:buNone/>
            </a:pPr>
            <a:r>
              <a:rPr lang="sv-SE" sz="2000" dirty="0" smtClean="0">
                <a:hlinkClick r:id="rId2"/>
              </a:rPr>
              <a:t>rgardner@trl.co.uk</a:t>
            </a:r>
            <a:endParaRPr lang="sv-SE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AF5B49-934A-4A73-8F2F-AEB4B18A903C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8129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dirty="0"/>
        </a:defPPr>
      </a:lstStyle>
    </a:tx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24727</TotalTime>
  <Words>300</Words>
  <Application>Microsoft Office PowerPoint</Application>
  <PresentationFormat>On-screen Show (4:3)</PresentationFormat>
  <Paragraphs>40</Paragraphs>
  <Slides>5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7" baseType="lpstr">
      <vt:lpstr>Default Design</vt:lpstr>
      <vt:lpstr>Masque présentation OICA</vt:lpstr>
      <vt:lpstr>WLTP IWG 26th Session  15th - 18th April 2019    Status Report from UNR WLTP Transposition Task Force </vt:lpstr>
      <vt:lpstr>Post-25th WLTP IWG Update</vt:lpstr>
      <vt:lpstr>Post-25th WLTP IWG Update</vt:lpstr>
      <vt:lpstr>26th WLTP IWG and beyond</vt:lpstr>
      <vt:lpstr>PowerPoint Presentation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 Gardner</dc:creator>
  <cp:lastModifiedBy>Rob Gardner 140419</cp:lastModifiedBy>
  <cp:revision>887</cp:revision>
  <cp:lastPrinted>2018-08-06T06:05:18Z</cp:lastPrinted>
  <dcterms:created xsi:type="dcterms:W3CDTF">2015-06-10T19:00:54Z</dcterms:created>
  <dcterms:modified xsi:type="dcterms:W3CDTF">2019-04-14T10:40:34Z</dcterms:modified>
</cp:coreProperties>
</file>