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9" r:id="rId3"/>
    <p:sldId id="257" r:id="rId4"/>
    <p:sldId id="258"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2"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9B0B9-A543-4E78-9D8E-F06D717DE70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DEFCB8EE-AADE-43A0-8D1F-9F971CC711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02FD20B8-43A5-4F3E-A449-071542E31B71}"/>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5" name="Footer Placeholder 4">
            <a:extLst>
              <a:ext uri="{FF2B5EF4-FFF2-40B4-BE49-F238E27FC236}">
                <a16:creationId xmlns:a16="http://schemas.microsoft.com/office/drawing/2014/main" id="{6F7A8F63-8F86-4700-8F3E-FEA69BD44560}"/>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CAFFDB93-EC3B-4C10-AB4E-5DF6210392C8}"/>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2626998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DE1E2-46F4-4E71-BC2A-A8FA9FFF4A9C}"/>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703807F6-936C-4768-90F3-3335EFF6587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21E9311F-7021-425D-8D75-F992987ECF86}"/>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5" name="Footer Placeholder 4">
            <a:extLst>
              <a:ext uri="{FF2B5EF4-FFF2-40B4-BE49-F238E27FC236}">
                <a16:creationId xmlns:a16="http://schemas.microsoft.com/office/drawing/2014/main" id="{FCEC4BD2-5406-4416-9381-9380D9E09270}"/>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CC49576E-39E6-49BD-B6AE-E80D0301C382}"/>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3219414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8DCB49B-52C0-4647-8634-5AB9553C5E5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8D49BAAB-C98A-40FD-8D5C-9249D731D91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9EBD5BD6-95D4-48D4-ADD0-E6F6E301CD34}"/>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5" name="Footer Placeholder 4">
            <a:extLst>
              <a:ext uri="{FF2B5EF4-FFF2-40B4-BE49-F238E27FC236}">
                <a16:creationId xmlns:a16="http://schemas.microsoft.com/office/drawing/2014/main" id="{956A83C0-ACE2-4C4E-A3DE-C38E50E23767}"/>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75DFF6DC-3A2E-476C-A772-A209C3B86192}"/>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3341926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48818-AE54-41F8-9A5F-C1CB05A3F674}"/>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068CFE66-3B3C-4976-9EDC-3A77E980A78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A86A0C67-770A-455B-9B42-F379325C7476}"/>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5" name="Footer Placeholder 4">
            <a:extLst>
              <a:ext uri="{FF2B5EF4-FFF2-40B4-BE49-F238E27FC236}">
                <a16:creationId xmlns:a16="http://schemas.microsoft.com/office/drawing/2014/main" id="{51B79ED2-9FAD-4D5F-937E-70B84D37A479}"/>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B1231339-55FF-4961-A5BD-ACCC1F127B40}"/>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3846015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68EEF-FC4D-4ABF-9229-AF982E75A3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9670C11C-EBEB-4050-BE7D-FCE49AC013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B10470C-175E-4647-B87A-0809C18755CE}"/>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5" name="Footer Placeholder 4">
            <a:extLst>
              <a:ext uri="{FF2B5EF4-FFF2-40B4-BE49-F238E27FC236}">
                <a16:creationId xmlns:a16="http://schemas.microsoft.com/office/drawing/2014/main" id="{932F2C94-8C57-4BA8-9623-EB410F8891A4}"/>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0D07CADB-8F52-451C-92BB-67F6825DAEC8}"/>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908507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426E8-DDBF-473C-AB3B-A54699D2FA75}"/>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D6600AD0-FE69-4CA0-BC14-A7D8164E49A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a:extLst>
              <a:ext uri="{FF2B5EF4-FFF2-40B4-BE49-F238E27FC236}">
                <a16:creationId xmlns:a16="http://schemas.microsoft.com/office/drawing/2014/main" id="{54E9174A-E4DC-41A9-8F2C-B8414B671D2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7DF1C695-72E0-44F4-B001-F023B8E9CC0E}"/>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6" name="Footer Placeholder 5">
            <a:extLst>
              <a:ext uri="{FF2B5EF4-FFF2-40B4-BE49-F238E27FC236}">
                <a16:creationId xmlns:a16="http://schemas.microsoft.com/office/drawing/2014/main" id="{51B35A49-7DD3-468C-9753-BD2963D202A0}"/>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B366D3EC-C63D-48AD-8087-689278D57682}"/>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3079148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8B1B6-0B48-4BE9-ADC2-9DCE88BF6BE1}"/>
              </a:ext>
            </a:extLst>
          </p:cNvPr>
          <p:cNvSpPr>
            <a:spLocks noGrp="1"/>
          </p:cNvSpPr>
          <p:nvPr>
            <p:ph type="title"/>
          </p:nvPr>
        </p:nvSpPr>
        <p:spPr>
          <a:xfrm>
            <a:off x="839788" y="365125"/>
            <a:ext cx="10515600" cy="1325563"/>
          </a:xfrm>
        </p:spPr>
        <p:txBody>
          <a:bodyPr/>
          <a:lstStyle/>
          <a:p>
            <a:r>
              <a:rPr lang="en-US"/>
              <a:t>Click to edit Master title style</a:t>
            </a:r>
            <a:endParaRPr lang="nl-NL"/>
          </a:p>
        </p:txBody>
      </p:sp>
      <p:sp>
        <p:nvSpPr>
          <p:cNvPr id="3" name="Text Placeholder 2">
            <a:extLst>
              <a:ext uri="{FF2B5EF4-FFF2-40B4-BE49-F238E27FC236}">
                <a16:creationId xmlns:a16="http://schemas.microsoft.com/office/drawing/2014/main" id="{76BE04AE-DDF3-4411-81B7-A1D5959883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95D78F9-5AF6-49D4-B88A-4921B83B343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ext Placeholder 4">
            <a:extLst>
              <a:ext uri="{FF2B5EF4-FFF2-40B4-BE49-F238E27FC236}">
                <a16:creationId xmlns:a16="http://schemas.microsoft.com/office/drawing/2014/main" id="{DA310AF8-8EE3-41ED-A21B-E16BF2EC41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FA5A2CE-9C17-4CFB-9930-B58A44A68FA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Date Placeholder 6">
            <a:extLst>
              <a:ext uri="{FF2B5EF4-FFF2-40B4-BE49-F238E27FC236}">
                <a16:creationId xmlns:a16="http://schemas.microsoft.com/office/drawing/2014/main" id="{E9BF7EDA-9E6A-4ABE-818E-137F41765AEB}"/>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8" name="Footer Placeholder 7">
            <a:extLst>
              <a:ext uri="{FF2B5EF4-FFF2-40B4-BE49-F238E27FC236}">
                <a16:creationId xmlns:a16="http://schemas.microsoft.com/office/drawing/2014/main" id="{35976E65-EEBC-474C-BDC5-9BBAB6B145FB}"/>
              </a:ext>
            </a:extLst>
          </p:cNvPr>
          <p:cNvSpPr>
            <a:spLocks noGrp="1"/>
          </p:cNvSpPr>
          <p:nvPr>
            <p:ph type="ftr" sz="quarter" idx="11"/>
          </p:nvPr>
        </p:nvSpPr>
        <p:spPr/>
        <p:txBody>
          <a:bodyPr/>
          <a:lstStyle/>
          <a:p>
            <a:endParaRPr lang="nl-NL"/>
          </a:p>
        </p:txBody>
      </p:sp>
      <p:sp>
        <p:nvSpPr>
          <p:cNvPr id="9" name="Slide Number Placeholder 8">
            <a:extLst>
              <a:ext uri="{FF2B5EF4-FFF2-40B4-BE49-F238E27FC236}">
                <a16:creationId xmlns:a16="http://schemas.microsoft.com/office/drawing/2014/main" id="{576835DB-EFF7-48B2-B69F-0D34A37346D8}"/>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243347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3A29D-1EBC-40A2-AB14-F30BA6C563DA}"/>
              </a:ext>
            </a:extLst>
          </p:cNvPr>
          <p:cNvSpPr>
            <a:spLocks noGrp="1"/>
          </p:cNvSpPr>
          <p:nvPr>
            <p:ph type="title"/>
          </p:nvPr>
        </p:nvSpPr>
        <p:spPr/>
        <p:txBody>
          <a:bodyPr/>
          <a:lstStyle/>
          <a:p>
            <a:r>
              <a:rPr lang="en-US"/>
              <a:t>Click to edit Master title style</a:t>
            </a:r>
            <a:endParaRPr lang="nl-NL"/>
          </a:p>
        </p:txBody>
      </p:sp>
      <p:sp>
        <p:nvSpPr>
          <p:cNvPr id="3" name="Date Placeholder 2">
            <a:extLst>
              <a:ext uri="{FF2B5EF4-FFF2-40B4-BE49-F238E27FC236}">
                <a16:creationId xmlns:a16="http://schemas.microsoft.com/office/drawing/2014/main" id="{C2C7752B-9C50-46EB-9CA3-E97ADEC9C57E}"/>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4" name="Footer Placeholder 3">
            <a:extLst>
              <a:ext uri="{FF2B5EF4-FFF2-40B4-BE49-F238E27FC236}">
                <a16:creationId xmlns:a16="http://schemas.microsoft.com/office/drawing/2014/main" id="{24757A71-323C-4C69-A68F-A306FBC921E4}"/>
              </a:ext>
            </a:extLst>
          </p:cNvPr>
          <p:cNvSpPr>
            <a:spLocks noGrp="1"/>
          </p:cNvSpPr>
          <p:nvPr>
            <p:ph type="ftr" sz="quarter" idx="11"/>
          </p:nvPr>
        </p:nvSpPr>
        <p:spPr/>
        <p:txBody>
          <a:bodyPr/>
          <a:lstStyle/>
          <a:p>
            <a:endParaRPr lang="nl-NL"/>
          </a:p>
        </p:txBody>
      </p:sp>
      <p:sp>
        <p:nvSpPr>
          <p:cNvPr id="5" name="Slide Number Placeholder 4">
            <a:extLst>
              <a:ext uri="{FF2B5EF4-FFF2-40B4-BE49-F238E27FC236}">
                <a16:creationId xmlns:a16="http://schemas.microsoft.com/office/drawing/2014/main" id="{8B92B937-A8C4-401C-B894-20CA46ADA5CF}"/>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1967825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30360E-472F-4DB6-9D95-80884A05530C}"/>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3" name="Footer Placeholder 2">
            <a:extLst>
              <a:ext uri="{FF2B5EF4-FFF2-40B4-BE49-F238E27FC236}">
                <a16:creationId xmlns:a16="http://schemas.microsoft.com/office/drawing/2014/main" id="{128576F2-48F7-4BB7-9C63-E3B37436D7A4}"/>
              </a:ext>
            </a:extLst>
          </p:cNvPr>
          <p:cNvSpPr>
            <a:spLocks noGrp="1"/>
          </p:cNvSpPr>
          <p:nvPr>
            <p:ph type="ftr" sz="quarter" idx="11"/>
          </p:nvPr>
        </p:nvSpPr>
        <p:spPr/>
        <p:txBody>
          <a:bodyPr/>
          <a:lstStyle/>
          <a:p>
            <a:endParaRPr lang="nl-NL"/>
          </a:p>
        </p:txBody>
      </p:sp>
      <p:sp>
        <p:nvSpPr>
          <p:cNvPr id="4" name="Slide Number Placeholder 3">
            <a:extLst>
              <a:ext uri="{FF2B5EF4-FFF2-40B4-BE49-F238E27FC236}">
                <a16:creationId xmlns:a16="http://schemas.microsoft.com/office/drawing/2014/main" id="{82185147-B661-4488-9283-56D0E0148B74}"/>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1806052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A6BAF-66E4-44F4-9ADB-FBCB6B24FD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Content Placeholder 2">
            <a:extLst>
              <a:ext uri="{FF2B5EF4-FFF2-40B4-BE49-F238E27FC236}">
                <a16:creationId xmlns:a16="http://schemas.microsoft.com/office/drawing/2014/main" id="{341E95F1-A88C-4E27-9F07-21DBF16794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7577B676-89DE-4CBF-9CDF-474D3B3921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D1DDD48-35F7-499A-95D9-54CAA3354E1A}"/>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6" name="Footer Placeholder 5">
            <a:extLst>
              <a:ext uri="{FF2B5EF4-FFF2-40B4-BE49-F238E27FC236}">
                <a16:creationId xmlns:a16="http://schemas.microsoft.com/office/drawing/2014/main" id="{A998B44B-7052-441D-9FF0-3C832593E38E}"/>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2931D703-309C-44C0-9A87-9D5C30736149}"/>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3876676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4CAD8-F267-47BA-99B4-A43A1DDDFC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E3F6776F-0545-491A-A8E9-358581EAC4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a:extLst>
              <a:ext uri="{FF2B5EF4-FFF2-40B4-BE49-F238E27FC236}">
                <a16:creationId xmlns:a16="http://schemas.microsoft.com/office/drawing/2014/main" id="{F64BA78A-3FF9-4746-847D-5181BBDE8C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3FF6C06-176C-46B2-9EB0-A08D27958BFF}"/>
              </a:ext>
            </a:extLst>
          </p:cNvPr>
          <p:cNvSpPr>
            <a:spLocks noGrp="1"/>
          </p:cNvSpPr>
          <p:nvPr>
            <p:ph type="dt" sz="half" idx="10"/>
          </p:nvPr>
        </p:nvSpPr>
        <p:spPr/>
        <p:txBody>
          <a:bodyPr/>
          <a:lstStyle/>
          <a:p>
            <a:fld id="{7472F23B-151A-4E00-8C2F-5E73621EDD23}" type="datetimeFigureOut">
              <a:rPr lang="nl-NL" smtClean="0"/>
              <a:t>06-05-19</a:t>
            </a:fld>
            <a:endParaRPr lang="nl-NL"/>
          </a:p>
        </p:txBody>
      </p:sp>
      <p:sp>
        <p:nvSpPr>
          <p:cNvPr id="6" name="Footer Placeholder 5">
            <a:extLst>
              <a:ext uri="{FF2B5EF4-FFF2-40B4-BE49-F238E27FC236}">
                <a16:creationId xmlns:a16="http://schemas.microsoft.com/office/drawing/2014/main" id="{C931F509-3038-4B00-9AA5-6D5124F2F643}"/>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A67A0E7C-8D18-4A4E-9DF4-0FF266363D03}"/>
              </a:ext>
            </a:extLst>
          </p:cNvPr>
          <p:cNvSpPr>
            <a:spLocks noGrp="1"/>
          </p:cNvSpPr>
          <p:nvPr>
            <p:ph type="sldNum" sz="quarter" idx="12"/>
          </p:nvPr>
        </p:nvSpPr>
        <p:spPr/>
        <p:txBody>
          <a:bodyPr/>
          <a:lstStyle/>
          <a:p>
            <a:fld id="{D62AB914-93AE-4839-A9A2-403E6396FA88}" type="slidenum">
              <a:rPr lang="nl-NL" smtClean="0"/>
              <a:t>‹#›</a:t>
            </a:fld>
            <a:endParaRPr lang="nl-NL"/>
          </a:p>
        </p:txBody>
      </p:sp>
    </p:spTree>
    <p:extLst>
      <p:ext uri="{BB962C8B-B14F-4D97-AF65-F5344CB8AC3E}">
        <p14:creationId xmlns:p14="http://schemas.microsoft.com/office/powerpoint/2010/main" val="2003911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1C8FB2-0975-4FDD-A100-697AFC67B1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NL"/>
          </a:p>
        </p:txBody>
      </p:sp>
      <p:sp>
        <p:nvSpPr>
          <p:cNvPr id="3" name="Text Placeholder 2">
            <a:extLst>
              <a:ext uri="{FF2B5EF4-FFF2-40B4-BE49-F238E27FC236}">
                <a16:creationId xmlns:a16="http://schemas.microsoft.com/office/drawing/2014/main" id="{66FB2982-54C3-4542-A42A-BF7EB6E832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00489450-7E2A-40BA-810D-48C0EAC3F6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72F23B-151A-4E00-8C2F-5E73621EDD23}" type="datetimeFigureOut">
              <a:rPr lang="nl-NL" smtClean="0"/>
              <a:t>06-05-19</a:t>
            </a:fld>
            <a:endParaRPr lang="nl-NL"/>
          </a:p>
        </p:txBody>
      </p:sp>
      <p:sp>
        <p:nvSpPr>
          <p:cNvPr id="5" name="Footer Placeholder 4">
            <a:extLst>
              <a:ext uri="{FF2B5EF4-FFF2-40B4-BE49-F238E27FC236}">
                <a16:creationId xmlns:a16="http://schemas.microsoft.com/office/drawing/2014/main" id="{58677EC9-5D13-4845-B4A9-6C00B174A8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a:extLst>
              <a:ext uri="{FF2B5EF4-FFF2-40B4-BE49-F238E27FC236}">
                <a16:creationId xmlns:a16="http://schemas.microsoft.com/office/drawing/2014/main" id="{70BE488B-CD64-45DD-BF6E-F21FE63D2E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2AB914-93AE-4839-A9A2-403E6396FA88}" type="slidenum">
              <a:rPr lang="nl-NL" smtClean="0"/>
              <a:t>‹#›</a:t>
            </a:fld>
            <a:endParaRPr lang="nl-NL"/>
          </a:p>
        </p:txBody>
      </p:sp>
    </p:spTree>
    <p:extLst>
      <p:ext uri="{BB962C8B-B14F-4D97-AF65-F5344CB8AC3E}">
        <p14:creationId xmlns:p14="http://schemas.microsoft.com/office/powerpoint/2010/main" val="1012884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37967-5A01-4005-93CB-BA00D5B5E2B3}"/>
              </a:ext>
            </a:extLst>
          </p:cNvPr>
          <p:cNvSpPr>
            <a:spLocks noGrp="1"/>
          </p:cNvSpPr>
          <p:nvPr>
            <p:ph type="ctrTitle"/>
          </p:nvPr>
        </p:nvSpPr>
        <p:spPr/>
        <p:txBody>
          <a:bodyPr/>
          <a:lstStyle/>
          <a:p>
            <a:r>
              <a:rPr lang="nl-NL" dirty="0" err="1"/>
              <a:t>Some</a:t>
            </a:r>
            <a:r>
              <a:rPr lang="nl-NL" dirty="0"/>
              <a:t> </a:t>
            </a:r>
            <a:r>
              <a:rPr lang="nl-NL" dirty="0" err="1"/>
              <a:t>remarks</a:t>
            </a:r>
            <a:r>
              <a:rPr lang="nl-NL" dirty="0"/>
              <a:t> on </a:t>
            </a:r>
            <a:r>
              <a:rPr lang="nl-NL" dirty="0" err="1"/>
              <a:t>ACEA</a:t>
            </a:r>
            <a:r>
              <a:rPr lang="nl-NL" dirty="0"/>
              <a:t> </a:t>
            </a:r>
            <a:r>
              <a:rPr lang="nl-NL" dirty="0" err="1"/>
              <a:t>COP</a:t>
            </a:r>
            <a:r>
              <a:rPr lang="nl-NL" dirty="0"/>
              <a:t> </a:t>
            </a:r>
            <a:r>
              <a:rPr lang="nl-NL" dirty="0" err="1"/>
              <a:t>presentation</a:t>
            </a:r>
            <a:r>
              <a:rPr lang="nl-NL" dirty="0"/>
              <a:t> 7 May 2019</a:t>
            </a:r>
          </a:p>
        </p:txBody>
      </p:sp>
      <p:sp>
        <p:nvSpPr>
          <p:cNvPr id="3" name="Subtitle 2">
            <a:extLst>
              <a:ext uri="{FF2B5EF4-FFF2-40B4-BE49-F238E27FC236}">
                <a16:creationId xmlns:a16="http://schemas.microsoft.com/office/drawing/2014/main" id="{98D4EFBD-317D-4BA0-A639-7E5355B90E3A}"/>
              </a:ext>
            </a:extLst>
          </p:cNvPr>
          <p:cNvSpPr>
            <a:spLocks noGrp="1"/>
          </p:cNvSpPr>
          <p:nvPr>
            <p:ph type="subTitle" idx="1"/>
          </p:nvPr>
        </p:nvSpPr>
        <p:spPr/>
        <p:txBody>
          <a:bodyPr/>
          <a:lstStyle/>
          <a:p>
            <a:r>
              <a:rPr lang="nl-NL" dirty="0"/>
              <a:t>Norbert Ligterink</a:t>
            </a:r>
          </a:p>
        </p:txBody>
      </p:sp>
    </p:spTree>
    <p:extLst>
      <p:ext uri="{BB962C8B-B14F-4D97-AF65-F5344CB8AC3E}">
        <p14:creationId xmlns:p14="http://schemas.microsoft.com/office/powerpoint/2010/main" val="3157419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FA43C-B502-41D9-A855-4F6643AEC6BF}"/>
              </a:ext>
            </a:extLst>
          </p:cNvPr>
          <p:cNvSpPr>
            <a:spLocks noGrp="1"/>
          </p:cNvSpPr>
          <p:nvPr>
            <p:ph type="title"/>
          </p:nvPr>
        </p:nvSpPr>
        <p:spPr/>
        <p:txBody>
          <a:bodyPr/>
          <a:lstStyle/>
          <a:p>
            <a:pPr algn="ctr"/>
            <a:r>
              <a:rPr lang="nl-NL" dirty="0" err="1"/>
              <a:t>Statistics</a:t>
            </a:r>
            <a:r>
              <a:rPr lang="nl-NL" dirty="0"/>
              <a:t> </a:t>
            </a:r>
            <a:r>
              <a:rPr lang="nl-NL" dirty="0" err="1"/>
              <a:t>revisited</a:t>
            </a:r>
            <a:r>
              <a:rPr lang="nl-NL" dirty="0"/>
              <a:t> </a:t>
            </a:r>
          </a:p>
        </p:txBody>
      </p:sp>
      <p:sp>
        <p:nvSpPr>
          <p:cNvPr id="3" name="Content Placeholder 2">
            <a:extLst>
              <a:ext uri="{FF2B5EF4-FFF2-40B4-BE49-F238E27FC236}">
                <a16:creationId xmlns:a16="http://schemas.microsoft.com/office/drawing/2014/main" id="{0205F7A1-205B-4CA8-90C6-C38015E6231B}"/>
              </a:ext>
            </a:extLst>
          </p:cNvPr>
          <p:cNvSpPr>
            <a:spLocks noGrp="1"/>
          </p:cNvSpPr>
          <p:nvPr>
            <p:ph idx="1"/>
          </p:nvPr>
        </p:nvSpPr>
        <p:spPr>
          <a:xfrm>
            <a:off x="838200" y="1825625"/>
            <a:ext cx="10515600" cy="4667250"/>
          </a:xfrm>
        </p:spPr>
        <p:txBody>
          <a:bodyPr>
            <a:normAutofit fontScale="92500" lnSpcReduction="10000"/>
          </a:bodyPr>
          <a:lstStyle/>
          <a:p>
            <a:r>
              <a:rPr lang="en-US" b="1" i="1" u="sng" dirty="0"/>
              <a:t>Statistics</a:t>
            </a:r>
            <a:r>
              <a:rPr lang="en-US" i="1" dirty="0"/>
              <a:t> is a branch of mathematics dealing with </a:t>
            </a:r>
            <a:r>
              <a:rPr lang="en-US" b="1" i="1" u="sng" dirty="0"/>
              <a:t>data</a:t>
            </a:r>
            <a:r>
              <a:rPr lang="en-US" i="1" dirty="0"/>
              <a:t> collection, organization, analysis, interpretation and presentation.</a:t>
            </a:r>
          </a:p>
          <a:p>
            <a:r>
              <a:rPr lang="en-US" dirty="0"/>
              <a:t>With the lack of data, discussions tend to focus “generic approaches” and “dogmatic definitions”, larded with specific tuned simulations.</a:t>
            </a:r>
          </a:p>
          <a:p>
            <a:r>
              <a:rPr lang="en-US" dirty="0"/>
              <a:t>The fundamental problem with CoP is the </a:t>
            </a:r>
            <a:r>
              <a:rPr lang="en-US" b="1" dirty="0"/>
              <a:t>“ambiguous case”:</a:t>
            </a:r>
          </a:p>
          <a:p>
            <a:pPr lvl="1"/>
            <a:r>
              <a:rPr lang="en-US" dirty="0"/>
              <a:t>No decision can be reached with acceptable test burden, if the standard confidence and acceptable risk are predefined in such a borderline case.</a:t>
            </a:r>
          </a:p>
          <a:p>
            <a:pPr lvl="1"/>
            <a:r>
              <a:rPr lang="en-US" dirty="0"/>
              <a:t>In the </a:t>
            </a:r>
            <a:r>
              <a:rPr lang="en-US" dirty="0" err="1"/>
              <a:t>JRC</a:t>
            </a:r>
            <a:r>
              <a:rPr lang="en-US" dirty="0"/>
              <a:t> approach, this leads again to a large fraction of “forced” decisions at the maximum of 16 tests, in such ambiguous cases.</a:t>
            </a:r>
          </a:p>
          <a:p>
            <a:pPr lvl="1"/>
            <a:r>
              <a:rPr lang="en-US" dirty="0"/>
              <a:t>CO</a:t>
            </a:r>
            <a:r>
              <a:rPr lang="en-US" baseline="-25000" dirty="0"/>
              <a:t>2</a:t>
            </a:r>
            <a:r>
              <a:rPr lang="en-US" dirty="0"/>
              <a:t> seems to be the “unsolvable” ambiguous case in textbook statistics (mainly because of European CO</a:t>
            </a:r>
            <a:r>
              <a:rPr lang="en-US" baseline="-25000" dirty="0"/>
              <a:t>2</a:t>
            </a:r>
            <a:r>
              <a:rPr lang="en-US" dirty="0"/>
              <a:t> targets, and Declared Value versus the limits for pollutants).</a:t>
            </a:r>
          </a:p>
          <a:p>
            <a:pPr lvl="1"/>
            <a:r>
              <a:rPr lang="en-US" dirty="0"/>
              <a:t>In the laws of numbers: “95% confidence” levels requires in principle at least 20 tests, and some additional knowledge. (Otherwise a margin is always needed.)</a:t>
            </a:r>
            <a:endParaRPr lang="nl-NL" dirty="0"/>
          </a:p>
        </p:txBody>
      </p:sp>
    </p:spTree>
    <p:extLst>
      <p:ext uri="{BB962C8B-B14F-4D97-AF65-F5344CB8AC3E}">
        <p14:creationId xmlns:p14="http://schemas.microsoft.com/office/powerpoint/2010/main" val="217448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11A7E-DE92-4890-BECD-D62D15C5E8B2}"/>
              </a:ext>
            </a:extLst>
          </p:cNvPr>
          <p:cNvSpPr>
            <a:spLocks noGrp="1"/>
          </p:cNvSpPr>
          <p:nvPr>
            <p:ph type="title"/>
          </p:nvPr>
        </p:nvSpPr>
        <p:spPr/>
        <p:txBody>
          <a:bodyPr/>
          <a:lstStyle/>
          <a:p>
            <a:pPr algn="ctr"/>
            <a:r>
              <a:rPr lang="nl-NL" dirty="0" err="1"/>
              <a:t>Average</a:t>
            </a:r>
            <a:r>
              <a:rPr lang="nl-NL" dirty="0"/>
              <a:t> </a:t>
            </a:r>
            <a:r>
              <a:rPr lang="nl-NL" dirty="0" err="1"/>
              <a:t>values</a:t>
            </a:r>
            <a:r>
              <a:rPr lang="nl-NL" dirty="0"/>
              <a:t> </a:t>
            </a:r>
            <a:r>
              <a:rPr lang="nl-NL" dirty="0" err="1"/>
              <a:t>and</a:t>
            </a:r>
            <a:r>
              <a:rPr lang="nl-NL" dirty="0"/>
              <a:t> </a:t>
            </a:r>
            <a:r>
              <a:rPr lang="nl-NL" dirty="0" err="1"/>
              <a:t>their</a:t>
            </a:r>
            <a:r>
              <a:rPr lang="nl-NL" dirty="0"/>
              <a:t> </a:t>
            </a:r>
            <a:r>
              <a:rPr lang="nl-NL" dirty="0" err="1"/>
              <a:t>estimates</a:t>
            </a:r>
            <a:r>
              <a:rPr lang="nl-NL" dirty="0"/>
              <a:t>  </a:t>
            </a:r>
          </a:p>
        </p:txBody>
      </p:sp>
      <p:sp>
        <p:nvSpPr>
          <p:cNvPr id="3" name="Content Placeholder 2">
            <a:extLst>
              <a:ext uri="{FF2B5EF4-FFF2-40B4-BE49-F238E27FC236}">
                <a16:creationId xmlns:a16="http://schemas.microsoft.com/office/drawing/2014/main" id="{478FD1D3-6E5A-42D1-83B4-9D70228E141E}"/>
              </a:ext>
            </a:extLst>
          </p:cNvPr>
          <p:cNvSpPr>
            <a:spLocks noGrp="1"/>
          </p:cNvSpPr>
          <p:nvPr>
            <p:ph idx="1"/>
          </p:nvPr>
        </p:nvSpPr>
        <p:spPr/>
        <p:txBody>
          <a:bodyPr>
            <a:normAutofit/>
          </a:bodyPr>
          <a:lstStyle/>
          <a:p>
            <a:r>
              <a:rPr lang="en-US" dirty="0"/>
              <a:t>Average values, and estimates thereof, are the standard for </a:t>
            </a:r>
            <a:r>
              <a:rPr lang="en-US" dirty="0" err="1"/>
              <a:t>WLTP</a:t>
            </a:r>
            <a:r>
              <a:rPr lang="en-US" dirty="0"/>
              <a:t> pass and fail decisions, because they link directly to the environmental and climate risks.</a:t>
            </a:r>
          </a:p>
          <a:p>
            <a:r>
              <a:rPr lang="en-US" dirty="0"/>
              <a:t>The measurement values supply important information. On the contrary, “defective rates” do not use this available information, and they are disconnected from average values. (Only restored artificially by an assumption of a specific probability distribution.) </a:t>
            </a:r>
          </a:p>
          <a:p>
            <a:r>
              <a:rPr lang="en-US" dirty="0"/>
              <a:t>Defective rates are part of generic quality control methods, while the </a:t>
            </a:r>
            <a:r>
              <a:rPr lang="en-US" dirty="0" err="1"/>
              <a:t>WLTP</a:t>
            </a:r>
            <a:r>
              <a:rPr lang="en-US" dirty="0"/>
              <a:t> is specific. Backtracking to defective rates is backtracking from </a:t>
            </a:r>
            <a:r>
              <a:rPr lang="en-US" dirty="0" err="1"/>
              <a:t>WLTP</a:t>
            </a:r>
            <a:r>
              <a:rPr lang="en-US" dirty="0"/>
              <a:t> to Regulation 83 and the limitations thereof. </a:t>
            </a:r>
            <a:endParaRPr lang="nl-NL" dirty="0"/>
          </a:p>
          <a:p>
            <a:endParaRPr lang="nl-NL" dirty="0"/>
          </a:p>
        </p:txBody>
      </p:sp>
    </p:spTree>
    <p:extLst>
      <p:ext uri="{BB962C8B-B14F-4D97-AF65-F5344CB8AC3E}">
        <p14:creationId xmlns:p14="http://schemas.microsoft.com/office/powerpoint/2010/main" val="2790501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DAF8D-9C80-4EEC-B7CD-A1038E54899A}"/>
              </a:ext>
            </a:extLst>
          </p:cNvPr>
          <p:cNvSpPr>
            <a:spLocks noGrp="1"/>
          </p:cNvSpPr>
          <p:nvPr>
            <p:ph type="title"/>
          </p:nvPr>
        </p:nvSpPr>
        <p:spPr/>
        <p:txBody>
          <a:bodyPr/>
          <a:lstStyle/>
          <a:p>
            <a:pPr algn="ctr"/>
            <a:r>
              <a:rPr lang="nl-NL" dirty="0" err="1"/>
              <a:t>Addressing</a:t>
            </a:r>
            <a:r>
              <a:rPr lang="nl-NL" dirty="0"/>
              <a:t> </a:t>
            </a:r>
            <a:r>
              <a:rPr lang="nl-NL" dirty="0" err="1"/>
              <a:t>specific</a:t>
            </a:r>
            <a:r>
              <a:rPr lang="nl-NL" dirty="0"/>
              <a:t> issues</a:t>
            </a:r>
          </a:p>
        </p:txBody>
      </p:sp>
      <p:sp>
        <p:nvSpPr>
          <p:cNvPr id="3" name="Content Placeholder 2">
            <a:extLst>
              <a:ext uri="{FF2B5EF4-FFF2-40B4-BE49-F238E27FC236}">
                <a16:creationId xmlns:a16="http://schemas.microsoft.com/office/drawing/2014/main" id="{35DF2C37-E30F-431E-ACDD-E738B72BEF13}"/>
              </a:ext>
            </a:extLst>
          </p:cNvPr>
          <p:cNvSpPr>
            <a:spLocks noGrp="1"/>
          </p:cNvSpPr>
          <p:nvPr>
            <p:ph idx="1"/>
          </p:nvPr>
        </p:nvSpPr>
        <p:spPr>
          <a:xfrm>
            <a:off x="838200" y="1825625"/>
            <a:ext cx="10515600" cy="4667250"/>
          </a:xfrm>
        </p:spPr>
        <p:txBody>
          <a:bodyPr>
            <a:normAutofit fontScale="92500" lnSpcReduction="10000"/>
          </a:bodyPr>
          <a:lstStyle/>
          <a:p>
            <a:pPr marL="0" lvl="0" indent="0">
              <a:buNone/>
            </a:pPr>
            <a:r>
              <a:rPr lang="en-US" dirty="0"/>
              <a:t>If possible, the different causes of variations in the results must be identified and addressed separately, because they have different effects on the probability distribution (e.g., random versus systematic, and OEM-specific versus generic): </a:t>
            </a:r>
          </a:p>
          <a:p>
            <a:r>
              <a:rPr lang="en-US" dirty="0"/>
              <a:t>differences between type-approval prototype versus production model</a:t>
            </a:r>
          </a:p>
          <a:p>
            <a:r>
              <a:rPr lang="en-US" dirty="0"/>
              <a:t>flexibilities in testing</a:t>
            </a:r>
          </a:p>
          <a:p>
            <a:r>
              <a:rPr lang="en-US" dirty="0"/>
              <a:t>inherent test uncertainty</a:t>
            </a:r>
          </a:p>
          <a:p>
            <a:r>
              <a:rPr lang="en-US" dirty="0"/>
              <a:t>effects of the interpolation method</a:t>
            </a:r>
          </a:p>
          <a:p>
            <a:r>
              <a:rPr lang="en-US" dirty="0"/>
              <a:t>effects of the run-in</a:t>
            </a:r>
          </a:p>
          <a:p>
            <a:r>
              <a:rPr lang="en-US" dirty="0"/>
              <a:t>inter-factory differences and other quality control issues</a:t>
            </a:r>
          </a:p>
          <a:p>
            <a:r>
              <a:rPr lang="en-US" dirty="0"/>
              <a:t>additional safe margins, in relation with the CO</a:t>
            </a:r>
            <a:r>
              <a:rPr lang="en-US" baseline="-25000" dirty="0"/>
              <a:t>2</a:t>
            </a:r>
            <a:r>
              <a:rPr lang="en-US" dirty="0"/>
              <a:t> targets </a:t>
            </a:r>
          </a:p>
          <a:p>
            <a:endParaRPr lang="nl-NL" dirty="0"/>
          </a:p>
        </p:txBody>
      </p:sp>
    </p:spTree>
    <p:extLst>
      <p:ext uri="{BB962C8B-B14F-4D97-AF65-F5344CB8AC3E}">
        <p14:creationId xmlns:p14="http://schemas.microsoft.com/office/powerpoint/2010/main" val="4028875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86891-66EA-4572-B389-06E17BCD8CF2}"/>
              </a:ext>
            </a:extLst>
          </p:cNvPr>
          <p:cNvSpPr>
            <a:spLocks noGrp="1"/>
          </p:cNvSpPr>
          <p:nvPr>
            <p:ph type="title"/>
          </p:nvPr>
        </p:nvSpPr>
        <p:spPr/>
        <p:txBody>
          <a:bodyPr/>
          <a:lstStyle/>
          <a:p>
            <a:pPr algn="ctr"/>
            <a:r>
              <a:rPr lang="nl-NL" dirty="0"/>
              <a:t>A </a:t>
            </a:r>
            <a:r>
              <a:rPr lang="nl-NL" dirty="0" err="1"/>
              <a:t>car</a:t>
            </a:r>
            <a:r>
              <a:rPr lang="nl-NL" dirty="0"/>
              <a:t> is </a:t>
            </a:r>
            <a:r>
              <a:rPr lang="nl-NL" dirty="0" err="1"/>
              <a:t>not</a:t>
            </a:r>
            <a:r>
              <a:rPr lang="nl-NL" dirty="0"/>
              <a:t> a cookie</a:t>
            </a:r>
          </a:p>
        </p:txBody>
      </p:sp>
      <p:sp>
        <p:nvSpPr>
          <p:cNvPr id="3" name="Content Placeholder 2">
            <a:extLst>
              <a:ext uri="{FF2B5EF4-FFF2-40B4-BE49-F238E27FC236}">
                <a16:creationId xmlns:a16="http://schemas.microsoft.com/office/drawing/2014/main" id="{8E03AC82-4440-4DEA-8C48-74C77DB78C13}"/>
              </a:ext>
            </a:extLst>
          </p:cNvPr>
          <p:cNvSpPr>
            <a:spLocks noGrp="1"/>
          </p:cNvSpPr>
          <p:nvPr>
            <p:ph idx="1"/>
          </p:nvPr>
        </p:nvSpPr>
        <p:spPr>
          <a:xfrm>
            <a:off x="838200" y="1825625"/>
            <a:ext cx="10515600" cy="4827838"/>
          </a:xfrm>
        </p:spPr>
        <p:txBody>
          <a:bodyPr>
            <a:normAutofit/>
          </a:bodyPr>
          <a:lstStyle/>
          <a:p>
            <a:r>
              <a:rPr lang="nl-NL" dirty="0" err="1"/>
              <a:t>Textbook</a:t>
            </a:r>
            <a:r>
              <a:rPr lang="nl-NL" dirty="0"/>
              <a:t> </a:t>
            </a:r>
            <a:r>
              <a:rPr lang="nl-NL" dirty="0" err="1"/>
              <a:t>examples</a:t>
            </a:r>
            <a:r>
              <a:rPr lang="nl-NL" dirty="0"/>
              <a:t> </a:t>
            </a:r>
            <a:r>
              <a:rPr lang="nl-NL" dirty="0" err="1"/>
              <a:t>and</a:t>
            </a:r>
            <a:r>
              <a:rPr lang="nl-NL" dirty="0"/>
              <a:t> 6-sigma </a:t>
            </a:r>
            <a:r>
              <a:rPr lang="nl-NL" dirty="0" err="1"/>
              <a:t>protocols</a:t>
            </a:r>
            <a:r>
              <a:rPr lang="nl-NL" dirty="0"/>
              <a:t> have samples of 20 </a:t>
            </a:r>
            <a:r>
              <a:rPr lang="nl-NL" dirty="0" err="1"/>
              <a:t>to</a:t>
            </a:r>
            <a:r>
              <a:rPr lang="nl-NL" dirty="0"/>
              <a:t> 50 items </a:t>
            </a:r>
            <a:r>
              <a:rPr lang="nl-NL" dirty="0" err="1"/>
              <a:t>tested</a:t>
            </a:r>
            <a:r>
              <a:rPr lang="nl-NL" dirty="0"/>
              <a:t>. (</a:t>
            </a:r>
            <a:r>
              <a:rPr lang="nl-NL" dirty="0" err="1"/>
              <a:t>Appropriate</a:t>
            </a:r>
            <a:r>
              <a:rPr lang="nl-NL" dirty="0"/>
              <a:t> </a:t>
            </a:r>
            <a:r>
              <a:rPr lang="nl-NL" dirty="0" err="1"/>
              <a:t>for</a:t>
            </a:r>
            <a:r>
              <a:rPr lang="nl-NL" dirty="0"/>
              <a:t> </a:t>
            </a:r>
            <a:r>
              <a:rPr lang="nl-NL" dirty="0" err="1"/>
              <a:t>bolts</a:t>
            </a:r>
            <a:r>
              <a:rPr lang="nl-NL" dirty="0"/>
              <a:t> </a:t>
            </a:r>
            <a:r>
              <a:rPr lang="nl-NL" dirty="0" err="1"/>
              <a:t>and</a:t>
            </a:r>
            <a:r>
              <a:rPr lang="nl-NL" dirty="0"/>
              <a:t> cookies, but </a:t>
            </a:r>
            <a:r>
              <a:rPr lang="nl-NL" dirty="0" err="1"/>
              <a:t>not</a:t>
            </a:r>
            <a:r>
              <a:rPr lang="nl-NL" dirty="0"/>
              <a:t> </a:t>
            </a:r>
            <a:r>
              <a:rPr lang="nl-NL" dirty="0" err="1"/>
              <a:t>for</a:t>
            </a:r>
            <a:r>
              <a:rPr lang="nl-NL" dirty="0"/>
              <a:t> </a:t>
            </a:r>
            <a:r>
              <a:rPr lang="nl-NL" dirty="0" err="1"/>
              <a:t>vehicles</a:t>
            </a:r>
            <a:r>
              <a:rPr lang="nl-NL" dirty="0"/>
              <a:t>.)</a:t>
            </a:r>
          </a:p>
          <a:p>
            <a:r>
              <a:rPr lang="en-US" dirty="0"/>
              <a:t>Procedures should be pragmatic and integrated in normal practice.</a:t>
            </a:r>
          </a:p>
          <a:p>
            <a:r>
              <a:rPr lang="en-US" dirty="0"/>
              <a:t>COP is part of the relation between Type-Approval Authority and the Manufacturer. Any (repeat) COP procedure should be a simple request in this relation, with clear outcome. The associated test burden should not lead to falling short on actual testing and producing results. </a:t>
            </a:r>
          </a:p>
          <a:p>
            <a:r>
              <a:rPr lang="en-US" dirty="0" err="1"/>
              <a:t>TAAs</a:t>
            </a:r>
            <a:r>
              <a:rPr lang="en-US" dirty="0"/>
              <a:t> should declare a given COP procedure does not pose inhibitions, in any form, and they are executed regularly. (Maybe COP results should be reported to ensure a common standard.)</a:t>
            </a:r>
            <a:endParaRPr lang="nl-NL" dirty="0"/>
          </a:p>
        </p:txBody>
      </p:sp>
    </p:spTree>
    <p:extLst>
      <p:ext uri="{BB962C8B-B14F-4D97-AF65-F5344CB8AC3E}">
        <p14:creationId xmlns:p14="http://schemas.microsoft.com/office/powerpoint/2010/main" val="31595270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TotalTime>
  <Words>502</Words>
  <Application>Microsoft Office PowerPoint</Application>
  <PresentationFormat>Widescreen</PresentationFormat>
  <Paragraphs>28</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Some remarks on ACEA COP presentation 7 May 2019</vt:lpstr>
      <vt:lpstr>Statistics revisited </vt:lpstr>
      <vt:lpstr>Average values and their estimates  </vt:lpstr>
      <vt:lpstr>Addressing specific issues</vt:lpstr>
      <vt:lpstr>A car is not a cookie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Ligterink, N.E. (Norbert)</dc:creator>
  <cp:lastModifiedBy>Ligterink, N.E. (Norbert)</cp:lastModifiedBy>
  <cp:revision>11</cp:revision>
  <dcterms:created xsi:type="dcterms:W3CDTF">2019-05-06T05:11:02Z</dcterms:created>
  <dcterms:modified xsi:type="dcterms:W3CDTF">2019-05-06T14:20:58Z</dcterms:modified>
</cp:coreProperties>
</file>