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64" r:id="rId5"/>
    <p:sldId id="265" r:id="rId6"/>
    <p:sldId id="266" r:id="rId7"/>
    <p:sldId id="267" r:id="rId8"/>
    <p:sldId id="268" r:id="rId9"/>
    <p:sldId id="262" r:id="rId10"/>
    <p:sldId id="263" r:id="rId11"/>
    <p:sldId id="261" r:id="rId12"/>
    <p:sldId id="260" r:id="rId1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06" autoAdjust="0"/>
    <p:restoredTop sz="94660"/>
  </p:normalViewPr>
  <p:slideViewPr>
    <p:cSldViewPr>
      <p:cViewPr varScale="1">
        <p:scale>
          <a:sx n="106" d="100"/>
          <a:sy n="106" d="100"/>
        </p:scale>
        <p:origin x="-93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22979D-BCB0-4500-BCB4-FD0B648ED391}" type="datetimeFigureOut">
              <a:rPr kumimoji="1" lang="ja-JP" altLang="en-US" smtClean="0"/>
              <a:t>2019/7/12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C19EBF-8790-4D19-8486-C38CBB4AC414}" type="slidenum">
              <a:rPr kumimoji="1" lang="ja-JP" altLang="en-US" smtClean="0"/>
              <a:t>‹#›</a:t>
            </a:fld>
            <a:endParaRPr kumimoji="1" lang="ja-JP" altLang="en-US"/>
          </a:p>
        </p:txBody>
      </p:sp>
    </p:spTree>
    <p:extLst>
      <p:ext uri="{BB962C8B-B14F-4D97-AF65-F5344CB8AC3E}">
        <p14:creationId xmlns:p14="http://schemas.microsoft.com/office/powerpoint/2010/main" val="9180112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C3AC84B7-11D4-471B-967A-A7E05DF46F1C}" type="datetime1">
              <a:rPr kumimoji="1" lang="ja-JP" altLang="en-US" smtClean="0"/>
              <a:t>2019/7/12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C2EF679-6286-46E8-81D0-61A3056127BE}" type="datetime1">
              <a:rPr kumimoji="1" lang="ja-JP" altLang="en-US" smtClean="0"/>
              <a:t>2019/7/12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7993305-CE62-467E-A4DD-A64EE3F5BE82}" type="datetime1">
              <a:rPr kumimoji="1" lang="ja-JP" altLang="en-US" smtClean="0"/>
              <a:t>2019/7/12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CD63BEF0-E5F5-49AF-A3E5-67F8092EC58D}" type="datetime1">
              <a:rPr kumimoji="1" lang="ja-JP" altLang="en-US" smtClean="0"/>
              <a:t>2019/7/12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91DB237E-5220-4BE5-9393-D1500ABA62F6}" type="datetime1">
              <a:rPr kumimoji="1" lang="ja-JP" altLang="en-US" smtClean="0"/>
              <a:t>2019/7/12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4D660BE5-1119-43F6-ABCE-F7FC0625BC3B}" type="datetime1">
              <a:rPr kumimoji="1" lang="ja-JP" altLang="en-US" smtClean="0"/>
              <a:t>2019/7/12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43026F73-0F17-491F-85EB-B9C3874E2CB9}" type="datetime1">
              <a:rPr kumimoji="1" lang="ja-JP" altLang="en-US" smtClean="0"/>
              <a:t>2019/7/12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1A149ED-D434-4EF0-9F90-C2198AB74CF5}" type="datetime1">
              <a:rPr kumimoji="1" lang="ja-JP" altLang="en-US" smtClean="0"/>
              <a:t>2019/7/12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D2F7348-DBBB-4922-9F82-549D09C36475}" type="datetime1">
              <a:rPr kumimoji="1" lang="ja-JP" altLang="en-US" smtClean="0"/>
              <a:t>2019/7/12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7E625BE-0A9E-4409-B7A8-E7D8A5D87ADB}" type="datetime1">
              <a:rPr kumimoji="1" lang="ja-JP" altLang="en-US" smtClean="0"/>
              <a:t>2019/7/12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72CB5EA5-5E8D-40FC-B711-885B0B51C469}" type="datetime1">
              <a:rPr kumimoji="1" lang="ja-JP" altLang="en-US" smtClean="0"/>
              <a:t>2019/7/12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1E1B2A-074E-4299-A487-8E08B08F066C}" type="datetime1">
              <a:rPr kumimoji="1" lang="ja-JP" altLang="en-US" smtClean="0"/>
              <a:t>2019/7/12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Report of Japanese Test Phase</a:t>
            </a:r>
            <a:br>
              <a:rPr lang="en-US" altLang="ja-JP" dirty="0"/>
            </a:br>
            <a:r>
              <a:rPr lang="en-US" altLang="ja-JP" dirty="0"/>
              <a:t>&lt;Cyber Security&gt;</a:t>
            </a:r>
            <a:endParaRPr kumimoji="1" lang="ja-JP" altLang="en-US" dirty="0"/>
          </a:p>
        </p:txBody>
      </p:sp>
      <p:sp>
        <p:nvSpPr>
          <p:cNvPr id="3" name="サブタイトル 2"/>
          <p:cNvSpPr>
            <a:spLocks noGrp="1"/>
          </p:cNvSpPr>
          <p:nvPr>
            <p:ph type="subTitle" idx="1"/>
          </p:nvPr>
        </p:nvSpPr>
        <p:spPr/>
        <p:txBody>
          <a:bodyPr>
            <a:normAutofit fontScale="85000" lnSpcReduction="20000"/>
          </a:bodyPr>
          <a:lstStyle/>
          <a:p>
            <a:r>
              <a:rPr lang="en-US" altLang="ja-JP" dirty="0"/>
              <a:t>Japan</a:t>
            </a:r>
          </a:p>
          <a:p>
            <a:r>
              <a:rPr lang="en-US" altLang="ja-JP" dirty="0"/>
              <a:t>Test Phase Coordination Meeting 2</a:t>
            </a:r>
          </a:p>
          <a:p>
            <a:r>
              <a:rPr lang="en-GB" altLang="ja-JP" dirty="0"/>
              <a:t>17-18, July, 2019</a:t>
            </a:r>
          </a:p>
          <a:p>
            <a:r>
              <a:rPr lang="en-GB" altLang="ja-JP" dirty="0"/>
              <a:t>Leiden, Netherlands</a:t>
            </a: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a:t>
            </a:fld>
            <a:endParaRPr kumimoji="1" lang="ja-JP" altLang="en-US"/>
          </a:p>
        </p:txBody>
      </p:sp>
    </p:spTree>
    <p:extLst>
      <p:ext uri="{BB962C8B-B14F-4D97-AF65-F5344CB8AC3E}">
        <p14:creationId xmlns:p14="http://schemas.microsoft.com/office/powerpoint/2010/main" val="600014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8229600" cy="1143000"/>
          </a:xfrm>
        </p:spPr>
        <p:txBody>
          <a:bodyPr/>
          <a:lstStyle/>
          <a:p>
            <a:r>
              <a:rPr lang="en-US" altLang="ja-JP" dirty="0"/>
              <a:t>Cyber Security (Continued)</a:t>
            </a:r>
            <a:endParaRPr kumimoji="1" lang="ja-JP" altLang="en-US" dirty="0"/>
          </a:p>
        </p:txBody>
      </p:sp>
      <p:sp>
        <p:nvSpPr>
          <p:cNvPr id="3" name="コンテンツ プレースホルダー 2"/>
          <p:cNvSpPr>
            <a:spLocks noGrp="1"/>
          </p:cNvSpPr>
          <p:nvPr>
            <p:ph idx="1"/>
          </p:nvPr>
        </p:nvSpPr>
        <p:spPr>
          <a:xfrm>
            <a:off x="457200" y="1600200"/>
            <a:ext cx="8363272" cy="4525963"/>
          </a:xfrm>
        </p:spPr>
        <p:txBody>
          <a:bodyPr>
            <a:normAutofit/>
          </a:bodyPr>
          <a:lstStyle/>
          <a:p>
            <a:pPr marL="0" indent="0" algn="just">
              <a:buNone/>
            </a:pPr>
            <a:r>
              <a:rPr lang="en-US" altLang="ja-JP" dirty="0"/>
              <a:t>Referring ISO</a:t>
            </a:r>
          </a:p>
          <a:p>
            <a:pPr algn="just"/>
            <a:r>
              <a:rPr lang="en-US" altLang="ja-JP" dirty="0"/>
              <a:t>ISO </a:t>
            </a:r>
            <a:r>
              <a:rPr lang="en-US" altLang="ja-JP" dirty="0" err="1"/>
              <a:t>xxxxx</a:t>
            </a:r>
            <a:r>
              <a:rPr lang="en-US" altLang="ja-JP" dirty="0"/>
              <a:t> which are written in the current draft of “Interpretation Document” are examples as reference. Evidences to ISO requirements are not identical to evidences to TS and AA.</a:t>
            </a:r>
          </a:p>
          <a:p>
            <a:pPr algn="just"/>
            <a:r>
              <a:rPr lang="en-US" altLang="ja-JP" dirty="0"/>
              <a:t>“ISO21434” should be listed in e.g. reference part, should not  be written at each requirement in chapter 7.</a:t>
            </a:r>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10</a:t>
            </a:fld>
            <a:endParaRPr kumimoji="1" lang="ja-JP" altLang="en-US"/>
          </a:p>
        </p:txBody>
      </p:sp>
    </p:spTree>
    <p:extLst>
      <p:ext uri="{BB962C8B-B14F-4D97-AF65-F5344CB8AC3E}">
        <p14:creationId xmlns:p14="http://schemas.microsoft.com/office/powerpoint/2010/main" val="2865969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Summary of Test Results</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pPr algn="just"/>
            <a:r>
              <a:rPr kumimoji="1" lang="en-US" altLang="ja-JP" dirty="0"/>
              <a:t>TSs can accumulate sufficient evidences for each requirement in the standardized manner by the </a:t>
            </a:r>
            <a:r>
              <a:rPr lang="en-US" altLang="ja-JP" dirty="0"/>
              <a:t>identified evidences in the current interpretation document. (More detailed evidences could be accumulated if necessary)  </a:t>
            </a:r>
            <a:endParaRPr kumimoji="1" lang="en-US" altLang="ja-JP" dirty="0"/>
          </a:p>
          <a:p>
            <a:pPr algn="just"/>
            <a:r>
              <a:rPr kumimoji="1" lang="en-US" altLang="ja-JP" dirty="0" smtClean="0"/>
              <a:t>TSs need </a:t>
            </a:r>
            <a:r>
              <a:rPr kumimoji="1" lang="en-US" altLang="ja-JP" dirty="0"/>
              <a:t>to confirm </a:t>
            </a:r>
            <a:r>
              <a:rPr lang="en-US" altLang="ja-JP" dirty="0"/>
              <a:t>processes implemented in the Management System by</a:t>
            </a:r>
            <a:r>
              <a:rPr kumimoji="1" lang="en-US" altLang="ja-JP" dirty="0"/>
              <a:t> submitted documents evidencing each regal requirement. Detailed documents which may not be submitted to TS need to be stored in the Management System so that they are able to be traceable whenever TS demanded them.(Requirements 7.3.2(a)and(b) for SC / 7.1.1.1 for SU could cover it.)</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spTree>
    <p:extLst>
      <p:ext uri="{BB962C8B-B14F-4D97-AF65-F5344CB8AC3E}">
        <p14:creationId xmlns:p14="http://schemas.microsoft.com/office/powerpoint/2010/main" val="375011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Proposal for amendments of draft regulations</a:t>
            </a:r>
            <a:endParaRPr kumimoji="1" lang="ja-JP" altLang="en-US" dirty="0"/>
          </a:p>
        </p:txBody>
      </p:sp>
      <p:sp>
        <p:nvSpPr>
          <p:cNvPr id="3" name="コンテンツ プレースホルダー 2"/>
          <p:cNvSpPr>
            <a:spLocks noGrp="1"/>
          </p:cNvSpPr>
          <p:nvPr>
            <p:ph idx="1"/>
          </p:nvPr>
        </p:nvSpPr>
        <p:spPr/>
        <p:txBody>
          <a:bodyPr/>
          <a:lstStyle/>
          <a:p>
            <a:r>
              <a:rPr lang="en-GB" altLang="ja-JP" dirty="0"/>
              <a:t>7.2.2.2.</a:t>
            </a:r>
            <a:r>
              <a:rPr lang="ja-JP" altLang="en-GB" dirty="0"/>
              <a:t>　</a:t>
            </a:r>
            <a:r>
              <a:rPr lang="en-GB" altLang="ja-JP" dirty="0"/>
              <a:t>(e) 	The processes used for </a:t>
            </a:r>
            <a:r>
              <a:rPr lang="en-GB" altLang="ja-JP" strike="sngStrike" dirty="0">
                <a:solidFill>
                  <a:srgbClr val="FF0000"/>
                </a:solidFill>
              </a:rPr>
              <a:t>testing</a:t>
            </a:r>
            <a:r>
              <a:rPr lang="en-GB" altLang="ja-JP" dirty="0"/>
              <a:t> </a:t>
            </a:r>
            <a:r>
              <a:rPr lang="en-GB" altLang="ja-JP" dirty="0">
                <a:solidFill>
                  <a:srgbClr val="00B0F0"/>
                </a:solidFill>
              </a:rPr>
              <a:t>verifying</a:t>
            </a:r>
            <a:r>
              <a:rPr lang="en-GB" altLang="ja-JP" dirty="0"/>
              <a:t> the security of the system throughout its development and production phases;</a:t>
            </a:r>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12</a:t>
            </a:fld>
            <a:endParaRPr kumimoji="1" lang="ja-JP" altLang="en-US" dirty="0"/>
          </a:p>
        </p:txBody>
      </p:sp>
    </p:spTree>
    <p:extLst>
      <p:ext uri="{BB962C8B-B14F-4D97-AF65-F5344CB8AC3E}">
        <p14:creationId xmlns:p14="http://schemas.microsoft.com/office/powerpoint/2010/main" val="835192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Outline</a:t>
            </a:r>
            <a:endParaRPr kumimoji="1" lang="ja-JP" altLang="en-US" dirty="0"/>
          </a:p>
        </p:txBody>
      </p:sp>
      <p:sp>
        <p:nvSpPr>
          <p:cNvPr id="3" name="コンテンツ プレースホルダー 2"/>
          <p:cNvSpPr>
            <a:spLocks noGrp="1"/>
          </p:cNvSpPr>
          <p:nvPr>
            <p:ph idx="1"/>
          </p:nvPr>
        </p:nvSpPr>
        <p:spPr>
          <a:xfrm>
            <a:off x="251520" y="1600200"/>
            <a:ext cx="8712968" cy="4525963"/>
          </a:xfrm>
        </p:spPr>
        <p:txBody>
          <a:bodyPr/>
          <a:lstStyle/>
          <a:p>
            <a:pPr algn="just"/>
            <a:r>
              <a:rPr kumimoji="1" lang="en-US" altLang="ja-JP" dirty="0"/>
              <a:t>4 Manufacturers</a:t>
            </a:r>
            <a:r>
              <a:rPr lang="en-US" altLang="ja-JP" dirty="0"/>
              <a:t>, 1 TS, 1 AA and the Government are actively involved in the Japanese Test Phase.</a:t>
            </a:r>
          </a:p>
          <a:p>
            <a:pPr algn="just"/>
            <a:r>
              <a:rPr kumimoji="1" lang="en-US" altLang="ja-JP" dirty="0"/>
              <a:t>Evidencing documents which </a:t>
            </a:r>
            <a:r>
              <a:rPr lang="en-US" altLang="ja-JP" dirty="0"/>
              <a:t>have been developed </a:t>
            </a:r>
            <a:r>
              <a:rPr kumimoji="1" lang="en-US" altLang="ja-JP" dirty="0"/>
              <a:t>with a format in the same manner with existing regulations were reviewed.</a:t>
            </a:r>
          </a:p>
          <a:p>
            <a:pPr algn="just"/>
            <a:r>
              <a:rPr lang="en-US" altLang="ja-JP" dirty="0"/>
              <a:t>Summary of results in the first round of the test phase will be shared in the later pages.</a:t>
            </a:r>
            <a:endParaRPr kumimoji="1" lang="en-US" altLang="ja-JP" dirty="0"/>
          </a:p>
          <a:p>
            <a:pPr algn="just"/>
            <a:endParaRPr kumimoji="1" lang="en-US" altLang="ja-JP" dirty="0"/>
          </a:p>
          <a:p>
            <a:pPr algn="just"/>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spTree>
    <p:extLst>
      <p:ext uri="{BB962C8B-B14F-4D97-AF65-F5344CB8AC3E}">
        <p14:creationId xmlns:p14="http://schemas.microsoft.com/office/powerpoint/2010/main" val="337312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8229600" cy="1143000"/>
          </a:xfrm>
        </p:spPr>
        <p:txBody>
          <a:bodyPr/>
          <a:lstStyle/>
          <a:p>
            <a:r>
              <a:rPr kumimoji="1" lang="en-US" altLang="ja-JP" dirty="0"/>
              <a:t>Cyber Security</a:t>
            </a:r>
            <a:endParaRPr kumimoji="1" lang="ja-JP" altLang="en-US" dirty="0"/>
          </a:p>
        </p:txBody>
      </p:sp>
      <p:sp>
        <p:nvSpPr>
          <p:cNvPr id="3" name="コンテンツ プレースホルダー 2"/>
          <p:cNvSpPr>
            <a:spLocks noGrp="1"/>
          </p:cNvSpPr>
          <p:nvPr>
            <p:ph idx="1"/>
          </p:nvPr>
        </p:nvSpPr>
        <p:spPr>
          <a:xfrm>
            <a:off x="457200" y="1600200"/>
            <a:ext cx="8363272" cy="4525963"/>
          </a:xfrm>
        </p:spPr>
        <p:txBody>
          <a:bodyPr>
            <a:normAutofit/>
          </a:bodyPr>
          <a:lstStyle/>
          <a:p>
            <a:pPr algn="just"/>
            <a:r>
              <a:rPr lang="en-US" altLang="ja-JP" dirty="0"/>
              <a:t>Evidences which are described in the current draft of “Interpretation Document” are sufficient in general in comparison with the results of Japanese test phase.</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Tree>
    <p:extLst>
      <p:ext uri="{BB962C8B-B14F-4D97-AF65-F5344CB8AC3E}">
        <p14:creationId xmlns:p14="http://schemas.microsoft.com/office/powerpoint/2010/main" val="194191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8229600" cy="1143000"/>
          </a:xfrm>
        </p:spPr>
        <p:txBody>
          <a:bodyPr/>
          <a:lstStyle/>
          <a:p>
            <a:r>
              <a:rPr lang="en-US" altLang="ja-JP" dirty="0"/>
              <a:t>Cyber Security (Continued)</a:t>
            </a:r>
            <a:endParaRPr kumimoji="1" lang="ja-JP" altLang="en-US" dirty="0"/>
          </a:p>
        </p:txBody>
      </p:sp>
      <p:sp>
        <p:nvSpPr>
          <p:cNvPr id="3" name="コンテンツ プレースホルダー 2"/>
          <p:cNvSpPr>
            <a:spLocks noGrp="1"/>
          </p:cNvSpPr>
          <p:nvPr>
            <p:ph idx="1"/>
          </p:nvPr>
        </p:nvSpPr>
        <p:spPr>
          <a:xfrm>
            <a:off x="457200" y="1600200"/>
            <a:ext cx="8363272" cy="4525963"/>
          </a:xfrm>
        </p:spPr>
        <p:txBody>
          <a:bodyPr>
            <a:normAutofit/>
          </a:bodyPr>
          <a:lstStyle/>
          <a:p>
            <a:pPr marL="0" indent="0">
              <a:buNone/>
            </a:pPr>
            <a:r>
              <a:rPr lang="en-US" altLang="ja-JP" dirty="0"/>
              <a:t>“Interpretation Document”</a:t>
            </a:r>
          </a:p>
          <a:p>
            <a:pPr algn="just"/>
            <a:r>
              <a:rPr lang="en-US" altLang="ja-JP" dirty="0"/>
              <a:t>“ID” will not define the criteria on quality of evidencing.</a:t>
            </a:r>
          </a:p>
          <a:p>
            <a:pPr algn="just"/>
            <a:r>
              <a:rPr lang="en-US" altLang="ja-JP" dirty="0"/>
              <a:t>“ID” will not define assets to be protected. Such assets shall be defined by OEM in their process for e.g. threats analysis.</a:t>
            </a:r>
          </a:p>
          <a:p>
            <a:pPr algn="just"/>
            <a:r>
              <a:rPr lang="en-US" altLang="ja-JP" dirty="0"/>
              <a:t>“ID” will not define boundary conditions on OEM’s process for risk assessment.</a:t>
            </a:r>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Tree>
    <p:extLst>
      <p:ext uri="{BB962C8B-B14F-4D97-AF65-F5344CB8AC3E}">
        <p14:creationId xmlns:p14="http://schemas.microsoft.com/office/powerpoint/2010/main" val="3972652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6036131-52D7-411E-9AED-78278F2C586C}"/>
              </a:ext>
            </a:extLst>
          </p:cNvPr>
          <p:cNvSpPr>
            <a:spLocks noGrp="1"/>
          </p:cNvSpPr>
          <p:nvPr>
            <p:ph type="title"/>
          </p:nvPr>
        </p:nvSpPr>
        <p:spPr/>
        <p:txBody>
          <a:bodyPr/>
          <a:lstStyle/>
          <a:p>
            <a:r>
              <a:rPr lang="en-US" altLang="ja-JP" dirty="0"/>
              <a:t>Cyber Security (Continued)</a:t>
            </a:r>
            <a:endParaRPr kumimoji="1" lang="ja-JP" altLang="en-US" dirty="0"/>
          </a:p>
        </p:txBody>
      </p:sp>
      <p:sp>
        <p:nvSpPr>
          <p:cNvPr id="3" name="コンテンツ プレースホルダー 2">
            <a:extLst>
              <a:ext uri="{FF2B5EF4-FFF2-40B4-BE49-F238E27FC236}">
                <a16:creationId xmlns="" xmlns:a16="http://schemas.microsoft.com/office/drawing/2014/main" id="{6C23331A-751E-49E3-B327-F565CA1895F8}"/>
              </a:ext>
            </a:extLst>
          </p:cNvPr>
          <p:cNvSpPr>
            <a:spLocks noGrp="1"/>
          </p:cNvSpPr>
          <p:nvPr>
            <p:ph idx="1"/>
          </p:nvPr>
        </p:nvSpPr>
        <p:spPr/>
        <p:txBody>
          <a:bodyPr>
            <a:normAutofit fontScale="85000" lnSpcReduction="10000"/>
          </a:bodyPr>
          <a:lstStyle/>
          <a:p>
            <a:pPr marL="0" indent="0">
              <a:buNone/>
            </a:pPr>
            <a:r>
              <a:rPr kumimoji="1" lang="en-US" altLang="ja-JP" dirty="0"/>
              <a:t>Interpretation of “</a:t>
            </a:r>
            <a:r>
              <a:rPr lang="en-US" altLang="ja-JP" dirty="0"/>
              <a:t>Interpretation Document</a:t>
            </a:r>
            <a:r>
              <a:rPr kumimoji="1" lang="en-US" altLang="ja-JP" dirty="0"/>
              <a:t>”</a:t>
            </a:r>
          </a:p>
          <a:p>
            <a:r>
              <a:rPr lang="en-US" altLang="ja-JP" dirty="0"/>
              <a:t>7.2.2.1 (Post production phase)</a:t>
            </a:r>
          </a:p>
          <a:p>
            <a:pPr marL="355600" indent="0" algn="just">
              <a:buNone/>
            </a:pPr>
            <a:r>
              <a:rPr lang="en-US" altLang="ja-JP" dirty="0"/>
              <a:t>“-Additionally, the different phases ~”</a:t>
            </a:r>
          </a:p>
          <a:p>
            <a:pPr marL="355600" indent="0" algn="just">
              <a:buNone/>
            </a:pPr>
            <a:r>
              <a:rPr lang="en-US" altLang="ja-JP" dirty="0"/>
              <a:t>This interpretation means that </a:t>
            </a:r>
            <a:r>
              <a:rPr lang="en-US" altLang="ja-JP" dirty="0" smtClean="0"/>
              <a:t>CSMS </a:t>
            </a:r>
            <a:r>
              <a:rPr lang="en-US" altLang="ja-JP" dirty="0"/>
              <a:t>could cover the lifetime considering reducing the risk of attacks through connection channels with disconnecting such channels?</a:t>
            </a:r>
          </a:p>
          <a:p>
            <a:pPr marL="355600" indent="0" algn="just">
              <a:buNone/>
            </a:pPr>
            <a:r>
              <a:rPr lang="en-US" altLang="ja-JP" dirty="0"/>
              <a:t>In addition, “lifecycle” and “lifetime” should be used carefully in the interpretation document</a:t>
            </a:r>
            <a:r>
              <a:rPr lang="en-US" altLang="ja-JP" dirty="0" smtClean="0"/>
              <a:t>.</a:t>
            </a:r>
          </a:p>
          <a:p>
            <a:pPr marL="355600" indent="0" algn="just">
              <a:buNone/>
            </a:pPr>
            <a:r>
              <a:rPr lang="en-US" altLang="ja-JP" dirty="0"/>
              <a:t>(</a:t>
            </a:r>
            <a:r>
              <a:rPr lang="en-US" altLang="ja-JP" dirty="0" smtClean="0"/>
              <a:t>“Lifecycle” =&gt; design, production, use, disposal…)</a:t>
            </a: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5</a:t>
            </a:fld>
            <a:endParaRPr kumimoji="1" lang="ja-JP" altLang="en-US"/>
          </a:p>
        </p:txBody>
      </p:sp>
    </p:spTree>
    <p:extLst>
      <p:ext uri="{BB962C8B-B14F-4D97-AF65-F5344CB8AC3E}">
        <p14:creationId xmlns:p14="http://schemas.microsoft.com/office/powerpoint/2010/main" val="1664482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6036131-52D7-411E-9AED-78278F2C586C}"/>
              </a:ext>
            </a:extLst>
          </p:cNvPr>
          <p:cNvSpPr>
            <a:spLocks noGrp="1"/>
          </p:cNvSpPr>
          <p:nvPr>
            <p:ph type="title"/>
          </p:nvPr>
        </p:nvSpPr>
        <p:spPr/>
        <p:txBody>
          <a:bodyPr/>
          <a:lstStyle/>
          <a:p>
            <a:r>
              <a:rPr lang="en-US" altLang="ja-JP" dirty="0"/>
              <a:t>Cyber Security (Continued)</a:t>
            </a:r>
            <a:endParaRPr kumimoji="1" lang="ja-JP" altLang="en-US" dirty="0"/>
          </a:p>
        </p:txBody>
      </p:sp>
      <p:sp>
        <p:nvSpPr>
          <p:cNvPr id="3" name="コンテンツ プレースホルダー 2">
            <a:extLst>
              <a:ext uri="{FF2B5EF4-FFF2-40B4-BE49-F238E27FC236}">
                <a16:creationId xmlns="" xmlns:a16="http://schemas.microsoft.com/office/drawing/2014/main" id="{6C23331A-751E-49E3-B327-F565CA1895F8}"/>
              </a:ext>
            </a:extLst>
          </p:cNvPr>
          <p:cNvSpPr>
            <a:spLocks noGrp="1"/>
          </p:cNvSpPr>
          <p:nvPr>
            <p:ph idx="1"/>
          </p:nvPr>
        </p:nvSpPr>
        <p:spPr/>
        <p:txBody>
          <a:bodyPr>
            <a:normAutofit/>
          </a:bodyPr>
          <a:lstStyle/>
          <a:p>
            <a:pPr marL="0" indent="0">
              <a:buNone/>
            </a:pPr>
            <a:r>
              <a:rPr kumimoji="1" lang="en-US" altLang="ja-JP" dirty="0"/>
              <a:t>Interpretation of “</a:t>
            </a:r>
            <a:r>
              <a:rPr lang="en-US" altLang="ja-JP" dirty="0"/>
              <a:t>Interpretation Document</a:t>
            </a:r>
            <a:r>
              <a:rPr kumimoji="1" lang="en-US" altLang="ja-JP" dirty="0"/>
              <a:t>”</a:t>
            </a:r>
          </a:p>
          <a:p>
            <a:r>
              <a:rPr lang="en-US" altLang="ja-JP" dirty="0"/>
              <a:t>7.2.2.2 (f) (The processes used for ensuring that the risk assessment is kept current.)</a:t>
            </a:r>
          </a:p>
          <a:p>
            <a:pPr marL="0" indent="0">
              <a:buNone/>
            </a:pPr>
            <a:r>
              <a:rPr lang="en-US" altLang="ja-JP" dirty="0"/>
              <a:t>    “-Sources: Auto ISAC”</a:t>
            </a:r>
          </a:p>
          <a:p>
            <a:pPr marL="355600" indent="0" algn="just">
              <a:buNone/>
            </a:pPr>
            <a:r>
              <a:rPr lang="en-US" altLang="ja-JP" dirty="0"/>
              <a:t>It should be clarified here that “Auto ISAC” is just one of examples.</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spTree>
    <p:extLst>
      <p:ext uri="{BB962C8B-B14F-4D97-AF65-F5344CB8AC3E}">
        <p14:creationId xmlns:p14="http://schemas.microsoft.com/office/powerpoint/2010/main" val="1060195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6036131-52D7-411E-9AED-78278F2C586C}"/>
              </a:ext>
            </a:extLst>
          </p:cNvPr>
          <p:cNvSpPr>
            <a:spLocks noGrp="1"/>
          </p:cNvSpPr>
          <p:nvPr>
            <p:ph type="title"/>
          </p:nvPr>
        </p:nvSpPr>
        <p:spPr/>
        <p:txBody>
          <a:bodyPr/>
          <a:lstStyle/>
          <a:p>
            <a:r>
              <a:rPr lang="en-US" altLang="ja-JP" dirty="0"/>
              <a:t>Cyber Security (Continued)</a:t>
            </a:r>
            <a:endParaRPr kumimoji="1" lang="ja-JP" altLang="en-US" dirty="0"/>
          </a:p>
        </p:txBody>
      </p:sp>
      <p:sp>
        <p:nvSpPr>
          <p:cNvPr id="3" name="コンテンツ プレースホルダー 2">
            <a:extLst>
              <a:ext uri="{FF2B5EF4-FFF2-40B4-BE49-F238E27FC236}">
                <a16:creationId xmlns="" xmlns:a16="http://schemas.microsoft.com/office/drawing/2014/main" id="{6C23331A-751E-49E3-B327-F565CA1895F8}"/>
              </a:ext>
            </a:extLst>
          </p:cNvPr>
          <p:cNvSpPr>
            <a:spLocks noGrp="1"/>
          </p:cNvSpPr>
          <p:nvPr>
            <p:ph idx="1"/>
          </p:nvPr>
        </p:nvSpPr>
        <p:spPr/>
        <p:txBody>
          <a:bodyPr>
            <a:normAutofit fontScale="62500" lnSpcReduction="20000"/>
          </a:bodyPr>
          <a:lstStyle/>
          <a:p>
            <a:pPr marL="0" indent="0">
              <a:buNone/>
            </a:pPr>
            <a:r>
              <a:rPr kumimoji="1" lang="en-US" altLang="ja-JP" dirty="0"/>
              <a:t>Interpretation of “</a:t>
            </a:r>
            <a:r>
              <a:rPr lang="en-US" altLang="ja-JP" dirty="0"/>
              <a:t>Interpretation Document</a:t>
            </a:r>
            <a:r>
              <a:rPr kumimoji="1" lang="en-US" altLang="ja-JP" dirty="0"/>
              <a:t>”</a:t>
            </a:r>
          </a:p>
          <a:p>
            <a:r>
              <a:rPr lang="en-US" altLang="ja-JP" dirty="0"/>
              <a:t>7.2.2.2 (</a:t>
            </a:r>
            <a:r>
              <a:rPr lang="en-US" altLang="ja-JP" dirty="0" err="1"/>
              <a:t>i</a:t>
            </a:r>
            <a:r>
              <a:rPr lang="en-US" altLang="ja-JP" dirty="0"/>
              <a:t>) (The processes used to appropriately react to new and evolving cyber threats and vulnerabilities.)</a:t>
            </a:r>
          </a:p>
          <a:p>
            <a:pPr marL="0" indent="0">
              <a:buNone/>
            </a:pPr>
            <a:r>
              <a:rPr lang="en-US" altLang="ja-JP" dirty="0"/>
              <a:t>    “-For vehicles not yet registered ”</a:t>
            </a:r>
          </a:p>
          <a:p>
            <a:pPr marL="355600" indent="0" algn="just">
              <a:buNone/>
            </a:pPr>
            <a:r>
              <a:rPr lang="en-US" altLang="ja-JP" dirty="0"/>
              <a:t>Does this mean the vehicles which are stored in e.g. motor pool? </a:t>
            </a:r>
          </a:p>
          <a:p>
            <a:pPr marL="355600" indent="0" algn="just">
              <a:buNone/>
            </a:pPr>
            <a:r>
              <a:rPr lang="en-US" altLang="ja-JP" dirty="0"/>
              <a:t>No difference between such vehicles and registered vehicles on cyber threats is seen. This should be deleted.</a:t>
            </a:r>
          </a:p>
          <a:p>
            <a:pPr marL="355600" indent="0" algn="just">
              <a:buNone/>
            </a:pPr>
            <a:endParaRPr lang="en-US" altLang="ja-JP" dirty="0"/>
          </a:p>
          <a:p>
            <a:pPr marL="355600" indent="0" algn="just">
              <a:buNone/>
            </a:pPr>
            <a:r>
              <a:rPr lang="en-US" altLang="ja-JP" dirty="0"/>
              <a:t>If this context implies the concern for vehicles owned by nobody, this issue could be covered by the requirement of 7.2.2.1. (post-production phase). This is also related to the software update management system.</a:t>
            </a:r>
          </a:p>
          <a:p>
            <a:pPr marL="355600" indent="0" algn="just">
              <a:buNone/>
            </a:pPr>
            <a:r>
              <a:rPr lang="en-US" altLang="ja-JP" i="1" dirty="0"/>
              <a:t>Relevant part: (SU regulation 7.1.2.4.) Documentation listing target vehicles for the update and verification of the compatibility of the registered configuration or last known configuration of those vehicles with the up date.</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spTree>
    <p:extLst>
      <p:ext uri="{BB962C8B-B14F-4D97-AF65-F5344CB8AC3E}">
        <p14:creationId xmlns:p14="http://schemas.microsoft.com/office/powerpoint/2010/main" val="3471838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6036131-52D7-411E-9AED-78278F2C586C}"/>
              </a:ext>
            </a:extLst>
          </p:cNvPr>
          <p:cNvSpPr>
            <a:spLocks noGrp="1"/>
          </p:cNvSpPr>
          <p:nvPr>
            <p:ph type="title"/>
          </p:nvPr>
        </p:nvSpPr>
        <p:spPr/>
        <p:txBody>
          <a:bodyPr/>
          <a:lstStyle/>
          <a:p>
            <a:r>
              <a:rPr lang="en-US" altLang="ja-JP" dirty="0"/>
              <a:t>Cyber Security (Continued)</a:t>
            </a:r>
            <a:endParaRPr kumimoji="1" lang="ja-JP" altLang="en-US" dirty="0"/>
          </a:p>
        </p:txBody>
      </p:sp>
      <p:sp>
        <p:nvSpPr>
          <p:cNvPr id="3" name="コンテンツ プレースホルダー 2">
            <a:extLst>
              <a:ext uri="{FF2B5EF4-FFF2-40B4-BE49-F238E27FC236}">
                <a16:creationId xmlns="" xmlns:a16="http://schemas.microsoft.com/office/drawing/2014/main" id="{6C23331A-751E-49E3-B327-F565CA1895F8}"/>
              </a:ext>
            </a:extLst>
          </p:cNvPr>
          <p:cNvSpPr>
            <a:spLocks noGrp="1"/>
          </p:cNvSpPr>
          <p:nvPr>
            <p:ph idx="1"/>
          </p:nvPr>
        </p:nvSpPr>
        <p:spPr/>
        <p:txBody>
          <a:bodyPr>
            <a:normAutofit fontScale="92500"/>
          </a:bodyPr>
          <a:lstStyle/>
          <a:p>
            <a:pPr marL="0" indent="0">
              <a:buNone/>
            </a:pPr>
            <a:r>
              <a:rPr kumimoji="1" lang="en-US" altLang="ja-JP" dirty="0"/>
              <a:t>Interpretation of “</a:t>
            </a:r>
            <a:r>
              <a:rPr lang="en-US" altLang="ja-JP" dirty="0"/>
              <a:t>Interpretation Document</a:t>
            </a:r>
            <a:r>
              <a:rPr kumimoji="1" lang="en-US" altLang="ja-JP" dirty="0"/>
              <a:t>”</a:t>
            </a:r>
          </a:p>
          <a:p>
            <a:pPr algn="just"/>
            <a:r>
              <a:rPr lang="en-US" altLang="ja-JP" dirty="0"/>
              <a:t>7.3.6 (The vehicle manufacturer shall describe what testing has been performed to verify the effectiveness of the security measures implemented and the outcome of those tests.)</a:t>
            </a:r>
          </a:p>
          <a:p>
            <a:pPr marL="0" indent="0">
              <a:buNone/>
            </a:pPr>
            <a:r>
              <a:rPr lang="en-US" altLang="ja-JP" dirty="0"/>
              <a:t>    “-Methodology used and why”</a:t>
            </a:r>
          </a:p>
          <a:p>
            <a:pPr marL="355600" indent="0" algn="just">
              <a:buNone/>
            </a:pPr>
            <a:r>
              <a:rPr lang="en-US" altLang="ja-JP" dirty="0" smtClean="0"/>
              <a:t>Japan </a:t>
            </a:r>
            <a:r>
              <a:rPr lang="en-US" altLang="ja-JP" dirty="0"/>
              <a:t>understands that the purpose of such tests to confirm whether the security measures which CSMS had planned were implemented.</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8</a:t>
            </a:fld>
            <a:endParaRPr kumimoji="1" lang="ja-JP" altLang="en-US"/>
          </a:p>
        </p:txBody>
      </p:sp>
    </p:spTree>
    <p:extLst>
      <p:ext uri="{BB962C8B-B14F-4D97-AF65-F5344CB8AC3E}">
        <p14:creationId xmlns:p14="http://schemas.microsoft.com/office/powerpoint/2010/main" val="2708971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53591DE-15DB-4955-AA56-ACAFA1421989}"/>
              </a:ext>
            </a:extLst>
          </p:cNvPr>
          <p:cNvSpPr>
            <a:spLocks noGrp="1"/>
          </p:cNvSpPr>
          <p:nvPr>
            <p:ph type="title"/>
          </p:nvPr>
        </p:nvSpPr>
        <p:spPr/>
        <p:txBody>
          <a:bodyPr/>
          <a:lstStyle/>
          <a:p>
            <a:r>
              <a:rPr lang="en-US" altLang="ja-JP" dirty="0"/>
              <a:t>Cyber Security (Continued)</a:t>
            </a:r>
            <a:endParaRPr kumimoji="1" lang="ja-JP" altLang="en-US" dirty="0"/>
          </a:p>
        </p:txBody>
      </p:sp>
      <p:sp>
        <p:nvSpPr>
          <p:cNvPr id="3" name="コンテンツ プレースホルダー 2">
            <a:extLst>
              <a:ext uri="{FF2B5EF4-FFF2-40B4-BE49-F238E27FC236}">
                <a16:creationId xmlns="" xmlns:a16="http://schemas.microsoft.com/office/drawing/2014/main" id="{0B791B90-EE09-4ABE-857E-0D648DF6E6D3}"/>
              </a:ext>
            </a:extLst>
          </p:cNvPr>
          <p:cNvSpPr>
            <a:spLocks noGrp="1"/>
          </p:cNvSpPr>
          <p:nvPr>
            <p:ph idx="1"/>
          </p:nvPr>
        </p:nvSpPr>
        <p:spPr>
          <a:xfrm>
            <a:off x="406800" y="1700808"/>
            <a:ext cx="8280000" cy="4525963"/>
          </a:xfrm>
        </p:spPr>
        <p:txBody>
          <a:bodyPr>
            <a:normAutofit fontScale="85000" lnSpcReduction="10000"/>
          </a:bodyPr>
          <a:lstStyle/>
          <a:p>
            <a:pPr marL="0" indent="0">
              <a:buNone/>
            </a:pPr>
            <a:r>
              <a:rPr lang="en-US" altLang="ja-JP" dirty="0"/>
              <a:t>“Demonstration”</a:t>
            </a:r>
          </a:p>
          <a:p>
            <a:pPr algn="just"/>
            <a:r>
              <a:rPr lang="en-US" altLang="ja-JP" dirty="0"/>
              <a:t>The demonstration specified in paragraph 7.2, which will be conducted for the certification of OEM’s processes shall include audits on the sites, such as vehicle design department. Such auditing includes e.g. interviews.</a:t>
            </a:r>
          </a:p>
          <a:p>
            <a:pPr algn="just"/>
            <a:r>
              <a:rPr lang="en-US" altLang="ja-JP" dirty="0"/>
              <a:t>The demonstration for type approval specified in paragraph 7.3 shall be done from the viewpoint of investigation whether vehicle was actually designed in accordance with content of application form</a:t>
            </a:r>
            <a:r>
              <a:rPr lang="en-US" altLang="ja-JP" dirty="0" smtClean="0"/>
              <a:t>. </a:t>
            </a:r>
            <a:r>
              <a:rPr lang="en-US" altLang="ja-JP" dirty="0"/>
              <a:t>This demonstration </a:t>
            </a:r>
            <a:r>
              <a:rPr lang="en-US" altLang="ja-JP" dirty="0" smtClean="0"/>
              <a:t>includes </a:t>
            </a:r>
            <a:r>
              <a:rPr lang="en-US" altLang="ja-JP" dirty="0" smtClean="0"/>
              <a:t>investigation </a:t>
            </a:r>
            <a:r>
              <a:rPr lang="en-US" altLang="ja-JP" dirty="0" smtClean="0"/>
              <a:t>of actual vehicle.</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spTree>
    <p:extLst>
      <p:ext uri="{BB962C8B-B14F-4D97-AF65-F5344CB8AC3E}">
        <p14:creationId xmlns:p14="http://schemas.microsoft.com/office/powerpoint/2010/main" val="15177468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TotalTime>
  <Words>777</Words>
  <Application>Microsoft Office PowerPoint</Application>
  <PresentationFormat>画面に合わせる (4:3)</PresentationFormat>
  <Paragraphs>67</Paragraphs>
  <Slides>12</Slides>
  <Notes>0</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Report of Japanese Test Phase &lt;Cyber Security&gt;</vt:lpstr>
      <vt:lpstr>Outline</vt:lpstr>
      <vt:lpstr>Cyber Security</vt:lpstr>
      <vt:lpstr>Cyber Security (Continued)</vt:lpstr>
      <vt:lpstr>Cyber Security (Continued)</vt:lpstr>
      <vt:lpstr>Cyber Security (Continued)</vt:lpstr>
      <vt:lpstr>Cyber Security (Continued)</vt:lpstr>
      <vt:lpstr>Cyber Security (Continued)</vt:lpstr>
      <vt:lpstr>Cyber Security (Continued)</vt:lpstr>
      <vt:lpstr>Cyber Security (Continued)</vt:lpstr>
      <vt:lpstr>Summary of Test Results</vt:lpstr>
      <vt:lpstr>Proposal for amendments of draft regulations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of Japanese Test Phase</dc:title>
  <dc:creator>niikuni</dc:creator>
  <cp:lastModifiedBy>niikuni</cp:lastModifiedBy>
  <cp:revision>44</cp:revision>
  <dcterms:created xsi:type="dcterms:W3CDTF">2019-06-25T05:41:06Z</dcterms:created>
  <dcterms:modified xsi:type="dcterms:W3CDTF">2019-07-12T06:43:57Z</dcterms:modified>
</cp:coreProperties>
</file>