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380" r:id="rId2"/>
    <p:sldId id="392" r:id="rId3"/>
    <p:sldId id="391" r:id="rId4"/>
    <p:sldId id="38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chenkenberger, Jens" initials="SJ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0D8E8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45" autoAdjust="0"/>
    <p:restoredTop sz="94259" autoAdjust="0"/>
  </p:normalViewPr>
  <p:slideViewPr>
    <p:cSldViewPr>
      <p:cViewPr varScale="1">
        <p:scale>
          <a:sx n="71" d="100"/>
          <a:sy n="71" d="100"/>
        </p:scale>
        <p:origin x="1092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322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7F2F4B-D4F4-4AA4-87F1-8F7D4094096E}" type="datetimeFigureOut">
              <a:rPr lang="en-US" smtClean="0"/>
              <a:t>7/14/2019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22E716-4CF9-41FF-A8C6-6A7AC20047F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5588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 userDrawn="1"/>
        </p:nvSpPr>
        <p:spPr>
          <a:xfrm>
            <a:off x="7620000" y="6519446"/>
            <a:ext cx="152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E0854EA3-DB4F-4D22-A409-D839C7E64F08}" type="slidenum">
              <a:rPr lang="de-DE" sz="1600" smtClean="0"/>
              <a:t>‹N°›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6971447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7/14/2019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969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7/14/2019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890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12047" y="837312"/>
            <a:ext cx="6642865" cy="431900"/>
          </a:xfrm>
        </p:spPr>
        <p:txBody>
          <a:bodyPr tIns="36000">
            <a:noAutofit/>
          </a:bodyPr>
          <a:lstStyle>
            <a:lvl1pPr marL="0" indent="0" algn="l" defTabSz="816213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lang="de-DE" sz="1500" kern="1200" dirty="0" smtClean="0">
                <a:solidFill>
                  <a:srgbClr val="A0A0A0"/>
                </a:solidFill>
                <a:latin typeface="+mn-lt"/>
                <a:ea typeface="+mn-ea"/>
                <a:cs typeface="+mn-cs"/>
              </a:defRPr>
            </a:lvl1pPr>
            <a:lvl2pPr marL="0" indent="0" algn="l" defTabSz="816213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lang="de-DE" sz="1500" kern="1200" dirty="0" smtClean="0">
                <a:solidFill>
                  <a:srgbClr val="A0A0A0"/>
                </a:solidFill>
                <a:latin typeface="+mn-lt"/>
                <a:ea typeface="+mn-ea"/>
                <a:cs typeface="+mn-cs"/>
              </a:defRPr>
            </a:lvl2pPr>
            <a:lvl3pPr marL="0" indent="0" algn="l" defTabSz="816213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lang="de-DE" sz="1500" kern="1200" dirty="0" smtClean="0">
                <a:solidFill>
                  <a:srgbClr val="A0A0A0"/>
                </a:solidFill>
                <a:latin typeface="+mn-lt"/>
                <a:ea typeface="+mn-ea"/>
                <a:cs typeface="+mn-cs"/>
              </a:defRPr>
            </a:lvl3pPr>
            <a:lvl4pPr marL="0" indent="0" algn="l" defTabSz="816213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lang="de-DE" sz="1500" kern="1200" dirty="0" smtClean="0">
                <a:solidFill>
                  <a:srgbClr val="A0A0A0"/>
                </a:solidFill>
                <a:latin typeface="+mn-lt"/>
                <a:ea typeface="+mn-ea"/>
                <a:cs typeface="+mn-cs"/>
              </a:defRPr>
            </a:lvl4pPr>
            <a:lvl5pPr marL="0" indent="0" algn="l" defTabSz="816213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lang="de-DE" sz="1500" kern="1200" dirty="0" smtClean="0">
                <a:solidFill>
                  <a:srgbClr val="A0A0A0"/>
                </a:solidFill>
                <a:latin typeface="+mn-lt"/>
                <a:ea typeface="+mn-ea"/>
                <a:cs typeface="+mn-cs"/>
              </a:defRPr>
            </a:lvl5pPr>
            <a:lvl6pPr marL="0" indent="0" algn="l" defTabSz="816213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lang="de-DE" sz="1500" kern="1200" dirty="0" smtClean="0">
                <a:solidFill>
                  <a:srgbClr val="A0A0A0"/>
                </a:solidFill>
                <a:latin typeface="+mn-lt"/>
                <a:ea typeface="+mn-ea"/>
                <a:cs typeface="+mn-cs"/>
              </a:defRPr>
            </a:lvl6pPr>
            <a:lvl7pPr marL="0" indent="0" algn="l" defTabSz="816213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lang="de-DE" sz="1500" kern="1200" dirty="0" smtClean="0">
                <a:solidFill>
                  <a:srgbClr val="A0A0A0"/>
                </a:solidFill>
                <a:latin typeface="+mn-lt"/>
                <a:ea typeface="+mn-ea"/>
                <a:cs typeface="+mn-cs"/>
              </a:defRPr>
            </a:lvl7pPr>
            <a:lvl8pPr marL="0" indent="0" algn="l" defTabSz="816213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lang="de-DE" sz="1500" kern="1200" dirty="0" smtClean="0">
                <a:solidFill>
                  <a:srgbClr val="A0A0A0"/>
                </a:solidFill>
                <a:latin typeface="+mn-lt"/>
                <a:ea typeface="+mn-ea"/>
                <a:cs typeface="+mn-cs"/>
              </a:defRPr>
            </a:lvl8pPr>
            <a:lvl9pPr marL="0" indent="0" algn="l" defTabSz="816213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defRPr lang="de-DE" sz="1500" kern="1200" dirty="0">
                <a:solidFill>
                  <a:srgbClr val="A0A0A0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 defTabSz="685663"/>
            <a:fld id="{6737C4E7-2F7A-4C40-8110-7D13CF9BE4FF}" type="slidenum">
              <a:rPr lang="de-DE" smtClean="0"/>
              <a:pPr defTabSz="685663"/>
              <a:t>‹N°›</a:t>
            </a:fld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476933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7/14/2019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108936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7/14/2019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772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7/14/2019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390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7/14/2019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815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7/14/2019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101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7/14/2019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173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7/14/2019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482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8EA00-8A2F-4B22-BCD0-68C11CC5062A}" type="datetimeFigureOut">
              <a:rPr lang="en-US" smtClean="0"/>
              <a:t>7/14/2019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273E37-5BE2-409C-8098-50FF86E46E7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591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98EA00-8A2F-4B22-BCD0-68C11CC5062A}" type="datetimeFigureOut">
              <a:rPr lang="en-US" smtClean="0"/>
              <a:t>7/14/2019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273E37-5BE2-409C-8098-50FF86E46E78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431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10072" y="990600"/>
            <a:ext cx="8352928" cy="5616238"/>
          </a:xfrm>
          <a:prstGeom prst="roundRect">
            <a:avLst>
              <a:gd name="adj" fmla="val 7388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pPr marL="342900" indent="-342900">
              <a:spcBef>
                <a:spcPts val="2400"/>
              </a:spcBef>
              <a:buFont typeface="Arial" panose="020B0604020202020204" pitchFamily="34" charset="0"/>
              <a:buChar char="•"/>
              <a:tabLst>
                <a:tab pos="1254125" algn="l"/>
              </a:tabLst>
            </a:pPr>
            <a:r>
              <a:rPr lang="en-US" sz="2000" dirty="0" smtClean="0">
                <a:solidFill>
                  <a:schemeClr val="tx1"/>
                </a:solidFill>
              </a:rPr>
              <a:t>Current text requires that the cybersecurity requirements shall have already been taken into account in the </a:t>
            </a:r>
            <a:r>
              <a:rPr lang="en-US" sz="2000" b="1" dirty="0" smtClean="0">
                <a:solidFill>
                  <a:schemeClr val="tx1"/>
                </a:solidFill>
              </a:rPr>
              <a:t>development phase </a:t>
            </a:r>
            <a:r>
              <a:rPr lang="en-US" sz="2000" dirty="0" smtClean="0">
                <a:solidFill>
                  <a:schemeClr val="tx1"/>
                </a:solidFill>
              </a:rPr>
              <a:t>of the vehicle architecture </a:t>
            </a:r>
            <a:r>
              <a:rPr lang="en-US" sz="2000" b="1" dirty="0" smtClean="0">
                <a:solidFill>
                  <a:schemeClr val="tx1"/>
                </a:solidFill>
              </a:rPr>
              <a:t>including the supply chain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</a:p>
          <a:p>
            <a:pPr marL="342900" indent="-342900">
              <a:spcBef>
                <a:spcPts val="2400"/>
              </a:spcBef>
              <a:buFont typeface="Arial" panose="020B0604020202020204" pitchFamily="34" charset="0"/>
              <a:buChar char="•"/>
              <a:tabLst>
                <a:tab pos="1254125" algn="l"/>
              </a:tabLst>
            </a:pPr>
            <a:r>
              <a:rPr lang="en-US" sz="2000" dirty="0" smtClean="0">
                <a:solidFill>
                  <a:schemeClr val="tx1"/>
                </a:solidFill>
              </a:rPr>
              <a:t>Some of the Electronic </a:t>
            </a:r>
            <a:r>
              <a:rPr lang="en-US" sz="2000" dirty="0">
                <a:solidFill>
                  <a:schemeClr val="tx1"/>
                </a:solidFill>
              </a:rPr>
              <a:t>Architectures </a:t>
            </a:r>
            <a:r>
              <a:rPr lang="en-US" sz="2000" dirty="0" smtClean="0">
                <a:solidFill>
                  <a:schemeClr val="tx1"/>
                </a:solidFill>
              </a:rPr>
              <a:t>of the vehicles that will still be produced in 2024, have been </a:t>
            </a:r>
            <a:r>
              <a:rPr lang="en-US" sz="2000" b="1" dirty="0" smtClean="0">
                <a:solidFill>
                  <a:schemeClr val="tx1"/>
                </a:solidFill>
              </a:rPr>
              <a:t>developed long time before the UN Regulation</a:t>
            </a:r>
            <a:r>
              <a:rPr lang="en-US" sz="2000" dirty="0" smtClean="0">
                <a:solidFill>
                  <a:schemeClr val="tx1"/>
                </a:solidFill>
              </a:rPr>
              <a:t> has been drafted </a:t>
            </a:r>
            <a:r>
              <a:rPr lang="en-US" sz="2000" dirty="0">
                <a:solidFill>
                  <a:schemeClr val="tx1"/>
                </a:solidFill>
              </a:rPr>
              <a:t>(live cycle </a:t>
            </a:r>
            <a:r>
              <a:rPr lang="en-US" sz="2000" dirty="0" smtClean="0">
                <a:solidFill>
                  <a:schemeClr val="tx1"/>
                </a:solidFill>
              </a:rPr>
              <a:t>ca. 15 years).</a:t>
            </a:r>
          </a:p>
          <a:p>
            <a:pPr marL="342900" indent="-342900">
              <a:spcBef>
                <a:spcPts val="2400"/>
              </a:spcBef>
              <a:buFont typeface="Arial" panose="020B0604020202020204" pitchFamily="34" charset="0"/>
              <a:buChar char="•"/>
              <a:tabLst>
                <a:tab pos="1254125" algn="l"/>
              </a:tabLst>
            </a:pPr>
            <a:r>
              <a:rPr lang="en-US" sz="2000" dirty="0" smtClean="0">
                <a:solidFill>
                  <a:schemeClr val="tx1"/>
                </a:solidFill>
              </a:rPr>
              <a:t>Only for new Electronic Architectures (designed under the knowledge of the final UN Regulation) it is possible to respect all requirements.</a:t>
            </a:r>
          </a:p>
          <a:p>
            <a:pPr marL="342900" indent="-342900">
              <a:spcBef>
                <a:spcPts val="2400"/>
              </a:spcBef>
              <a:buFont typeface="Arial" panose="020B0604020202020204" pitchFamily="34" charset="0"/>
              <a:buChar char="•"/>
              <a:tabLst>
                <a:tab pos="1254125" algn="l"/>
              </a:tabLst>
            </a:pPr>
            <a:r>
              <a:rPr lang="en-US" sz="2000" dirty="0" smtClean="0">
                <a:solidFill>
                  <a:srgbClr val="FF0000"/>
                </a:solidFill>
              </a:rPr>
              <a:t>Need to find a solution before adoption of the text.</a:t>
            </a:r>
          </a:p>
          <a:p>
            <a:pPr marL="342900" indent="-342900">
              <a:spcBef>
                <a:spcPts val="2400"/>
              </a:spcBef>
              <a:buFont typeface="Arial" panose="020B0604020202020204" pitchFamily="34" charset="0"/>
              <a:buChar char="•"/>
              <a:tabLst>
                <a:tab pos="1254125" algn="l"/>
              </a:tabLst>
            </a:pPr>
            <a:r>
              <a:rPr lang="en-US" sz="2000" dirty="0" smtClean="0">
                <a:solidFill>
                  <a:schemeClr val="tx1"/>
                </a:solidFill>
              </a:rPr>
              <a:t>Potential solution (as for R83 for WLTP integration): Create series 00 and series 01 with different requirement levels.</a:t>
            </a:r>
          </a:p>
        </p:txBody>
      </p:sp>
      <p:sp>
        <p:nvSpPr>
          <p:cNvPr id="56" name="Rectangle 55"/>
          <p:cNvSpPr/>
          <p:nvPr/>
        </p:nvSpPr>
        <p:spPr>
          <a:xfrm>
            <a:off x="304800" y="304800"/>
            <a:ext cx="838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altLang="ja-JP" sz="2800" dirty="0"/>
          </a:p>
        </p:txBody>
      </p:sp>
      <p:sp>
        <p:nvSpPr>
          <p:cNvPr id="5" name="Rectangle 4"/>
          <p:cNvSpPr/>
          <p:nvPr/>
        </p:nvSpPr>
        <p:spPr>
          <a:xfrm>
            <a:off x="447856" y="228600"/>
            <a:ext cx="86199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1) Application </a:t>
            </a:r>
            <a:r>
              <a:rPr lang="en-US" sz="2400" b="1" dirty="0"/>
              <a:t>of Cybersecurity Regulation for new </a:t>
            </a:r>
            <a:r>
              <a:rPr lang="en-US" sz="2400" b="1" dirty="0" smtClean="0"/>
              <a:t>registrations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336397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10072" y="1371600"/>
            <a:ext cx="8352928" cy="5235238"/>
          </a:xfrm>
          <a:prstGeom prst="roundRect">
            <a:avLst>
              <a:gd name="adj" fmla="val 7388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pPr marL="342900" indent="-342900">
              <a:spcBef>
                <a:spcPts val="2400"/>
              </a:spcBef>
              <a:buFont typeface="Arial" panose="020B0604020202020204" pitchFamily="34" charset="0"/>
              <a:buChar char="•"/>
              <a:tabLst>
                <a:tab pos="1254125" algn="l"/>
              </a:tabLst>
            </a:pPr>
            <a:r>
              <a:rPr lang="en-US" sz="2000" dirty="0" smtClean="0">
                <a:solidFill>
                  <a:schemeClr val="tx1"/>
                </a:solidFill>
              </a:rPr>
              <a:t>Vehicles that </a:t>
            </a:r>
            <a:r>
              <a:rPr lang="en-US" sz="2000" b="1" dirty="0" smtClean="0">
                <a:solidFill>
                  <a:schemeClr val="tx1"/>
                </a:solidFill>
              </a:rPr>
              <a:t>can be technically retrofitted </a:t>
            </a:r>
            <a:r>
              <a:rPr lang="en-US" sz="2000" dirty="0" smtClean="0">
                <a:solidFill>
                  <a:schemeClr val="tx1"/>
                </a:solidFill>
              </a:rPr>
              <a:t>with type approved SW updates may be allowed to get those SW updates even when they are </a:t>
            </a:r>
            <a:r>
              <a:rPr lang="en-US" sz="2000" b="1" dirty="0" smtClean="0">
                <a:solidFill>
                  <a:schemeClr val="tx1"/>
                </a:solidFill>
              </a:rPr>
              <a:t>registered before the entry into force </a:t>
            </a:r>
            <a:r>
              <a:rPr lang="en-US" sz="2000" dirty="0" smtClean="0">
                <a:solidFill>
                  <a:schemeClr val="tx1"/>
                </a:solidFill>
              </a:rPr>
              <a:t>of the SW update Regulation.</a:t>
            </a:r>
          </a:p>
          <a:p>
            <a:pPr marL="342900" indent="-342900">
              <a:spcBef>
                <a:spcPts val="2400"/>
              </a:spcBef>
              <a:buFont typeface="Arial" panose="020B0604020202020204" pitchFamily="34" charset="0"/>
              <a:buChar char="•"/>
              <a:tabLst>
                <a:tab pos="1254125" algn="l"/>
              </a:tabLst>
            </a:pPr>
            <a:r>
              <a:rPr lang="en-US" sz="2000" dirty="0" smtClean="0">
                <a:solidFill>
                  <a:schemeClr val="tx1"/>
                </a:solidFill>
              </a:rPr>
              <a:t>This should be under the </a:t>
            </a:r>
            <a:r>
              <a:rPr lang="en-US" sz="2000" b="1" dirty="0" smtClean="0">
                <a:solidFill>
                  <a:schemeClr val="tx1"/>
                </a:solidFill>
              </a:rPr>
              <a:t>decision of each country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</a:p>
          <a:p>
            <a:pPr marL="342900" indent="-342900">
              <a:spcBef>
                <a:spcPts val="2400"/>
              </a:spcBef>
              <a:buFont typeface="Arial" panose="020B0604020202020204" pitchFamily="34" charset="0"/>
              <a:buChar char="•"/>
              <a:tabLst>
                <a:tab pos="1254125" algn="l"/>
              </a:tabLst>
            </a:pPr>
            <a:r>
              <a:rPr lang="en-US" sz="2000" dirty="0" smtClean="0">
                <a:solidFill>
                  <a:srgbClr val="FF0000"/>
                </a:solidFill>
              </a:rPr>
              <a:t>May be added in the </a:t>
            </a:r>
            <a:r>
              <a:rPr lang="en-US" sz="2000" b="1" dirty="0" smtClean="0">
                <a:solidFill>
                  <a:srgbClr val="FF0000"/>
                </a:solidFill>
              </a:rPr>
              <a:t>recommendation part</a:t>
            </a:r>
            <a:r>
              <a:rPr lang="en-US" sz="2000" dirty="0" smtClean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56" name="Rectangle 55"/>
          <p:cNvSpPr/>
          <p:nvPr/>
        </p:nvSpPr>
        <p:spPr>
          <a:xfrm>
            <a:off x="304800" y="304800"/>
            <a:ext cx="838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altLang="ja-JP" sz="2800" dirty="0"/>
          </a:p>
        </p:txBody>
      </p:sp>
      <p:sp>
        <p:nvSpPr>
          <p:cNvPr id="5" name="Rectangle 4"/>
          <p:cNvSpPr/>
          <p:nvPr/>
        </p:nvSpPr>
        <p:spPr>
          <a:xfrm>
            <a:off x="447856" y="228600"/>
            <a:ext cx="861994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2) Retrofit </a:t>
            </a:r>
            <a:r>
              <a:rPr lang="en-US" sz="2400" b="1" dirty="0"/>
              <a:t>of SW updates on vehicles registered  before entry into force of SW update Regulation</a:t>
            </a:r>
          </a:p>
        </p:txBody>
      </p:sp>
    </p:spTree>
    <p:extLst>
      <p:ext uri="{BB962C8B-B14F-4D97-AF65-F5344CB8AC3E}">
        <p14:creationId xmlns:p14="http://schemas.microsoft.com/office/powerpoint/2010/main" val="309053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10072" y="990600"/>
            <a:ext cx="8352928" cy="5616238"/>
          </a:xfrm>
          <a:prstGeom prst="roundRect">
            <a:avLst>
              <a:gd name="adj" fmla="val 7388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4369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t"/>
          <a:lstStyle/>
          <a:p>
            <a:pPr marL="342900" indent="-342900">
              <a:spcBef>
                <a:spcPts val="2400"/>
              </a:spcBef>
              <a:buFont typeface="Arial" panose="020B0604020202020204" pitchFamily="34" charset="0"/>
              <a:buChar char="•"/>
              <a:tabLst>
                <a:tab pos="1254125" algn="l"/>
              </a:tabLst>
            </a:pPr>
            <a:r>
              <a:rPr lang="en-US" sz="2000" dirty="0" smtClean="0">
                <a:solidFill>
                  <a:schemeClr val="tx1"/>
                </a:solidFill>
              </a:rPr>
              <a:t>To </a:t>
            </a:r>
            <a:r>
              <a:rPr lang="en-US" sz="2000" b="1" dirty="0" smtClean="0">
                <a:solidFill>
                  <a:schemeClr val="tx1"/>
                </a:solidFill>
              </a:rPr>
              <a:t>integrate an RXSWIN </a:t>
            </a:r>
            <a:r>
              <a:rPr lang="en-US" sz="2000" dirty="0" smtClean="0">
                <a:solidFill>
                  <a:schemeClr val="tx1"/>
                </a:solidFill>
              </a:rPr>
              <a:t>on the vehicle which is </a:t>
            </a:r>
            <a:r>
              <a:rPr lang="en-US" sz="2000" b="1" dirty="0" smtClean="0">
                <a:solidFill>
                  <a:schemeClr val="tx1"/>
                </a:solidFill>
              </a:rPr>
              <a:t>readable via the OBD port </a:t>
            </a:r>
            <a:r>
              <a:rPr lang="en-US" sz="2000" dirty="0" smtClean="0">
                <a:solidFill>
                  <a:schemeClr val="tx1"/>
                </a:solidFill>
              </a:rPr>
              <a:t>requires important changes in Electronic Architecture.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tabLst>
                <a:tab pos="1254125" algn="l"/>
              </a:tabLst>
            </a:pPr>
            <a:r>
              <a:rPr lang="en-US" sz="2000" dirty="0" smtClean="0">
                <a:solidFill>
                  <a:schemeClr val="tx1"/>
                </a:solidFill>
              </a:rPr>
              <a:t>For this reason, the RXSWIN shall only be introduced on a </a:t>
            </a:r>
            <a:r>
              <a:rPr lang="en-US" sz="2000" b="1" dirty="0" smtClean="0">
                <a:solidFill>
                  <a:schemeClr val="tx1"/>
                </a:solidFill>
              </a:rPr>
              <a:t>voluntary basis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tabLst>
                <a:tab pos="1254125" algn="l"/>
              </a:tabLst>
            </a:pPr>
            <a:r>
              <a:rPr lang="en-US" sz="2000" dirty="0" smtClean="0">
                <a:solidFill>
                  <a:schemeClr val="tx1"/>
                </a:solidFill>
              </a:rPr>
              <a:t>The </a:t>
            </a:r>
            <a:r>
              <a:rPr lang="en-US" sz="2000" dirty="0">
                <a:solidFill>
                  <a:schemeClr val="tx1"/>
                </a:solidFill>
              </a:rPr>
              <a:t>draft UN Regulation on SW update GRVA/2019/3 defines in Annex B:</a:t>
            </a:r>
          </a:p>
          <a:p>
            <a:pPr>
              <a:tabLst>
                <a:tab pos="1254125" algn="l"/>
              </a:tabLst>
            </a:pPr>
            <a:r>
              <a:rPr lang="en-US" dirty="0">
                <a:solidFill>
                  <a:schemeClr val="tx1"/>
                </a:solidFill>
              </a:rPr>
              <a:t>"</a:t>
            </a:r>
            <a:r>
              <a:rPr lang="en-US" dirty="0" err="1">
                <a:solidFill>
                  <a:schemeClr val="tx1"/>
                </a:solidFill>
              </a:rPr>
              <a:t>x.y</a:t>
            </a:r>
            <a:r>
              <a:rPr lang="en-US" dirty="0">
                <a:solidFill>
                  <a:schemeClr val="tx1"/>
                </a:solidFill>
              </a:rPr>
              <a:t>.      Requirements for software identification</a:t>
            </a:r>
          </a:p>
          <a:p>
            <a:pPr>
              <a:tabLst>
                <a:tab pos="1254125" algn="l"/>
              </a:tabLst>
            </a:pPr>
            <a:r>
              <a:rPr lang="en-US" dirty="0">
                <a:solidFill>
                  <a:schemeClr val="tx1"/>
                </a:solidFill>
              </a:rPr>
              <a:t>x.y.1.     For the purpose of ensuring the software of the System can be identified, an RXSWIN </a:t>
            </a:r>
            <a:r>
              <a:rPr lang="en-US" b="1" dirty="0">
                <a:solidFill>
                  <a:schemeClr val="tx1"/>
                </a:solidFill>
              </a:rPr>
              <a:t>may be implemented by the vehicle manufacturer</a:t>
            </a:r>
            <a:r>
              <a:rPr lang="en-US" dirty="0">
                <a:solidFill>
                  <a:schemeClr val="tx1"/>
                </a:solidFill>
              </a:rPr>
              <a:t>.</a:t>
            </a:r>
          </a:p>
          <a:p>
            <a:pPr>
              <a:tabLst>
                <a:tab pos="1254125" algn="l"/>
              </a:tabLst>
            </a:pPr>
            <a:r>
              <a:rPr lang="en-US" dirty="0">
                <a:solidFill>
                  <a:schemeClr val="tx1"/>
                </a:solidFill>
              </a:rPr>
              <a:t>x.y.2.     </a:t>
            </a:r>
            <a:r>
              <a:rPr lang="en-US" b="1" dirty="0">
                <a:solidFill>
                  <a:schemeClr val="tx1"/>
                </a:solidFill>
              </a:rPr>
              <a:t>If the manufacturer implements an RXSWIN </a:t>
            </a:r>
            <a:r>
              <a:rPr lang="en-US" dirty="0">
                <a:solidFill>
                  <a:schemeClr val="tx1"/>
                </a:solidFill>
              </a:rPr>
              <a:t>the following shall apply:</a:t>
            </a:r>
          </a:p>
          <a:p>
            <a:pPr>
              <a:tabLst>
                <a:tab pos="1254125" algn="l"/>
              </a:tabLst>
            </a:pPr>
            <a:r>
              <a:rPr lang="en-US" dirty="0">
                <a:solidFill>
                  <a:schemeClr val="tx1"/>
                </a:solidFill>
              </a:rPr>
              <a:t>x.y.2.1. The vehicle manufacturer shall have a valid approval according to UN Regulation No. xxx [Software Update Process Regulation]. </a:t>
            </a:r>
          </a:p>
          <a:p>
            <a:pPr>
              <a:tabLst>
                <a:tab pos="1254125" algn="l"/>
              </a:tabLst>
            </a:pPr>
            <a:r>
              <a:rPr lang="en-US" dirty="0">
                <a:solidFill>
                  <a:schemeClr val="tx1"/>
                </a:solidFill>
              </a:rPr>
              <a:t>x.y.2.2. The vehicle manufacturer shall provide the following information in the communication form of this Regulation:</a:t>
            </a:r>
          </a:p>
          <a:p>
            <a:pPr>
              <a:tabLst>
                <a:tab pos="1254125" algn="l"/>
              </a:tabLst>
            </a:pPr>
            <a:r>
              <a:rPr lang="en-US" dirty="0">
                <a:solidFill>
                  <a:schemeClr val="tx1"/>
                </a:solidFill>
              </a:rPr>
              <a:t>- the RXSWIN</a:t>
            </a:r>
          </a:p>
          <a:p>
            <a:pPr>
              <a:tabLst>
                <a:tab pos="1254125" algn="l"/>
              </a:tabLst>
            </a:pPr>
            <a:r>
              <a:rPr lang="en-US" dirty="0">
                <a:solidFill>
                  <a:schemeClr val="tx1"/>
                </a:solidFill>
              </a:rPr>
              <a:t>- how to read the RXSWIN”</a:t>
            </a:r>
          </a:p>
          <a:p>
            <a:pPr marL="342900" indent="-342900">
              <a:spcBef>
                <a:spcPts val="2400"/>
              </a:spcBef>
              <a:buFont typeface="Arial" panose="020B0604020202020204" pitchFamily="34" charset="0"/>
              <a:buChar char="•"/>
              <a:tabLst>
                <a:tab pos="1254125" algn="l"/>
              </a:tabLst>
            </a:pPr>
            <a:r>
              <a:rPr lang="en-US" sz="2000" dirty="0" smtClean="0">
                <a:solidFill>
                  <a:srgbClr val="FF0000"/>
                </a:solidFill>
              </a:rPr>
              <a:t>Can the UN TF confirm that RXSWIN is only voluntary (when the vehicle manufacturer foresees to update the system with type approval impact)?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304800" y="304800"/>
            <a:ext cx="8382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altLang="ja-JP" sz="2800" dirty="0"/>
          </a:p>
        </p:txBody>
      </p:sp>
      <p:sp>
        <p:nvSpPr>
          <p:cNvPr id="5" name="Rectangle 4"/>
          <p:cNvSpPr/>
          <p:nvPr/>
        </p:nvSpPr>
        <p:spPr>
          <a:xfrm>
            <a:off x="447856" y="228600"/>
            <a:ext cx="86199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3) Voluntary </a:t>
            </a:r>
            <a:r>
              <a:rPr lang="en-US" sz="2400" b="1" dirty="0"/>
              <a:t>introduction of </a:t>
            </a:r>
            <a:r>
              <a:rPr lang="en-US" sz="2400" b="1" dirty="0" smtClean="0"/>
              <a:t>RXSWIN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003338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re 15"/>
          <p:cNvSpPr>
            <a:spLocks noGrp="1"/>
          </p:cNvSpPr>
          <p:nvPr>
            <p:ph type="title"/>
          </p:nvPr>
        </p:nvSpPr>
        <p:spPr>
          <a:xfrm>
            <a:off x="535228" y="209501"/>
            <a:ext cx="7470732" cy="532514"/>
          </a:xfrm>
        </p:spPr>
        <p:txBody>
          <a:bodyPr>
            <a:noAutofit/>
          </a:bodyPr>
          <a:lstStyle/>
          <a:p>
            <a:pPr algn="l"/>
            <a:r>
              <a:rPr lang="en-US" sz="2400" b="1" dirty="0" smtClean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4) Lifecycle of a vehicle type* vs. Lifetime of a vehicle</a:t>
            </a:r>
            <a:endParaRPr lang="en-US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294967295"/>
          </p:nvPr>
        </p:nvSpPr>
        <p:spPr>
          <a:xfrm>
            <a:off x="7010400" y="6356350"/>
            <a:ext cx="2133600" cy="365125"/>
          </a:xfrm>
        </p:spPr>
        <p:txBody>
          <a:bodyPr/>
          <a:lstStyle/>
          <a:p>
            <a:fld id="{6737C4E7-2F7A-4C40-8110-7D13CF9BE4FF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Rechteck 6"/>
          <p:cNvSpPr/>
          <p:nvPr/>
        </p:nvSpPr>
        <p:spPr>
          <a:xfrm>
            <a:off x="182166" y="2444723"/>
            <a:ext cx="1972867" cy="237139"/>
          </a:xfrm>
          <a:prstGeom prst="rect">
            <a:avLst/>
          </a:prstGeom>
          <a:solidFill>
            <a:srgbClr val="00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FFFF"/>
                </a:solidFill>
                <a:latin typeface="CorpoS"/>
              </a:rPr>
              <a:t>Development Phase</a:t>
            </a:r>
            <a:endParaRPr lang="en-US" sz="1200" dirty="0">
              <a:solidFill>
                <a:srgbClr val="FFFFFF"/>
              </a:solidFill>
              <a:latin typeface="CorpoS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2238481" y="2444723"/>
            <a:ext cx="2549543" cy="237139"/>
          </a:xfrm>
          <a:prstGeom prst="rect">
            <a:avLst/>
          </a:prstGeom>
          <a:solidFill>
            <a:srgbClr val="00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200" dirty="0" smtClean="0">
                <a:solidFill>
                  <a:srgbClr val="FFFFFF"/>
                </a:solidFill>
                <a:latin typeface="CorpoS"/>
              </a:rPr>
              <a:t>Production Phase of a Vehicle Type*</a:t>
            </a:r>
            <a:endParaRPr lang="en-US" sz="1200" dirty="0">
              <a:solidFill>
                <a:srgbClr val="FFFFFF"/>
              </a:solidFill>
              <a:latin typeface="CorpoS"/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4867462" y="2450703"/>
            <a:ext cx="3919284" cy="237139"/>
          </a:xfrm>
          <a:prstGeom prst="rect">
            <a:avLst/>
          </a:prstGeom>
          <a:solidFill>
            <a:srgbClr val="00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rgbClr val="FFFFFF"/>
                </a:solidFill>
                <a:latin typeface="CorpoS"/>
              </a:rPr>
              <a:t>Post Production Phase</a:t>
            </a:r>
            <a:endParaRPr lang="en-US" sz="1200" dirty="0">
              <a:solidFill>
                <a:srgbClr val="FFFFFF"/>
              </a:solidFill>
              <a:latin typeface="CorpoS"/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2269561" y="1871571"/>
            <a:ext cx="1885131" cy="34624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750" b="1" dirty="0" smtClean="0"/>
              <a:t>Vehicle </a:t>
            </a:r>
            <a:br>
              <a:rPr lang="en-US" sz="750" b="1" dirty="0" smtClean="0"/>
            </a:br>
            <a:r>
              <a:rPr lang="en-US" sz="750" b="1" dirty="0" smtClean="0"/>
              <a:t>Type Approval</a:t>
            </a:r>
          </a:p>
          <a:p>
            <a:r>
              <a:rPr lang="en-US" sz="750" dirty="0" smtClean="0"/>
              <a:t>(first vehicle of this vehicle type manufactured)</a:t>
            </a:r>
            <a:endParaRPr lang="en-US" sz="750" dirty="0"/>
          </a:p>
        </p:txBody>
      </p:sp>
      <p:sp>
        <p:nvSpPr>
          <p:cNvPr id="23" name="Textfeld 22"/>
          <p:cNvSpPr txBox="1"/>
          <p:nvPr/>
        </p:nvSpPr>
        <p:spPr>
          <a:xfrm>
            <a:off x="4825411" y="1862826"/>
            <a:ext cx="1837041" cy="34624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750" b="1" dirty="0" smtClean="0"/>
              <a:t>End of </a:t>
            </a:r>
            <a:br>
              <a:rPr lang="en-US" sz="750" b="1" dirty="0" smtClean="0"/>
            </a:br>
            <a:r>
              <a:rPr lang="en-US" sz="750" b="1" dirty="0" smtClean="0"/>
              <a:t>Production</a:t>
            </a:r>
          </a:p>
          <a:p>
            <a:r>
              <a:rPr lang="en-US" sz="750" dirty="0" smtClean="0"/>
              <a:t>(last vehicle of this vehicle type manufactured)</a:t>
            </a:r>
            <a:endParaRPr lang="en-US" sz="750" dirty="0"/>
          </a:p>
        </p:txBody>
      </p:sp>
      <p:cxnSp>
        <p:nvCxnSpPr>
          <p:cNvPr id="26" name="Gerader Verbinder 25"/>
          <p:cNvCxnSpPr/>
          <p:nvPr/>
        </p:nvCxnSpPr>
        <p:spPr>
          <a:xfrm>
            <a:off x="2238482" y="1883948"/>
            <a:ext cx="0" cy="7986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4790036" y="1871571"/>
            <a:ext cx="0" cy="81103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uppieren 28"/>
          <p:cNvGrpSpPr/>
          <p:nvPr/>
        </p:nvGrpSpPr>
        <p:grpSpPr>
          <a:xfrm>
            <a:off x="2238482" y="2267375"/>
            <a:ext cx="2551554" cy="183328"/>
            <a:chOff x="2966871" y="1475944"/>
            <a:chExt cx="3402072" cy="244437"/>
          </a:xfrm>
        </p:grpSpPr>
        <p:sp>
          <p:nvSpPr>
            <p:cNvPr id="24" name="Rechteck 23"/>
            <p:cNvSpPr/>
            <p:nvPr/>
          </p:nvSpPr>
          <p:spPr>
            <a:xfrm>
              <a:off x="2969552" y="1475944"/>
              <a:ext cx="3399390" cy="244437"/>
            </a:xfrm>
            <a:prstGeom prst="rect">
              <a:avLst/>
            </a:prstGeom>
            <a:solidFill>
              <a:srgbClr val="0070C0">
                <a:alpha val="9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03"/>
              <a:endParaRPr lang="en-US" sz="1350" dirty="0">
                <a:solidFill>
                  <a:srgbClr val="FFFFFF"/>
                </a:solidFill>
                <a:latin typeface="CorpoS"/>
              </a:endParaRPr>
            </a:p>
          </p:txBody>
        </p:sp>
        <p:sp>
          <p:nvSpPr>
            <p:cNvPr id="28" name="Textfeld 27"/>
            <p:cNvSpPr txBox="1"/>
            <p:nvPr/>
          </p:nvSpPr>
          <p:spPr>
            <a:xfrm>
              <a:off x="2966871" y="1500123"/>
              <a:ext cx="3402072" cy="1846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900" dirty="0" smtClean="0">
                  <a:solidFill>
                    <a:schemeClr val="bg1"/>
                  </a:solidFill>
                </a:rPr>
                <a:t>Article 4 of 1958 Agreement applies. </a:t>
              </a:r>
              <a:endParaRPr lang="en-US" sz="9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4" name="Gruppieren 33"/>
          <p:cNvGrpSpPr/>
          <p:nvPr/>
        </p:nvGrpSpPr>
        <p:grpSpPr>
          <a:xfrm>
            <a:off x="4867461" y="2263728"/>
            <a:ext cx="3917007" cy="183328"/>
            <a:chOff x="2966871" y="1475944"/>
            <a:chExt cx="3402072" cy="244437"/>
          </a:xfrm>
          <a:solidFill>
            <a:srgbClr val="FF9900"/>
          </a:solidFill>
        </p:grpSpPr>
        <p:sp>
          <p:nvSpPr>
            <p:cNvPr id="35" name="Rechteck 34"/>
            <p:cNvSpPr/>
            <p:nvPr/>
          </p:nvSpPr>
          <p:spPr>
            <a:xfrm>
              <a:off x="2969552" y="1475944"/>
              <a:ext cx="3399390" cy="24443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03"/>
              <a:endParaRPr lang="en-US" sz="1350" dirty="0">
                <a:solidFill>
                  <a:srgbClr val="FFFFFF"/>
                </a:solidFill>
                <a:latin typeface="CorpoS"/>
              </a:endParaRPr>
            </a:p>
          </p:txBody>
        </p:sp>
        <p:sp>
          <p:nvSpPr>
            <p:cNvPr id="36" name="Textfeld 35"/>
            <p:cNvSpPr txBox="1"/>
            <p:nvPr/>
          </p:nvSpPr>
          <p:spPr>
            <a:xfrm>
              <a:off x="2966871" y="1500123"/>
              <a:ext cx="3402072" cy="184665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900" dirty="0" smtClean="0">
                  <a:solidFill>
                    <a:schemeClr val="bg1"/>
                  </a:solidFill>
                </a:rPr>
                <a:t>Type approval expired but vehicles can still be used (national law).  </a:t>
              </a:r>
              <a:endParaRPr lang="en-US" sz="900" dirty="0">
                <a:solidFill>
                  <a:schemeClr val="bg1"/>
                </a:solidFill>
              </a:endParaRPr>
            </a:p>
          </p:txBody>
        </p:sp>
      </p:grpSp>
      <p:sp>
        <p:nvSpPr>
          <p:cNvPr id="37" name="Textfeld 36"/>
          <p:cNvSpPr txBox="1"/>
          <p:nvPr/>
        </p:nvSpPr>
        <p:spPr>
          <a:xfrm>
            <a:off x="7294286" y="3616660"/>
            <a:ext cx="1477091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smtClean="0"/>
              <a:t>Vehicles 1 &amp; 2 &amp; 3 can be of different carlines</a:t>
            </a:r>
            <a:endParaRPr lang="en-US" sz="1200" dirty="0"/>
          </a:p>
        </p:txBody>
      </p:sp>
      <p:grpSp>
        <p:nvGrpSpPr>
          <p:cNvPr id="47" name="Gruppieren 46"/>
          <p:cNvGrpSpPr/>
          <p:nvPr/>
        </p:nvGrpSpPr>
        <p:grpSpPr>
          <a:xfrm>
            <a:off x="2238481" y="2801532"/>
            <a:ext cx="1836203" cy="667394"/>
            <a:chOff x="2984642" y="2475436"/>
            <a:chExt cx="2448271" cy="889858"/>
          </a:xfrm>
        </p:grpSpPr>
        <p:sp>
          <p:nvSpPr>
            <p:cNvPr id="12" name="Rechteck 11"/>
            <p:cNvSpPr/>
            <p:nvPr/>
          </p:nvSpPr>
          <p:spPr>
            <a:xfrm>
              <a:off x="2984642" y="2475436"/>
              <a:ext cx="1112733" cy="889858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03"/>
              <a:endParaRPr lang="en-US" sz="1350" dirty="0">
                <a:solidFill>
                  <a:srgbClr val="FFFFFF"/>
                </a:solidFill>
                <a:latin typeface="CorpoS"/>
              </a:endParaRPr>
            </a:p>
          </p:txBody>
        </p:sp>
        <p:sp>
          <p:nvSpPr>
            <p:cNvPr id="13" name="Textfeld 12"/>
            <p:cNvSpPr txBox="1"/>
            <p:nvPr/>
          </p:nvSpPr>
          <p:spPr>
            <a:xfrm>
              <a:off x="3066581" y="2486915"/>
              <a:ext cx="1012184" cy="43088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50" dirty="0" smtClean="0"/>
                <a:t>Lifetime of Vehicle 1</a:t>
              </a:r>
              <a:endParaRPr lang="en-US" sz="1050" dirty="0"/>
            </a:p>
          </p:txBody>
        </p:sp>
        <p:sp>
          <p:nvSpPr>
            <p:cNvPr id="14" name="Rechteck 13"/>
            <p:cNvSpPr/>
            <p:nvPr/>
          </p:nvSpPr>
          <p:spPr>
            <a:xfrm>
              <a:off x="3062846" y="2944722"/>
              <a:ext cx="1019654" cy="216024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050" dirty="0" smtClean="0">
                  <a:solidFill>
                    <a:srgbClr val="FFFFFF"/>
                  </a:solidFill>
                  <a:latin typeface="CorpoS"/>
                </a:rPr>
                <a:t>Use Phase</a:t>
              </a:r>
              <a:endParaRPr lang="en-US" sz="1050" dirty="0">
                <a:solidFill>
                  <a:srgbClr val="FFFFFF"/>
                </a:solidFill>
                <a:latin typeface="CorpoS"/>
              </a:endParaRPr>
            </a:p>
          </p:txBody>
        </p:sp>
        <p:sp>
          <p:nvSpPr>
            <p:cNvPr id="15" name="Rechteck 14"/>
            <p:cNvSpPr/>
            <p:nvPr/>
          </p:nvSpPr>
          <p:spPr>
            <a:xfrm>
              <a:off x="4125304" y="2941454"/>
              <a:ext cx="1307609" cy="216024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050" dirty="0" smtClean="0">
                  <a:solidFill>
                    <a:srgbClr val="FFFFFF"/>
                  </a:solidFill>
                  <a:latin typeface="CorpoS"/>
                </a:rPr>
                <a:t>Post Use Phase</a:t>
              </a:r>
              <a:endParaRPr lang="en-US" sz="1050" dirty="0">
                <a:solidFill>
                  <a:srgbClr val="FFFFFF"/>
                </a:solidFill>
                <a:latin typeface="CorpoS"/>
              </a:endParaRPr>
            </a:p>
          </p:txBody>
        </p:sp>
        <p:sp>
          <p:nvSpPr>
            <p:cNvPr id="40" name="Textfeld 39"/>
            <p:cNvSpPr txBox="1"/>
            <p:nvPr/>
          </p:nvSpPr>
          <p:spPr>
            <a:xfrm>
              <a:off x="3085510" y="3216829"/>
              <a:ext cx="621965" cy="1231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600" dirty="0" smtClean="0"/>
                <a:t>Registration</a:t>
              </a:r>
              <a:endParaRPr lang="en-US" sz="600" dirty="0"/>
            </a:p>
          </p:txBody>
        </p:sp>
        <p:cxnSp>
          <p:nvCxnSpPr>
            <p:cNvPr id="6" name="Gerader Verbinder 5"/>
            <p:cNvCxnSpPr/>
            <p:nvPr/>
          </p:nvCxnSpPr>
          <p:spPr>
            <a:xfrm>
              <a:off x="3070466" y="3157478"/>
              <a:ext cx="0" cy="15566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feld 40"/>
            <p:cNvSpPr txBox="1"/>
            <p:nvPr/>
          </p:nvSpPr>
          <p:spPr>
            <a:xfrm>
              <a:off x="3805456" y="3211321"/>
              <a:ext cx="844590" cy="1231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600" dirty="0" smtClean="0"/>
                <a:t>End of Registration</a:t>
              </a:r>
              <a:endParaRPr lang="en-US" sz="600" dirty="0"/>
            </a:p>
          </p:txBody>
        </p:sp>
        <p:cxnSp>
          <p:nvCxnSpPr>
            <p:cNvPr id="42" name="Gerader Verbinder 41"/>
            <p:cNvCxnSpPr/>
            <p:nvPr/>
          </p:nvCxnSpPr>
          <p:spPr>
            <a:xfrm>
              <a:off x="4100731" y="3160746"/>
              <a:ext cx="0" cy="6959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feld 43"/>
            <p:cNvSpPr txBox="1"/>
            <p:nvPr/>
          </p:nvSpPr>
          <p:spPr>
            <a:xfrm flipH="1">
              <a:off x="4945322" y="3216829"/>
              <a:ext cx="439715" cy="1231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600" dirty="0" smtClean="0"/>
                <a:t>Scrappage</a:t>
              </a:r>
              <a:endParaRPr lang="en-US" sz="600" dirty="0"/>
            </a:p>
          </p:txBody>
        </p:sp>
        <p:cxnSp>
          <p:nvCxnSpPr>
            <p:cNvPr id="45" name="Gerader Verbinder 44"/>
            <p:cNvCxnSpPr/>
            <p:nvPr/>
          </p:nvCxnSpPr>
          <p:spPr>
            <a:xfrm>
              <a:off x="5427198" y="3152509"/>
              <a:ext cx="0" cy="15566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Gruppieren 47"/>
          <p:cNvGrpSpPr/>
          <p:nvPr/>
        </p:nvGrpSpPr>
        <p:grpSpPr>
          <a:xfrm>
            <a:off x="4425790" y="3402018"/>
            <a:ext cx="1836509" cy="621047"/>
            <a:chOff x="2984642" y="2537231"/>
            <a:chExt cx="2448678" cy="828063"/>
          </a:xfrm>
        </p:grpSpPr>
        <p:sp>
          <p:nvSpPr>
            <p:cNvPr id="49" name="Rechteck 48"/>
            <p:cNvSpPr/>
            <p:nvPr/>
          </p:nvSpPr>
          <p:spPr>
            <a:xfrm>
              <a:off x="2984642" y="2537231"/>
              <a:ext cx="1116089" cy="828063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03"/>
              <a:endParaRPr lang="en-US" sz="1350" dirty="0">
                <a:solidFill>
                  <a:srgbClr val="FFFFFF"/>
                </a:solidFill>
                <a:latin typeface="CorpoS"/>
              </a:endParaRPr>
            </a:p>
          </p:txBody>
        </p:sp>
        <p:sp>
          <p:nvSpPr>
            <p:cNvPr id="50" name="Textfeld 49"/>
            <p:cNvSpPr txBox="1"/>
            <p:nvPr/>
          </p:nvSpPr>
          <p:spPr>
            <a:xfrm>
              <a:off x="3194302" y="2539703"/>
              <a:ext cx="820677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50" dirty="0" smtClean="0"/>
                <a:t>Lifetime of Vehicle 2</a:t>
              </a:r>
              <a:endParaRPr lang="en-US" sz="1050" dirty="0"/>
            </a:p>
          </p:txBody>
        </p:sp>
        <p:sp>
          <p:nvSpPr>
            <p:cNvPr id="51" name="Rechteck 50"/>
            <p:cNvSpPr/>
            <p:nvPr/>
          </p:nvSpPr>
          <p:spPr>
            <a:xfrm>
              <a:off x="3062846" y="2944722"/>
              <a:ext cx="1019654" cy="216024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050" dirty="0" smtClean="0">
                  <a:solidFill>
                    <a:srgbClr val="FFFFFF"/>
                  </a:solidFill>
                  <a:latin typeface="CorpoS"/>
                </a:rPr>
                <a:t>Use Phase</a:t>
              </a:r>
              <a:endParaRPr lang="en-US" sz="1050" dirty="0">
                <a:solidFill>
                  <a:srgbClr val="FFFFFF"/>
                </a:solidFill>
                <a:latin typeface="CorpoS"/>
              </a:endParaRPr>
            </a:p>
          </p:txBody>
        </p:sp>
        <p:sp>
          <p:nvSpPr>
            <p:cNvPr id="52" name="Rechteck 51"/>
            <p:cNvSpPr/>
            <p:nvPr/>
          </p:nvSpPr>
          <p:spPr>
            <a:xfrm>
              <a:off x="4125304" y="2941454"/>
              <a:ext cx="1307609" cy="216024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050" dirty="0" smtClean="0">
                  <a:solidFill>
                    <a:srgbClr val="FFFFFF"/>
                  </a:solidFill>
                  <a:latin typeface="CorpoS"/>
                </a:rPr>
                <a:t>Post Use Phase</a:t>
              </a:r>
              <a:endParaRPr lang="en-US" sz="1050" dirty="0">
                <a:solidFill>
                  <a:srgbClr val="FFFFFF"/>
                </a:solidFill>
                <a:latin typeface="CorpoS"/>
              </a:endParaRPr>
            </a:p>
          </p:txBody>
        </p:sp>
        <p:sp>
          <p:nvSpPr>
            <p:cNvPr id="53" name="Textfeld 52"/>
            <p:cNvSpPr txBox="1"/>
            <p:nvPr/>
          </p:nvSpPr>
          <p:spPr>
            <a:xfrm>
              <a:off x="3085510" y="3216829"/>
              <a:ext cx="621965" cy="1231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600" dirty="0" smtClean="0"/>
                <a:t>Registration</a:t>
              </a:r>
              <a:endParaRPr lang="en-US" sz="600" dirty="0"/>
            </a:p>
          </p:txBody>
        </p:sp>
        <p:cxnSp>
          <p:nvCxnSpPr>
            <p:cNvPr id="54" name="Gerader Verbinder 53"/>
            <p:cNvCxnSpPr/>
            <p:nvPr/>
          </p:nvCxnSpPr>
          <p:spPr>
            <a:xfrm>
              <a:off x="3070466" y="3157478"/>
              <a:ext cx="0" cy="15566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extfeld 54"/>
            <p:cNvSpPr txBox="1"/>
            <p:nvPr/>
          </p:nvSpPr>
          <p:spPr>
            <a:xfrm>
              <a:off x="3805456" y="3211321"/>
              <a:ext cx="844590" cy="1231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600" dirty="0" smtClean="0"/>
                <a:t>End of Registration</a:t>
              </a:r>
              <a:endParaRPr lang="en-US" sz="600" dirty="0"/>
            </a:p>
          </p:txBody>
        </p:sp>
        <p:cxnSp>
          <p:nvCxnSpPr>
            <p:cNvPr id="56" name="Gerader Verbinder 55"/>
            <p:cNvCxnSpPr/>
            <p:nvPr/>
          </p:nvCxnSpPr>
          <p:spPr>
            <a:xfrm>
              <a:off x="4100731" y="3160746"/>
              <a:ext cx="0" cy="6959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feld 56"/>
            <p:cNvSpPr txBox="1"/>
            <p:nvPr/>
          </p:nvSpPr>
          <p:spPr>
            <a:xfrm>
              <a:off x="4973879" y="3213909"/>
              <a:ext cx="459441" cy="1231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600" dirty="0" smtClean="0"/>
                <a:t>Scrappage</a:t>
              </a:r>
              <a:endParaRPr lang="en-US" sz="600" dirty="0"/>
            </a:p>
          </p:txBody>
        </p:sp>
        <p:cxnSp>
          <p:nvCxnSpPr>
            <p:cNvPr id="58" name="Gerader Verbinder 57"/>
            <p:cNvCxnSpPr/>
            <p:nvPr/>
          </p:nvCxnSpPr>
          <p:spPr>
            <a:xfrm>
              <a:off x="5427198" y="3152509"/>
              <a:ext cx="0" cy="15566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Gruppieren 58"/>
          <p:cNvGrpSpPr/>
          <p:nvPr/>
        </p:nvGrpSpPr>
        <p:grpSpPr>
          <a:xfrm>
            <a:off x="4605112" y="2821742"/>
            <a:ext cx="3691310" cy="558456"/>
            <a:chOff x="2984642" y="2620686"/>
            <a:chExt cx="2651172" cy="744608"/>
          </a:xfrm>
        </p:grpSpPr>
        <p:sp>
          <p:nvSpPr>
            <p:cNvPr id="60" name="Rechteck 59"/>
            <p:cNvSpPr/>
            <p:nvPr/>
          </p:nvSpPr>
          <p:spPr>
            <a:xfrm>
              <a:off x="2984642" y="2620686"/>
              <a:ext cx="1724488" cy="744608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03"/>
              <a:endParaRPr lang="en-US" sz="1350" dirty="0">
                <a:solidFill>
                  <a:srgbClr val="FFFFFF"/>
                </a:solidFill>
                <a:latin typeface="CorpoS"/>
              </a:endParaRPr>
            </a:p>
          </p:txBody>
        </p:sp>
        <p:sp>
          <p:nvSpPr>
            <p:cNvPr id="61" name="Textfeld 60"/>
            <p:cNvSpPr txBox="1"/>
            <p:nvPr/>
          </p:nvSpPr>
          <p:spPr>
            <a:xfrm>
              <a:off x="3503711" y="2674982"/>
              <a:ext cx="803613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050" dirty="0" smtClean="0"/>
                <a:t>Lifetime of Vehicle 3</a:t>
              </a:r>
              <a:endParaRPr lang="en-US" sz="1050" dirty="0"/>
            </a:p>
          </p:txBody>
        </p:sp>
        <p:sp>
          <p:nvSpPr>
            <p:cNvPr id="62" name="Rechteck 61"/>
            <p:cNvSpPr/>
            <p:nvPr/>
          </p:nvSpPr>
          <p:spPr>
            <a:xfrm>
              <a:off x="3062845" y="2944722"/>
              <a:ext cx="1627520" cy="216024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 smtClean="0">
                  <a:solidFill>
                    <a:srgbClr val="FFFFFF"/>
                  </a:solidFill>
                  <a:latin typeface="CorpoS"/>
                </a:rPr>
                <a:t>Use Phase</a:t>
              </a:r>
              <a:endParaRPr lang="en-US" sz="1050" dirty="0">
                <a:solidFill>
                  <a:srgbClr val="FFFFFF"/>
                </a:solidFill>
                <a:latin typeface="CorpoS"/>
              </a:endParaRPr>
            </a:p>
          </p:txBody>
        </p:sp>
        <p:sp>
          <p:nvSpPr>
            <p:cNvPr id="63" name="Rechteck 62"/>
            <p:cNvSpPr/>
            <p:nvPr/>
          </p:nvSpPr>
          <p:spPr>
            <a:xfrm>
              <a:off x="4729154" y="2941454"/>
              <a:ext cx="703759" cy="216024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1050" dirty="0" smtClean="0">
                  <a:solidFill>
                    <a:srgbClr val="FFFFFF"/>
                  </a:solidFill>
                  <a:latin typeface="CorpoS"/>
                </a:rPr>
                <a:t>Post Use Phase</a:t>
              </a:r>
              <a:endParaRPr lang="en-US" sz="1050" dirty="0">
                <a:solidFill>
                  <a:srgbClr val="FFFFFF"/>
                </a:solidFill>
                <a:latin typeface="CorpoS"/>
              </a:endParaRPr>
            </a:p>
          </p:txBody>
        </p:sp>
        <p:sp>
          <p:nvSpPr>
            <p:cNvPr id="64" name="Textfeld 63"/>
            <p:cNvSpPr txBox="1"/>
            <p:nvPr/>
          </p:nvSpPr>
          <p:spPr>
            <a:xfrm>
              <a:off x="3085510" y="3216829"/>
              <a:ext cx="621965" cy="1231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600" dirty="0" smtClean="0"/>
                <a:t>Registration</a:t>
              </a:r>
              <a:endParaRPr lang="en-US" sz="600" dirty="0"/>
            </a:p>
          </p:txBody>
        </p:sp>
        <p:cxnSp>
          <p:nvCxnSpPr>
            <p:cNvPr id="65" name="Gerader Verbinder 64"/>
            <p:cNvCxnSpPr/>
            <p:nvPr/>
          </p:nvCxnSpPr>
          <p:spPr>
            <a:xfrm>
              <a:off x="3070466" y="3157478"/>
              <a:ext cx="0" cy="15566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Textfeld 65"/>
            <p:cNvSpPr txBox="1"/>
            <p:nvPr/>
          </p:nvSpPr>
          <p:spPr>
            <a:xfrm>
              <a:off x="4548966" y="3211321"/>
              <a:ext cx="1021954" cy="1231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600" dirty="0" smtClean="0"/>
                <a:t>End of Registration</a:t>
              </a:r>
              <a:endParaRPr lang="en-US" sz="600" dirty="0"/>
            </a:p>
          </p:txBody>
        </p:sp>
        <p:cxnSp>
          <p:nvCxnSpPr>
            <p:cNvPr id="67" name="Gerader Verbinder 66"/>
            <p:cNvCxnSpPr/>
            <p:nvPr/>
          </p:nvCxnSpPr>
          <p:spPr>
            <a:xfrm>
              <a:off x="4709130" y="3160746"/>
              <a:ext cx="0" cy="6959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Textfeld 67"/>
            <p:cNvSpPr txBox="1"/>
            <p:nvPr/>
          </p:nvSpPr>
          <p:spPr>
            <a:xfrm>
              <a:off x="5176373" y="3213909"/>
              <a:ext cx="459441" cy="1231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600" dirty="0" smtClean="0"/>
                <a:t>Scrappage</a:t>
              </a:r>
              <a:endParaRPr lang="en-US" sz="600" dirty="0"/>
            </a:p>
          </p:txBody>
        </p:sp>
        <p:cxnSp>
          <p:nvCxnSpPr>
            <p:cNvPr id="69" name="Gerader Verbinder 68"/>
            <p:cNvCxnSpPr/>
            <p:nvPr/>
          </p:nvCxnSpPr>
          <p:spPr>
            <a:xfrm>
              <a:off x="5427198" y="3152509"/>
              <a:ext cx="0" cy="15566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Textfeld 4"/>
          <p:cNvSpPr txBox="1"/>
          <p:nvPr/>
        </p:nvSpPr>
        <p:spPr>
          <a:xfrm>
            <a:off x="5480025" y="865266"/>
            <a:ext cx="3206775" cy="461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500" dirty="0" smtClean="0"/>
              <a:t>*Vehicle type regarding Cybersecurity</a:t>
            </a:r>
            <a:br>
              <a:rPr lang="en-US" sz="1500" dirty="0" smtClean="0"/>
            </a:br>
            <a:r>
              <a:rPr lang="en-US" sz="1500" dirty="0" smtClean="0"/>
              <a:t>(System Type Approval) = EE Architecture</a:t>
            </a:r>
            <a:endParaRPr lang="en-US" sz="1500" dirty="0"/>
          </a:p>
        </p:txBody>
      </p:sp>
      <p:sp>
        <p:nvSpPr>
          <p:cNvPr id="71" name="Textfeld 70"/>
          <p:cNvSpPr txBox="1"/>
          <p:nvPr/>
        </p:nvSpPr>
        <p:spPr>
          <a:xfrm>
            <a:off x="674545" y="3855870"/>
            <a:ext cx="1552989" cy="2308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500" dirty="0" smtClean="0"/>
              <a:t>Day of Manufacture</a:t>
            </a:r>
            <a:endParaRPr lang="en-US" sz="1500" dirty="0"/>
          </a:p>
        </p:txBody>
      </p:sp>
      <p:cxnSp>
        <p:nvCxnSpPr>
          <p:cNvPr id="11" name="Gerade Verbindung mit Pfeil 10"/>
          <p:cNvCxnSpPr>
            <a:stCxn id="71" idx="3"/>
            <a:endCxn id="14" idx="1"/>
          </p:cNvCxnSpPr>
          <p:nvPr/>
        </p:nvCxnSpPr>
        <p:spPr>
          <a:xfrm flipV="1">
            <a:off x="2227534" y="3234505"/>
            <a:ext cx="69600" cy="73678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Gerade Verbindung mit Pfeil 73"/>
          <p:cNvCxnSpPr>
            <a:stCxn id="71" idx="3"/>
            <a:endCxn id="62" idx="1"/>
          </p:cNvCxnSpPr>
          <p:nvPr/>
        </p:nvCxnSpPr>
        <p:spPr>
          <a:xfrm flipV="1">
            <a:off x="2227534" y="3145778"/>
            <a:ext cx="2486462" cy="82550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Gerade Verbindung mit Pfeil 74"/>
          <p:cNvCxnSpPr>
            <a:stCxn id="71" idx="3"/>
            <a:endCxn id="51" idx="1"/>
          </p:cNvCxnSpPr>
          <p:nvPr/>
        </p:nvCxnSpPr>
        <p:spPr>
          <a:xfrm flipV="1">
            <a:off x="2227534" y="3788645"/>
            <a:ext cx="2256909" cy="18264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Rechteck 75"/>
          <p:cNvSpPr/>
          <p:nvPr/>
        </p:nvSpPr>
        <p:spPr>
          <a:xfrm>
            <a:off x="89502" y="1512427"/>
            <a:ext cx="8765975" cy="123954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03"/>
            <a:endParaRPr lang="en-US" sz="1350" dirty="0">
              <a:solidFill>
                <a:srgbClr val="FFFFFF"/>
              </a:solidFill>
              <a:latin typeface="CorpoS"/>
            </a:endParaRPr>
          </a:p>
        </p:txBody>
      </p:sp>
      <p:sp>
        <p:nvSpPr>
          <p:cNvPr id="77" name="Textfeld 76"/>
          <p:cNvSpPr txBox="1"/>
          <p:nvPr/>
        </p:nvSpPr>
        <p:spPr>
          <a:xfrm>
            <a:off x="163811" y="1569562"/>
            <a:ext cx="1463542" cy="16158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050" dirty="0" smtClean="0"/>
              <a:t>Lifecycle of a vehicle type*</a:t>
            </a:r>
            <a:endParaRPr lang="en-US" sz="1050" dirty="0"/>
          </a:p>
        </p:txBody>
      </p:sp>
      <p:sp>
        <p:nvSpPr>
          <p:cNvPr id="3" name="ZoneTexte 2"/>
          <p:cNvSpPr txBox="1"/>
          <p:nvPr/>
        </p:nvSpPr>
        <p:spPr>
          <a:xfrm>
            <a:off x="266147" y="4650010"/>
            <a:ext cx="8447949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What the UN Regulation provides: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 smtClean="0"/>
              <a:t>A comprehensive management system over the entire lifecycle of the vehicle type including</a:t>
            </a:r>
          </a:p>
          <a:p>
            <a:pPr marL="800035" lvl="1" indent="-342900">
              <a:buFont typeface="Arial" panose="020B0604020202020204" pitchFamily="34" charset="0"/>
              <a:buChar char="•"/>
            </a:pPr>
            <a:r>
              <a:rPr lang="en-US" sz="1600" dirty="0" smtClean="0"/>
              <a:t>Risk management</a:t>
            </a:r>
          </a:p>
          <a:p>
            <a:pPr marL="800035" lvl="1" indent="-342900">
              <a:buFont typeface="Arial" panose="020B0604020202020204" pitchFamily="34" charset="0"/>
              <a:buChar char="•"/>
            </a:pPr>
            <a:r>
              <a:rPr lang="en-US" sz="1600" dirty="0" smtClean="0"/>
              <a:t>Inclusion of suppliers</a:t>
            </a:r>
          </a:p>
          <a:p>
            <a:pPr marL="800035" lvl="1" indent="-342900">
              <a:buFont typeface="Arial" panose="020B0604020202020204" pitchFamily="34" charset="0"/>
              <a:buChar char="•"/>
            </a:pPr>
            <a:r>
              <a:rPr lang="en-US" sz="1600" dirty="0" smtClean="0"/>
              <a:t>Field Monitoring </a:t>
            </a:r>
          </a:p>
          <a:p>
            <a:pPr marL="800035" lvl="1" indent="-342900">
              <a:buFont typeface="Arial" panose="020B0604020202020204" pitchFamily="34" charset="0"/>
              <a:buChar char="•"/>
            </a:pPr>
            <a:r>
              <a:rPr lang="en-US" sz="1600" dirty="0" smtClean="0"/>
              <a:t>Incident response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728610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5062</TotalTime>
  <Words>520</Words>
  <Application>Microsoft Office PowerPoint</Application>
  <PresentationFormat>Affichage à l'écran (4:3)</PresentationFormat>
  <Paragraphs>61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9" baseType="lpstr">
      <vt:lpstr>ＭＳ Ｐゴシック</vt:lpstr>
      <vt:lpstr>Arial</vt:lpstr>
      <vt:lpstr>Calibri</vt:lpstr>
      <vt:lpstr>CorpoS</vt:lpstr>
      <vt:lpstr>Office Theme</vt:lpstr>
      <vt:lpstr>Présentation PowerPoint</vt:lpstr>
      <vt:lpstr>Présentation PowerPoint</vt:lpstr>
      <vt:lpstr>Présentation PowerPoint</vt:lpstr>
      <vt:lpstr>4) Lifecycle of a vehicle type* vs. Lifetime of a vehicle</vt:lpstr>
    </vt:vector>
  </TitlesOfParts>
  <Company>HMETC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Schenkenberger, Jens</dc:creator>
  <cp:lastModifiedBy>KAI FREDERIK ZASTROW - J597066</cp:lastModifiedBy>
  <cp:revision>430</cp:revision>
  <dcterms:created xsi:type="dcterms:W3CDTF">2017-02-17T12:02:37Z</dcterms:created>
  <dcterms:modified xsi:type="dcterms:W3CDTF">2019-07-14T20:34:19Z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