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7" r:id="rId2"/>
    <p:sldId id="286" r:id="rId3"/>
    <p:sldId id="291" r:id="rId4"/>
    <p:sldId id="284" r:id="rId5"/>
    <p:sldId id="288" r:id="rId6"/>
    <p:sldId id="290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54" autoAdjust="0"/>
    <p:restoredTop sz="94675" autoAdjust="0"/>
  </p:normalViewPr>
  <p:slideViewPr>
    <p:cSldViewPr snapToGrid="0">
      <p:cViewPr varScale="1">
        <p:scale>
          <a:sx n="118" d="100"/>
          <a:sy n="118" d="100"/>
        </p:scale>
        <p:origin x="-16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6530010" y="0"/>
            <a:ext cx="2425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TFCS-TPCM2-14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-6824"/>
            <a:ext cx="3309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/>
              <a:t>Submitted to the UN TF-CS/OTA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1000" y="2736890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 smtClean="0"/>
              <a:t>Overview on the </a:t>
            </a:r>
            <a:r>
              <a:rPr lang="de-DE" sz="4800" dirty="0" smtClean="0"/>
              <a:t>initial findings </a:t>
            </a:r>
            <a:r>
              <a:rPr lang="de-DE" sz="4800" dirty="0" smtClean="0"/>
              <a:t>during the cyber security </a:t>
            </a:r>
            <a:r>
              <a:rPr lang="de-DE" sz="4800" dirty="0" smtClean="0"/>
              <a:t>and software update test </a:t>
            </a:r>
            <a:r>
              <a:rPr lang="de-DE" sz="4800" dirty="0" smtClean="0"/>
              <a:t>phase </a:t>
            </a:r>
            <a:r>
              <a:rPr lang="de-DE" sz="4800" dirty="0"/>
              <a:t/>
            </a:r>
            <a:br>
              <a:rPr lang="de-DE" sz="48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009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Initial assessment positive</a:t>
            </a:r>
            <a:br>
              <a:rPr lang="de-DE" sz="2400" dirty="0" smtClean="0">
                <a:solidFill>
                  <a:prstClr val="black"/>
                </a:solidFill>
              </a:rPr>
            </a:br>
            <a:r>
              <a:rPr lang="de-DE" sz="2400" dirty="0" smtClean="0">
                <a:solidFill>
                  <a:prstClr val="black"/>
                </a:solidFill>
              </a:rPr>
              <a:t>=&gt; general concept works as intended</a:t>
            </a:r>
            <a:br>
              <a:rPr lang="de-DE" sz="2400" dirty="0" smtClean="0">
                <a:solidFill>
                  <a:prstClr val="black"/>
                </a:solidFill>
              </a:rPr>
            </a:br>
            <a:r>
              <a:rPr lang="de-DE" sz="2400" dirty="0" smtClean="0">
                <a:solidFill>
                  <a:prstClr val="black"/>
                </a:solidFill>
              </a:rPr>
              <a:t>=&gt; no ‚show stoppers‘ identified by TS/AA/manufacturers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Some clarifications identified for inclusion in the Interpretation Documents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Some refinement on regulatory text may be beneficial for further clarification of specific aspects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Final opinions on the test phase to be provided before TFCS-15 (dedicated Webex) and confirmed at TFCS-15</a:t>
            </a: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Summary on initial findings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11877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Vehicle type definition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3 phases (Development – Production – Post-production phase)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Type differentiating criteria (What changes a type?)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Objectives for assessing the requirements</a:t>
            </a:r>
          </a:p>
          <a:p>
            <a:pPr marL="914400" lvl="1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Minimum requirements for processes</a:t>
            </a:r>
          </a:p>
          <a:p>
            <a:pPr marL="914400" lvl="1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Statements for assessing/evidencing the effectiveness/completeness  </a:t>
            </a:r>
          </a:p>
          <a:p>
            <a:pPr marL="914400" lvl="1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prstClr val="black"/>
                </a:solidFill>
              </a:rPr>
              <a:t>Methods for showing the effectiveness of the processes in the CSMS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How </a:t>
            </a:r>
            <a:r>
              <a:rPr lang="de-DE" sz="2800" dirty="0">
                <a:solidFill>
                  <a:prstClr val="black"/>
                </a:solidFill>
              </a:rPr>
              <a:t>to introduce </a:t>
            </a:r>
            <a:r>
              <a:rPr lang="de-DE" sz="2800" dirty="0" smtClean="0">
                <a:solidFill>
                  <a:prstClr val="black"/>
                </a:solidFill>
              </a:rPr>
              <a:t>the regulation?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(applicability to existing designs) </a:t>
            </a:r>
            <a:endParaRPr lang="de-DE" sz="28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Issues regarding CS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48263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prstClr val="black"/>
                </a:solidFill>
              </a:rPr>
              <a:t>Vehicle type </a:t>
            </a:r>
            <a:r>
              <a:rPr lang="de-DE" sz="2800" dirty="0" smtClean="0">
                <a:solidFill>
                  <a:prstClr val="black"/>
                </a:solidFill>
              </a:rPr>
              <a:t>and system definition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Type </a:t>
            </a:r>
            <a:r>
              <a:rPr lang="de-DE" sz="2800" dirty="0">
                <a:solidFill>
                  <a:prstClr val="black"/>
                </a:solidFill>
              </a:rPr>
              <a:t>differentiating criteria (What changes a type</a:t>
            </a:r>
            <a:r>
              <a:rPr lang="de-DE" sz="2800" dirty="0" smtClean="0">
                <a:solidFill>
                  <a:prstClr val="black"/>
                </a:solidFill>
              </a:rPr>
              <a:t>?)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RXSWIN and alternative measures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How </a:t>
            </a:r>
            <a:r>
              <a:rPr lang="de-DE" sz="2800" dirty="0">
                <a:solidFill>
                  <a:prstClr val="black"/>
                </a:solidFill>
              </a:rPr>
              <a:t>to introduce the regulation?</a:t>
            </a:r>
            <a:br>
              <a:rPr lang="de-DE" sz="2800" dirty="0">
                <a:solidFill>
                  <a:prstClr val="black"/>
                </a:solidFill>
              </a:rPr>
            </a:br>
            <a:r>
              <a:rPr lang="de-DE" sz="2800" dirty="0">
                <a:solidFill>
                  <a:prstClr val="black"/>
                </a:solidFill>
              </a:rPr>
              <a:t>(applicability to existing </a:t>
            </a:r>
            <a:r>
              <a:rPr lang="de-DE" sz="2800" dirty="0" smtClean="0">
                <a:solidFill>
                  <a:prstClr val="black"/>
                </a:solidFill>
              </a:rPr>
              <a:t>vehicles) </a:t>
            </a: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Issues regarding  SU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71092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SDG to continue updating the ID‘s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=&gt; to be prepared until 18 August 2019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=&gt; comments and additional content welcome for TFCS-15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Test phase outcome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=&gt; initial opinions collected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=&gt; final opinion to be confirmed one week before TFCS-15 and concluded at TFCS-15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Comments received during CM2 to be collated and included in one document for further review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Introduction of regulations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=&gt; text proposals for TFCS-15 (1 week before TFCS)</a:t>
            </a:r>
            <a:r>
              <a:rPr lang="de-DE" sz="2800" dirty="0">
                <a:solidFill>
                  <a:prstClr val="black"/>
                </a:solidFill>
              </a:rPr>
              <a:t/>
            </a:r>
            <a:br>
              <a:rPr lang="de-DE" sz="2800" dirty="0">
                <a:solidFill>
                  <a:prstClr val="black"/>
                </a:solidFill>
              </a:rPr>
            </a:br>
            <a:endParaRPr lang="de-DE" sz="2800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Next steps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9511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800" dirty="0" smtClean="0">
                <a:solidFill>
                  <a:prstClr val="black"/>
                </a:solidFill>
              </a:rPr>
              <a:t>Tasks for TFCS-15: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- preparation for GRVA-04 (Sept 2019)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</a:t>
            </a:r>
            <a:r>
              <a:rPr lang="de-DE" sz="2800" dirty="0" smtClean="0">
                <a:solidFill>
                  <a:prstClr val="black"/>
                </a:solidFill>
              </a:rPr>
              <a:t>=&gt; final report on Test Phase 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</a:t>
            </a:r>
            <a:r>
              <a:rPr lang="de-DE" sz="2800" dirty="0" smtClean="0">
                <a:solidFill>
                  <a:prstClr val="black"/>
                </a:solidFill>
              </a:rPr>
              <a:t>=&gt; agree regulatory amendments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</a:t>
            </a:r>
            <a:r>
              <a:rPr lang="de-DE" sz="2800" dirty="0" smtClean="0">
                <a:solidFill>
                  <a:prstClr val="black"/>
                </a:solidFill>
              </a:rPr>
              <a:t>=&gt; opinion on interpretation documents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 </a:t>
            </a:r>
            <a:r>
              <a:rPr lang="de-DE" sz="2800" dirty="0" smtClean="0">
                <a:solidFill>
                  <a:prstClr val="black"/>
                </a:solidFill>
              </a:rPr>
              <a:t>    (fit for purpose? Finished? Complete?)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</a:t>
            </a:r>
            <a:r>
              <a:rPr lang="de-DE" sz="2800" dirty="0" smtClean="0">
                <a:solidFill>
                  <a:prstClr val="black"/>
                </a:solidFill>
              </a:rPr>
              <a:t>=&gt; How to treat/integrate ID‘s?</a:t>
            </a: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	</a:t>
            </a:r>
            <a:r>
              <a:rPr lang="de-DE" sz="2800" dirty="0" smtClean="0">
                <a:solidFill>
                  <a:prstClr val="black"/>
                </a:solidFill>
              </a:rPr>
              <a:t>=&gt; How to treat the Recommendation part?</a:t>
            </a: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Next steps (continued)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411172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Webex for confirmation of the positive test phase output (~1hr max) one week before TFCS-15 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TFCS-15:	27-28 August 2019, ITU, Geneva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Registration with ITU required!*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prstClr val="black"/>
                </a:solidFill>
              </a:rPr>
              <a:t>Workshop: 29 Augst 2019, Palais des Nations, Geneva</a:t>
            </a:r>
            <a:br>
              <a:rPr lang="de-DE" sz="2800" dirty="0" smtClean="0">
                <a:solidFill>
                  <a:prstClr val="black"/>
                </a:solidFill>
              </a:rPr>
            </a:br>
            <a:r>
              <a:rPr lang="de-DE" sz="2800" dirty="0" smtClean="0">
                <a:solidFill>
                  <a:prstClr val="black"/>
                </a:solidFill>
              </a:rPr>
              <a:t>Registration with UN required!*</a:t>
            </a:r>
            <a:r>
              <a:rPr lang="de-DE" sz="2800" dirty="0">
                <a:solidFill>
                  <a:prstClr val="black"/>
                </a:solidFill>
              </a:rPr>
              <a:t/>
            </a:r>
            <a:br>
              <a:rPr lang="de-DE" sz="2800" dirty="0">
                <a:solidFill>
                  <a:prstClr val="black"/>
                </a:solidFill>
              </a:rPr>
            </a:br>
            <a:endParaRPr lang="de-DE" sz="2800" dirty="0" smtClean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 smtClean="0">
                <a:solidFill>
                  <a:prstClr val="black"/>
                </a:solidFill>
              </a:rPr>
              <a:t>* Invitations and details on registration will be provided during next week.</a:t>
            </a:r>
          </a:p>
          <a:p>
            <a:pPr marL="457200" lvl="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 smtClean="0"/>
              <a:t>Next meetings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204454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4699</TotalTime>
  <Words>143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238</cp:revision>
  <dcterms:created xsi:type="dcterms:W3CDTF">2017-02-17T12:02:37Z</dcterms:created>
  <dcterms:modified xsi:type="dcterms:W3CDTF">2019-07-18T14:30:13Z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