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0" r:id="rId4"/>
    <p:sldId id="258" r:id="rId5"/>
    <p:sldId id="259" r:id="rId6"/>
    <p:sldId id="261" r:id="rId7"/>
    <p:sldId id="262" r:id="rId8"/>
    <p:sldId id="263" r:id="rId9"/>
    <p:sldId id="265" r:id="rId10"/>
  </p:sldIdLst>
  <p:sldSz cx="9144000" cy="6858000" type="screen4x3"/>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99FF99"/>
    <a:srgbClr val="99FFCC"/>
    <a:srgbClr val="99CCFF"/>
    <a:srgbClr val="0000FF"/>
    <a:srgbClr val="FF0000"/>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737" autoAdjust="0"/>
  </p:normalViewPr>
  <p:slideViewPr>
    <p:cSldViewPr snapToGrid="0" snapToObjects="1">
      <p:cViewPr varScale="1">
        <p:scale>
          <a:sx n="71" d="100"/>
          <a:sy n="71" d="100"/>
        </p:scale>
        <p:origin x="1260"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7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17575" y="739775"/>
            <a:ext cx="4927600"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a:t>
            </a:fld>
            <a:endParaRPr lang="fr-FR" altLang="ja-JP"/>
          </a:p>
        </p:txBody>
      </p:sp>
    </p:spTree>
    <p:extLst>
      <p:ext uri="{BB962C8B-B14F-4D97-AF65-F5344CB8AC3E}">
        <p14:creationId xmlns:p14="http://schemas.microsoft.com/office/powerpoint/2010/main" val="42670932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Image 7">
            <a:extLst>
              <a:ext uri="{FF2B5EF4-FFF2-40B4-BE49-F238E27FC236}">
                <a16:creationId xmlns:a16="http://schemas.microsoft.com/office/drawing/2014/main" id="{DB702179-BB20-4D4E-A8AF-7B99DD8BDF6B}"/>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r-FR"/>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r-FR" dirty="0"/>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a:t>
            </a:fld>
            <a:endParaRPr lang="fr-FR" altLang="ja-JP"/>
          </a:p>
        </p:txBody>
      </p:sp>
      <p:pic>
        <p:nvPicPr>
          <p:cNvPr id="8" name="Image 7">
            <a:extLst>
              <a:ext uri="{FF2B5EF4-FFF2-40B4-BE49-F238E27FC236}">
                <a16:creationId xmlns:a16="http://schemas.microsoft.com/office/drawing/2014/main" id="{F077AA37-839A-40B8-BDFD-D116C7EC7C0C}"/>
              </a:ext>
            </a:extLst>
          </p:cNvPr>
          <p:cNvPicPr>
            <a:picLocks noChangeAspect="1"/>
          </p:cNvPicPr>
          <p:nvPr/>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EFB3BFE-026A-4511-BF97-ED4E1E36CD88}"/>
              </a:ext>
            </a:extLst>
          </p:cNvPr>
          <p:cNvSpPr>
            <a:spLocks noGrp="1"/>
          </p:cNvSpPr>
          <p:nvPr>
            <p:ph type="ctrTitle"/>
          </p:nvPr>
        </p:nvSpPr>
        <p:spPr/>
        <p:txBody>
          <a:bodyPr/>
          <a:lstStyle/>
          <a:p>
            <a:r>
              <a:rPr lang="en-US" sz="3600" dirty="0" smtClean="0"/>
              <a:t>Draft UN Regulation on </a:t>
            </a:r>
            <a:br>
              <a:rPr lang="en-US" sz="3600" dirty="0" smtClean="0"/>
            </a:br>
            <a:r>
              <a:rPr lang="en-US" sz="3600" dirty="0" smtClean="0"/>
              <a:t>Cyber Security</a:t>
            </a:r>
            <a:endParaRPr lang="en-US" sz="3600" dirty="0"/>
          </a:p>
        </p:txBody>
      </p:sp>
      <p:sp>
        <p:nvSpPr>
          <p:cNvPr id="5" name="Sous-titre 2">
            <a:extLst>
              <a:ext uri="{FF2B5EF4-FFF2-40B4-BE49-F238E27FC236}">
                <a16:creationId xmlns:a16="http://schemas.microsoft.com/office/drawing/2014/main" id="{6C47E5BB-7161-481E-953C-DA595BFB3E29}"/>
              </a:ext>
            </a:extLst>
          </p:cNvPr>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Implementation issues for existing vehicle architectures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Background</a:t>
            </a:r>
            <a:endParaRPr lang="en-US" dirty="0"/>
          </a:p>
        </p:txBody>
      </p:sp>
      <p:sp>
        <p:nvSpPr>
          <p:cNvPr id="3" name="Espace réservé du contenu 2"/>
          <p:cNvSpPr>
            <a:spLocks noGrp="1"/>
          </p:cNvSpPr>
          <p:nvPr>
            <p:ph idx="1"/>
          </p:nvPr>
        </p:nvSpPr>
        <p:spPr>
          <a:xfrm>
            <a:off x="457200" y="1133856"/>
            <a:ext cx="8229600" cy="4992307"/>
          </a:xfrm>
        </p:spPr>
        <p:txBody>
          <a:bodyPr/>
          <a:lstStyle/>
          <a:p>
            <a:r>
              <a:rPr lang="en-US" sz="2800" dirty="0" smtClean="0"/>
              <a:t>The draft cyber security regulation will have a strong impact on vehicle’s E/E architectures </a:t>
            </a:r>
            <a:br>
              <a:rPr lang="en-US" sz="2800" dirty="0" smtClean="0"/>
            </a:br>
            <a:endParaRPr lang="en-US" sz="1400" dirty="0" smtClean="0"/>
          </a:p>
          <a:p>
            <a:r>
              <a:rPr lang="en-US" sz="2800" dirty="0" smtClean="0"/>
              <a:t>Since E/E architectures are shared across various vehicle models, they usually have a long application time (~10-15 years)</a:t>
            </a:r>
            <a:br>
              <a:rPr lang="en-US" sz="2800" dirty="0" smtClean="0"/>
            </a:br>
            <a:endParaRPr lang="en-US" sz="1400" dirty="0"/>
          </a:p>
          <a:p>
            <a:r>
              <a:rPr lang="en-US" sz="2800" dirty="0" smtClean="0"/>
              <a:t>For already developed E/E architectures it is not feasible to comply with requirements for the development phase retrospectively, since they simply were not known at that time</a:t>
            </a:r>
          </a:p>
          <a:p>
            <a:r>
              <a:rPr lang="en-US" sz="2800" dirty="0" smtClean="0"/>
              <a:t>This has been acknowledged during the 2</a:t>
            </a:r>
            <a:r>
              <a:rPr lang="en-US" sz="2800" baseline="30000" dirty="0" smtClean="0"/>
              <a:t>nd</a:t>
            </a:r>
            <a:r>
              <a:rPr lang="en-US" sz="2800" dirty="0" smtClean="0"/>
              <a:t> coordination meeting in Leiden</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Issue</a:t>
            </a:r>
            <a:endParaRPr lang="en-US" dirty="0"/>
          </a:p>
        </p:txBody>
      </p:sp>
      <p:sp>
        <p:nvSpPr>
          <p:cNvPr id="3" name="Espace réservé du contenu 2"/>
          <p:cNvSpPr>
            <a:spLocks noGrp="1"/>
          </p:cNvSpPr>
          <p:nvPr>
            <p:ph idx="1"/>
          </p:nvPr>
        </p:nvSpPr>
        <p:spPr/>
        <p:txBody>
          <a:bodyPr/>
          <a:lstStyle/>
          <a:p>
            <a:r>
              <a:rPr lang="en-US" sz="2800" dirty="0" smtClean="0"/>
              <a:t>For already developed E/E architectures it is not feasible to comply with the vehicle type (E/E architecture) requirements, since they simply were not known at the time of </a:t>
            </a:r>
            <a:r>
              <a:rPr lang="en-US" sz="2800" dirty="0" smtClean="0"/>
              <a:t>development.</a:t>
            </a:r>
            <a:endParaRPr lang="en-US" sz="2800" dirty="0" smtClean="0"/>
          </a:p>
          <a:p>
            <a:endParaRPr lang="en-US" sz="1400" dirty="0" smtClean="0"/>
          </a:p>
          <a:p>
            <a:r>
              <a:rPr lang="en-US" sz="2800" dirty="0" smtClean="0"/>
              <a:t>This is also the case, since the requirements will not only impact the software but also the hardware on a vehicle.</a:t>
            </a:r>
          </a:p>
          <a:p>
            <a:endParaRPr lang="en-US" sz="1400" dirty="0"/>
          </a:p>
          <a:p>
            <a:r>
              <a:rPr lang="en-US" sz="2800" dirty="0" smtClean="0"/>
              <a:t>Additionally, it will not be possible to have the entire supply chain covered for existing </a:t>
            </a:r>
            <a:r>
              <a:rPr lang="en-US" sz="2800" dirty="0" smtClean="0"/>
              <a:t>vehicles.</a:t>
            </a:r>
            <a:endParaRPr lang="en-US" sz="2800" dirty="0" smtClean="0"/>
          </a:p>
        </p:txBody>
      </p:sp>
    </p:spTree>
    <p:extLst>
      <p:ext uri="{BB962C8B-B14F-4D97-AF65-F5344CB8AC3E}">
        <p14:creationId xmlns:p14="http://schemas.microsoft.com/office/powerpoint/2010/main" val="709597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Need for a solution</a:t>
            </a:r>
            <a:endParaRPr lang="en-US" dirty="0"/>
          </a:p>
        </p:txBody>
      </p:sp>
      <p:sp>
        <p:nvSpPr>
          <p:cNvPr id="3" name="Espace réservé du contenu 2"/>
          <p:cNvSpPr>
            <a:spLocks noGrp="1"/>
          </p:cNvSpPr>
          <p:nvPr>
            <p:ph idx="1"/>
          </p:nvPr>
        </p:nvSpPr>
        <p:spPr>
          <a:xfrm>
            <a:off x="228600" y="1600200"/>
            <a:ext cx="8686800" cy="4525963"/>
          </a:xfrm>
        </p:spPr>
        <p:txBody>
          <a:bodyPr/>
          <a:lstStyle/>
          <a:p>
            <a:r>
              <a:rPr lang="en-US" sz="2800" dirty="0" smtClean="0"/>
              <a:t>Some Contracting Parties have already made clear that they intend to implement the new draft UN Regulations in their national/regional whole vehicle type approval framework, e.g. EU and Japan </a:t>
            </a:r>
            <a:br>
              <a:rPr lang="en-US" sz="2800" dirty="0" smtClean="0"/>
            </a:br>
            <a:endParaRPr lang="en-US" sz="1400" dirty="0" smtClean="0"/>
          </a:p>
          <a:p>
            <a:r>
              <a:rPr lang="en-US" sz="2800" dirty="0" smtClean="0"/>
              <a:t>Since new UN Regulations cannot have any Transitional Provisions, Industry has strong concerns that the immediate implementation of the new UN Regulations could lead to severe issues for existing vehicles.</a:t>
            </a:r>
            <a:r>
              <a:rPr lang="de-DE" sz="2800" dirty="0"/>
              <a:t/>
            </a:r>
            <a:br>
              <a:rPr lang="de-DE" sz="2800" dirty="0"/>
            </a:br>
            <a:endParaRPr lang="en-US" sz="2800" dirty="0"/>
          </a:p>
        </p:txBody>
      </p:sp>
    </p:spTree>
    <p:extLst>
      <p:ext uri="{BB962C8B-B14F-4D97-AF65-F5344CB8AC3E}">
        <p14:creationId xmlns:p14="http://schemas.microsoft.com/office/powerpoint/2010/main" val="27454641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Potential way forward</a:t>
            </a:r>
            <a:endParaRPr lang="en-US" dirty="0"/>
          </a:p>
        </p:txBody>
      </p:sp>
      <p:sp>
        <p:nvSpPr>
          <p:cNvPr id="3" name="Espace réservé du contenu 2"/>
          <p:cNvSpPr>
            <a:spLocks noGrp="1"/>
          </p:cNvSpPr>
          <p:nvPr>
            <p:ph idx="1"/>
          </p:nvPr>
        </p:nvSpPr>
        <p:spPr/>
        <p:txBody>
          <a:bodyPr/>
          <a:lstStyle/>
          <a:p>
            <a:r>
              <a:rPr lang="en-US" sz="2800" dirty="0" smtClean="0"/>
              <a:t>Industry is in favor of addressing the issue in a harmonized approach on UN level</a:t>
            </a:r>
          </a:p>
          <a:p>
            <a:endParaRPr lang="en-US" sz="1400" dirty="0"/>
          </a:p>
          <a:p>
            <a:r>
              <a:rPr lang="en-US" sz="2800" dirty="0" smtClean="0"/>
              <a:t>A potential way forward could be the stepwise introduction of the requirements:</a:t>
            </a:r>
            <a:endParaRPr lang="en-US" sz="2800" dirty="0"/>
          </a:p>
          <a:p>
            <a:pPr marL="2057400" indent="-2057400">
              <a:buNone/>
            </a:pPr>
            <a:endParaRPr lang="en-US" sz="600" dirty="0"/>
          </a:p>
          <a:p>
            <a:pPr marL="914400" indent="-568325">
              <a:buFont typeface="Arial" panose="020B0604020202020204" pitchFamily="34" charset="0"/>
              <a:buChar char="•"/>
            </a:pPr>
            <a:r>
              <a:rPr lang="en-US" sz="2800" dirty="0" smtClean="0"/>
              <a:t>Introduction of an original (00) Series with a reduced set of requirements and an 01 Series with the full set of requirements</a:t>
            </a:r>
            <a:br>
              <a:rPr lang="en-US" sz="2800" dirty="0" smtClean="0"/>
            </a:br>
            <a:endParaRPr lang="en-US" sz="800" dirty="0"/>
          </a:p>
          <a:p>
            <a:pPr marL="914400" indent="-568325">
              <a:buFont typeface="Arial" panose="020B0604020202020204" pitchFamily="34" charset="0"/>
              <a:buChar char="•"/>
            </a:pPr>
            <a:r>
              <a:rPr lang="en-US" sz="2800" dirty="0" smtClean="0"/>
              <a:t>Transitional Provisions for new types for the 01 Series of amendments </a:t>
            </a:r>
            <a:r>
              <a:rPr lang="de-DE" sz="2800" dirty="0"/>
              <a:t/>
            </a:r>
            <a:br>
              <a:rPr lang="de-DE" sz="2800" dirty="0"/>
            </a:br>
            <a:endParaRPr lang="en-US" sz="2800" dirty="0"/>
          </a:p>
        </p:txBody>
      </p:sp>
    </p:spTree>
    <p:extLst>
      <p:ext uri="{BB962C8B-B14F-4D97-AF65-F5344CB8AC3E}">
        <p14:creationId xmlns:p14="http://schemas.microsoft.com/office/powerpoint/2010/main" val="2981319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Content of the 00 Series</a:t>
            </a:r>
            <a:endParaRPr lang="en-US" dirty="0"/>
          </a:p>
        </p:txBody>
      </p:sp>
      <p:sp>
        <p:nvSpPr>
          <p:cNvPr id="3" name="Espace réservé du contenu 2"/>
          <p:cNvSpPr>
            <a:spLocks noGrp="1"/>
          </p:cNvSpPr>
          <p:nvPr>
            <p:ph idx="1"/>
          </p:nvPr>
        </p:nvSpPr>
        <p:spPr/>
        <p:txBody>
          <a:bodyPr/>
          <a:lstStyle/>
          <a:p>
            <a:r>
              <a:rPr lang="en-US" sz="2800" dirty="0" smtClean="0"/>
              <a:t>The original series of the Cyber Security Regulation is proposed to cover solely the </a:t>
            </a:r>
            <a:r>
              <a:rPr lang="en-US" sz="2800" dirty="0"/>
              <a:t>Cyber Security Management System (</a:t>
            </a:r>
            <a:r>
              <a:rPr lang="en-US" sz="2800" dirty="0" smtClean="0"/>
              <a:t>CSMS), since </a:t>
            </a:r>
            <a:r>
              <a:rPr lang="en-US" sz="2800" dirty="0"/>
              <a:t>existing vehicle architectures </a:t>
            </a:r>
            <a:r>
              <a:rPr lang="de-DE" sz="2800" dirty="0" smtClean="0"/>
              <a:t>cannot be brought into compliance without complete redesigns of the E/E aqrchitectures</a:t>
            </a:r>
            <a:br>
              <a:rPr lang="de-DE" sz="2800" dirty="0" smtClean="0"/>
            </a:br>
            <a:endParaRPr lang="de-DE" sz="1400" dirty="0" smtClean="0"/>
          </a:p>
          <a:p>
            <a:r>
              <a:rPr lang="de-DE" sz="2800" dirty="0" smtClean="0"/>
              <a:t>[The Monitoring and incidence response will be applied to all vehicles, including vehicles in use!]</a:t>
            </a:r>
            <a:br>
              <a:rPr lang="de-DE" sz="2800" dirty="0" smtClean="0"/>
            </a:br>
            <a:endParaRPr lang="en-US" sz="2800" dirty="0"/>
          </a:p>
        </p:txBody>
      </p:sp>
      <p:sp>
        <p:nvSpPr>
          <p:cNvPr id="5" name="TextBox 4"/>
          <p:cNvSpPr txBox="1"/>
          <p:nvPr/>
        </p:nvSpPr>
        <p:spPr>
          <a:xfrm>
            <a:off x="1303360" y="5479577"/>
            <a:ext cx="7383440" cy="830997"/>
          </a:xfrm>
          <a:prstGeom prst="rect">
            <a:avLst/>
          </a:prstGeom>
          <a:solidFill>
            <a:schemeClr val="accent5">
              <a:lumMod val="90000"/>
            </a:schemeClr>
          </a:solidFill>
        </p:spPr>
        <p:txBody>
          <a:bodyPr wrap="square" rtlCol="0">
            <a:spAutoFit/>
          </a:bodyPr>
          <a:lstStyle/>
          <a:p>
            <a:pPr indent="-1588"/>
            <a:r>
              <a:rPr lang="de-DE" sz="1600" dirty="0"/>
              <a:t>Proposal to add new wording to 7.2:</a:t>
            </a:r>
          </a:p>
          <a:p>
            <a:pPr marL="573088" indent="-573088">
              <a:buNone/>
            </a:pPr>
            <a:r>
              <a:rPr lang="en-GB" sz="1600" dirty="0" smtClean="0"/>
              <a:t>7.2.3. The </a:t>
            </a:r>
            <a:r>
              <a:rPr lang="en-GB" sz="1600" dirty="0"/>
              <a:t>vehicle manufacturer shall demonstrate that processes are implemented for [monitoring of and] incident response to vehicles in use.   </a:t>
            </a:r>
            <a:endParaRPr lang="en-US" sz="1600" dirty="0"/>
          </a:p>
        </p:txBody>
      </p:sp>
      <p:sp>
        <p:nvSpPr>
          <p:cNvPr id="6" name="Isosceles Triangle 5"/>
          <p:cNvSpPr/>
          <p:nvPr/>
        </p:nvSpPr>
        <p:spPr>
          <a:xfrm rot="5400000">
            <a:off x="655092" y="5798783"/>
            <a:ext cx="777922" cy="24566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8653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Content of the 01 Series</a:t>
            </a:r>
            <a:endParaRPr lang="en-US" dirty="0"/>
          </a:p>
        </p:txBody>
      </p:sp>
      <p:sp>
        <p:nvSpPr>
          <p:cNvPr id="3" name="Espace réservé du contenu 2"/>
          <p:cNvSpPr>
            <a:spLocks noGrp="1"/>
          </p:cNvSpPr>
          <p:nvPr>
            <p:ph idx="1"/>
          </p:nvPr>
        </p:nvSpPr>
        <p:spPr/>
        <p:txBody>
          <a:bodyPr/>
          <a:lstStyle/>
          <a:p>
            <a:r>
              <a:rPr lang="en-US" sz="2800" dirty="0" smtClean="0"/>
              <a:t>The </a:t>
            </a:r>
            <a:r>
              <a:rPr lang="de-DE" sz="2800" dirty="0" smtClean="0"/>
              <a:t>01 Series will cover the whole set of requirements (CSMS + type requirements)</a:t>
            </a:r>
          </a:p>
          <a:p>
            <a:endParaRPr lang="de-DE" sz="2800" dirty="0"/>
          </a:p>
          <a:p>
            <a:r>
              <a:rPr lang="de-DE" sz="2800" dirty="0" smtClean="0"/>
              <a:t>Transitional provisions proposed will ensure: </a:t>
            </a:r>
            <a:br>
              <a:rPr lang="de-DE" sz="2800" dirty="0" smtClean="0"/>
            </a:br>
            <a:endParaRPr lang="de-DE" sz="800" dirty="0" smtClean="0"/>
          </a:p>
          <a:p>
            <a:pPr lvl="1">
              <a:buFont typeface="Arial" panose="020B0604020202020204" pitchFamily="34" charset="0"/>
              <a:buChar char="•"/>
            </a:pPr>
            <a:r>
              <a:rPr lang="de-DE" dirty="0" smtClean="0"/>
              <a:t>Adequate lead time for new vehicle architectures to comply with the requirements</a:t>
            </a:r>
            <a:br>
              <a:rPr lang="de-DE" dirty="0" smtClean="0"/>
            </a:br>
            <a:endParaRPr lang="de-DE" sz="800" dirty="0" smtClean="0"/>
          </a:p>
          <a:p>
            <a:pPr lvl="1">
              <a:buFont typeface="Arial" panose="020B0604020202020204" pitchFamily="34" charset="0"/>
              <a:buChar char="•"/>
            </a:pPr>
            <a:r>
              <a:rPr lang="de-DE" dirty="0" smtClean="0"/>
              <a:t>Exclude existing vehicles from the application of the vehicle type (E/E architecture) requirements </a:t>
            </a:r>
          </a:p>
          <a:p>
            <a:pPr marL="0" indent="0">
              <a:buNone/>
            </a:pPr>
            <a:endParaRPr lang="de-DE" sz="2800" dirty="0"/>
          </a:p>
        </p:txBody>
      </p:sp>
    </p:spTree>
    <p:extLst>
      <p:ext uri="{BB962C8B-B14F-4D97-AF65-F5344CB8AC3E}">
        <p14:creationId xmlns:p14="http://schemas.microsoft.com/office/powerpoint/2010/main" val="503135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 Transitional Provisions</a:t>
            </a:r>
            <a:endParaRPr lang="en-US" dirty="0"/>
          </a:p>
        </p:txBody>
      </p:sp>
      <p:sp>
        <p:nvSpPr>
          <p:cNvPr id="3" name="Espace réservé du contenu 2"/>
          <p:cNvSpPr>
            <a:spLocks noGrp="1"/>
          </p:cNvSpPr>
          <p:nvPr>
            <p:ph idx="1"/>
          </p:nvPr>
        </p:nvSpPr>
        <p:spPr/>
        <p:txBody>
          <a:bodyPr/>
          <a:lstStyle/>
          <a:p>
            <a:pPr marL="287338" indent="-287338">
              <a:buNone/>
            </a:pPr>
            <a:r>
              <a:rPr lang="de-DE" sz="2800" dirty="0" smtClean="0"/>
              <a:t>Proposed wording (based on UN guideline):</a:t>
            </a:r>
            <a:br>
              <a:rPr lang="de-DE" sz="2800" dirty="0" smtClean="0"/>
            </a:br>
            <a:endParaRPr lang="de-DE" sz="2800" dirty="0" smtClean="0"/>
          </a:p>
          <a:p>
            <a:pPr marL="573088" indent="-573088">
              <a:buNone/>
            </a:pPr>
            <a:r>
              <a:rPr lang="en-US" sz="1400" dirty="0" smtClean="0"/>
              <a:t>12</a:t>
            </a:r>
            <a:r>
              <a:rPr lang="en-US" sz="1400" dirty="0"/>
              <a:t>.	Transitional </a:t>
            </a:r>
            <a:r>
              <a:rPr lang="en-US" sz="1400" dirty="0" smtClean="0"/>
              <a:t>Provisions</a:t>
            </a:r>
            <a:br>
              <a:rPr lang="en-US" sz="1400" dirty="0" smtClean="0"/>
            </a:br>
            <a:endParaRPr lang="en-US" sz="1400" dirty="0" smtClean="0"/>
          </a:p>
          <a:p>
            <a:pPr marL="573088" indent="-573088">
              <a:buNone/>
            </a:pPr>
            <a:r>
              <a:rPr lang="en-US" sz="1400" dirty="0" smtClean="0"/>
              <a:t>12.1.</a:t>
            </a:r>
            <a:r>
              <a:rPr lang="en-US" sz="1400" dirty="0"/>
              <a:t>	As from the official date of entry into force of the 01 series of amendments, no Contracting Party applying this Regulation shall refuse to grant or refuse to accept type approvals under this Regulation as amended by the 01 series of amendments</a:t>
            </a:r>
            <a:r>
              <a:rPr lang="en-US" sz="1400" dirty="0" smtClean="0"/>
              <a:t>.</a:t>
            </a:r>
            <a:br>
              <a:rPr lang="en-US" sz="1400" dirty="0" smtClean="0"/>
            </a:br>
            <a:endParaRPr lang="en-US" sz="1400" dirty="0"/>
          </a:p>
          <a:p>
            <a:pPr marL="573088" indent="-573088">
              <a:buNone/>
            </a:pPr>
            <a:r>
              <a:rPr lang="en-US" sz="1400" dirty="0"/>
              <a:t>12.2.	As from 1 September </a:t>
            </a:r>
            <a:r>
              <a:rPr lang="en-US" sz="1400" dirty="0" smtClean="0"/>
              <a:t>[2022], </a:t>
            </a:r>
            <a:r>
              <a:rPr lang="en-US" sz="1400" dirty="0"/>
              <a:t>Contracting Parties applying this Regulation shall not be obliged to accept type approvals to the 00 series of amendments, first issued after 1 September </a:t>
            </a:r>
            <a:r>
              <a:rPr lang="en-US" sz="1400" dirty="0" smtClean="0"/>
              <a:t>[2022].</a:t>
            </a:r>
            <a:br>
              <a:rPr lang="en-US" sz="1400" dirty="0" smtClean="0"/>
            </a:br>
            <a:endParaRPr lang="en-US" sz="1400" dirty="0"/>
          </a:p>
          <a:p>
            <a:pPr marL="573088" indent="-573088">
              <a:buNone/>
            </a:pPr>
            <a:r>
              <a:rPr lang="en-US" sz="1400" dirty="0"/>
              <a:t>12.3.	Contracting Parties applying this Regulation shall continue to accept type approvals issued according to the 00 series of amendments to this Regulation first issued before 1 September </a:t>
            </a:r>
            <a:r>
              <a:rPr lang="en-US" sz="1400" dirty="0" smtClean="0"/>
              <a:t>[2022].</a:t>
            </a:r>
            <a:br>
              <a:rPr lang="en-US" sz="1400" dirty="0" smtClean="0"/>
            </a:br>
            <a:endParaRPr lang="en-US" sz="1400" dirty="0"/>
          </a:p>
          <a:p>
            <a:pPr marL="573088" indent="-573088">
              <a:buNone/>
            </a:pPr>
            <a:r>
              <a:rPr lang="en-US" sz="1400" dirty="0"/>
              <a:t>12.4.	Contracting Parties applying this Regulation shall not refuse to grant type approvals according to any preceding series of amendments to this Regulation or extensions thereof</a:t>
            </a:r>
            <a:r>
              <a:rPr lang="en-US" sz="1400" dirty="0" smtClean="0"/>
              <a:t>.</a:t>
            </a:r>
            <a:endParaRPr lang="de-DE" sz="2800" dirty="0"/>
          </a:p>
        </p:txBody>
      </p:sp>
    </p:spTree>
    <p:extLst>
      <p:ext uri="{BB962C8B-B14F-4D97-AF65-F5344CB8AC3E}">
        <p14:creationId xmlns:p14="http://schemas.microsoft.com/office/powerpoint/2010/main" val="675595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Straight Connector 46"/>
          <p:cNvCxnSpPr/>
          <p:nvPr/>
        </p:nvCxnSpPr>
        <p:spPr>
          <a:xfrm>
            <a:off x="4891616" y="2777316"/>
            <a:ext cx="0" cy="3382396"/>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p:txBody>
          <a:bodyPr/>
          <a:lstStyle/>
          <a:p>
            <a:r>
              <a:rPr lang="en-US" dirty="0" smtClean="0"/>
              <a:t> Implementation timeline</a:t>
            </a:r>
            <a:endParaRPr lang="en-US" dirty="0"/>
          </a:p>
        </p:txBody>
      </p:sp>
      <p:cxnSp>
        <p:nvCxnSpPr>
          <p:cNvPr id="5" name="Straight Arrow Connector 4"/>
          <p:cNvCxnSpPr/>
          <p:nvPr/>
        </p:nvCxnSpPr>
        <p:spPr>
          <a:xfrm>
            <a:off x="762000" y="6083512"/>
            <a:ext cx="7162800" cy="0"/>
          </a:xfrm>
          <a:prstGeom prst="straightConnector1">
            <a:avLst/>
          </a:prstGeom>
          <a:ln w="38100">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Connector 6"/>
          <p:cNvCxnSpPr>
            <a:endCxn id="26" idx="0"/>
          </p:cNvCxnSpPr>
          <p:nvPr/>
        </p:nvCxnSpPr>
        <p:spPr>
          <a:xfrm>
            <a:off x="1985680" y="1924331"/>
            <a:ext cx="4880" cy="4235381"/>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637424" y="2777316"/>
            <a:ext cx="0" cy="3382396"/>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733800" y="1924331"/>
            <a:ext cx="0" cy="4235381"/>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452280" y="1452011"/>
            <a:ext cx="1066800" cy="461665"/>
          </a:xfrm>
          <a:prstGeom prst="rect">
            <a:avLst/>
          </a:prstGeom>
          <a:solidFill>
            <a:schemeClr val="accent5"/>
          </a:solidFill>
        </p:spPr>
        <p:txBody>
          <a:bodyPr wrap="square" rtlCol="0">
            <a:spAutoFit/>
          </a:bodyPr>
          <a:lstStyle/>
          <a:p>
            <a:pPr algn="ctr"/>
            <a:r>
              <a:rPr lang="en-US" sz="1200" dirty="0"/>
              <a:t>Entry into force</a:t>
            </a:r>
          </a:p>
        </p:txBody>
      </p:sp>
      <p:sp>
        <p:nvSpPr>
          <p:cNvPr id="19" name="TextBox 18"/>
          <p:cNvSpPr txBox="1"/>
          <p:nvPr/>
        </p:nvSpPr>
        <p:spPr>
          <a:xfrm>
            <a:off x="2637424" y="4303600"/>
            <a:ext cx="5287376" cy="307777"/>
          </a:xfrm>
          <a:prstGeom prst="rect">
            <a:avLst/>
          </a:prstGeom>
          <a:solidFill>
            <a:schemeClr val="accent5">
              <a:lumMod val="75000"/>
            </a:schemeClr>
          </a:solidFill>
          <a:ln>
            <a:solidFill>
              <a:schemeClr val="accent5">
                <a:lumMod val="50000"/>
              </a:schemeClr>
            </a:solidFill>
          </a:ln>
        </p:spPr>
        <p:txBody>
          <a:bodyPr wrap="square" rtlCol="0">
            <a:spAutoFit/>
          </a:bodyPr>
          <a:lstStyle/>
          <a:p>
            <a:pPr algn="ctr"/>
            <a:r>
              <a:rPr lang="en-US" sz="1400" dirty="0" smtClean="0"/>
              <a:t>CSMS</a:t>
            </a:r>
            <a:endParaRPr lang="en-US" sz="1400" dirty="0"/>
          </a:p>
        </p:txBody>
      </p:sp>
      <p:sp>
        <p:nvSpPr>
          <p:cNvPr id="22" name="TextBox 21"/>
          <p:cNvSpPr txBox="1"/>
          <p:nvPr/>
        </p:nvSpPr>
        <p:spPr>
          <a:xfrm>
            <a:off x="3733800" y="2906976"/>
            <a:ext cx="4114800" cy="307777"/>
          </a:xfrm>
          <a:prstGeom prst="rect">
            <a:avLst/>
          </a:prstGeom>
          <a:solidFill>
            <a:srgbClr val="99CCFF"/>
          </a:solidFill>
          <a:ln>
            <a:solidFill>
              <a:srgbClr val="0000FF"/>
            </a:solidFill>
          </a:ln>
        </p:spPr>
        <p:txBody>
          <a:bodyPr wrap="square" rtlCol="0">
            <a:spAutoFit/>
          </a:bodyPr>
          <a:lstStyle/>
          <a:p>
            <a:pPr algn="ctr"/>
            <a:r>
              <a:rPr lang="en-US" sz="1400" dirty="0" smtClean="0"/>
              <a:t>E/E architecture requirements</a:t>
            </a:r>
            <a:endParaRPr lang="en-US" sz="1400" dirty="0"/>
          </a:p>
        </p:txBody>
      </p:sp>
      <p:sp>
        <p:nvSpPr>
          <p:cNvPr id="26" name="Rectangle 25"/>
          <p:cNvSpPr/>
          <p:nvPr/>
        </p:nvSpPr>
        <p:spPr>
          <a:xfrm>
            <a:off x="1439768" y="6159712"/>
            <a:ext cx="1101584" cy="276999"/>
          </a:xfrm>
          <a:prstGeom prst="rect">
            <a:avLst/>
          </a:prstGeom>
        </p:spPr>
        <p:txBody>
          <a:bodyPr wrap="none">
            <a:spAutoFit/>
          </a:bodyPr>
          <a:lstStyle/>
          <a:p>
            <a:r>
              <a:rPr lang="en-US" sz="1200" dirty="0" smtClean="0"/>
              <a:t>~ End 2020 ?</a:t>
            </a:r>
            <a:endParaRPr lang="en-US" sz="1200" dirty="0"/>
          </a:p>
        </p:txBody>
      </p:sp>
      <p:sp>
        <p:nvSpPr>
          <p:cNvPr id="27" name="Rectangle 26"/>
          <p:cNvSpPr/>
          <p:nvPr/>
        </p:nvSpPr>
        <p:spPr>
          <a:xfrm>
            <a:off x="3249304" y="6159712"/>
            <a:ext cx="968535" cy="276999"/>
          </a:xfrm>
          <a:prstGeom prst="rect">
            <a:avLst/>
          </a:prstGeom>
        </p:spPr>
        <p:txBody>
          <a:bodyPr wrap="none">
            <a:spAutoFit/>
          </a:bodyPr>
          <a:lstStyle/>
          <a:p>
            <a:r>
              <a:rPr lang="en-US" sz="1200" dirty="0" smtClean="0"/>
              <a:t>1 Sep 2022</a:t>
            </a:r>
            <a:endParaRPr lang="en-US" sz="1200" dirty="0"/>
          </a:p>
        </p:txBody>
      </p:sp>
      <p:sp>
        <p:nvSpPr>
          <p:cNvPr id="31" name="TextBox 30"/>
          <p:cNvSpPr txBox="1"/>
          <p:nvPr/>
        </p:nvSpPr>
        <p:spPr>
          <a:xfrm>
            <a:off x="2679988" y="1467400"/>
            <a:ext cx="2470235" cy="461665"/>
          </a:xfrm>
          <a:prstGeom prst="rect">
            <a:avLst/>
          </a:prstGeom>
          <a:solidFill>
            <a:schemeClr val="accent5"/>
          </a:solidFill>
        </p:spPr>
        <p:txBody>
          <a:bodyPr wrap="square" rtlCol="0">
            <a:spAutoFit/>
          </a:bodyPr>
          <a:lstStyle/>
          <a:p>
            <a:pPr algn="ctr"/>
            <a:r>
              <a:rPr lang="en-US" sz="1200" dirty="0" smtClean="0"/>
              <a:t>Only 01 Series </a:t>
            </a:r>
            <a:r>
              <a:rPr lang="en-US" sz="1200" dirty="0" smtClean="0"/>
              <a:t>approvals </a:t>
            </a:r>
            <a:r>
              <a:rPr lang="en-US" sz="1200" dirty="0" smtClean="0"/>
              <a:t>obliged to be accepted for new types</a:t>
            </a:r>
            <a:endParaRPr lang="en-US" sz="1200" dirty="0"/>
          </a:p>
        </p:txBody>
      </p:sp>
      <p:cxnSp>
        <p:nvCxnSpPr>
          <p:cNvPr id="36" name="Straight Connector 35"/>
          <p:cNvCxnSpPr/>
          <p:nvPr/>
        </p:nvCxnSpPr>
        <p:spPr>
          <a:xfrm flipV="1">
            <a:off x="381000" y="3732669"/>
            <a:ext cx="7543800" cy="61414"/>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733800" y="3316414"/>
            <a:ext cx="4114800" cy="307777"/>
          </a:xfrm>
          <a:prstGeom prst="rect">
            <a:avLst/>
          </a:prstGeom>
          <a:solidFill>
            <a:schemeClr val="accent5">
              <a:lumMod val="75000"/>
            </a:schemeClr>
          </a:solidFill>
          <a:ln>
            <a:solidFill>
              <a:schemeClr val="accent5">
                <a:lumMod val="50000"/>
              </a:schemeClr>
            </a:solidFill>
          </a:ln>
        </p:spPr>
        <p:txBody>
          <a:bodyPr wrap="square" rtlCol="0">
            <a:spAutoFit/>
          </a:bodyPr>
          <a:lstStyle/>
          <a:p>
            <a:pPr algn="ctr"/>
            <a:r>
              <a:rPr lang="en-US" sz="1400" dirty="0" smtClean="0"/>
              <a:t>CSMS</a:t>
            </a:r>
            <a:endParaRPr lang="en-US" sz="1400" dirty="0"/>
          </a:p>
        </p:txBody>
      </p:sp>
      <p:sp>
        <p:nvSpPr>
          <p:cNvPr id="50" name="Rounded Rectangle 49"/>
          <p:cNvSpPr/>
          <p:nvPr/>
        </p:nvSpPr>
        <p:spPr>
          <a:xfrm>
            <a:off x="103384" y="4016311"/>
            <a:ext cx="1769429" cy="626253"/>
          </a:xfrm>
          <a:prstGeom prst="roundRect">
            <a:avLst/>
          </a:prstGeom>
          <a:solidFill>
            <a:schemeClr val="accent6">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Example : Approval </a:t>
            </a:r>
            <a:r>
              <a:rPr lang="en-US" sz="1200" dirty="0">
                <a:solidFill>
                  <a:schemeClr val="tx1"/>
                </a:solidFill>
              </a:rPr>
              <a:t>for </a:t>
            </a:r>
            <a:r>
              <a:rPr lang="en-US" sz="1200" dirty="0" smtClean="0">
                <a:solidFill>
                  <a:schemeClr val="tx1"/>
                </a:solidFill>
              </a:rPr>
              <a:t>an existing vehicle </a:t>
            </a:r>
            <a:r>
              <a:rPr lang="en-US" sz="1200" dirty="0">
                <a:solidFill>
                  <a:schemeClr val="tx1"/>
                </a:solidFill>
              </a:rPr>
              <a:t>according to 00 Series</a:t>
            </a:r>
          </a:p>
        </p:txBody>
      </p:sp>
      <p:sp>
        <p:nvSpPr>
          <p:cNvPr id="51" name="Rounded Rectangle 50"/>
          <p:cNvSpPr/>
          <p:nvPr/>
        </p:nvSpPr>
        <p:spPr>
          <a:xfrm>
            <a:off x="103384" y="2892803"/>
            <a:ext cx="1762774" cy="626253"/>
          </a:xfrm>
          <a:prstGeom prst="roundRect">
            <a:avLst/>
          </a:prstGeom>
          <a:solidFill>
            <a:schemeClr val="accent6">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Example: Approval </a:t>
            </a:r>
            <a:r>
              <a:rPr lang="en-US" sz="1200" dirty="0">
                <a:solidFill>
                  <a:schemeClr val="tx1"/>
                </a:solidFill>
              </a:rPr>
              <a:t>for </a:t>
            </a:r>
            <a:r>
              <a:rPr lang="en-US" sz="1200" dirty="0" smtClean="0">
                <a:solidFill>
                  <a:schemeClr val="tx1"/>
                </a:solidFill>
              </a:rPr>
              <a:t>a new </a:t>
            </a:r>
            <a:r>
              <a:rPr lang="en-US" sz="1200" dirty="0">
                <a:solidFill>
                  <a:schemeClr val="tx1"/>
                </a:solidFill>
              </a:rPr>
              <a:t>type according to 01 Series</a:t>
            </a:r>
          </a:p>
        </p:txBody>
      </p:sp>
      <p:sp>
        <p:nvSpPr>
          <p:cNvPr id="64" name="TextBox 63"/>
          <p:cNvSpPr txBox="1"/>
          <p:nvPr/>
        </p:nvSpPr>
        <p:spPr>
          <a:xfrm>
            <a:off x="338856" y="5258993"/>
            <a:ext cx="893898" cy="461665"/>
          </a:xfrm>
          <a:prstGeom prst="rect">
            <a:avLst/>
          </a:prstGeom>
          <a:solidFill>
            <a:schemeClr val="accent5"/>
          </a:solidFill>
        </p:spPr>
        <p:txBody>
          <a:bodyPr wrap="square" rtlCol="0">
            <a:spAutoFit/>
          </a:bodyPr>
          <a:lstStyle/>
          <a:p>
            <a:pPr algn="ctr"/>
            <a:r>
              <a:rPr lang="en-US" sz="1200" dirty="0" smtClean="0"/>
              <a:t>Vehicles in use</a:t>
            </a:r>
            <a:endParaRPr lang="en-US" sz="1200" dirty="0"/>
          </a:p>
        </p:txBody>
      </p:sp>
      <p:cxnSp>
        <p:nvCxnSpPr>
          <p:cNvPr id="65" name="Straight Connector 64"/>
          <p:cNvCxnSpPr/>
          <p:nvPr/>
        </p:nvCxnSpPr>
        <p:spPr>
          <a:xfrm flipV="1">
            <a:off x="376448" y="4833605"/>
            <a:ext cx="7543800" cy="61414"/>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637424" y="5315809"/>
            <a:ext cx="5287376" cy="307777"/>
          </a:xfrm>
          <a:prstGeom prst="rect">
            <a:avLst/>
          </a:prstGeom>
          <a:solidFill>
            <a:srgbClr val="CCFF99"/>
          </a:solidFill>
          <a:ln>
            <a:solidFill>
              <a:schemeClr val="accent5">
                <a:lumMod val="50000"/>
              </a:schemeClr>
            </a:solidFill>
          </a:ln>
        </p:spPr>
        <p:txBody>
          <a:bodyPr wrap="square" rtlCol="0">
            <a:spAutoFit/>
          </a:bodyPr>
          <a:lstStyle/>
          <a:p>
            <a:pPr algn="ctr"/>
            <a:r>
              <a:rPr lang="en-US" sz="1400" dirty="0" smtClean="0"/>
              <a:t>Monitoring and incidence response</a:t>
            </a:r>
            <a:endParaRPr lang="en-US" sz="1400" dirty="0"/>
          </a:p>
        </p:txBody>
      </p:sp>
    </p:spTree>
    <p:extLst>
      <p:ext uri="{BB962C8B-B14F-4D97-AF65-F5344CB8AC3E}">
        <p14:creationId xmlns:p14="http://schemas.microsoft.com/office/powerpoint/2010/main" val="26166129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ICA PP template (standard)">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id="{41F3EA33-912A-4903-8CCA-99FF488B0193}" vid="{C303C125-C101-4B8B-B005-6DF588CFC6F5}"/>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OICA PP template (standard)</Template>
  <TotalTime>185</TotalTime>
  <Words>360</Words>
  <Application>Microsoft Office PowerPoint</Application>
  <PresentationFormat>Affichage à l'écran (4:3)</PresentationFormat>
  <Paragraphs>53</Paragraphs>
  <Slides>9</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9</vt:i4>
      </vt:variant>
    </vt:vector>
  </HeadingPairs>
  <TitlesOfParts>
    <vt:vector size="15" baseType="lpstr">
      <vt:lpstr>ＭＳ Ｐゴシック</vt:lpstr>
      <vt:lpstr>Arial</vt:lpstr>
      <vt:lpstr>Calibri</vt:lpstr>
      <vt:lpstr>Courier New</vt:lpstr>
      <vt:lpstr>Wingdings</vt:lpstr>
      <vt:lpstr>OICA PP template (standard)</vt:lpstr>
      <vt:lpstr>Draft UN Regulation on  Cyber Security</vt:lpstr>
      <vt:lpstr>Background</vt:lpstr>
      <vt:lpstr>Issue</vt:lpstr>
      <vt:lpstr>Need for a solution</vt:lpstr>
      <vt:lpstr>Potential way forward</vt:lpstr>
      <vt:lpstr>Content of the 00 Series</vt:lpstr>
      <vt:lpstr>Content of the 01 Series</vt:lpstr>
      <vt:lpstr> Transitional Provisions</vt:lpstr>
      <vt:lpstr> Implementation timeline</vt:lpstr>
    </vt:vector>
  </TitlesOfParts>
  <Company>HMETC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UN Regulations on  Cyber Security and Software updates</dc:title>
  <dc:creator>Schenkenberger, Jens</dc:creator>
  <cp:lastModifiedBy>KAI FREDERIK ZASTROW - J597066</cp:lastModifiedBy>
  <cp:revision>23</cp:revision>
  <dcterms:created xsi:type="dcterms:W3CDTF">2019-08-06T15:19:10Z</dcterms:created>
  <dcterms:modified xsi:type="dcterms:W3CDTF">2019-08-15T12:23:39Z</dcterms:modified>
</cp:coreProperties>
</file>