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60" r:id="rId6"/>
    <p:sldId id="259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29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877984" y="5894388"/>
            <a:ext cx="604308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de-DE" sz="1800" b="0"/>
              <a:t>Bundesanstalt für Straßenwesen</a:t>
            </a: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0" y="539750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de-DE" sz="180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0" y="6405563"/>
            <a:ext cx="1219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de-DE" sz="1800"/>
          </a:p>
        </p:txBody>
      </p:sp>
      <p:pic>
        <p:nvPicPr>
          <p:cNvPr id="7" name="Picture 19" descr="Logo-grün-pete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5884" y="71438"/>
            <a:ext cx="1117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8276167" y="301625"/>
            <a:ext cx="2029884" cy="153988"/>
            <a:chOff x="3910" y="190"/>
            <a:chExt cx="959" cy="97"/>
          </a:xfrm>
        </p:grpSpPr>
        <p:sp>
          <p:nvSpPr>
            <p:cNvPr id="9" name="AutoShape 22"/>
            <p:cNvSpPr>
              <a:spLocks noChangeAspect="1" noChangeArrowheads="1" noTextEdit="1"/>
            </p:cNvSpPr>
            <p:nvPr userDrawn="1"/>
          </p:nvSpPr>
          <p:spPr bwMode="auto">
            <a:xfrm>
              <a:off x="3910" y="190"/>
              <a:ext cx="95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0" name="Rectangle 23"/>
            <p:cNvSpPr>
              <a:spLocks noChangeArrowheads="1"/>
            </p:cNvSpPr>
            <p:nvPr userDrawn="1"/>
          </p:nvSpPr>
          <p:spPr bwMode="auto">
            <a:xfrm>
              <a:off x="3919" y="198"/>
              <a:ext cx="145" cy="81"/>
            </a:xfrm>
            <a:prstGeom prst="rect">
              <a:avLst/>
            </a:prstGeom>
            <a:solidFill>
              <a:srgbClr val="E779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1" name="Freeform 24"/>
            <p:cNvSpPr>
              <a:spLocks noEditPoints="1"/>
            </p:cNvSpPr>
            <p:nvPr userDrawn="1"/>
          </p:nvSpPr>
          <p:spPr bwMode="auto">
            <a:xfrm>
              <a:off x="3916" y="195"/>
              <a:ext cx="150" cy="87"/>
            </a:xfrm>
            <a:custGeom>
              <a:avLst/>
              <a:gdLst/>
              <a:ahLst/>
              <a:cxnLst>
                <a:cxn ang="0">
                  <a:pos x="838" y="500"/>
                </a:cxn>
                <a:cxn ang="0">
                  <a:pos x="824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4" y="486"/>
                </a:cxn>
                <a:cxn ang="0">
                  <a:pos x="838" y="500"/>
                </a:cxn>
                <a:cxn ang="0">
                  <a:pos x="838" y="500"/>
                </a:cxn>
                <a:cxn ang="0">
                  <a:pos x="838" y="521"/>
                </a:cxn>
                <a:cxn ang="0">
                  <a:pos x="824" y="521"/>
                </a:cxn>
                <a:cxn ang="0">
                  <a:pos x="838" y="500"/>
                </a:cxn>
                <a:cxn ang="0">
                  <a:pos x="824" y="0"/>
                </a:cxn>
                <a:cxn ang="0">
                  <a:pos x="838" y="21"/>
                </a:cxn>
                <a:cxn ang="0">
                  <a:pos x="838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4" y="0"/>
                </a:cxn>
                <a:cxn ang="0">
                  <a:pos x="824" y="0"/>
                </a:cxn>
                <a:cxn ang="0">
                  <a:pos x="838" y="0"/>
                </a:cxn>
                <a:cxn ang="0">
                  <a:pos x="838" y="21"/>
                </a:cxn>
                <a:cxn ang="0">
                  <a:pos x="824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4" y="0"/>
                </a:cxn>
                <a:cxn ang="0">
                  <a:pos x="824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8" h="521">
                  <a:moveTo>
                    <a:pt x="838" y="500"/>
                  </a:moveTo>
                  <a:lnTo>
                    <a:pt x="824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4" y="486"/>
                  </a:lnTo>
                  <a:lnTo>
                    <a:pt x="838" y="500"/>
                  </a:lnTo>
                  <a:close/>
                  <a:moveTo>
                    <a:pt x="838" y="500"/>
                  </a:moveTo>
                  <a:lnTo>
                    <a:pt x="838" y="521"/>
                  </a:lnTo>
                  <a:lnTo>
                    <a:pt x="824" y="521"/>
                  </a:lnTo>
                  <a:lnTo>
                    <a:pt x="838" y="500"/>
                  </a:lnTo>
                  <a:close/>
                  <a:moveTo>
                    <a:pt x="824" y="0"/>
                  </a:moveTo>
                  <a:lnTo>
                    <a:pt x="838" y="21"/>
                  </a:lnTo>
                  <a:lnTo>
                    <a:pt x="838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4" y="0"/>
                  </a:lnTo>
                  <a:close/>
                  <a:moveTo>
                    <a:pt x="824" y="0"/>
                  </a:moveTo>
                  <a:lnTo>
                    <a:pt x="838" y="0"/>
                  </a:lnTo>
                  <a:lnTo>
                    <a:pt x="838" y="21"/>
                  </a:lnTo>
                  <a:lnTo>
                    <a:pt x="824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4" y="0"/>
                  </a:lnTo>
                  <a:lnTo>
                    <a:pt x="824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2" name="Rectangle 25"/>
            <p:cNvSpPr>
              <a:spLocks noChangeArrowheads="1"/>
            </p:cNvSpPr>
            <p:nvPr userDrawn="1"/>
          </p:nvSpPr>
          <p:spPr bwMode="auto">
            <a:xfrm>
              <a:off x="4078" y="198"/>
              <a:ext cx="146" cy="81"/>
            </a:xfrm>
            <a:prstGeom prst="rect">
              <a:avLst/>
            </a:prstGeom>
            <a:solidFill>
              <a:srgbClr val="CC864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3" name="Freeform 26"/>
            <p:cNvSpPr>
              <a:spLocks noEditPoints="1"/>
            </p:cNvSpPr>
            <p:nvPr userDrawn="1"/>
          </p:nvSpPr>
          <p:spPr bwMode="auto">
            <a:xfrm>
              <a:off x="4076" y="195"/>
              <a:ext cx="150" cy="87"/>
            </a:xfrm>
            <a:custGeom>
              <a:avLst/>
              <a:gdLst/>
              <a:ahLst/>
              <a:cxnLst>
                <a:cxn ang="0">
                  <a:pos x="838" y="500"/>
                </a:cxn>
                <a:cxn ang="0">
                  <a:pos x="824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4" y="486"/>
                </a:cxn>
                <a:cxn ang="0">
                  <a:pos x="838" y="500"/>
                </a:cxn>
                <a:cxn ang="0">
                  <a:pos x="838" y="500"/>
                </a:cxn>
                <a:cxn ang="0">
                  <a:pos x="838" y="521"/>
                </a:cxn>
                <a:cxn ang="0">
                  <a:pos x="824" y="521"/>
                </a:cxn>
                <a:cxn ang="0">
                  <a:pos x="838" y="500"/>
                </a:cxn>
                <a:cxn ang="0">
                  <a:pos x="824" y="0"/>
                </a:cxn>
                <a:cxn ang="0">
                  <a:pos x="838" y="21"/>
                </a:cxn>
                <a:cxn ang="0">
                  <a:pos x="838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4" y="0"/>
                </a:cxn>
                <a:cxn ang="0">
                  <a:pos x="824" y="0"/>
                </a:cxn>
                <a:cxn ang="0">
                  <a:pos x="838" y="0"/>
                </a:cxn>
                <a:cxn ang="0">
                  <a:pos x="838" y="21"/>
                </a:cxn>
                <a:cxn ang="0">
                  <a:pos x="824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4" y="0"/>
                </a:cxn>
                <a:cxn ang="0">
                  <a:pos x="824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8" h="521">
                  <a:moveTo>
                    <a:pt x="838" y="500"/>
                  </a:moveTo>
                  <a:lnTo>
                    <a:pt x="824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4" y="486"/>
                  </a:lnTo>
                  <a:lnTo>
                    <a:pt x="838" y="500"/>
                  </a:lnTo>
                  <a:close/>
                  <a:moveTo>
                    <a:pt x="838" y="500"/>
                  </a:moveTo>
                  <a:lnTo>
                    <a:pt x="838" y="521"/>
                  </a:lnTo>
                  <a:lnTo>
                    <a:pt x="824" y="521"/>
                  </a:lnTo>
                  <a:lnTo>
                    <a:pt x="838" y="500"/>
                  </a:lnTo>
                  <a:close/>
                  <a:moveTo>
                    <a:pt x="824" y="0"/>
                  </a:moveTo>
                  <a:lnTo>
                    <a:pt x="838" y="21"/>
                  </a:lnTo>
                  <a:lnTo>
                    <a:pt x="838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4" y="0"/>
                  </a:lnTo>
                  <a:close/>
                  <a:moveTo>
                    <a:pt x="824" y="0"/>
                  </a:moveTo>
                  <a:lnTo>
                    <a:pt x="838" y="0"/>
                  </a:lnTo>
                  <a:lnTo>
                    <a:pt x="838" y="21"/>
                  </a:lnTo>
                  <a:lnTo>
                    <a:pt x="824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4" y="0"/>
                  </a:lnTo>
                  <a:lnTo>
                    <a:pt x="824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4" name="Rectangle 27"/>
            <p:cNvSpPr>
              <a:spLocks noChangeArrowheads="1"/>
            </p:cNvSpPr>
            <p:nvPr userDrawn="1"/>
          </p:nvSpPr>
          <p:spPr bwMode="auto">
            <a:xfrm>
              <a:off x="4237" y="198"/>
              <a:ext cx="145" cy="81"/>
            </a:xfrm>
            <a:prstGeom prst="rect">
              <a:avLst/>
            </a:prstGeom>
            <a:solidFill>
              <a:srgbClr val="EE251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5" name="Freeform 28"/>
            <p:cNvSpPr>
              <a:spLocks noEditPoints="1"/>
            </p:cNvSpPr>
            <p:nvPr userDrawn="1"/>
          </p:nvSpPr>
          <p:spPr bwMode="auto">
            <a:xfrm>
              <a:off x="4235" y="195"/>
              <a:ext cx="150" cy="87"/>
            </a:xfrm>
            <a:custGeom>
              <a:avLst/>
              <a:gdLst/>
              <a:ahLst/>
              <a:cxnLst>
                <a:cxn ang="0">
                  <a:pos x="837" y="500"/>
                </a:cxn>
                <a:cxn ang="0">
                  <a:pos x="823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3" y="486"/>
                </a:cxn>
                <a:cxn ang="0">
                  <a:pos x="837" y="500"/>
                </a:cxn>
                <a:cxn ang="0">
                  <a:pos x="837" y="500"/>
                </a:cxn>
                <a:cxn ang="0">
                  <a:pos x="837" y="521"/>
                </a:cxn>
                <a:cxn ang="0">
                  <a:pos x="823" y="521"/>
                </a:cxn>
                <a:cxn ang="0">
                  <a:pos x="837" y="500"/>
                </a:cxn>
                <a:cxn ang="0">
                  <a:pos x="823" y="0"/>
                </a:cxn>
                <a:cxn ang="0">
                  <a:pos x="837" y="21"/>
                </a:cxn>
                <a:cxn ang="0">
                  <a:pos x="837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3" y="0"/>
                </a:cxn>
                <a:cxn ang="0">
                  <a:pos x="823" y="0"/>
                </a:cxn>
                <a:cxn ang="0">
                  <a:pos x="837" y="0"/>
                </a:cxn>
                <a:cxn ang="0">
                  <a:pos x="837" y="21"/>
                </a:cxn>
                <a:cxn ang="0">
                  <a:pos x="823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3" y="0"/>
                </a:cxn>
                <a:cxn ang="0">
                  <a:pos x="823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7" y="21"/>
                </a:cxn>
                <a:cxn ang="0">
                  <a:pos x="27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7" h="521">
                  <a:moveTo>
                    <a:pt x="837" y="500"/>
                  </a:moveTo>
                  <a:lnTo>
                    <a:pt x="823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3" y="486"/>
                  </a:lnTo>
                  <a:lnTo>
                    <a:pt x="837" y="500"/>
                  </a:lnTo>
                  <a:close/>
                  <a:moveTo>
                    <a:pt x="837" y="500"/>
                  </a:moveTo>
                  <a:lnTo>
                    <a:pt x="837" y="521"/>
                  </a:lnTo>
                  <a:lnTo>
                    <a:pt x="823" y="521"/>
                  </a:lnTo>
                  <a:lnTo>
                    <a:pt x="837" y="500"/>
                  </a:lnTo>
                  <a:close/>
                  <a:moveTo>
                    <a:pt x="823" y="0"/>
                  </a:moveTo>
                  <a:lnTo>
                    <a:pt x="837" y="21"/>
                  </a:lnTo>
                  <a:lnTo>
                    <a:pt x="837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3" y="0"/>
                  </a:lnTo>
                  <a:close/>
                  <a:moveTo>
                    <a:pt x="823" y="0"/>
                  </a:moveTo>
                  <a:lnTo>
                    <a:pt x="837" y="0"/>
                  </a:lnTo>
                  <a:lnTo>
                    <a:pt x="837" y="21"/>
                  </a:lnTo>
                  <a:lnTo>
                    <a:pt x="823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3" y="0"/>
                  </a:lnTo>
                  <a:lnTo>
                    <a:pt x="823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7" y="21"/>
                  </a:lnTo>
                  <a:lnTo>
                    <a:pt x="27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6" name="Rectangle 29"/>
            <p:cNvSpPr>
              <a:spLocks noChangeArrowheads="1"/>
            </p:cNvSpPr>
            <p:nvPr userDrawn="1"/>
          </p:nvSpPr>
          <p:spPr bwMode="auto">
            <a:xfrm>
              <a:off x="4397" y="198"/>
              <a:ext cx="145" cy="81"/>
            </a:xfrm>
            <a:prstGeom prst="rect">
              <a:avLst/>
            </a:prstGeom>
            <a:solidFill>
              <a:srgbClr val="667A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7" name="Freeform 30"/>
            <p:cNvSpPr>
              <a:spLocks noEditPoints="1"/>
            </p:cNvSpPr>
            <p:nvPr userDrawn="1"/>
          </p:nvSpPr>
          <p:spPr bwMode="auto">
            <a:xfrm>
              <a:off x="4394" y="195"/>
              <a:ext cx="150" cy="87"/>
            </a:xfrm>
            <a:custGeom>
              <a:avLst/>
              <a:gdLst/>
              <a:ahLst/>
              <a:cxnLst>
                <a:cxn ang="0">
                  <a:pos x="837" y="500"/>
                </a:cxn>
                <a:cxn ang="0">
                  <a:pos x="823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3" y="486"/>
                </a:cxn>
                <a:cxn ang="0">
                  <a:pos x="837" y="500"/>
                </a:cxn>
                <a:cxn ang="0">
                  <a:pos x="837" y="500"/>
                </a:cxn>
                <a:cxn ang="0">
                  <a:pos x="837" y="521"/>
                </a:cxn>
                <a:cxn ang="0">
                  <a:pos x="823" y="521"/>
                </a:cxn>
                <a:cxn ang="0">
                  <a:pos x="837" y="500"/>
                </a:cxn>
                <a:cxn ang="0">
                  <a:pos x="823" y="0"/>
                </a:cxn>
                <a:cxn ang="0">
                  <a:pos x="837" y="21"/>
                </a:cxn>
                <a:cxn ang="0">
                  <a:pos x="837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3" y="0"/>
                </a:cxn>
                <a:cxn ang="0">
                  <a:pos x="823" y="0"/>
                </a:cxn>
                <a:cxn ang="0">
                  <a:pos x="837" y="0"/>
                </a:cxn>
                <a:cxn ang="0">
                  <a:pos x="837" y="21"/>
                </a:cxn>
                <a:cxn ang="0">
                  <a:pos x="823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3" y="0"/>
                </a:cxn>
                <a:cxn ang="0">
                  <a:pos x="823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7" y="21"/>
                </a:cxn>
                <a:cxn ang="0">
                  <a:pos x="27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7" h="521">
                  <a:moveTo>
                    <a:pt x="837" y="500"/>
                  </a:moveTo>
                  <a:lnTo>
                    <a:pt x="823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3" y="486"/>
                  </a:lnTo>
                  <a:lnTo>
                    <a:pt x="837" y="500"/>
                  </a:lnTo>
                  <a:close/>
                  <a:moveTo>
                    <a:pt x="837" y="500"/>
                  </a:moveTo>
                  <a:lnTo>
                    <a:pt x="837" y="521"/>
                  </a:lnTo>
                  <a:lnTo>
                    <a:pt x="823" y="521"/>
                  </a:lnTo>
                  <a:lnTo>
                    <a:pt x="837" y="500"/>
                  </a:lnTo>
                  <a:close/>
                  <a:moveTo>
                    <a:pt x="823" y="0"/>
                  </a:moveTo>
                  <a:lnTo>
                    <a:pt x="837" y="21"/>
                  </a:lnTo>
                  <a:lnTo>
                    <a:pt x="837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3" y="0"/>
                  </a:lnTo>
                  <a:close/>
                  <a:moveTo>
                    <a:pt x="823" y="0"/>
                  </a:moveTo>
                  <a:lnTo>
                    <a:pt x="837" y="0"/>
                  </a:lnTo>
                  <a:lnTo>
                    <a:pt x="837" y="21"/>
                  </a:lnTo>
                  <a:lnTo>
                    <a:pt x="823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3" y="0"/>
                  </a:lnTo>
                  <a:lnTo>
                    <a:pt x="823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7" y="21"/>
                  </a:lnTo>
                  <a:lnTo>
                    <a:pt x="27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8" name="Rectangle 31"/>
            <p:cNvSpPr>
              <a:spLocks noChangeArrowheads="1"/>
            </p:cNvSpPr>
            <p:nvPr userDrawn="1"/>
          </p:nvSpPr>
          <p:spPr bwMode="auto">
            <a:xfrm>
              <a:off x="4555" y="198"/>
              <a:ext cx="147" cy="81"/>
            </a:xfrm>
            <a:prstGeom prst="rect">
              <a:avLst/>
            </a:prstGeom>
            <a:solidFill>
              <a:srgbClr val="FFF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9" name="Freeform 32"/>
            <p:cNvSpPr>
              <a:spLocks noEditPoints="1"/>
            </p:cNvSpPr>
            <p:nvPr userDrawn="1"/>
          </p:nvSpPr>
          <p:spPr bwMode="auto">
            <a:xfrm>
              <a:off x="4553" y="195"/>
              <a:ext cx="151" cy="87"/>
            </a:xfrm>
            <a:custGeom>
              <a:avLst/>
              <a:gdLst/>
              <a:ahLst/>
              <a:cxnLst>
                <a:cxn ang="0">
                  <a:pos x="844" y="500"/>
                </a:cxn>
                <a:cxn ang="0">
                  <a:pos x="831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31" y="486"/>
                </a:cxn>
                <a:cxn ang="0">
                  <a:pos x="844" y="500"/>
                </a:cxn>
                <a:cxn ang="0">
                  <a:pos x="844" y="500"/>
                </a:cxn>
                <a:cxn ang="0">
                  <a:pos x="844" y="521"/>
                </a:cxn>
                <a:cxn ang="0">
                  <a:pos x="831" y="521"/>
                </a:cxn>
                <a:cxn ang="0">
                  <a:pos x="844" y="500"/>
                </a:cxn>
                <a:cxn ang="0">
                  <a:pos x="831" y="0"/>
                </a:cxn>
                <a:cxn ang="0">
                  <a:pos x="844" y="21"/>
                </a:cxn>
                <a:cxn ang="0">
                  <a:pos x="844" y="500"/>
                </a:cxn>
                <a:cxn ang="0">
                  <a:pos x="817" y="500"/>
                </a:cxn>
                <a:cxn ang="0">
                  <a:pos x="817" y="21"/>
                </a:cxn>
                <a:cxn ang="0">
                  <a:pos x="831" y="0"/>
                </a:cxn>
                <a:cxn ang="0">
                  <a:pos x="831" y="0"/>
                </a:cxn>
                <a:cxn ang="0">
                  <a:pos x="844" y="0"/>
                </a:cxn>
                <a:cxn ang="0">
                  <a:pos x="844" y="21"/>
                </a:cxn>
                <a:cxn ang="0">
                  <a:pos x="831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31" y="0"/>
                </a:cxn>
                <a:cxn ang="0">
                  <a:pos x="831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44" h="521">
                  <a:moveTo>
                    <a:pt x="844" y="500"/>
                  </a:moveTo>
                  <a:lnTo>
                    <a:pt x="831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31" y="486"/>
                  </a:lnTo>
                  <a:lnTo>
                    <a:pt x="844" y="500"/>
                  </a:lnTo>
                  <a:close/>
                  <a:moveTo>
                    <a:pt x="844" y="500"/>
                  </a:moveTo>
                  <a:lnTo>
                    <a:pt x="844" y="521"/>
                  </a:lnTo>
                  <a:lnTo>
                    <a:pt x="831" y="521"/>
                  </a:lnTo>
                  <a:lnTo>
                    <a:pt x="844" y="500"/>
                  </a:lnTo>
                  <a:close/>
                  <a:moveTo>
                    <a:pt x="831" y="0"/>
                  </a:moveTo>
                  <a:lnTo>
                    <a:pt x="844" y="21"/>
                  </a:lnTo>
                  <a:lnTo>
                    <a:pt x="844" y="500"/>
                  </a:lnTo>
                  <a:lnTo>
                    <a:pt x="817" y="500"/>
                  </a:lnTo>
                  <a:lnTo>
                    <a:pt x="817" y="21"/>
                  </a:lnTo>
                  <a:lnTo>
                    <a:pt x="831" y="0"/>
                  </a:lnTo>
                  <a:close/>
                  <a:moveTo>
                    <a:pt x="831" y="0"/>
                  </a:moveTo>
                  <a:lnTo>
                    <a:pt x="844" y="0"/>
                  </a:lnTo>
                  <a:lnTo>
                    <a:pt x="844" y="21"/>
                  </a:lnTo>
                  <a:lnTo>
                    <a:pt x="831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31" y="0"/>
                  </a:lnTo>
                  <a:lnTo>
                    <a:pt x="831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20" name="Rectangle 33"/>
            <p:cNvSpPr>
              <a:spLocks noChangeArrowheads="1"/>
            </p:cNvSpPr>
            <p:nvPr userDrawn="1"/>
          </p:nvSpPr>
          <p:spPr bwMode="auto">
            <a:xfrm>
              <a:off x="4715" y="198"/>
              <a:ext cx="145" cy="81"/>
            </a:xfrm>
            <a:prstGeom prst="rect">
              <a:avLst/>
            </a:prstGeom>
            <a:solidFill>
              <a:srgbClr val="54B63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21" name="Freeform 34"/>
            <p:cNvSpPr>
              <a:spLocks noEditPoints="1"/>
            </p:cNvSpPr>
            <p:nvPr userDrawn="1"/>
          </p:nvSpPr>
          <p:spPr bwMode="auto">
            <a:xfrm>
              <a:off x="4713" y="195"/>
              <a:ext cx="150" cy="87"/>
            </a:xfrm>
            <a:custGeom>
              <a:avLst/>
              <a:gdLst/>
              <a:ahLst/>
              <a:cxnLst>
                <a:cxn ang="0">
                  <a:pos x="838" y="500"/>
                </a:cxn>
                <a:cxn ang="0">
                  <a:pos x="824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4" y="486"/>
                </a:cxn>
                <a:cxn ang="0">
                  <a:pos x="838" y="500"/>
                </a:cxn>
                <a:cxn ang="0">
                  <a:pos x="838" y="500"/>
                </a:cxn>
                <a:cxn ang="0">
                  <a:pos x="838" y="521"/>
                </a:cxn>
                <a:cxn ang="0">
                  <a:pos x="824" y="521"/>
                </a:cxn>
                <a:cxn ang="0">
                  <a:pos x="838" y="500"/>
                </a:cxn>
                <a:cxn ang="0">
                  <a:pos x="824" y="0"/>
                </a:cxn>
                <a:cxn ang="0">
                  <a:pos x="838" y="21"/>
                </a:cxn>
                <a:cxn ang="0">
                  <a:pos x="838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4" y="0"/>
                </a:cxn>
                <a:cxn ang="0">
                  <a:pos x="824" y="0"/>
                </a:cxn>
                <a:cxn ang="0">
                  <a:pos x="838" y="0"/>
                </a:cxn>
                <a:cxn ang="0">
                  <a:pos x="838" y="21"/>
                </a:cxn>
                <a:cxn ang="0">
                  <a:pos x="824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4" y="0"/>
                </a:cxn>
                <a:cxn ang="0">
                  <a:pos x="824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8" h="521">
                  <a:moveTo>
                    <a:pt x="838" y="500"/>
                  </a:moveTo>
                  <a:lnTo>
                    <a:pt x="824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4" y="486"/>
                  </a:lnTo>
                  <a:lnTo>
                    <a:pt x="838" y="500"/>
                  </a:lnTo>
                  <a:close/>
                  <a:moveTo>
                    <a:pt x="838" y="500"/>
                  </a:moveTo>
                  <a:lnTo>
                    <a:pt x="838" y="521"/>
                  </a:lnTo>
                  <a:lnTo>
                    <a:pt x="824" y="521"/>
                  </a:lnTo>
                  <a:lnTo>
                    <a:pt x="838" y="500"/>
                  </a:lnTo>
                  <a:close/>
                  <a:moveTo>
                    <a:pt x="824" y="0"/>
                  </a:moveTo>
                  <a:lnTo>
                    <a:pt x="838" y="21"/>
                  </a:lnTo>
                  <a:lnTo>
                    <a:pt x="838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4" y="0"/>
                  </a:lnTo>
                  <a:close/>
                  <a:moveTo>
                    <a:pt x="824" y="0"/>
                  </a:moveTo>
                  <a:lnTo>
                    <a:pt x="838" y="0"/>
                  </a:lnTo>
                  <a:lnTo>
                    <a:pt x="838" y="21"/>
                  </a:lnTo>
                  <a:lnTo>
                    <a:pt x="824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4" y="0"/>
                  </a:lnTo>
                  <a:lnTo>
                    <a:pt x="824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</p:grp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4417" y="1341439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4417" y="2997200"/>
            <a:ext cx="8534400" cy="175260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165888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98788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046634" y="630238"/>
            <a:ext cx="2810933" cy="56435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1" y="630238"/>
            <a:ext cx="8233833" cy="5643562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15549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6231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41850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54200"/>
            <a:ext cx="5522384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35185" y="1854200"/>
            <a:ext cx="5522383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56850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354598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001629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51357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20056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52426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30239"/>
            <a:ext cx="1124796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854200"/>
            <a:ext cx="1124796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847167" y="6408738"/>
            <a:ext cx="24616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/>
            </a:lvl1pPr>
          </a:lstStyle>
          <a:p>
            <a:fld id="{93CD02BB-0A6F-40E2-91A0-234F4A5DCED6}" type="datetimeFigureOut">
              <a:rPr lang="de-DE" smtClean="0"/>
              <a:t>24.06.2019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7" y="6408738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b="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08017" y="6408738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/>
            </a:lvl1pPr>
          </a:lstStyle>
          <a:p>
            <a:fld id="{FCF51325-F362-40D5-91DC-1F45E88EF746}" type="slidenum">
              <a:rPr lang="de-DE" smtClean="0"/>
              <a:t>‹Nr.›</a:t>
            </a:fld>
            <a:endParaRPr lang="de-DE"/>
          </a:p>
        </p:txBody>
      </p:sp>
      <p:grpSp>
        <p:nvGrpSpPr>
          <p:cNvPr id="1031" name="Group 55"/>
          <p:cNvGrpSpPr>
            <a:grpSpLocks/>
          </p:cNvGrpSpPr>
          <p:nvPr/>
        </p:nvGrpSpPr>
        <p:grpSpPr bwMode="auto">
          <a:xfrm>
            <a:off x="0" y="71439"/>
            <a:ext cx="12192000" cy="6334125"/>
            <a:chOff x="0" y="45"/>
            <a:chExt cx="5760" cy="3990"/>
          </a:xfrm>
        </p:grpSpPr>
        <p:sp>
          <p:nvSpPr>
            <p:cNvPr id="1032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sp>
          <p:nvSpPr>
            <p:cNvPr id="1033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  <a:defRPr/>
              </a:pPr>
              <a:endParaRPr lang="de-DE" sz="1800"/>
            </a:p>
          </p:txBody>
        </p:sp>
        <p:pic>
          <p:nvPicPr>
            <p:cNvPr id="1034" name="Picture 10" descr="Logo-grün-peter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39" y="45"/>
              <a:ext cx="52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35" name="Group 41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1066" name="AutoShape 4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 userDrawn="1"/>
            </p:nvSpPr>
            <p:spPr bwMode="auto">
              <a:xfrm>
                <a:off x="3919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68" name="Freeform 44"/>
              <p:cNvSpPr>
                <a:spLocks noEditPoints="1"/>
              </p:cNvSpPr>
              <p:nvPr userDrawn="1"/>
            </p:nvSpPr>
            <p:spPr bwMode="auto">
              <a:xfrm>
                <a:off x="391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 userDrawn="1"/>
            </p:nvSpPr>
            <p:spPr bwMode="auto">
              <a:xfrm>
                <a:off x="4078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70" name="Freeform 46"/>
              <p:cNvSpPr>
                <a:spLocks noEditPoints="1"/>
              </p:cNvSpPr>
              <p:nvPr userDrawn="1"/>
            </p:nvSpPr>
            <p:spPr bwMode="auto">
              <a:xfrm>
                <a:off x="407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 userDrawn="1"/>
            </p:nvSpPr>
            <p:spPr bwMode="auto">
              <a:xfrm>
                <a:off x="4237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72" name="Freeform 48"/>
              <p:cNvSpPr>
                <a:spLocks noEditPoints="1"/>
              </p:cNvSpPr>
              <p:nvPr userDrawn="1"/>
            </p:nvSpPr>
            <p:spPr bwMode="auto">
              <a:xfrm>
                <a:off x="4235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 userDrawn="1"/>
            </p:nvSpPr>
            <p:spPr bwMode="auto">
              <a:xfrm>
                <a:off x="4397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74" name="Freeform 50"/>
              <p:cNvSpPr>
                <a:spLocks noEditPoints="1"/>
              </p:cNvSpPr>
              <p:nvPr userDrawn="1"/>
            </p:nvSpPr>
            <p:spPr bwMode="auto">
              <a:xfrm>
                <a:off x="4394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 userDrawn="1"/>
            </p:nvSpPr>
            <p:spPr bwMode="auto">
              <a:xfrm>
                <a:off x="4555" y="198"/>
                <a:ext cx="147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76" name="Freeform 52"/>
              <p:cNvSpPr>
                <a:spLocks noEditPoints="1"/>
              </p:cNvSpPr>
              <p:nvPr userDrawn="1"/>
            </p:nvSpPr>
            <p:spPr bwMode="auto">
              <a:xfrm>
                <a:off x="4553" y="195"/>
                <a:ext cx="151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  <p:sp>
            <p:nvSpPr>
              <p:cNvPr id="1078" name="Freeform 5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de-DE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5122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60363" indent="-360363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93763" indent="-354013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433513" indent="-36036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973263" indent="-36036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1600">
          <a:solidFill>
            <a:schemeClr val="tx1"/>
          </a:solidFill>
          <a:latin typeface="+mn-lt"/>
        </a:defRPr>
      </a:lvl4pPr>
      <a:lvl5pPr marL="2513013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5pPr>
      <a:lvl6pPr marL="29718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6pPr>
      <a:lvl7pPr marL="34290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7pPr>
      <a:lvl8pPr marL="38862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8pPr>
      <a:lvl9pPr marL="43434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Scenario Definition </a:t>
            </a:r>
            <a:r>
              <a:rPr lang="de-DE" dirty="0" err="1" smtClean="0"/>
              <a:t>according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EN 45545-1 </a:t>
            </a:r>
            <a:r>
              <a:rPr lang="de-DE" dirty="0" err="1" smtClean="0"/>
              <a:t>and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Balance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Opacity</a:t>
            </a:r>
            <a:r>
              <a:rPr lang="de-DE" dirty="0" smtClean="0"/>
              <a:t>, </a:t>
            </a:r>
            <a:r>
              <a:rPr lang="de-DE" dirty="0" err="1" smtClean="0"/>
              <a:t>Toxicity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Flamability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601046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Structure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Scenario Definition –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known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standards</a:t>
            </a:r>
            <a:r>
              <a:rPr lang="de-DE" dirty="0" smtClean="0"/>
              <a:t>?</a:t>
            </a:r>
          </a:p>
          <a:p>
            <a:r>
              <a:rPr lang="de-DE" dirty="0" smtClean="0"/>
              <a:t>Parameter </a:t>
            </a:r>
            <a:r>
              <a:rPr lang="de-DE" dirty="0" err="1" smtClean="0"/>
              <a:t>balance</a:t>
            </a:r>
            <a:r>
              <a:rPr lang="de-DE" dirty="0" smtClean="0"/>
              <a:t> –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say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6386784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1247967" cy="538843"/>
          </a:xfrm>
        </p:spPr>
        <p:txBody>
          <a:bodyPr/>
          <a:lstStyle/>
          <a:p>
            <a:r>
              <a:rPr lang="de-DE" dirty="0" smtClean="0"/>
              <a:t>Scenario Definition (1)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726621"/>
            <a:ext cx="11247967" cy="5547179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Operation </a:t>
            </a:r>
            <a:r>
              <a:rPr lang="de-DE" dirty="0" err="1" smtClean="0"/>
              <a:t>category</a:t>
            </a:r>
            <a:endParaRPr lang="de-DE" dirty="0" smtClean="0"/>
          </a:p>
          <a:p>
            <a:r>
              <a:rPr lang="de-DE" dirty="0" smtClean="0"/>
              <a:t>Class 1 – Not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in </a:t>
            </a:r>
            <a:r>
              <a:rPr lang="de-DE" dirty="0" err="1" smtClean="0"/>
              <a:t>tunnels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on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elevated</a:t>
            </a:r>
            <a:r>
              <a:rPr lang="de-DE" dirty="0" smtClean="0"/>
              <a:t> </a:t>
            </a:r>
            <a:r>
              <a:rPr lang="de-DE" dirty="0" err="1" smtClean="0"/>
              <a:t>track</a:t>
            </a:r>
            <a:r>
              <a:rPr lang="de-DE" dirty="0" smtClean="0"/>
              <a:t> </a:t>
            </a:r>
            <a:r>
              <a:rPr lang="de-DE" dirty="0" err="1" smtClean="0"/>
              <a:t>sections</a:t>
            </a:r>
            <a:endParaRPr lang="de-DE" dirty="0" smtClean="0"/>
          </a:p>
          <a:p>
            <a:pPr lvl="1"/>
            <a:r>
              <a:rPr lang="de-DE" dirty="0" smtClean="0"/>
              <a:t>Tunnels &lt; 10% </a:t>
            </a:r>
            <a:r>
              <a:rPr lang="de-DE" dirty="0" err="1" smtClean="0"/>
              <a:t>of</a:t>
            </a:r>
            <a:r>
              <a:rPr lang="de-DE" dirty="0" smtClean="0"/>
              <a:t> time</a:t>
            </a:r>
          </a:p>
          <a:p>
            <a:pPr lvl="1"/>
            <a:r>
              <a:rPr lang="de-DE" dirty="0" smtClean="0"/>
              <a:t>Tunnels &lt; 1 km</a:t>
            </a:r>
          </a:p>
          <a:p>
            <a:r>
              <a:rPr lang="de-DE" dirty="0" smtClean="0"/>
              <a:t>Class 2 –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in </a:t>
            </a:r>
            <a:r>
              <a:rPr lang="de-DE" dirty="0" err="1" smtClean="0"/>
              <a:t>tunnels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short</a:t>
            </a:r>
            <a:r>
              <a:rPr lang="de-DE" dirty="0" smtClean="0"/>
              <a:t> time </a:t>
            </a:r>
            <a:r>
              <a:rPr lang="de-DE" dirty="0" err="1" smtClean="0"/>
              <a:t>until</a:t>
            </a:r>
            <a:r>
              <a:rPr lang="de-DE" dirty="0" smtClean="0"/>
              <a:t> </a:t>
            </a:r>
            <a:r>
              <a:rPr lang="de-DE" dirty="0" err="1" smtClean="0"/>
              <a:t>safe</a:t>
            </a:r>
            <a:r>
              <a:rPr lang="de-DE" dirty="0" smtClean="0"/>
              <a:t> </a:t>
            </a:r>
            <a:r>
              <a:rPr lang="de-DE" dirty="0" err="1" smtClean="0"/>
              <a:t>stop</a:t>
            </a:r>
            <a:endParaRPr lang="de-DE" dirty="0"/>
          </a:p>
          <a:p>
            <a:pPr lvl="1"/>
            <a:r>
              <a:rPr lang="de-DE" dirty="0" smtClean="0"/>
              <a:t>&lt;4 min</a:t>
            </a:r>
          </a:p>
          <a:p>
            <a:r>
              <a:rPr lang="de-DE" dirty="0" smtClean="0"/>
              <a:t>Class 3 –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in </a:t>
            </a:r>
            <a:r>
              <a:rPr lang="de-DE" dirty="0" err="1" smtClean="0"/>
              <a:t>tunnels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long</a:t>
            </a:r>
            <a:r>
              <a:rPr lang="de-DE" dirty="0" smtClean="0"/>
              <a:t> time </a:t>
            </a:r>
            <a:r>
              <a:rPr lang="de-DE" dirty="0" err="1" smtClean="0"/>
              <a:t>until</a:t>
            </a:r>
            <a:r>
              <a:rPr lang="de-DE" dirty="0" smtClean="0"/>
              <a:t> </a:t>
            </a:r>
            <a:r>
              <a:rPr lang="de-DE" dirty="0" err="1" smtClean="0"/>
              <a:t>safe</a:t>
            </a:r>
            <a:r>
              <a:rPr lang="de-DE" dirty="0" smtClean="0"/>
              <a:t> </a:t>
            </a:r>
            <a:r>
              <a:rPr lang="de-DE" dirty="0" err="1" smtClean="0"/>
              <a:t>stop</a:t>
            </a:r>
            <a:endParaRPr lang="de-DE" dirty="0" smtClean="0"/>
          </a:p>
          <a:p>
            <a:pPr lvl="1"/>
            <a:r>
              <a:rPr lang="de-DE" dirty="0" smtClean="0"/>
              <a:t>&gt;4 min</a:t>
            </a:r>
          </a:p>
          <a:p>
            <a:r>
              <a:rPr lang="de-DE" dirty="0" smtClean="0"/>
              <a:t>Class 4 – Safe </a:t>
            </a:r>
            <a:r>
              <a:rPr lang="de-DE" dirty="0" err="1" smtClean="0"/>
              <a:t>stop</a:t>
            </a:r>
            <a:r>
              <a:rPr lang="de-DE" dirty="0" smtClean="0"/>
              <a:t> after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driving</a:t>
            </a:r>
            <a:r>
              <a:rPr lang="de-DE" dirty="0" smtClean="0"/>
              <a:t> time</a:t>
            </a:r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Design </a:t>
            </a:r>
            <a:r>
              <a:rPr lang="de-DE" dirty="0" err="1" smtClean="0"/>
              <a:t>category</a:t>
            </a:r>
            <a:endParaRPr lang="de-DE" dirty="0"/>
          </a:p>
          <a:p>
            <a:r>
              <a:rPr lang="de-DE" dirty="0" smtClean="0"/>
              <a:t>A </a:t>
            </a:r>
            <a:r>
              <a:rPr lang="de-DE" dirty="0"/>
              <a:t>– </a:t>
            </a:r>
            <a:r>
              <a:rPr lang="de-DE" dirty="0" err="1"/>
              <a:t>Automatic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staff</a:t>
            </a:r>
            <a:r>
              <a:rPr lang="de-DE" dirty="0"/>
              <a:t> on </a:t>
            </a:r>
            <a:r>
              <a:rPr lang="de-DE" dirty="0" err="1"/>
              <a:t>board</a:t>
            </a:r>
            <a:endParaRPr lang="de-DE" dirty="0"/>
          </a:p>
          <a:p>
            <a:r>
              <a:rPr lang="de-DE" dirty="0"/>
              <a:t>D – double </a:t>
            </a:r>
            <a:r>
              <a:rPr lang="de-DE" dirty="0" err="1"/>
              <a:t>decker</a:t>
            </a:r>
            <a:endParaRPr lang="de-DE" dirty="0"/>
          </a:p>
          <a:p>
            <a:r>
              <a:rPr lang="de-DE" dirty="0"/>
              <a:t>S – </a:t>
            </a:r>
            <a:r>
              <a:rPr lang="de-DE" dirty="0" err="1"/>
              <a:t>sleeping</a:t>
            </a:r>
            <a:r>
              <a:rPr lang="de-DE" dirty="0"/>
              <a:t> </a:t>
            </a:r>
            <a:r>
              <a:rPr lang="de-DE" dirty="0" err="1"/>
              <a:t>cars</a:t>
            </a:r>
            <a:endParaRPr lang="de-DE" dirty="0"/>
          </a:p>
          <a:p>
            <a:r>
              <a:rPr lang="de-DE" dirty="0"/>
              <a:t>N – all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cars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466747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Scenario Definition (2) – </a:t>
            </a:r>
            <a:r>
              <a:rPr lang="de-DE" dirty="0" err="1" smtClean="0"/>
              <a:t>Hazard</a:t>
            </a:r>
            <a:r>
              <a:rPr lang="de-DE" dirty="0" smtClean="0"/>
              <a:t> Levels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9197410"/>
              </p:ext>
            </p:extLst>
          </p:nvPr>
        </p:nvGraphicFramePr>
        <p:xfrm>
          <a:off x="609600" y="1854200"/>
          <a:ext cx="9372865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573">
                  <a:extLst>
                    <a:ext uri="{9D8B030D-6E8A-4147-A177-3AD203B41FA5}">
                      <a16:colId xmlns:a16="http://schemas.microsoft.com/office/drawing/2014/main" val="591029002"/>
                    </a:ext>
                  </a:extLst>
                </a:gridCol>
                <a:gridCol w="1874573">
                  <a:extLst>
                    <a:ext uri="{9D8B030D-6E8A-4147-A177-3AD203B41FA5}">
                      <a16:colId xmlns:a16="http://schemas.microsoft.com/office/drawing/2014/main" val="39727271"/>
                    </a:ext>
                  </a:extLst>
                </a:gridCol>
                <a:gridCol w="1874573">
                  <a:extLst>
                    <a:ext uri="{9D8B030D-6E8A-4147-A177-3AD203B41FA5}">
                      <a16:colId xmlns:a16="http://schemas.microsoft.com/office/drawing/2014/main" val="2548364022"/>
                    </a:ext>
                  </a:extLst>
                </a:gridCol>
                <a:gridCol w="1874573">
                  <a:extLst>
                    <a:ext uri="{9D8B030D-6E8A-4147-A177-3AD203B41FA5}">
                      <a16:colId xmlns:a16="http://schemas.microsoft.com/office/drawing/2014/main" val="1471435104"/>
                    </a:ext>
                  </a:extLst>
                </a:gridCol>
                <a:gridCol w="1874573">
                  <a:extLst>
                    <a:ext uri="{9D8B030D-6E8A-4147-A177-3AD203B41FA5}">
                      <a16:colId xmlns:a16="http://schemas.microsoft.com/office/drawing/2014/main" val="12478160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de-DE" dirty="0" smtClean="0"/>
                        <a:t>Design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category</a:t>
                      </a:r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581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Operation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category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992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723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HL2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160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HL3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95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HL3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152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11846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Bus vs. Train: </a:t>
            </a:r>
            <a:r>
              <a:rPr lang="de-DE" dirty="0" err="1" smtClean="0"/>
              <a:t>Stopping</a:t>
            </a:r>
            <a:r>
              <a:rPr lang="de-DE" dirty="0" smtClean="0"/>
              <a:t> Time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el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5121711"/>
                  </p:ext>
                </p:extLst>
              </p:nvPr>
            </p:nvGraphicFramePr>
            <p:xfrm>
              <a:off x="537936" y="1630364"/>
              <a:ext cx="8793843" cy="39275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31281">
                      <a:extLst>
                        <a:ext uri="{9D8B030D-6E8A-4147-A177-3AD203B41FA5}">
                          <a16:colId xmlns:a16="http://schemas.microsoft.com/office/drawing/2014/main" val="579683769"/>
                        </a:ext>
                      </a:extLst>
                    </a:gridCol>
                    <a:gridCol w="2931281">
                      <a:extLst>
                        <a:ext uri="{9D8B030D-6E8A-4147-A177-3AD203B41FA5}">
                          <a16:colId xmlns:a16="http://schemas.microsoft.com/office/drawing/2014/main" val="1823591267"/>
                        </a:ext>
                      </a:extLst>
                    </a:gridCol>
                    <a:gridCol w="2931281">
                      <a:extLst>
                        <a:ext uri="{9D8B030D-6E8A-4147-A177-3AD203B41FA5}">
                          <a16:colId xmlns:a16="http://schemas.microsoft.com/office/drawing/2014/main" val="2809389313"/>
                        </a:ext>
                      </a:extLst>
                    </a:gridCol>
                  </a:tblGrid>
                  <a:tr h="488632"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Train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Bus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4618135"/>
                      </a:ext>
                    </a:extLst>
                  </a:tr>
                  <a:tr h="843393"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Travel </a:t>
                          </a:r>
                          <a:r>
                            <a:rPr lang="de-DE" dirty="0" err="1" smtClean="0"/>
                            <a:t>speed</a:t>
                          </a:r>
                          <a:endParaRPr lang="de-DE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140</a:t>
                          </a:r>
                          <a:r>
                            <a:rPr lang="de-DE" baseline="0" dirty="0" smtClean="0"/>
                            <a:t> km/h? </a:t>
                          </a:r>
                          <a:br>
                            <a:rPr lang="de-DE" baseline="0" dirty="0" smtClean="0"/>
                          </a:br>
                          <a:r>
                            <a:rPr lang="de-DE" baseline="0" dirty="0" smtClean="0"/>
                            <a:t>(~40 m/s)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100</a:t>
                          </a:r>
                          <a:r>
                            <a:rPr lang="de-DE" baseline="0" dirty="0" smtClean="0"/>
                            <a:t> </a:t>
                          </a:r>
                          <a:r>
                            <a:rPr lang="de-DE" baseline="0" dirty="0" smtClean="0"/>
                            <a:t>km/h</a:t>
                          </a:r>
                        </a:p>
                        <a:p>
                          <a:r>
                            <a:rPr lang="de-DE" baseline="0" dirty="0" smtClean="0"/>
                            <a:t>(~27 </a:t>
                          </a:r>
                          <a:r>
                            <a:rPr lang="de-DE" baseline="0" dirty="0" smtClean="0"/>
                            <a:t>m/s)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565333"/>
                      </a:ext>
                    </a:extLst>
                  </a:tr>
                  <a:tr h="843393"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Maximum</a:t>
                          </a:r>
                          <a:r>
                            <a:rPr lang="de-DE" baseline="0" dirty="0" smtClean="0"/>
                            <a:t> </a:t>
                          </a:r>
                          <a:r>
                            <a:rPr lang="de-DE" baseline="0" dirty="0" err="1" smtClean="0"/>
                            <a:t>Deceleration</a:t>
                          </a:r>
                          <a:endParaRPr lang="de-DE" baseline="0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1 m/s² (</a:t>
                          </a:r>
                          <a:r>
                            <a:rPr lang="de-DE" dirty="0" err="1" smtClean="0"/>
                            <a:t>steel</a:t>
                          </a:r>
                          <a:r>
                            <a:rPr lang="de-DE" baseline="0" dirty="0" smtClean="0"/>
                            <a:t> – </a:t>
                          </a:r>
                          <a:r>
                            <a:rPr lang="de-DE" baseline="0" dirty="0" err="1" smtClean="0"/>
                            <a:t>steel</a:t>
                          </a:r>
                          <a:r>
                            <a:rPr lang="de-DE" baseline="0" dirty="0" smtClean="0"/>
                            <a:t>)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5-8 m/s² (5 </a:t>
                          </a:r>
                          <a:r>
                            <a:rPr lang="de-DE" dirty="0" err="1" smtClean="0"/>
                            <a:t>being</a:t>
                          </a:r>
                          <a:r>
                            <a:rPr lang="de-DE" dirty="0" smtClean="0"/>
                            <a:t> </a:t>
                          </a:r>
                          <a:r>
                            <a:rPr lang="de-DE" dirty="0" err="1" smtClean="0"/>
                            <a:t>required</a:t>
                          </a:r>
                          <a:r>
                            <a:rPr lang="de-DE" dirty="0" smtClean="0"/>
                            <a:t> </a:t>
                          </a:r>
                          <a:r>
                            <a:rPr lang="de-DE" dirty="0" err="1" smtClean="0"/>
                            <a:t>by</a:t>
                          </a:r>
                          <a:r>
                            <a:rPr lang="de-DE" dirty="0" smtClean="0"/>
                            <a:t> UN R13)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9074227"/>
                      </a:ext>
                    </a:extLst>
                  </a:tr>
                  <a:tr h="488632"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Stopping</a:t>
                          </a:r>
                          <a:r>
                            <a:rPr lang="de-DE" baseline="0" dirty="0" smtClean="0"/>
                            <a:t> time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𝑆𝑡𝑜𝑝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num>
                                  <m:den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40 s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3.4 – 5.4 </a:t>
                          </a:r>
                          <a:r>
                            <a:rPr lang="de-DE" dirty="0" smtClean="0"/>
                            <a:t>s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9996019"/>
                      </a:ext>
                    </a:extLst>
                  </a:tr>
                  <a:tr h="488632"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Stopping </a:t>
                          </a:r>
                          <a:r>
                            <a:rPr lang="de-DE" dirty="0" err="1" smtClean="0"/>
                            <a:t>distance</a:t>
                          </a:r>
                          <a:endParaRPr lang="de-DE" dirty="0" smtClean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𝑆𝑡𝑜𝑝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</m:e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800</a:t>
                          </a:r>
                          <a:r>
                            <a:rPr lang="de-DE" baseline="0" dirty="0" smtClean="0"/>
                            <a:t> 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46 </a:t>
                          </a:r>
                          <a:r>
                            <a:rPr lang="de-DE" dirty="0" smtClean="0"/>
                            <a:t>m</a:t>
                          </a:r>
                          <a:r>
                            <a:rPr lang="de-DE" baseline="0" dirty="0" smtClean="0"/>
                            <a:t> - </a:t>
                          </a:r>
                          <a:r>
                            <a:rPr lang="de-DE" dirty="0" smtClean="0"/>
                            <a:t>73 </a:t>
                          </a:r>
                          <a:r>
                            <a:rPr lang="de-DE" dirty="0" smtClean="0"/>
                            <a:t>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114408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el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5121711"/>
                  </p:ext>
                </p:extLst>
              </p:nvPr>
            </p:nvGraphicFramePr>
            <p:xfrm>
              <a:off x="537936" y="1630364"/>
              <a:ext cx="8793843" cy="39275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31281">
                      <a:extLst>
                        <a:ext uri="{9D8B030D-6E8A-4147-A177-3AD203B41FA5}">
                          <a16:colId xmlns:a16="http://schemas.microsoft.com/office/drawing/2014/main" val="579683769"/>
                        </a:ext>
                      </a:extLst>
                    </a:gridCol>
                    <a:gridCol w="2931281">
                      <a:extLst>
                        <a:ext uri="{9D8B030D-6E8A-4147-A177-3AD203B41FA5}">
                          <a16:colId xmlns:a16="http://schemas.microsoft.com/office/drawing/2014/main" val="1823591267"/>
                        </a:ext>
                      </a:extLst>
                    </a:gridCol>
                    <a:gridCol w="2931281">
                      <a:extLst>
                        <a:ext uri="{9D8B030D-6E8A-4147-A177-3AD203B41FA5}">
                          <a16:colId xmlns:a16="http://schemas.microsoft.com/office/drawing/2014/main" val="2809389313"/>
                        </a:ext>
                      </a:extLst>
                    </a:gridCol>
                  </a:tblGrid>
                  <a:tr h="488632">
                    <a:tc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Train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Bus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4618135"/>
                      </a:ext>
                    </a:extLst>
                  </a:tr>
                  <a:tr h="843393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208" t="-61151" r="-200832" b="-3079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140</a:t>
                          </a:r>
                          <a:r>
                            <a:rPr lang="de-DE" baseline="0" dirty="0" smtClean="0"/>
                            <a:t> km/h? </a:t>
                          </a:r>
                          <a:br>
                            <a:rPr lang="de-DE" baseline="0" dirty="0" smtClean="0"/>
                          </a:br>
                          <a:r>
                            <a:rPr lang="de-DE" baseline="0" dirty="0" smtClean="0"/>
                            <a:t>(~40 m/s)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100</a:t>
                          </a:r>
                          <a:r>
                            <a:rPr lang="de-DE" baseline="0" dirty="0" smtClean="0"/>
                            <a:t> </a:t>
                          </a:r>
                          <a:r>
                            <a:rPr lang="de-DE" baseline="0" dirty="0" smtClean="0"/>
                            <a:t>km/h</a:t>
                          </a:r>
                        </a:p>
                        <a:p>
                          <a:r>
                            <a:rPr lang="de-DE" baseline="0" dirty="0" smtClean="0"/>
                            <a:t>(~27 </a:t>
                          </a:r>
                          <a:r>
                            <a:rPr lang="de-DE" baseline="0" dirty="0" smtClean="0"/>
                            <a:t>m/s)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565333"/>
                      </a:ext>
                    </a:extLst>
                  </a:tr>
                  <a:tr h="843393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208" t="-162319" r="-200832" b="-2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1 m/s² (</a:t>
                          </a:r>
                          <a:r>
                            <a:rPr lang="de-DE" dirty="0" err="1" smtClean="0"/>
                            <a:t>steel</a:t>
                          </a:r>
                          <a:r>
                            <a:rPr lang="de-DE" baseline="0" dirty="0" smtClean="0"/>
                            <a:t> – </a:t>
                          </a:r>
                          <a:r>
                            <a:rPr lang="de-DE" baseline="0" dirty="0" err="1" smtClean="0"/>
                            <a:t>steel</a:t>
                          </a:r>
                          <a:r>
                            <a:rPr lang="de-DE" baseline="0" dirty="0" smtClean="0"/>
                            <a:t>)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5-8 m/s² (5 </a:t>
                          </a:r>
                          <a:r>
                            <a:rPr lang="de-DE" dirty="0" err="1" smtClean="0"/>
                            <a:t>being</a:t>
                          </a:r>
                          <a:r>
                            <a:rPr lang="de-DE" dirty="0" smtClean="0"/>
                            <a:t> </a:t>
                          </a:r>
                          <a:r>
                            <a:rPr lang="de-DE" dirty="0" err="1" smtClean="0"/>
                            <a:t>required</a:t>
                          </a:r>
                          <a:r>
                            <a:rPr lang="de-DE" dirty="0" smtClean="0"/>
                            <a:t> </a:t>
                          </a:r>
                          <a:r>
                            <a:rPr lang="de-DE" dirty="0" err="1" smtClean="0"/>
                            <a:t>by</a:t>
                          </a:r>
                          <a:r>
                            <a:rPr lang="de-DE" dirty="0" smtClean="0"/>
                            <a:t> UN R13)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9074227"/>
                      </a:ext>
                    </a:extLst>
                  </a:tr>
                  <a:tr h="83597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208" t="-262319" r="-200832" b="-1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40 s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3.4 – 5.4 </a:t>
                          </a:r>
                          <a:r>
                            <a:rPr lang="de-DE" dirty="0" smtClean="0"/>
                            <a:t>s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09996019"/>
                      </a:ext>
                    </a:extLst>
                  </a:tr>
                  <a:tr h="91617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2"/>
                          <a:stretch>
                            <a:fillRect l="-208" t="-333333" r="-200832" b="-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800</a:t>
                          </a:r>
                          <a:r>
                            <a:rPr lang="de-DE" baseline="0" dirty="0" smtClean="0"/>
                            <a:t> m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smtClean="0"/>
                            <a:t>46 </a:t>
                          </a:r>
                          <a:r>
                            <a:rPr lang="de-DE" dirty="0" smtClean="0"/>
                            <a:t>m</a:t>
                          </a:r>
                          <a:r>
                            <a:rPr lang="de-DE" baseline="0" dirty="0" smtClean="0"/>
                            <a:t> - </a:t>
                          </a:r>
                          <a:r>
                            <a:rPr lang="de-DE" dirty="0" smtClean="0"/>
                            <a:t>73 </a:t>
                          </a:r>
                          <a:r>
                            <a:rPr lang="de-DE" dirty="0" smtClean="0"/>
                            <a:t>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114408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1941162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Bus vs. Train: </a:t>
            </a:r>
            <a:r>
              <a:rPr lang="de-DE" dirty="0" err="1" smtClean="0"/>
              <a:t>Escape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Bus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able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maneuver</a:t>
            </a:r>
            <a:r>
              <a:rPr lang="de-DE" dirty="0" smtClean="0"/>
              <a:t> </a:t>
            </a:r>
            <a:r>
              <a:rPr lang="de-DE" dirty="0" err="1" smtClean="0"/>
              <a:t>laterally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Escape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expected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to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possible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everywhere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Trains: </a:t>
            </a:r>
            <a:r>
              <a:rPr lang="de-DE" dirty="0" err="1" smtClean="0">
                <a:sym typeface="Wingdings" panose="05000000000000000000" pitchFamily="2" charset="2"/>
              </a:rPr>
              <a:t>Escape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takes</a:t>
            </a:r>
            <a:r>
              <a:rPr lang="de-DE" dirty="0" smtClean="0">
                <a:sym typeface="Wingdings" panose="05000000000000000000" pitchFamily="2" charset="2"/>
              </a:rPr>
              <a:t> time (e.g. </a:t>
            </a:r>
            <a:r>
              <a:rPr lang="de-DE" dirty="0" err="1" smtClean="0">
                <a:sym typeface="Wingdings" panose="05000000000000000000" pitchFamily="2" charset="2"/>
              </a:rPr>
              <a:t>height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of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doors</a:t>
            </a:r>
            <a:r>
              <a:rPr lang="de-DE" dirty="0" smtClean="0">
                <a:sym typeface="Wingdings" panose="05000000000000000000" pitchFamily="2" charset="2"/>
              </a:rPr>
              <a:t>), </a:t>
            </a:r>
            <a:r>
              <a:rPr lang="de-DE" dirty="0" err="1" smtClean="0">
                <a:sym typeface="Wingdings" panose="05000000000000000000" pitchFamily="2" charset="2"/>
              </a:rPr>
              <a:t>takes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place</a:t>
            </a:r>
            <a:r>
              <a:rPr lang="de-DE" dirty="0" smtClean="0">
                <a:sym typeface="Wingdings" panose="05000000000000000000" pitchFamily="2" charset="2"/>
              </a:rPr>
              <a:t> (e.g. </a:t>
            </a:r>
            <a:r>
              <a:rPr lang="de-DE" dirty="0" err="1" smtClean="0">
                <a:sym typeface="Wingdings" panose="05000000000000000000" pitchFamily="2" charset="2"/>
              </a:rPr>
              <a:t>sufficient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free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space</a:t>
            </a:r>
            <a:r>
              <a:rPr lang="de-DE" dirty="0" smtClean="0">
                <a:sym typeface="Wingdings" panose="05000000000000000000" pitchFamily="2" charset="2"/>
              </a:rPr>
              <a:t> on </a:t>
            </a:r>
            <a:r>
              <a:rPr lang="de-DE" dirty="0" err="1" smtClean="0">
                <a:sym typeface="Wingdings" panose="05000000000000000000" pitchFamily="2" charset="2"/>
              </a:rPr>
              <a:t>the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side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of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the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train</a:t>
            </a:r>
            <a:endParaRPr lang="de-DE" dirty="0" smtClean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 smtClean="0">
                <a:sym typeface="Wingdings" panose="05000000000000000000" pitchFamily="2" charset="2"/>
              </a:rPr>
              <a:t>What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can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appropriate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timing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values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for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busses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with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respect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to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trains</a:t>
            </a:r>
            <a:r>
              <a:rPr lang="de-DE" dirty="0" smtClean="0">
                <a:sym typeface="Wingdings" panose="05000000000000000000" pitchFamily="2" charset="2"/>
              </a:rPr>
              <a:t>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108195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Balancing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Parameters – </a:t>
            </a:r>
            <a:r>
              <a:rPr lang="de-DE" dirty="0" err="1" smtClean="0"/>
              <a:t>Actually</a:t>
            </a:r>
            <a:r>
              <a:rPr lang="de-DE" dirty="0" smtClean="0"/>
              <a:t> </a:t>
            </a:r>
            <a:r>
              <a:rPr lang="de-DE" dirty="0" err="1" smtClean="0"/>
              <a:t>Four</a:t>
            </a:r>
            <a:r>
              <a:rPr lang="de-DE" smtClean="0"/>
              <a:t> Parameters?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Toxicity</a:t>
            </a:r>
            <a:endParaRPr lang="de-DE" dirty="0" smtClean="0"/>
          </a:p>
          <a:p>
            <a:r>
              <a:rPr lang="de-DE" dirty="0" err="1" smtClean="0"/>
              <a:t>Flamability</a:t>
            </a:r>
            <a:endParaRPr lang="de-DE" dirty="0" smtClean="0"/>
          </a:p>
          <a:p>
            <a:r>
              <a:rPr lang="de-DE" dirty="0" err="1" smtClean="0"/>
              <a:t>Opacity</a:t>
            </a:r>
            <a:endParaRPr lang="de-DE" dirty="0" smtClean="0"/>
          </a:p>
          <a:p>
            <a:r>
              <a:rPr lang="de-DE" dirty="0" smtClean="0"/>
              <a:t>Price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07043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bastmuster07">
  <a:themeElements>
    <a:clrScheme name="bastmuster07 1">
      <a:dk1>
        <a:srgbClr val="000000"/>
      </a:dk1>
      <a:lt1>
        <a:srgbClr val="F4FAF4"/>
      </a:lt1>
      <a:dk2>
        <a:srgbClr val="000000"/>
      </a:dk2>
      <a:lt2>
        <a:srgbClr val="808080"/>
      </a:lt2>
      <a:accent1>
        <a:srgbClr val="54B631"/>
      </a:accent1>
      <a:accent2>
        <a:srgbClr val="CC8648"/>
      </a:accent2>
      <a:accent3>
        <a:srgbClr val="F8FCF8"/>
      </a:accent3>
      <a:accent4>
        <a:srgbClr val="000000"/>
      </a:accent4>
      <a:accent5>
        <a:srgbClr val="B3D7AD"/>
      </a:accent5>
      <a:accent6>
        <a:srgbClr val="B97940"/>
      </a:accent6>
      <a:hlink>
        <a:srgbClr val="667AB3"/>
      </a:hlink>
      <a:folHlink>
        <a:srgbClr val="FFF500"/>
      </a:folHlink>
    </a:clrScheme>
    <a:fontScheme name="bastmuster0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astmuster07 1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8FCF8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FFFFF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3">
        <a:dk1>
          <a:srgbClr val="000000"/>
        </a:dk1>
        <a:lt1>
          <a:srgbClr val="F4FAF4"/>
        </a:lt1>
        <a:dk2>
          <a:srgbClr val="6E6E6E"/>
        </a:dk2>
        <a:lt2>
          <a:srgbClr val="AAAAAA"/>
        </a:lt2>
        <a:accent1>
          <a:srgbClr val="8CD26E"/>
        </a:accent1>
        <a:accent2>
          <a:srgbClr val="DCB48C"/>
        </a:accent2>
        <a:accent3>
          <a:srgbClr val="F8FCF8"/>
        </a:accent3>
        <a:accent4>
          <a:srgbClr val="000000"/>
        </a:accent4>
        <a:accent5>
          <a:srgbClr val="C5E5BA"/>
        </a:accent5>
        <a:accent6>
          <a:srgbClr val="C7A37E"/>
        </a:accent6>
        <a:hlink>
          <a:srgbClr val="A0AAC8"/>
        </a:hlink>
        <a:folHlink>
          <a:srgbClr val="FAF0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4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F8FCF8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5">
        <a:dk1>
          <a:srgbClr val="000000"/>
        </a:dk1>
        <a:lt1>
          <a:srgbClr val="96C896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C9E0C9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6">
        <a:dk1>
          <a:srgbClr val="000000"/>
        </a:dk1>
        <a:lt1>
          <a:srgbClr val="3399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DCA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Einleitung P-Besuch</Template>
  <TotalTime>0</TotalTime>
  <Words>239</Words>
  <Application>Microsoft Office PowerPoint</Application>
  <PresentationFormat>Breitbild</PresentationFormat>
  <Paragraphs>77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Cambria Math</vt:lpstr>
      <vt:lpstr>Verdana</vt:lpstr>
      <vt:lpstr>Wingdings</vt:lpstr>
      <vt:lpstr>bastmuster07</vt:lpstr>
      <vt:lpstr>Scenario Definition according to EN 45545-1 and Balance of Opacity, Toxicity and Flamability</vt:lpstr>
      <vt:lpstr>Structure</vt:lpstr>
      <vt:lpstr>Scenario Definition (1)</vt:lpstr>
      <vt:lpstr>Scenario Definition (2) – Hazard Levels</vt:lpstr>
      <vt:lpstr>Bus vs. Train: Stopping Time</vt:lpstr>
      <vt:lpstr>Bus vs. Train: Escape</vt:lpstr>
      <vt:lpstr>Balancing of Parameters – Actually Four Parameters?</vt:lpstr>
    </vt:vector>
  </TitlesOfParts>
  <Company>BASt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Definition according to EN 45545-1</dc:title>
  <dc:creator>seiniger</dc:creator>
  <cp:lastModifiedBy>seiniger</cp:lastModifiedBy>
  <cp:revision>3</cp:revision>
  <dcterms:created xsi:type="dcterms:W3CDTF">2019-06-21T06:50:15Z</dcterms:created>
  <dcterms:modified xsi:type="dcterms:W3CDTF">2019-06-24T10:51:33Z</dcterms:modified>
</cp:coreProperties>
</file>