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sldIdLst>
    <p:sldId id="290" r:id="rId2"/>
    <p:sldId id="320" r:id="rId3"/>
    <p:sldId id="324" r:id="rId4"/>
    <p:sldId id="325" r:id="rId5"/>
    <p:sldId id="323" r:id="rId6"/>
    <p:sldId id="326" r:id="rId7"/>
    <p:sldId id="327" r:id="rId8"/>
    <p:sldId id="328" r:id="rId9"/>
    <p:sldId id="335" r:id="rId10"/>
    <p:sldId id="329" r:id="rId11"/>
    <p:sldId id="336" r:id="rId12"/>
    <p:sldId id="331" r:id="rId13"/>
    <p:sldId id="332" r:id="rId14"/>
    <p:sldId id="333" r:id="rId15"/>
    <p:sldId id="334"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0070C0"/>
    <a:srgbClr val="000000"/>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990" autoAdjust="0"/>
    <p:restoredTop sz="95256" autoAdjust="0"/>
  </p:normalViewPr>
  <p:slideViewPr>
    <p:cSldViewPr snapToGrid="0" snapToObjects="1">
      <p:cViewPr varScale="1">
        <p:scale>
          <a:sx n="67" d="100"/>
          <a:sy n="67" d="100"/>
        </p:scale>
        <p:origin x="90" y="270"/>
      </p:cViewPr>
      <p:guideLst/>
    </p:cSldViewPr>
  </p:slideViewPr>
  <p:outlineViewPr>
    <p:cViewPr>
      <p:scale>
        <a:sx n="33" d="100"/>
        <a:sy n="33" d="100"/>
      </p:scale>
      <p:origin x="0" y="-7224"/>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F45EE6-D2F3-0044-A4F5-86C1CCEFAA48}" type="datetimeFigureOut">
              <a:rPr lang="nl-NL" smtClean="0"/>
              <a:t>26-6-2019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9AC82A-1C25-7245-8C23-D68EF8998A90}" type="slidenum">
              <a:rPr lang="nl-NL" smtClean="0"/>
              <a:t>‹nr.›</a:t>
            </a:fld>
            <a:endParaRPr lang="nl-NL"/>
          </a:p>
        </p:txBody>
      </p:sp>
    </p:spTree>
    <p:extLst>
      <p:ext uri="{BB962C8B-B14F-4D97-AF65-F5344CB8AC3E}">
        <p14:creationId xmlns:p14="http://schemas.microsoft.com/office/powerpoint/2010/main" val="25219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39AC82A-1C25-7245-8C23-D68EF8998A90}" type="slidenum">
              <a:rPr lang="nl-NL" smtClean="0"/>
              <a:t>1</a:t>
            </a:fld>
            <a:endParaRPr lang="nl-NL"/>
          </a:p>
        </p:txBody>
      </p:sp>
    </p:spTree>
    <p:extLst>
      <p:ext uri="{BB962C8B-B14F-4D97-AF65-F5344CB8AC3E}">
        <p14:creationId xmlns:p14="http://schemas.microsoft.com/office/powerpoint/2010/main" val="43342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12</a:t>
            </a:fld>
            <a:endParaRPr lang="nl-NL"/>
          </a:p>
        </p:txBody>
      </p:sp>
    </p:spTree>
    <p:extLst>
      <p:ext uri="{BB962C8B-B14F-4D97-AF65-F5344CB8AC3E}">
        <p14:creationId xmlns:p14="http://schemas.microsoft.com/office/powerpoint/2010/main" val="1834338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13</a:t>
            </a:fld>
            <a:endParaRPr lang="nl-NL"/>
          </a:p>
        </p:txBody>
      </p:sp>
    </p:spTree>
    <p:extLst>
      <p:ext uri="{BB962C8B-B14F-4D97-AF65-F5344CB8AC3E}">
        <p14:creationId xmlns:p14="http://schemas.microsoft.com/office/powerpoint/2010/main" val="3144608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14</a:t>
            </a:fld>
            <a:endParaRPr lang="nl-NL"/>
          </a:p>
        </p:txBody>
      </p:sp>
    </p:spTree>
    <p:extLst>
      <p:ext uri="{BB962C8B-B14F-4D97-AF65-F5344CB8AC3E}">
        <p14:creationId xmlns:p14="http://schemas.microsoft.com/office/powerpoint/2010/main" val="1987809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15</a:t>
            </a:fld>
            <a:endParaRPr lang="nl-NL"/>
          </a:p>
        </p:txBody>
      </p:sp>
    </p:spTree>
    <p:extLst>
      <p:ext uri="{BB962C8B-B14F-4D97-AF65-F5344CB8AC3E}">
        <p14:creationId xmlns:p14="http://schemas.microsoft.com/office/powerpoint/2010/main" val="1821132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2</a:t>
            </a:fld>
            <a:endParaRPr lang="nl-NL"/>
          </a:p>
        </p:txBody>
      </p:sp>
    </p:spTree>
    <p:extLst>
      <p:ext uri="{BB962C8B-B14F-4D97-AF65-F5344CB8AC3E}">
        <p14:creationId xmlns:p14="http://schemas.microsoft.com/office/powerpoint/2010/main" val="175086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3</a:t>
            </a:fld>
            <a:endParaRPr lang="nl-NL"/>
          </a:p>
        </p:txBody>
      </p:sp>
    </p:spTree>
    <p:extLst>
      <p:ext uri="{BB962C8B-B14F-4D97-AF65-F5344CB8AC3E}">
        <p14:creationId xmlns:p14="http://schemas.microsoft.com/office/powerpoint/2010/main" val="467012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6</a:t>
            </a:fld>
            <a:endParaRPr lang="nl-NL"/>
          </a:p>
        </p:txBody>
      </p:sp>
    </p:spTree>
    <p:extLst>
      <p:ext uri="{BB962C8B-B14F-4D97-AF65-F5344CB8AC3E}">
        <p14:creationId xmlns:p14="http://schemas.microsoft.com/office/powerpoint/2010/main" val="3333247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7</a:t>
            </a:fld>
            <a:endParaRPr lang="nl-NL"/>
          </a:p>
        </p:txBody>
      </p:sp>
    </p:spTree>
    <p:extLst>
      <p:ext uri="{BB962C8B-B14F-4D97-AF65-F5344CB8AC3E}">
        <p14:creationId xmlns:p14="http://schemas.microsoft.com/office/powerpoint/2010/main" val="659280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8</a:t>
            </a:fld>
            <a:endParaRPr lang="nl-NL"/>
          </a:p>
        </p:txBody>
      </p:sp>
    </p:spTree>
    <p:extLst>
      <p:ext uri="{BB962C8B-B14F-4D97-AF65-F5344CB8AC3E}">
        <p14:creationId xmlns:p14="http://schemas.microsoft.com/office/powerpoint/2010/main" val="2858961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9</a:t>
            </a:fld>
            <a:endParaRPr lang="nl-NL"/>
          </a:p>
        </p:txBody>
      </p:sp>
    </p:spTree>
    <p:extLst>
      <p:ext uri="{BB962C8B-B14F-4D97-AF65-F5344CB8AC3E}">
        <p14:creationId xmlns:p14="http://schemas.microsoft.com/office/powerpoint/2010/main" val="1069062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10</a:t>
            </a:fld>
            <a:endParaRPr lang="nl-NL"/>
          </a:p>
        </p:txBody>
      </p:sp>
    </p:spTree>
    <p:extLst>
      <p:ext uri="{BB962C8B-B14F-4D97-AF65-F5344CB8AC3E}">
        <p14:creationId xmlns:p14="http://schemas.microsoft.com/office/powerpoint/2010/main" val="2181299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139AC82A-1C25-7245-8C23-D68EF8998A90}" type="slidenum">
              <a:rPr lang="nl-NL" smtClean="0"/>
              <a:t>11</a:t>
            </a:fld>
            <a:endParaRPr lang="nl-NL"/>
          </a:p>
        </p:txBody>
      </p:sp>
    </p:spTree>
    <p:extLst>
      <p:ext uri="{BB962C8B-B14F-4D97-AF65-F5344CB8AC3E}">
        <p14:creationId xmlns:p14="http://schemas.microsoft.com/office/powerpoint/2010/main" val="37136027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334947" y="2789500"/>
            <a:ext cx="9522106" cy="891250"/>
          </a:xfrm>
        </p:spPr>
        <p:txBody>
          <a:bodyPr>
            <a:normAutofit/>
          </a:bodyPr>
          <a:lstStyle>
            <a:lvl1pPr marL="0" indent="0" algn="ctr">
              <a:buNone/>
              <a:defRPr sz="2500">
                <a:solidFill>
                  <a:srgbClr val="0070C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5" name="Afbeelding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60427" y="3970116"/>
            <a:ext cx="4722863" cy="1407661"/>
          </a:xfrm>
          <a:prstGeom prst="rect">
            <a:avLst/>
          </a:prstGeom>
        </p:spPr>
      </p:pic>
      <p:sp>
        <p:nvSpPr>
          <p:cNvPr id="8" name="Titel 1"/>
          <p:cNvSpPr>
            <a:spLocks noGrp="1"/>
          </p:cNvSpPr>
          <p:nvPr>
            <p:ph type="title"/>
          </p:nvPr>
        </p:nvSpPr>
        <p:spPr>
          <a:xfrm>
            <a:off x="1334946" y="1481559"/>
            <a:ext cx="9522107" cy="1307941"/>
          </a:xfrm>
        </p:spPr>
        <p:txBody>
          <a:bodyPr/>
          <a:lstStyle/>
          <a:p>
            <a:r>
              <a:rPr lang="nl-NL"/>
              <a:t>Klik om de stijl te bewerken</a:t>
            </a:r>
            <a:endParaRPr lang="nl-NL" dirty="0"/>
          </a:p>
        </p:txBody>
      </p:sp>
      <p:sp>
        <p:nvSpPr>
          <p:cNvPr id="9" name="Tijdelijke aanduiding voor datum 3"/>
          <p:cNvSpPr>
            <a:spLocks noGrp="1"/>
          </p:cNvSpPr>
          <p:nvPr>
            <p:ph type="dt" sz="half" idx="2"/>
          </p:nvPr>
        </p:nvSpPr>
        <p:spPr>
          <a:xfrm>
            <a:off x="0" y="6356350"/>
            <a:ext cx="1334947" cy="365125"/>
          </a:xfrm>
          <a:prstGeom prst="rect">
            <a:avLst/>
          </a:prstGeom>
        </p:spPr>
        <p:txBody>
          <a:bodyPr vert="horz" lIns="91440" tIns="45720" rIns="91440" bIns="45720" rtlCol="0" anchor="ctr"/>
          <a:lstStyle>
            <a:lvl1pPr algn="ctr">
              <a:defRPr sz="1200">
                <a:solidFill>
                  <a:srgbClr val="0070C0"/>
                </a:solidFill>
                <a:latin typeface="Arial" charset="0"/>
                <a:ea typeface="Arial" charset="0"/>
                <a:cs typeface="Arial" charset="0"/>
              </a:defRPr>
            </a:lvl1pPr>
          </a:lstStyle>
          <a:p>
            <a:fld id="{14DED944-B640-8443-A052-398AFAB30A55}" type="datetime1">
              <a:rPr lang="nl-BE" smtClean="0"/>
              <a:pPr/>
              <a:t>26/06/2019</a:t>
            </a:fld>
            <a:endParaRPr lang="nl-NL" dirty="0"/>
          </a:p>
        </p:txBody>
      </p:sp>
      <p:sp>
        <p:nvSpPr>
          <p:cNvPr id="10" name="Tijdelijke aanduiding voor dianummer 5"/>
          <p:cNvSpPr>
            <a:spLocks noGrp="1"/>
          </p:cNvSpPr>
          <p:nvPr>
            <p:ph type="sldNum" sz="quarter" idx="4"/>
          </p:nvPr>
        </p:nvSpPr>
        <p:spPr>
          <a:xfrm>
            <a:off x="10857053" y="6356350"/>
            <a:ext cx="1334947" cy="365125"/>
          </a:xfrm>
          <a:prstGeom prst="rect">
            <a:avLst/>
          </a:prstGeom>
        </p:spPr>
        <p:txBody>
          <a:bodyPr vert="horz" lIns="91440" tIns="45720" rIns="91440" bIns="45720" rtlCol="0" anchor="ctr"/>
          <a:lstStyle>
            <a:lvl1pPr algn="ctr">
              <a:defRPr sz="2000" b="0" i="0">
                <a:solidFill>
                  <a:srgbClr val="0070C0"/>
                </a:solidFill>
                <a:latin typeface="Arial" charset="0"/>
                <a:ea typeface="Arial" charset="0"/>
                <a:cs typeface="Arial" charset="0"/>
              </a:defRPr>
            </a:lvl1pPr>
          </a:lstStyle>
          <a:p>
            <a:fld id="{79111ECE-8260-D149-92DD-8E7F543A6A78}" type="slidenum">
              <a:rPr lang="nl-NL" smtClean="0"/>
              <a:pPr/>
              <a:t>‹nr.›</a:t>
            </a:fld>
            <a:endParaRPr lang="nl-NL" dirty="0"/>
          </a:p>
        </p:txBody>
      </p:sp>
      <p:sp>
        <p:nvSpPr>
          <p:cNvPr id="11"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Tree>
    <p:extLst>
      <p:ext uri="{BB962C8B-B14F-4D97-AF65-F5344CB8AC3E}">
        <p14:creationId xmlns:p14="http://schemas.microsoft.com/office/powerpoint/2010/main" val="1928296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334947" y="1088020"/>
            <a:ext cx="3437078" cy="969380"/>
          </a:xfrm>
        </p:spPr>
        <p:txBody>
          <a:bodyPr anchor="b"/>
          <a:lstStyle>
            <a:lvl1pPr>
              <a:defRPr sz="3200"/>
            </a:lvl1pPr>
          </a:lstStyle>
          <a:p>
            <a:r>
              <a:rPr lang="nl-NL"/>
              <a:t>Klik om de stijl te bewerken</a:t>
            </a:r>
            <a:endParaRPr lang="nl-NL" dirty="0"/>
          </a:p>
        </p:txBody>
      </p:sp>
      <p:sp>
        <p:nvSpPr>
          <p:cNvPr id="3" name="Tijdelijke aanduiding voor afbeelding 2"/>
          <p:cNvSpPr>
            <a:spLocks noGrp="1"/>
          </p:cNvSpPr>
          <p:nvPr>
            <p:ph type="pic" idx="1"/>
          </p:nvPr>
        </p:nvSpPr>
        <p:spPr>
          <a:xfrm>
            <a:off x="5183188" y="1088020"/>
            <a:ext cx="5673865" cy="477303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1334947" y="2057400"/>
            <a:ext cx="34370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1A296AE8-3FA8-0A47-A556-DF6E69AED5B3}" type="datetime1">
              <a:rPr lang="nl-BE" smtClean="0"/>
              <a:t>26/06/2019</a:t>
            </a:fld>
            <a:endParaRPr lang="nl-NL"/>
          </a:p>
        </p:txBody>
      </p:sp>
      <p:sp>
        <p:nvSpPr>
          <p:cNvPr id="7" name="Tijdelijke aanduiding voor dianummer 6"/>
          <p:cNvSpPr>
            <a:spLocks noGrp="1"/>
          </p:cNvSpPr>
          <p:nvPr>
            <p:ph type="sldNum" sz="quarter" idx="12"/>
          </p:nvPr>
        </p:nvSpPr>
        <p:spPr/>
        <p:txBody>
          <a:bodyPr/>
          <a:lstStyle/>
          <a:p>
            <a:fld id="{79111ECE-8260-D149-92DD-8E7F543A6A78}" type="slidenum">
              <a:rPr lang="nl-NL" smtClean="0"/>
              <a:t>‹nr.›</a:t>
            </a:fld>
            <a:endParaRPr lang="nl-NL"/>
          </a:p>
        </p:txBody>
      </p:sp>
      <p:sp>
        <p:nvSpPr>
          <p:cNvPr id="9"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Tree>
    <p:extLst>
      <p:ext uri="{BB962C8B-B14F-4D97-AF65-F5344CB8AC3E}">
        <p14:creationId xmlns:p14="http://schemas.microsoft.com/office/powerpoint/2010/main" val="876988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verticale tekst">
    <p:spTree>
      <p:nvGrpSpPr>
        <p:cNvPr id="1" name=""/>
        <p:cNvGrpSpPr/>
        <p:nvPr/>
      </p:nvGrpSpPr>
      <p:grpSpPr>
        <a:xfrm>
          <a:off x="0" y="0"/>
          <a:ext cx="0" cy="0"/>
          <a:chOff x="0" y="0"/>
          <a:chExt cx="0" cy="0"/>
        </a:xfrm>
      </p:grpSpPr>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2130EBF-E0DB-4140-AEB1-F6BA5A1A6B4D}" type="datetime1">
              <a:rPr lang="nl-BE" smtClean="0"/>
              <a:t>26/06/2019</a:t>
            </a:fld>
            <a:endParaRPr lang="nl-NL"/>
          </a:p>
        </p:txBody>
      </p:sp>
      <p:sp>
        <p:nvSpPr>
          <p:cNvPr id="6" name="Tijdelijke aanduiding voor dianummer 5"/>
          <p:cNvSpPr>
            <a:spLocks noGrp="1"/>
          </p:cNvSpPr>
          <p:nvPr>
            <p:ph type="sldNum" sz="quarter" idx="12"/>
          </p:nvPr>
        </p:nvSpPr>
        <p:spPr/>
        <p:txBody>
          <a:bodyPr/>
          <a:lstStyle/>
          <a:p>
            <a:fld id="{79111ECE-8260-D149-92DD-8E7F543A6A78}" type="slidenum">
              <a:rPr lang="nl-NL" smtClean="0"/>
              <a:t>‹nr.›</a:t>
            </a:fld>
            <a:endParaRPr lang="nl-NL"/>
          </a:p>
        </p:txBody>
      </p:sp>
      <p:sp>
        <p:nvSpPr>
          <p:cNvPr id="8"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
        <p:nvSpPr>
          <p:cNvPr id="9" name="Titel 1"/>
          <p:cNvSpPr>
            <a:spLocks noGrp="1"/>
          </p:cNvSpPr>
          <p:nvPr>
            <p:ph type="title"/>
          </p:nvPr>
        </p:nvSpPr>
        <p:spPr>
          <a:xfrm>
            <a:off x="1334946" y="520860"/>
            <a:ext cx="9522107" cy="555586"/>
          </a:xfrm>
        </p:spPr>
        <p:txBody>
          <a:bodyPr/>
          <a:lstStyle/>
          <a:p>
            <a:r>
              <a:rPr lang="nl-NL"/>
              <a:t>Klik om de stijl te bewerken</a:t>
            </a:r>
            <a:endParaRPr lang="nl-NL" dirty="0"/>
          </a:p>
        </p:txBody>
      </p:sp>
    </p:spTree>
    <p:extLst>
      <p:ext uri="{BB962C8B-B14F-4D97-AF65-F5344CB8AC3E}">
        <p14:creationId xmlns:p14="http://schemas.microsoft.com/office/powerpoint/2010/main" val="1368021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76663CB-79F6-2845-887A-A4D560BCF64A}" type="datetime1">
              <a:rPr lang="nl-BE" smtClean="0"/>
              <a:t>26/06/2019</a:t>
            </a:fld>
            <a:endParaRPr lang="nl-NL"/>
          </a:p>
        </p:txBody>
      </p:sp>
      <p:sp>
        <p:nvSpPr>
          <p:cNvPr id="6" name="Tijdelijke aanduiding voor dianummer 5"/>
          <p:cNvSpPr>
            <a:spLocks noGrp="1"/>
          </p:cNvSpPr>
          <p:nvPr>
            <p:ph type="sldNum" sz="quarter" idx="12"/>
          </p:nvPr>
        </p:nvSpPr>
        <p:spPr/>
        <p:txBody>
          <a:bodyPr/>
          <a:lstStyle/>
          <a:p>
            <a:fld id="{79111ECE-8260-D149-92DD-8E7F543A6A78}" type="slidenum">
              <a:rPr lang="nl-NL" smtClean="0"/>
              <a:t>‹nr.›</a:t>
            </a:fld>
            <a:endParaRPr lang="nl-NL"/>
          </a:p>
        </p:txBody>
      </p:sp>
      <p:sp>
        <p:nvSpPr>
          <p:cNvPr id="8"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Tree>
    <p:extLst>
      <p:ext uri="{BB962C8B-B14F-4D97-AF65-F5344CB8AC3E}">
        <p14:creationId xmlns:p14="http://schemas.microsoft.com/office/powerpoint/2010/main" val="1379274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334946" y="520860"/>
            <a:ext cx="9522107" cy="555586"/>
          </a:xfrm>
        </p:spPr>
        <p:txBody>
          <a:bodyPr/>
          <a:lstStyle/>
          <a:p>
            <a:r>
              <a:rPr lang="nl-NL"/>
              <a:t>Klik om de stijl te bewerken</a:t>
            </a:r>
            <a:endParaRPr lang="nl-NL" dirty="0"/>
          </a:p>
        </p:txBody>
      </p:sp>
      <p:sp>
        <p:nvSpPr>
          <p:cNvPr id="3" name="Tijdelijke aanduiding voor inhoud 2"/>
          <p:cNvSpPr>
            <a:spLocks noGrp="1"/>
          </p:cNvSpPr>
          <p:nvPr>
            <p:ph idx="1"/>
          </p:nvPr>
        </p:nvSpPr>
        <p:spPr>
          <a:xfrm>
            <a:off x="1334946" y="1825624"/>
            <a:ext cx="9522107" cy="4530725"/>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6" name="Tijdelijke aanduiding voor dianummer 5"/>
          <p:cNvSpPr>
            <a:spLocks noGrp="1"/>
          </p:cNvSpPr>
          <p:nvPr>
            <p:ph type="sldNum" sz="quarter" idx="12"/>
          </p:nvPr>
        </p:nvSpPr>
        <p:spPr/>
        <p:txBody>
          <a:bodyPr/>
          <a:lstStyle/>
          <a:p>
            <a:fld id="{79111ECE-8260-D149-92DD-8E7F543A6A78}" type="slidenum">
              <a:rPr lang="nl-NL" smtClean="0"/>
              <a:t>‹nr.›</a:t>
            </a:fld>
            <a:endParaRPr lang="nl-NL"/>
          </a:p>
        </p:txBody>
      </p:sp>
      <p:sp>
        <p:nvSpPr>
          <p:cNvPr id="8"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Tree>
    <p:extLst>
      <p:ext uri="{BB962C8B-B14F-4D97-AF65-F5344CB8AC3E}">
        <p14:creationId xmlns:p14="http://schemas.microsoft.com/office/powerpoint/2010/main" val="119974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een titel">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A9B352AA-0D1B-5241-8197-A427E72128B8}"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‹nr.›</a:t>
            </a:fld>
            <a:endParaRPr lang="nl-NL"/>
          </a:p>
        </p:txBody>
      </p:sp>
      <p:sp>
        <p:nvSpPr>
          <p:cNvPr id="7"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
        <p:nvSpPr>
          <p:cNvPr id="8" name="Titel 1"/>
          <p:cNvSpPr>
            <a:spLocks noGrp="1"/>
          </p:cNvSpPr>
          <p:nvPr>
            <p:ph type="title"/>
          </p:nvPr>
        </p:nvSpPr>
        <p:spPr>
          <a:xfrm>
            <a:off x="1334946" y="520860"/>
            <a:ext cx="9522107" cy="555586"/>
          </a:xfrm>
        </p:spPr>
        <p:txBody>
          <a:bodyPr/>
          <a:lstStyle/>
          <a:p>
            <a:r>
              <a:rPr lang="nl-NL"/>
              <a:t>Klik om de stijl te bewerken</a:t>
            </a:r>
            <a:endParaRPr lang="nl-NL" dirty="0"/>
          </a:p>
        </p:txBody>
      </p:sp>
      <p:sp>
        <p:nvSpPr>
          <p:cNvPr id="9" name="Tijdelijke aanduiding voor tekst 3"/>
          <p:cNvSpPr>
            <a:spLocks noGrp="1"/>
          </p:cNvSpPr>
          <p:nvPr>
            <p:ph type="body" sz="half" idx="2"/>
          </p:nvPr>
        </p:nvSpPr>
        <p:spPr>
          <a:xfrm>
            <a:off x="1334946" y="1851948"/>
            <a:ext cx="9522107" cy="45044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A9B352AA-0D1B-5241-8197-A427E72128B8}"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‹nr.›</a:t>
            </a:fld>
            <a:endParaRPr lang="nl-NL"/>
          </a:p>
        </p:txBody>
      </p:sp>
      <p:sp>
        <p:nvSpPr>
          <p:cNvPr id="7"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
        <p:nvSpPr>
          <p:cNvPr id="8" name="Titel 1"/>
          <p:cNvSpPr>
            <a:spLocks noGrp="1"/>
          </p:cNvSpPr>
          <p:nvPr>
            <p:ph type="title"/>
          </p:nvPr>
        </p:nvSpPr>
        <p:spPr>
          <a:xfrm>
            <a:off x="1334946" y="520860"/>
            <a:ext cx="9522107" cy="555586"/>
          </a:xfrm>
        </p:spPr>
        <p:txBody>
          <a:bodyPr/>
          <a:lstStyle/>
          <a:p>
            <a:r>
              <a:rPr lang="nl-NL"/>
              <a:t>Klik om de stijl te bewerken</a:t>
            </a:r>
            <a:endParaRPr lang="nl-NL" dirty="0"/>
          </a:p>
        </p:txBody>
      </p:sp>
    </p:spTree>
    <p:extLst>
      <p:ext uri="{BB962C8B-B14F-4D97-AF65-F5344CB8AC3E}">
        <p14:creationId xmlns:p14="http://schemas.microsoft.com/office/powerpoint/2010/main" val="597842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ACA2AFC-CF7C-DF40-9FF0-D5A164951478}" type="datetime1">
              <a:rPr lang="nl-BE" smtClean="0"/>
              <a:t>26/06/2019</a:t>
            </a:fld>
            <a:endParaRPr lang="nl-NL"/>
          </a:p>
        </p:txBody>
      </p:sp>
      <p:sp>
        <p:nvSpPr>
          <p:cNvPr id="4" name="Tijdelijke aanduiding voor dianummer 3"/>
          <p:cNvSpPr>
            <a:spLocks noGrp="1"/>
          </p:cNvSpPr>
          <p:nvPr>
            <p:ph type="sldNum" sz="quarter" idx="12"/>
          </p:nvPr>
        </p:nvSpPr>
        <p:spPr/>
        <p:txBody>
          <a:bodyPr/>
          <a:lstStyle/>
          <a:p>
            <a:fld id="{79111ECE-8260-D149-92DD-8E7F543A6A78}" type="slidenum">
              <a:rPr lang="nl-NL" smtClean="0"/>
              <a:t>‹nr.›</a:t>
            </a:fld>
            <a:endParaRPr lang="nl-NL"/>
          </a:p>
        </p:txBody>
      </p:sp>
      <p:sp>
        <p:nvSpPr>
          <p:cNvPr id="6"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Tree>
    <p:extLst>
      <p:ext uri="{BB962C8B-B14F-4D97-AF65-F5344CB8AC3E}">
        <p14:creationId xmlns:p14="http://schemas.microsoft.com/office/powerpoint/2010/main" val="2009119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schermvullend">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ee objecten">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1334946" y="1825625"/>
            <a:ext cx="4684854"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6172200" y="1825625"/>
            <a:ext cx="4684853"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2AFC2B4-4559-5A40-85BC-05FDCFD69271}" type="datetime1">
              <a:rPr lang="nl-BE" smtClean="0"/>
              <a:t>26/06/2019</a:t>
            </a:fld>
            <a:endParaRPr lang="nl-NL"/>
          </a:p>
        </p:txBody>
      </p:sp>
      <p:sp>
        <p:nvSpPr>
          <p:cNvPr id="7" name="Tijdelijke aanduiding voor dianummer 6"/>
          <p:cNvSpPr>
            <a:spLocks noGrp="1"/>
          </p:cNvSpPr>
          <p:nvPr>
            <p:ph type="sldNum" sz="quarter" idx="12"/>
          </p:nvPr>
        </p:nvSpPr>
        <p:spPr/>
        <p:txBody>
          <a:bodyPr/>
          <a:lstStyle/>
          <a:p>
            <a:fld id="{79111ECE-8260-D149-92DD-8E7F543A6A78}" type="slidenum">
              <a:rPr lang="nl-NL" smtClean="0"/>
              <a:t>‹nr.›</a:t>
            </a:fld>
            <a:endParaRPr lang="nl-NL"/>
          </a:p>
        </p:txBody>
      </p:sp>
      <p:sp>
        <p:nvSpPr>
          <p:cNvPr id="9"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
        <p:nvSpPr>
          <p:cNvPr id="10" name="Titel 1"/>
          <p:cNvSpPr>
            <a:spLocks noGrp="1"/>
          </p:cNvSpPr>
          <p:nvPr>
            <p:ph type="title"/>
          </p:nvPr>
        </p:nvSpPr>
        <p:spPr>
          <a:xfrm>
            <a:off x="1334946" y="520860"/>
            <a:ext cx="9522107" cy="555586"/>
          </a:xfrm>
        </p:spPr>
        <p:txBody>
          <a:bodyPr/>
          <a:lstStyle/>
          <a:p>
            <a:r>
              <a:rPr lang="nl-NL"/>
              <a:t>Klik om de stijl te bewerken</a:t>
            </a:r>
            <a:endParaRPr lang="nl-NL" dirty="0"/>
          </a:p>
        </p:txBody>
      </p:sp>
    </p:spTree>
    <p:extLst>
      <p:ext uri="{BB962C8B-B14F-4D97-AF65-F5344CB8AC3E}">
        <p14:creationId xmlns:p14="http://schemas.microsoft.com/office/powerpoint/2010/main" val="1390810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1334946" y="1681163"/>
            <a:ext cx="466262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1334946" y="2505075"/>
            <a:ext cx="4662629"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tekst 4"/>
          <p:cNvSpPr>
            <a:spLocks noGrp="1"/>
          </p:cNvSpPr>
          <p:nvPr>
            <p:ph type="body" sz="quarter" idx="3"/>
          </p:nvPr>
        </p:nvSpPr>
        <p:spPr>
          <a:xfrm>
            <a:off x="6172200" y="1681163"/>
            <a:ext cx="468485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4684853"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ED9FE2AB-4909-FE4D-8D6C-032BE58D6DAD}" type="datetime1">
              <a:rPr lang="nl-BE" smtClean="0"/>
              <a:t>26/06/2019</a:t>
            </a:fld>
            <a:endParaRPr lang="nl-NL"/>
          </a:p>
        </p:txBody>
      </p:sp>
      <p:sp>
        <p:nvSpPr>
          <p:cNvPr id="9" name="Tijdelijke aanduiding voor dianummer 8"/>
          <p:cNvSpPr>
            <a:spLocks noGrp="1"/>
          </p:cNvSpPr>
          <p:nvPr>
            <p:ph type="sldNum" sz="quarter" idx="12"/>
          </p:nvPr>
        </p:nvSpPr>
        <p:spPr/>
        <p:txBody>
          <a:bodyPr/>
          <a:lstStyle/>
          <a:p>
            <a:fld id="{79111ECE-8260-D149-92DD-8E7F543A6A78}" type="slidenum">
              <a:rPr lang="nl-NL" smtClean="0"/>
              <a:t>‹nr.›</a:t>
            </a:fld>
            <a:endParaRPr lang="nl-NL"/>
          </a:p>
        </p:txBody>
      </p:sp>
      <p:sp>
        <p:nvSpPr>
          <p:cNvPr id="11" name="Tijdelijke aanduiding voor voettekst 4"/>
          <p:cNvSpPr>
            <a:spLocks noGrp="1"/>
          </p:cNvSpPr>
          <p:nvPr>
            <p:ph type="ftr" sz="quarter" idx="1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
        <p:nvSpPr>
          <p:cNvPr id="12" name="Titel 1"/>
          <p:cNvSpPr>
            <a:spLocks noGrp="1"/>
          </p:cNvSpPr>
          <p:nvPr>
            <p:ph type="title"/>
          </p:nvPr>
        </p:nvSpPr>
        <p:spPr>
          <a:xfrm>
            <a:off x="1334946" y="520860"/>
            <a:ext cx="9522107" cy="555586"/>
          </a:xfrm>
        </p:spPr>
        <p:txBody>
          <a:bodyPr/>
          <a:lstStyle/>
          <a:p>
            <a:r>
              <a:rPr lang="nl-NL"/>
              <a:t>Klik om de stijl te bewerken</a:t>
            </a:r>
            <a:endParaRPr lang="nl-NL" dirty="0"/>
          </a:p>
        </p:txBody>
      </p:sp>
    </p:spTree>
    <p:extLst>
      <p:ext uri="{BB962C8B-B14F-4D97-AF65-F5344CB8AC3E}">
        <p14:creationId xmlns:p14="http://schemas.microsoft.com/office/powerpoint/2010/main" val="2145219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334947" y="1076446"/>
            <a:ext cx="3437078" cy="980953"/>
          </a:xfrm>
        </p:spPr>
        <p:txBody>
          <a:bodyPr anchor="b"/>
          <a:lstStyle>
            <a:lvl1pPr>
              <a:defRPr sz="3200"/>
            </a:lvl1pPr>
          </a:lstStyle>
          <a:p>
            <a:r>
              <a:rPr lang="nl-NL"/>
              <a:t>Klik om de stijl te bewerken</a:t>
            </a:r>
            <a:endParaRPr lang="nl-NL" dirty="0"/>
          </a:p>
        </p:txBody>
      </p:sp>
      <p:sp>
        <p:nvSpPr>
          <p:cNvPr id="3" name="Tijdelijke aanduiding voor inhoud 2"/>
          <p:cNvSpPr>
            <a:spLocks noGrp="1"/>
          </p:cNvSpPr>
          <p:nvPr>
            <p:ph idx="1"/>
          </p:nvPr>
        </p:nvSpPr>
        <p:spPr>
          <a:xfrm>
            <a:off x="5183188" y="1076447"/>
            <a:ext cx="5673865" cy="47846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tekst 3"/>
          <p:cNvSpPr>
            <a:spLocks noGrp="1"/>
          </p:cNvSpPr>
          <p:nvPr>
            <p:ph type="body" sz="half" idx="2"/>
          </p:nvPr>
        </p:nvSpPr>
        <p:spPr>
          <a:xfrm>
            <a:off x="1334947" y="2057400"/>
            <a:ext cx="34370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8E34A65-E7B8-BF40-85C0-F5552A56EB65}" type="datetime1">
              <a:rPr lang="nl-BE" smtClean="0"/>
              <a:t>26/06/2019</a:t>
            </a:fld>
            <a:endParaRPr lang="nl-NL"/>
          </a:p>
        </p:txBody>
      </p:sp>
      <p:sp>
        <p:nvSpPr>
          <p:cNvPr id="7" name="Tijdelijke aanduiding voor dianummer 6"/>
          <p:cNvSpPr>
            <a:spLocks noGrp="1"/>
          </p:cNvSpPr>
          <p:nvPr>
            <p:ph type="sldNum" sz="quarter" idx="12"/>
          </p:nvPr>
        </p:nvSpPr>
        <p:spPr/>
        <p:txBody>
          <a:bodyPr/>
          <a:lstStyle/>
          <a:p>
            <a:fld id="{79111ECE-8260-D149-92DD-8E7F543A6A78}" type="slidenum">
              <a:rPr lang="nl-NL" smtClean="0"/>
              <a:t>‹nr.›</a:t>
            </a:fld>
            <a:endParaRPr lang="nl-NL"/>
          </a:p>
        </p:txBody>
      </p:sp>
      <p:sp>
        <p:nvSpPr>
          <p:cNvPr id="9"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Tree>
    <p:extLst>
      <p:ext uri="{BB962C8B-B14F-4D97-AF65-F5344CB8AC3E}">
        <p14:creationId xmlns:p14="http://schemas.microsoft.com/office/powerpoint/2010/main" val="238604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xmlns="" id="{06CA86E7-9F04-4FD0-B3C4-7B5F48C769C2}"/>
              </a:ext>
            </a:extLst>
          </p:cNvPr>
          <p:cNvSpPr/>
          <p:nvPr userDrawn="1"/>
        </p:nvSpPr>
        <p:spPr>
          <a:xfrm>
            <a:off x="10857053" y="520860"/>
            <a:ext cx="1334947" cy="5715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anchor="ctr"/>
          <a:lstStyle/>
          <a:p>
            <a:pPr algn="ctr">
              <a:defRPr/>
            </a:pPr>
            <a:endParaRPr lang="nl-BE" sz="3600" dirty="0">
              <a:solidFill>
                <a:prstClr val="white"/>
              </a:solidFill>
            </a:endParaRPr>
          </a:p>
        </p:txBody>
      </p:sp>
      <p:pic>
        <p:nvPicPr>
          <p:cNvPr id="12" name="Afbeelding 11"/>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025818" y="663397"/>
            <a:ext cx="1017214" cy="303450"/>
          </a:xfrm>
          <a:prstGeom prst="rect">
            <a:avLst/>
          </a:prstGeom>
        </p:spPr>
      </p:pic>
      <p:sp>
        <p:nvSpPr>
          <p:cNvPr id="2" name="Tijdelijke aanduiding voor titel 1"/>
          <p:cNvSpPr>
            <a:spLocks noGrp="1"/>
          </p:cNvSpPr>
          <p:nvPr>
            <p:ph type="title"/>
          </p:nvPr>
        </p:nvSpPr>
        <p:spPr>
          <a:xfrm>
            <a:off x="1334947" y="520860"/>
            <a:ext cx="9522106" cy="571500"/>
          </a:xfrm>
          <a:prstGeom prst="rect">
            <a:avLst/>
          </a:prstGeom>
        </p:spPr>
        <p:txBody>
          <a:bodyPr vert="horz" lIns="91440" tIns="45720" rIns="91440" bIns="45720" rtlCol="0" anchor="ctr">
            <a:normAutofit/>
          </a:bodyPr>
          <a:lstStyle/>
          <a:p>
            <a:r>
              <a:rPr lang="nl-NL" dirty="0"/>
              <a:t>Titel</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0" y="6356350"/>
            <a:ext cx="1334947" cy="365125"/>
          </a:xfrm>
          <a:prstGeom prst="rect">
            <a:avLst/>
          </a:prstGeom>
        </p:spPr>
        <p:txBody>
          <a:bodyPr vert="horz" lIns="91440" tIns="45720" rIns="91440" bIns="45720" rtlCol="0" anchor="ctr"/>
          <a:lstStyle>
            <a:lvl1pPr algn="ctr">
              <a:defRPr sz="1200">
                <a:solidFill>
                  <a:srgbClr val="0070C0"/>
                </a:solidFill>
                <a:latin typeface="Arial" charset="0"/>
                <a:ea typeface="Arial" charset="0"/>
                <a:cs typeface="Arial" charset="0"/>
              </a:defRPr>
            </a:lvl1pPr>
          </a:lstStyle>
          <a:p>
            <a:fld id="{14DED944-B640-8443-A052-398AFAB30A55}" type="datetime1">
              <a:rPr lang="nl-BE" smtClean="0"/>
              <a:pPr/>
              <a:t>26/06/2019</a:t>
            </a:fld>
            <a:endParaRPr lang="nl-NL" dirty="0"/>
          </a:p>
        </p:txBody>
      </p:sp>
      <p:sp>
        <p:nvSpPr>
          <p:cNvPr id="6" name="Tijdelijke aanduiding voor dianummer 5"/>
          <p:cNvSpPr>
            <a:spLocks noGrp="1"/>
          </p:cNvSpPr>
          <p:nvPr>
            <p:ph type="sldNum" sz="quarter" idx="4"/>
          </p:nvPr>
        </p:nvSpPr>
        <p:spPr>
          <a:xfrm>
            <a:off x="10857053" y="6356350"/>
            <a:ext cx="1334947" cy="365125"/>
          </a:xfrm>
          <a:prstGeom prst="rect">
            <a:avLst/>
          </a:prstGeom>
        </p:spPr>
        <p:txBody>
          <a:bodyPr vert="horz" lIns="91440" tIns="45720" rIns="91440" bIns="45720" rtlCol="0" anchor="ctr"/>
          <a:lstStyle>
            <a:lvl1pPr algn="ctr">
              <a:defRPr sz="2000" b="0" i="0">
                <a:solidFill>
                  <a:srgbClr val="0070C0"/>
                </a:solidFill>
                <a:latin typeface="Arial" charset="0"/>
                <a:ea typeface="Arial" charset="0"/>
                <a:cs typeface="Arial" charset="0"/>
              </a:defRPr>
            </a:lvl1pPr>
          </a:lstStyle>
          <a:p>
            <a:fld id="{79111ECE-8260-D149-92DD-8E7F543A6A78}" type="slidenum">
              <a:rPr lang="nl-NL" smtClean="0"/>
              <a:pPr/>
              <a:t>‹nr.›</a:t>
            </a:fld>
            <a:endParaRPr lang="nl-NL" dirty="0"/>
          </a:p>
        </p:txBody>
      </p:sp>
      <p:sp>
        <p:nvSpPr>
          <p:cNvPr id="13" name="Tijdelijke aanduiding voor voettekst 4"/>
          <p:cNvSpPr>
            <a:spLocks noGrp="1"/>
          </p:cNvSpPr>
          <p:nvPr>
            <p:ph type="ftr" sz="quarter" idx="3"/>
          </p:nvPr>
        </p:nvSpPr>
        <p:spPr>
          <a:xfrm>
            <a:off x="1334947" y="6356350"/>
            <a:ext cx="9522106" cy="365125"/>
          </a:xfrm>
          <a:prstGeom prst="rect">
            <a:avLst/>
          </a:prstGeom>
        </p:spPr>
        <p:txBody>
          <a:bodyPr/>
          <a:lstStyle>
            <a:lvl1pPr algn="ctr">
              <a:defRPr sz="1600">
                <a:solidFill>
                  <a:srgbClr val="0070C0"/>
                </a:solidFill>
                <a:latin typeface="Arial" charset="0"/>
                <a:ea typeface="Arial" charset="0"/>
                <a:cs typeface="Arial" charset="0"/>
              </a:defRPr>
            </a:lvl1pPr>
          </a:lstStyle>
          <a:p>
            <a:endParaRPr lang="nl-NL" dirty="0"/>
          </a:p>
        </p:txBody>
      </p:sp>
      <p:sp>
        <p:nvSpPr>
          <p:cNvPr id="11" name="Rechthoek 10">
            <a:extLst>
              <a:ext uri="{FF2B5EF4-FFF2-40B4-BE49-F238E27FC236}">
                <a16:creationId xmlns:a16="http://schemas.microsoft.com/office/drawing/2014/main" xmlns="" id="{06CA86E7-9F04-4FD0-B3C4-7B5F48C769C2}"/>
              </a:ext>
            </a:extLst>
          </p:cNvPr>
          <p:cNvSpPr/>
          <p:nvPr userDrawn="1"/>
        </p:nvSpPr>
        <p:spPr>
          <a:xfrm>
            <a:off x="0" y="520860"/>
            <a:ext cx="1334947" cy="5715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anchor="ctr"/>
          <a:lstStyle/>
          <a:p>
            <a:pPr algn="ctr">
              <a:defRPr/>
            </a:pPr>
            <a:endParaRPr lang="nl-BE" sz="3600" dirty="0">
              <a:solidFill>
                <a:prstClr val="white"/>
              </a:solidFill>
            </a:endParaRPr>
          </a:p>
        </p:txBody>
      </p:sp>
    </p:spTree>
    <p:extLst>
      <p:ext uri="{BB962C8B-B14F-4D97-AF65-F5344CB8AC3E}">
        <p14:creationId xmlns:p14="http://schemas.microsoft.com/office/powerpoint/2010/main" val="787069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4" r:id="rId4"/>
    <p:sldLayoutId id="2147483655" r:id="rId5"/>
    <p:sldLayoutId id="2147483661" r:id="rId6"/>
    <p:sldLayoutId id="2147483652" r:id="rId7"/>
    <p:sldLayoutId id="2147483653" r:id="rId8"/>
    <p:sldLayoutId id="2147483656" r:id="rId9"/>
    <p:sldLayoutId id="2147483657" r:id="rId10"/>
    <p:sldLayoutId id="2147483658" r:id="rId11"/>
    <p:sldLayoutId id="2147483659" r:id="rId12"/>
  </p:sldLayoutIdLst>
  <p:hf hdr="0"/>
  <p:txStyles>
    <p:titleStyle>
      <a:lvl1pPr algn="ctr" defTabSz="914400" rtl="0" eaLnBrk="1" latinLnBrk="0" hangingPunct="1">
        <a:lnSpc>
          <a:spcPct val="90000"/>
        </a:lnSpc>
        <a:spcBef>
          <a:spcPct val="0"/>
        </a:spcBef>
        <a:buNone/>
        <a:defRPr sz="3500" b="1" i="0" kern="1200">
          <a:solidFill>
            <a:srgbClr val="002060"/>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rgbClr val="002060"/>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rgbClr val="002060"/>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rgbClr val="002060"/>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rgbClr val="0070C0"/>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rgbClr val="00B0F0"/>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149157"/>
          </a:xfrm>
        </p:spPr>
        <p:txBody>
          <a:bodyPr/>
          <a:lstStyle/>
          <a:p>
            <a:r>
              <a:rPr lang="nl-NL" dirty="0" smtClean="0"/>
              <a:t>Automatic Exit </a:t>
            </a:r>
            <a:r>
              <a:rPr lang="nl-NL" dirty="0"/>
              <a:t>O</a:t>
            </a:r>
            <a:r>
              <a:rPr lang="nl-NL" dirty="0" smtClean="0"/>
              <a:t>pening :</a:t>
            </a:r>
            <a:br>
              <a:rPr lang="nl-NL" dirty="0" smtClean="0"/>
            </a:br>
            <a:r>
              <a:rPr lang="nl-NL" smtClean="0"/>
              <a:t/>
            </a:r>
            <a:br>
              <a:rPr lang="nl-NL" smtClean="0"/>
            </a:br>
            <a:r>
              <a:rPr lang="nl-NL" smtClean="0"/>
              <a:t>discussion of proposed changes</a:t>
            </a:r>
            <a:endParaRPr lang="nl-NL" dirty="0"/>
          </a:p>
        </p:txBody>
      </p:sp>
      <p:sp>
        <p:nvSpPr>
          <p:cNvPr id="3" name="Ondertitel 2"/>
          <p:cNvSpPr>
            <a:spLocks noGrp="1"/>
          </p:cNvSpPr>
          <p:nvPr>
            <p:ph type="subTitle" idx="1"/>
          </p:nvPr>
        </p:nvSpPr>
        <p:spPr>
          <a:xfrm>
            <a:off x="1334947" y="3271520"/>
            <a:ext cx="9522106" cy="409230"/>
          </a:xfrm>
        </p:spPr>
        <p:txBody>
          <a:bodyPr>
            <a:normAutofit lnSpcReduction="10000"/>
          </a:bodyPr>
          <a:lstStyle/>
          <a:p>
            <a:r>
              <a:rPr lang="nl-NL" smtClean="0"/>
              <a:t>Ref. BMFE-06-11 </a:t>
            </a:r>
            <a:r>
              <a:rPr lang="nl-NL" dirty="0"/>
              <a:t>UNECE 107 Draft updates</a:t>
            </a:r>
          </a:p>
          <a:p>
            <a:endParaRPr lang="nl-NL" dirty="0"/>
          </a:p>
        </p:txBody>
      </p:sp>
      <p:pic>
        <p:nvPicPr>
          <p:cNvPr id="4" name="Afbeelding 3"/>
          <p:cNvPicPr>
            <a:picLocks noChangeAspect="1"/>
          </p:cNvPicPr>
          <p:nvPr/>
        </p:nvPicPr>
        <p:blipFill>
          <a:blip r:embed="rId3"/>
          <a:stretch>
            <a:fillRect/>
          </a:stretch>
        </p:blipFill>
        <p:spPr>
          <a:xfrm>
            <a:off x="1524000" y="421262"/>
            <a:ext cx="2761727" cy="701101"/>
          </a:xfrm>
          <a:prstGeom prst="rect">
            <a:avLst/>
          </a:prstGeom>
        </p:spPr>
      </p:pic>
    </p:spTree>
    <p:extLst>
      <p:ext uri="{BB962C8B-B14F-4D97-AF65-F5344CB8AC3E}">
        <p14:creationId xmlns:p14="http://schemas.microsoft.com/office/powerpoint/2010/main" val="3898932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a:t>Lacking definition of excess temperature. </a:t>
            </a:r>
          </a:p>
          <a:p>
            <a:pPr marL="0" indent="0">
              <a:buNone/>
            </a:pPr>
            <a:endParaRPr lang="en-US"/>
          </a:p>
          <a:p>
            <a:pPr marL="0" indent="0">
              <a:buNone/>
            </a:pPr>
            <a:r>
              <a:rPr lang="en-US"/>
              <a:t>Using the temperature as initiator would lead to high risk of fake fire signals. </a:t>
            </a:r>
          </a:p>
          <a:p>
            <a:pPr marL="0" indent="0">
              <a:buNone/>
            </a:pPr>
            <a:r>
              <a:rPr lang="en-US" smtClean="0"/>
              <a:t>E.g. an </a:t>
            </a:r>
            <a:r>
              <a:rPr lang="en-US"/>
              <a:t>engine may reach higher temperatures when under great pressure and the cooling system is failing. Then the driver will be warned of this situation and it is the responsibility of the driver to assess the condition of the vehicle and the safety of the passengers.</a:t>
            </a:r>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10</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3316158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smtClean="0"/>
              <a:t>Take succession of safety measures into consideration :</a:t>
            </a:r>
          </a:p>
          <a:p>
            <a:pPr marL="514350" indent="-514350">
              <a:buFont typeface="+mj-lt"/>
              <a:buAutoNum type="arabicPeriod"/>
            </a:pPr>
            <a:r>
              <a:rPr lang="en-US" smtClean="0"/>
              <a:t>Excess temperature</a:t>
            </a:r>
          </a:p>
          <a:p>
            <a:pPr marL="514350" indent="-514350">
              <a:buFont typeface="+mj-lt"/>
              <a:buAutoNum type="arabicPeriod"/>
            </a:pPr>
            <a:r>
              <a:rPr lang="en-US" smtClean="0"/>
              <a:t>Warning to driver</a:t>
            </a:r>
          </a:p>
          <a:p>
            <a:pPr marL="514350" indent="-514350">
              <a:buFont typeface="+mj-lt"/>
              <a:buAutoNum type="arabicPeriod"/>
            </a:pPr>
            <a:r>
              <a:rPr lang="en-US" smtClean="0"/>
              <a:t>Fire suppression</a:t>
            </a:r>
          </a:p>
          <a:p>
            <a:pPr marL="514350" indent="-514350">
              <a:buFont typeface="+mj-lt"/>
              <a:buAutoNum type="arabicPeriod"/>
            </a:pPr>
            <a:r>
              <a:rPr lang="en-US" smtClean="0"/>
              <a:t>Warning to driver</a:t>
            </a:r>
          </a:p>
          <a:p>
            <a:pPr marL="0" indent="0">
              <a:buNone/>
            </a:pPr>
            <a:endParaRPr lang="en-US" smtClean="0"/>
          </a:p>
          <a:p>
            <a:pPr marL="0" indent="0">
              <a:buNone/>
            </a:pPr>
            <a:r>
              <a:rPr lang="en-US" smtClean="0"/>
              <a:t>Only </a:t>
            </a:r>
            <a:r>
              <a:rPr lang="en-US" smtClean="0"/>
              <a:t>when after fire suppression of [X] sec and still an excess temperature, then open automatically the service </a:t>
            </a:r>
            <a:r>
              <a:rPr lang="en-US" smtClean="0"/>
              <a:t>door.</a:t>
            </a:r>
            <a:endParaRPr lang="en-US"/>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11</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10030409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smtClean="0"/>
              <a:t>Another consequence</a:t>
            </a:r>
          </a:p>
          <a:p>
            <a:pPr marL="0" indent="0">
              <a:buNone/>
            </a:pPr>
            <a:endParaRPr lang="en-US"/>
          </a:p>
          <a:p>
            <a:pPr marL="0" indent="0">
              <a:buNone/>
            </a:pPr>
            <a:r>
              <a:rPr lang="en-US" smtClean="0"/>
              <a:t>Sufficient </a:t>
            </a:r>
            <a:r>
              <a:rPr lang="en-US"/>
              <a:t>reliability and compliance with relevant ASIL levels is required for the fire detection system in case it is responsible to supply the “door open request in case of fire” to the vehicle controller.</a:t>
            </a:r>
          </a:p>
          <a:p>
            <a:pPr marL="0" indent="0">
              <a:buNone/>
            </a:pPr>
            <a:endParaRPr lang="en-US"/>
          </a:p>
          <a:p>
            <a:pPr marL="0" indent="0">
              <a:buNone/>
            </a:pPr>
            <a:r>
              <a:rPr lang="en-US"/>
              <a:t>Note that different suppliers of fire detection systems use different temperature limits (and technologies) to detect a fire.</a:t>
            </a:r>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12</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19777155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smtClean="0"/>
              <a:t>Automatic activation of ELS :</a:t>
            </a:r>
          </a:p>
          <a:p>
            <a:pPr marL="0" indent="0">
              <a:buNone/>
            </a:pPr>
            <a:endParaRPr lang="en-US"/>
          </a:p>
          <a:p>
            <a:pPr marL="0" indent="0">
              <a:buNone/>
            </a:pPr>
            <a:r>
              <a:rPr lang="en-US" smtClean="0"/>
              <a:t>How </a:t>
            </a:r>
            <a:r>
              <a:rPr lang="en-US"/>
              <a:t>do the passengers receive this information of the gravity of this event? </a:t>
            </a:r>
          </a:p>
          <a:p>
            <a:r>
              <a:rPr lang="en-US" smtClean="0"/>
              <a:t>is </a:t>
            </a:r>
            <a:r>
              <a:rPr lang="en-US"/>
              <a:t>coupled to the activation of the detection system in the event of excess temperature, but </a:t>
            </a:r>
          </a:p>
          <a:p>
            <a:r>
              <a:rPr lang="en-US"/>
              <a:t>is not coupled to the opening of the doors </a:t>
            </a:r>
          </a:p>
          <a:p>
            <a:r>
              <a:rPr lang="en-US"/>
              <a:t>neither to any form of audio or visual warning signals. </a:t>
            </a:r>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13</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4671387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smtClean="0"/>
              <a:t>Automatic activation of ELS :</a:t>
            </a:r>
          </a:p>
          <a:p>
            <a:pPr marL="0" indent="0">
              <a:buNone/>
            </a:pPr>
            <a:endParaRPr lang="en-US"/>
          </a:p>
          <a:p>
            <a:pPr marL="0" indent="0">
              <a:buNone/>
            </a:pPr>
            <a:r>
              <a:rPr lang="en-US"/>
              <a:t>This will have as result that :</a:t>
            </a:r>
          </a:p>
          <a:p>
            <a:r>
              <a:rPr lang="en-US" smtClean="0"/>
              <a:t>Either </a:t>
            </a:r>
            <a:r>
              <a:rPr lang="en-US"/>
              <a:t>passengers will panic while the doors are still closed </a:t>
            </a:r>
          </a:p>
          <a:p>
            <a:r>
              <a:rPr lang="en-US" smtClean="0"/>
              <a:t>Or the passengers </a:t>
            </a:r>
            <a:r>
              <a:rPr lang="en-US"/>
              <a:t>will not understand the gravity of the situation and will remain seated. </a:t>
            </a:r>
          </a:p>
          <a:p>
            <a:r>
              <a:rPr lang="en-US"/>
              <a:t>Passengers that are visual and/or hearing impaired will not receive this information</a:t>
            </a:r>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14</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798601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fontScale="92500"/>
          </a:bodyPr>
          <a:lstStyle/>
          <a:p>
            <a:pPr marL="0" indent="0">
              <a:buNone/>
            </a:pPr>
            <a:r>
              <a:rPr lang="en-US" smtClean="0"/>
              <a:t>Summary:</a:t>
            </a:r>
          </a:p>
          <a:p>
            <a:r>
              <a:rPr lang="en-US"/>
              <a:t>Exclusion of Class II</a:t>
            </a:r>
          </a:p>
          <a:p>
            <a:r>
              <a:rPr lang="en-US" smtClean="0"/>
              <a:t>Passenger </a:t>
            </a:r>
            <a:r>
              <a:rPr lang="en-US"/>
              <a:t>entering or leaving the </a:t>
            </a:r>
            <a:r>
              <a:rPr lang="en-US" smtClean="0"/>
              <a:t>toilet in close </a:t>
            </a:r>
            <a:r>
              <a:rPr lang="en-US"/>
              <a:t>proximity of </a:t>
            </a:r>
            <a:r>
              <a:rPr lang="en-US" smtClean="0"/>
              <a:t>an unexpected </a:t>
            </a:r>
            <a:r>
              <a:rPr lang="en-US"/>
              <a:t>opening passenger </a:t>
            </a:r>
            <a:r>
              <a:rPr lang="en-US" smtClean="0"/>
              <a:t>door, presents a risk.</a:t>
            </a:r>
            <a:endParaRPr lang="en-US"/>
          </a:p>
          <a:p>
            <a:r>
              <a:rPr lang="en-US"/>
              <a:t>An override function in order to facilitate the driver to mobilize the vehicle to a safe </a:t>
            </a:r>
            <a:r>
              <a:rPr lang="en-US" smtClean="0"/>
              <a:t>place </a:t>
            </a:r>
            <a:endParaRPr lang="en-US"/>
          </a:p>
          <a:p>
            <a:r>
              <a:rPr lang="en-US" smtClean="0"/>
              <a:t>Better </a:t>
            </a:r>
            <a:r>
              <a:rPr lang="en-US"/>
              <a:t>definition of excess </a:t>
            </a:r>
            <a:r>
              <a:rPr lang="en-US" smtClean="0"/>
              <a:t>temperature and course of events</a:t>
            </a:r>
            <a:endParaRPr lang="en-US"/>
          </a:p>
          <a:p>
            <a:r>
              <a:rPr lang="en-US"/>
              <a:t>Sufficient reliability and compliance with relevant ASIL levels is required for the fire detection system </a:t>
            </a:r>
            <a:endParaRPr lang="en-US" smtClean="0"/>
          </a:p>
          <a:p>
            <a:r>
              <a:rPr lang="en-US" smtClean="0"/>
              <a:t>Add audio </a:t>
            </a:r>
            <a:r>
              <a:rPr lang="en-US"/>
              <a:t>and visual signal to allow signaling the impaired </a:t>
            </a:r>
            <a:r>
              <a:rPr lang="en-US" smtClean="0"/>
              <a:t>passengers</a:t>
            </a:r>
            <a:endParaRPr lang="en-US"/>
          </a:p>
          <a:p>
            <a:pPr marL="0" indent="0">
              <a:buNone/>
            </a:pPr>
            <a:endParaRPr lang="en-US"/>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15</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902442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fontScale="90000"/>
          </a:bodyPr>
          <a:lstStyle/>
          <a:p>
            <a:r>
              <a:rPr lang="en-US"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fontScale="92500" lnSpcReduction="20000"/>
          </a:bodyPr>
          <a:lstStyle/>
          <a:p>
            <a:pPr marL="0" indent="0">
              <a:buNone/>
            </a:pPr>
            <a:r>
              <a:rPr lang="en-US" i="1" dirty="0"/>
              <a:t>Annex 3</a:t>
            </a:r>
            <a:r>
              <a:rPr lang="en-US" i="1"/>
              <a:t>, </a:t>
            </a:r>
            <a:r>
              <a:rPr lang="en-US" i="1" smtClean="0"/>
              <a:t>add paragraph </a:t>
            </a:r>
            <a:r>
              <a:rPr lang="en-US" i="1" dirty="0"/>
              <a:t>7.5.1.6</a:t>
            </a:r>
            <a:r>
              <a:rPr lang="en-US" i="1"/>
              <a:t>. </a:t>
            </a:r>
            <a:r>
              <a:rPr lang="en-US" i="1" smtClean="0"/>
              <a:t>to </a:t>
            </a:r>
            <a:r>
              <a:rPr lang="en-US" i="1" dirty="0"/>
              <a:t>read:</a:t>
            </a:r>
          </a:p>
          <a:p>
            <a:pPr marL="0" indent="0">
              <a:lnSpc>
                <a:spcPct val="110000"/>
              </a:lnSpc>
              <a:buNone/>
            </a:pPr>
            <a:endParaRPr lang="en-US" sz="2600" i="1" dirty="0"/>
          </a:p>
          <a:p>
            <a:pPr marL="0" indent="0">
              <a:lnSpc>
                <a:spcPct val="110000"/>
              </a:lnSpc>
              <a:buNone/>
            </a:pPr>
            <a:r>
              <a:rPr lang="en-US" sz="2600" i="1" dirty="0"/>
              <a:t>“In the case of vehicles of Classes II, III and B, having the engine located to the rear of the driver’s compartment, and in the event of excess temperature in the engine compartment or in any compartment where a combustion heater is </a:t>
            </a:r>
            <a:r>
              <a:rPr lang="en-US" sz="2600" i="1"/>
              <a:t>located </a:t>
            </a:r>
            <a:endParaRPr lang="en-US" sz="2600" i="1" smtClean="0"/>
          </a:p>
          <a:p>
            <a:pPr marL="0" indent="0">
              <a:lnSpc>
                <a:spcPct val="110000"/>
              </a:lnSpc>
              <a:buNone/>
            </a:pPr>
            <a:r>
              <a:rPr lang="en-US" sz="2600" i="1" smtClean="0"/>
              <a:t>the </a:t>
            </a:r>
            <a:r>
              <a:rPr lang="en-US" sz="2600" i="1" dirty="0"/>
              <a:t>emergency lighting system according to paragraph 7.8.3. shall automatically activate</a:t>
            </a:r>
            <a:r>
              <a:rPr lang="en-US" sz="2600" i="1"/>
              <a:t>, </a:t>
            </a:r>
            <a:endParaRPr lang="en-US" sz="2600" i="1" smtClean="0"/>
          </a:p>
          <a:p>
            <a:pPr marL="0" indent="0">
              <a:lnSpc>
                <a:spcPct val="110000"/>
              </a:lnSpc>
              <a:buNone/>
            </a:pPr>
            <a:r>
              <a:rPr lang="en-US" sz="2600" i="1" smtClean="0"/>
              <a:t>and </a:t>
            </a:r>
            <a:r>
              <a:rPr lang="en-US" sz="2600" i="1" dirty="0"/>
              <a:t>the power-operated service doors situated on the side of the vehicle that is nearer of the side of the road corresponding to the direction of traffic for which the vehicle is designed </a:t>
            </a:r>
            <a:r>
              <a:rPr lang="en-US" sz="2600" b="1" i="1" dirty="0"/>
              <a:t>shall open automatically</a:t>
            </a:r>
            <a:r>
              <a:rPr lang="en-US" sz="2600" i="1" dirty="0"/>
              <a:t> when the vehicle is stationary or driving at a speed less than or equal to 3 km/h”</a:t>
            </a:r>
          </a:p>
          <a:p>
            <a:pPr marL="0" indent="0">
              <a:buNone/>
            </a:pPr>
            <a:endParaRPr lang="en-US" i="1" dirty="0"/>
          </a:p>
          <a:p>
            <a:pPr marL="0" indent="0">
              <a:buNone/>
            </a:pPr>
            <a:endParaRPr lang="en-US" i="1"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2</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1848884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smtClean="0"/>
              <a:t>Functional Safety for the electric/electronic system of the doors of buses &amp; coaches is at stake.</a:t>
            </a:r>
          </a:p>
          <a:p>
            <a:pPr marL="0" indent="0">
              <a:buNone/>
            </a:pPr>
            <a:endParaRPr lang="en-US" i="1"/>
          </a:p>
          <a:p>
            <a:pPr marL="0" indent="0">
              <a:buNone/>
            </a:pPr>
            <a:r>
              <a:rPr lang="en-US" smtClean="0"/>
              <a:t>A </a:t>
            </a:r>
            <a:r>
              <a:rPr lang="en-US" smtClean="0"/>
              <a:t>Hazard </a:t>
            </a:r>
            <a:r>
              <a:rPr lang="en-US" smtClean="0"/>
              <a:t>Analysis and Risk Assessment according to </a:t>
            </a:r>
            <a:r>
              <a:rPr lang="en-US" smtClean="0"/>
              <a:t>ISO26262 </a:t>
            </a:r>
            <a:r>
              <a:rPr lang="en-US" smtClean="0"/>
              <a:t>was used to define the requirements for the development of the door systems.</a:t>
            </a:r>
          </a:p>
          <a:p>
            <a:pPr marL="0" indent="0">
              <a:buNone/>
            </a:pPr>
            <a:endParaRPr lang="en-US"/>
          </a:p>
          <a:p>
            <a:pPr marL="0" indent="0">
              <a:buNone/>
            </a:pPr>
            <a:r>
              <a:rPr lang="en-US" smtClean="0"/>
              <a:t>Check of the </a:t>
            </a:r>
            <a:r>
              <a:rPr lang="en-US" smtClean="0"/>
              <a:t>proposal as written against this HARA in order to qualify the concerns.</a:t>
            </a: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3</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2107818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495487"/>
          </a:xfrm>
        </p:spPr>
        <p:txBody>
          <a:bodyPr>
            <a:normAutofit fontScale="90000"/>
          </a:bodyPr>
          <a:lstStyle/>
          <a:p>
            <a:r>
              <a:rPr lang="nl-BE" dirty="0">
                <a:latin typeface="Arial" panose="020B0604020202020204" pitchFamily="34" charset="0"/>
                <a:cs typeface="Arial" panose="020B0604020202020204" pitchFamily="34" charset="0"/>
              </a:rPr>
              <a:t>ISO/DIS 26262-3: 2016 : Concept </a:t>
            </a:r>
            <a:r>
              <a:rPr lang="nl-BE" dirty="0" err="1">
                <a:latin typeface="Arial" panose="020B0604020202020204" pitchFamily="34" charset="0"/>
                <a:cs typeface="Arial" panose="020B0604020202020204" pitchFamily="34" charset="0"/>
              </a:rPr>
              <a:t>phase</a:t>
            </a:r>
            <a:endParaRPr lang="nl-NL" dirty="0">
              <a:latin typeface="Arial" panose="020B0604020202020204" pitchFamily="34" charset="0"/>
              <a:cs typeface="Arial" panose="020B0604020202020204" pitchFamily="34" charset="0"/>
            </a:endParaRPr>
          </a:p>
        </p:txBody>
      </p:sp>
      <p:sp>
        <p:nvSpPr>
          <p:cNvPr id="5" name="Rechthoek 4"/>
          <p:cNvSpPr/>
          <p:nvPr/>
        </p:nvSpPr>
        <p:spPr>
          <a:xfrm>
            <a:off x="9777248" y="6512123"/>
            <a:ext cx="2195216" cy="307777"/>
          </a:xfrm>
          <a:prstGeom prst="rect">
            <a:avLst/>
          </a:prstGeom>
        </p:spPr>
        <p:txBody>
          <a:bodyPr wrap="none">
            <a:spAutoFit/>
          </a:bodyPr>
          <a:lstStyle/>
          <a:p>
            <a:r>
              <a:rPr lang="nl-NL" sz="1400" dirty="0"/>
              <a:t>Source: ISO 26262 standard</a:t>
            </a:r>
          </a:p>
        </p:txBody>
      </p:sp>
      <p:grpSp>
        <p:nvGrpSpPr>
          <p:cNvPr id="18" name="Groep 17"/>
          <p:cNvGrpSpPr/>
          <p:nvPr/>
        </p:nvGrpSpPr>
        <p:grpSpPr>
          <a:xfrm>
            <a:off x="2739284" y="916219"/>
            <a:ext cx="7452692" cy="5749792"/>
            <a:chOff x="2369654" y="916219"/>
            <a:chExt cx="7452692" cy="5749792"/>
          </a:xfrm>
        </p:grpSpPr>
        <p:pic>
          <p:nvPicPr>
            <p:cNvPr id="16" name="Afbeelding 15"/>
            <p:cNvPicPr>
              <a:picLocks noChangeAspect="1"/>
            </p:cNvPicPr>
            <p:nvPr/>
          </p:nvPicPr>
          <p:blipFill>
            <a:blip r:embed="rId2"/>
            <a:stretch>
              <a:fillRect/>
            </a:stretch>
          </p:blipFill>
          <p:spPr>
            <a:xfrm>
              <a:off x="2369654" y="916219"/>
              <a:ext cx="7452692" cy="5749792"/>
            </a:xfrm>
            <a:prstGeom prst="rect">
              <a:avLst/>
            </a:prstGeom>
          </p:spPr>
        </p:pic>
        <p:sp>
          <p:nvSpPr>
            <p:cNvPr id="17" name="Rechthoek 16"/>
            <p:cNvSpPr/>
            <p:nvPr/>
          </p:nvSpPr>
          <p:spPr>
            <a:xfrm>
              <a:off x="2369654" y="1690577"/>
              <a:ext cx="1765024" cy="125140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8" name="Groep 27"/>
          <p:cNvGrpSpPr/>
          <p:nvPr/>
        </p:nvGrpSpPr>
        <p:grpSpPr>
          <a:xfrm>
            <a:off x="838200" y="994715"/>
            <a:ext cx="1576552" cy="5383304"/>
            <a:chOff x="9777248" y="1123950"/>
            <a:chExt cx="1576552" cy="5383304"/>
          </a:xfrm>
        </p:grpSpPr>
        <p:sp>
          <p:nvSpPr>
            <p:cNvPr id="19" name="Ovaal 18"/>
            <p:cNvSpPr/>
            <p:nvPr/>
          </p:nvSpPr>
          <p:spPr>
            <a:xfrm>
              <a:off x="9777248" y="1123950"/>
              <a:ext cx="1576552" cy="1546408"/>
            </a:xfrm>
            <a:prstGeom prst="ellipse">
              <a:avLst/>
            </a:prstGeom>
            <a:solidFill>
              <a:srgbClr val="92D050"/>
            </a:solidFill>
            <a:ln>
              <a:solidFill>
                <a:srgbClr val="92D050"/>
              </a:solidFill>
            </a:ln>
            <a:effectLst>
              <a:outerShdw blurRad="50800" dist="38100" dir="2700000" algn="tl" rotWithShape="0">
                <a:prstClr val="black">
                  <a:alpha val="40000"/>
                </a:prstClr>
              </a:outerShdw>
            </a:effectLst>
            <a:scene3d>
              <a:camera prst="orthographicFront"/>
              <a:lightRig rig="flat" dir="t">
                <a:rot lat="0" lon="0" rev="6000000"/>
              </a:lightRig>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400" dirty="0"/>
                <a:t>Item </a:t>
              </a:r>
              <a:r>
                <a:rPr lang="nl-BE" sz="1400" dirty="0" err="1"/>
                <a:t>definition</a:t>
              </a:r>
              <a:endParaRPr lang="nl-BE" sz="1400" dirty="0"/>
            </a:p>
          </p:txBody>
        </p:sp>
        <p:sp>
          <p:nvSpPr>
            <p:cNvPr id="21" name="Ovaal 20"/>
            <p:cNvSpPr/>
            <p:nvPr/>
          </p:nvSpPr>
          <p:spPr>
            <a:xfrm>
              <a:off x="9777248" y="3044833"/>
              <a:ext cx="1576552" cy="1546408"/>
            </a:xfrm>
            <a:prstGeom prst="ellipse">
              <a:avLst/>
            </a:prstGeom>
            <a:solidFill>
              <a:srgbClr val="7030A0"/>
            </a:solidFill>
            <a:ln>
              <a:solidFill>
                <a:srgbClr val="7030A0"/>
              </a:solidFill>
            </a:ln>
            <a:effectLst>
              <a:outerShdw blurRad="50800" dist="38100" dir="2700000" algn="tl" rotWithShape="0">
                <a:prstClr val="black">
                  <a:alpha val="40000"/>
                </a:prstClr>
              </a:outerShdw>
            </a:effectLst>
            <a:scene3d>
              <a:camera prst="orthographicFront"/>
              <a:lightRig rig="flat" dir="t">
                <a:rot lat="0" lon="0" rev="6000000"/>
              </a:lightRig>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400" dirty="0"/>
                <a:t>Hazard analysis </a:t>
              </a:r>
            </a:p>
            <a:p>
              <a:pPr algn="ctr"/>
              <a:r>
                <a:rPr lang="nl-BE" sz="1400" dirty="0" err="1"/>
                <a:t>and</a:t>
              </a:r>
              <a:r>
                <a:rPr lang="nl-BE" sz="1400" dirty="0"/>
                <a:t> risk assessment</a:t>
              </a:r>
            </a:p>
          </p:txBody>
        </p:sp>
        <p:sp>
          <p:nvSpPr>
            <p:cNvPr id="22" name="Ovaal 21"/>
            <p:cNvSpPr/>
            <p:nvPr/>
          </p:nvSpPr>
          <p:spPr>
            <a:xfrm>
              <a:off x="9777248" y="4960846"/>
              <a:ext cx="1576552" cy="1546408"/>
            </a:xfrm>
            <a:prstGeom prst="ellipse">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flat" dir="t">
                <a:rot lat="0" lon="0" rev="6000000"/>
              </a:lightRig>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400" dirty="0" err="1"/>
                <a:t>Functional</a:t>
              </a:r>
              <a:r>
                <a:rPr lang="nl-BE" sz="1400" dirty="0"/>
                <a:t> </a:t>
              </a:r>
              <a:r>
                <a:rPr lang="nl-BE" sz="1400" dirty="0" err="1"/>
                <a:t>safety</a:t>
              </a:r>
              <a:r>
                <a:rPr lang="nl-BE" sz="1400" dirty="0"/>
                <a:t> concept</a:t>
              </a:r>
            </a:p>
          </p:txBody>
        </p:sp>
        <p:cxnSp>
          <p:nvCxnSpPr>
            <p:cNvPr id="24" name="Rechte verbindingslijn met pijl 23"/>
            <p:cNvCxnSpPr>
              <a:stCxn id="19" idx="4"/>
              <a:endCxn id="21" idx="0"/>
            </p:cNvCxnSpPr>
            <p:nvPr/>
          </p:nvCxnSpPr>
          <p:spPr>
            <a:xfrm>
              <a:off x="10565524" y="2670358"/>
              <a:ext cx="0" cy="374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Rechte verbindingslijn met pijl 24"/>
            <p:cNvCxnSpPr>
              <a:cxnSpLocks/>
              <a:stCxn id="21" idx="4"/>
            </p:cNvCxnSpPr>
            <p:nvPr/>
          </p:nvCxnSpPr>
          <p:spPr>
            <a:xfrm>
              <a:off x="10565524" y="4591241"/>
              <a:ext cx="0" cy="374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22686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9B352AA-0D1B-5241-8197-A427E72128B8}" type="datetime1">
              <a:rPr lang="nl-BE" smtClean="0"/>
              <a:t>26/06/2019</a:t>
            </a:fld>
            <a:endParaRPr lang="nl-NL"/>
          </a:p>
        </p:txBody>
      </p:sp>
      <p:sp>
        <p:nvSpPr>
          <p:cNvPr id="3" name="Tijdelijke aanduiding voor dianummer 2"/>
          <p:cNvSpPr>
            <a:spLocks noGrp="1"/>
          </p:cNvSpPr>
          <p:nvPr>
            <p:ph type="sldNum" sz="quarter" idx="12"/>
          </p:nvPr>
        </p:nvSpPr>
        <p:spPr/>
        <p:txBody>
          <a:bodyPr/>
          <a:lstStyle/>
          <a:p>
            <a:fld id="{79111ECE-8260-D149-92DD-8E7F543A6A78}" type="slidenum">
              <a:rPr lang="nl-NL" smtClean="0"/>
              <a:t>5</a:t>
            </a:fld>
            <a:endParaRPr lang="nl-NL"/>
          </a:p>
        </p:txBody>
      </p:sp>
      <p:sp>
        <p:nvSpPr>
          <p:cNvPr id="5" name="Titel 4"/>
          <p:cNvSpPr>
            <a:spLocks noGrp="1"/>
          </p:cNvSpPr>
          <p:nvPr>
            <p:ph type="title"/>
          </p:nvPr>
        </p:nvSpPr>
        <p:spPr>
          <a:xfrm>
            <a:off x="1334946" y="529249"/>
            <a:ext cx="9522107" cy="555586"/>
          </a:xfrm>
        </p:spPr>
        <p:txBody>
          <a:bodyPr>
            <a:normAutofit fontScale="90000"/>
          </a:bodyPr>
          <a:lstStyle/>
          <a:p>
            <a:r>
              <a:rPr lang="nl-BE" smtClean="0"/>
              <a:t>Automatic Exit Opening</a:t>
            </a:r>
            <a:endParaRPr lang="nl-NL" dirty="0"/>
          </a:p>
        </p:txBody>
      </p:sp>
      <p:sp>
        <p:nvSpPr>
          <p:cNvPr id="4" name="Tekstvak 3">
            <a:extLst>
              <a:ext uri="{FF2B5EF4-FFF2-40B4-BE49-F238E27FC236}">
                <a16:creationId xmlns:a16="http://schemas.microsoft.com/office/drawing/2014/main" xmlns="" id="{2F5CAA88-7E2D-4036-A9DC-C18E97AF7A9C}"/>
              </a:ext>
            </a:extLst>
          </p:cNvPr>
          <p:cNvSpPr txBox="1"/>
          <p:nvPr/>
        </p:nvSpPr>
        <p:spPr>
          <a:xfrm>
            <a:off x="634482" y="1548882"/>
            <a:ext cx="10804849" cy="461665"/>
          </a:xfrm>
          <a:prstGeom prst="rect">
            <a:avLst/>
          </a:prstGeom>
          <a:noFill/>
        </p:spPr>
        <p:txBody>
          <a:bodyPr wrap="square" rtlCol="0">
            <a:spAutoFit/>
          </a:bodyPr>
          <a:lstStyle/>
          <a:p>
            <a:r>
              <a:rPr lang="nl-BE" sz="2400" smtClean="0"/>
              <a:t>.</a:t>
            </a:r>
            <a:endParaRPr lang="nl-BE" sz="2400" dirty="0"/>
          </a:p>
        </p:txBody>
      </p:sp>
      <p:graphicFrame>
        <p:nvGraphicFramePr>
          <p:cNvPr id="7" name="Tabel 6"/>
          <p:cNvGraphicFramePr>
            <a:graphicFrameLocks noGrp="1"/>
          </p:cNvGraphicFramePr>
          <p:nvPr>
            <p:extLst>
              <p:ext uri="{D42A27DB-BD31-4B8C-83A1-F6EECF244321}">
                <p14:modId xmlns:p14="http://schemas.microsoft.com/office/powerpoint/2010/main" val="2768283092"/>
              </p:ext>
            </p:extLst>
          </p:nvPr>
        </p:nvGraphicFramePr>
        <p:xfrm>
          <a:off x="1334945" y="1405462"/>
          <a:ext cx="9522111" cy="3670830"/>
        </p:xfrm>
        <a:graphic>
          <a:graphicData uri="http://schemas.openxmlformats.org/drawingml/2006/table">
            <a:tbl>
              <a:tblPr firstRow="1" bandRow="1">
                <a:tableStyleId>{5C22544A-7EE6-4342-B048-85BDC9FD1C3A}</a:tableStyleId>
              </a:tblPr>
              <a:tblGrid>
                <a:gridCol w="736743"/>
                <a:gridCol w="4557712"/>
                <a:gridCol w="1000125"/>
                <a:gridCol w="3227531"/>
              </a:tblGrid>
              <a:tr h="561870">
                <a:tc>
                  <a:txBody>
                    <a:bodyPr/>
                    <a:lstStyle/>
                    <a:p>
                      <a:pPr algn="ctr"/>
                      <a:r>
                        <a:rPr lang="nl-BE" sz="2000" smtClean="0"/>
                        <a:t>ASIL</a:t>
                      </a:r>
                      <a:endParaRPr lang="nl-BE" sz="2000"/>
                    </a:p>
                  </a:txBody>
                  <a:tcPr/>
                </a:tc>
                <a:tc>
                  <a:txBody>
                    <a:bodyPr/>
                    <a:lstStyle/>
                    <a:p>
                      <a:r>
                        <a:rPr lang="nl-BE" sz="2000" smtClean="0"/>
                        <a:t>Safety goal in normal operation</a:t>
                      </a:r>
                      <a:endParaRPr lang="nl-BE" sz="2000"/>
                    </a:p>
                  </a:txBody>
                  <a:tcPr/>
                </a:tc>
                <a:tc>
                  <a:txBody>
                    <a:bodyPr/>
                    <a:lstStyle/>
                    <a:p>
                      <a:pPr algn="ctr"/>
                      <a:r>
                        <a:rPr lang="nl-BE" sz="2000" smtClean="0"/>
                        <a:t>SG ID</a:t>
                      </a:r>
                      <a:endParaRPr lang="nl-BE" sz="2000"/>
                    </a:p>
                  </a:txBody>
                  <a:tcPr/>
                </a:tc>
                <a:tc>
                  <a:txBody>
                    <a:bodyPr/>
                    <a:lstStyle/>
                    <a:p>
                      <a:r>
                        <a:rPr lang="nl-BE" sz="2000" smtClean="0"/>
                        <a:t>Safe State</a:t>
                      </a:r>
                      <a:endParaRPr lang="nl-BE" sz="2000"/>
                    </a:p>
                  </a:txBody>
                  <a:tcPr/>
                </a:tc>
              </a:tr>
              <a:tr h="561870">
                <a:tc>
                  <a:txBody>
                    <a:bodyPr/>
                    <a:lstStyle/>
                    <a:p>
                      <a:pPr algn="ctr"/>
                      <a:r>
                        <a:rPr lang="nl-BE" sz="2000" smtClean="0"/>
                        <a:t>A</a:t>
                      </a:r>
                      <a:endParaRPr lang="nl-BE" sz="2000"/>
                    </a:p>
                  </a:txBody>
                  <a:tcPr/>
                </a:tc>
                <a:tc>
                  <a:txBody>
                    <a:bodyPr/>
                    <a:lstStyle/>
                    <a:p>
                      <a:r>
                        <a:rPr lang="nl-BE" sz="2000" smtClean="0"/>
                        <a:t>Driving</a:t>
                      </a:r>
                      <a:r>
                        <a:rPr lang="nl-BE" sz="2000" baseline="0" smtClean="0"/>
                        <a:t> off the vehicle shall be avoided when the door is not fully closed</a:t>
                      </a:r>
                      <a:endParaRPr lang="nl-BE" sz="2000"/>
                    </a:p>
                  </a:txBody>
                  <a:tcPr/>
                </a:tc>
                <a:tc>
                  <a:txBody>
                    <a:bodyPr/>
                    <a:lstStyle/>
                    <a:p>
                      <a:pPr algn="ctr"/>
                      <a:r>
                        <a:rPr lang="nl-BE" sz="2000" smtClean="0"/>
                        <a:t>SG3</a:t>
                      </a:r>
                      <a:endParaRPr lang="nl-BE" sz="2000"/>
                    </a:p>
                  </a:txBody>
                  <a:tcPr/>
                </a:tc>
                <a:tc>
                  <a:txBody>
                    <a:bodyPr/>
                    <a:lstStyle/>
                    <a:p>
                      <a:r>
                        <a:rPr lang="nl-BE" sz="2000" smtClean="0"/>
                        <a:t>Vehicle immobilize</a:t>
                      </a:r>
                      <a:r>
                        <a:rPr lang="nl-BE" sz="2000" baseline="0" smtClean="0"/>
                        <a:t>d and the driver warned</a:t>
                      </a:r>
                      <a:endParaRPr lang="nl-BE" sz="2000"/>
                    </a:p>
                  </a:txBody>
                  <a:tcPr/>
                </a:tc>
              </a:tr>
              <a:tr h="561870">
                <a:tc>
                  <a:txBody>
                    <a:bodyPr/>
                    <a:lstStyle/>
                    <a:p>
                      <a:pPr algn="ctr"/>
                      <a:r>
                        <a:rPr lang="nl-BE" sz="2000" smtClean="0"/>
                        <a:t>B</a:t>
                      </a:r>
                      <a:endParaRPr lang="nl-BE" sz="2000"/>
                    </a:p>
                  </a:txBody>
                  <a:tcPr/>
                </a:tc>
                <a:tc>
                  <a:txBody>
                    <a:bodyPr/>
                    <a:lstStyle/>
                    <a:p>
                      <a:r>
                        <a:rPr lang="nl-BE" sz="2000" smtClean="0"/>
                        <a:t>Unexpected opening of the door shall be avoided (when the vehicle is moving)</a:t>
                      </a:r>
                      <a:endParaRPr lang="nl-BE" sz="2000"/>
                    </a:p>
                  </a:txBody>
                  <a:tcPr/>
                </a:tc>
                <a:tc>
                  <a:txBody>
                    <a:bodyPr/>
                    <a:lstStyle/>
                    <a:p>
                      <a:pPr algn="ctr"/>
                      <a:r>
                        <a:rPr lang="nl-BE" sz="2000" smtClean="0"/>
                        <a:t>SG4</a:t>
                      </a:r>
                      <a:endParaRPr lang="nl-BE" sz="2000"/>
                    </a:p>
                  </a:txBody>
                  <a:tcPr/>
                </a:tc>
                <a:tc>
                  <a:txBody>
                    <a:bodyPr/>
                    <a:lstStyle/>
                    <a:p>
                      <a:r>
                        <a:rPr lang="nl-BE" sz="2000" smtClean="0"/>
                        <a:t>Door closed</a:t>
                      </a:r>
                      <a:endParaRPr lang="nl-BE" sz="2000"/>
                    </a:p>
                  </a:txBody>
                  <a:tcPr/>
                </a:tc>
              </a:tr>
              <a:tr h="561870">
                <a:tc>
                  <a:txBody>
                    <a:bodyPr/>
                    <a:lstStyle/>
                    <a:p>
                      <a:pPr algn="ctr"/>
                      <a:r>
                        <a:rPr lang="nl-BE" sz="2000" smtClean="0"/>
                        <a:t>B</a:t>
                      </a:r>
                      <a:endParaRPr lang="nl-BE" sz="2000"/>
                    </a:p>
                  </a:txBody>
                  <a:tcPr/>
                </a:tc>
                <a:tc>
                  <a:txBody>
                    <a:bodyPr/>
                    <a:lstStyle/>
                    <a:p>
                      <a:r>
                        <a:rPr lang="nl-BE" sz="2000" smtClean="0"/>
                        <a:t>False interlocking of the emergency controls shall be avoided</a:t>
                      </a:r>
                      <a:endParaRPr lang="nl-BE" sz="2000"/>
                    </a:p>
                  </a:txBody>
                  <a:tcPr/>
                </a:tc>
                <a:tc>
                  <a:txBody>
                    <a:bodyPr/>
                    <a:lstStyle/>
                    <a:p>
                      <a:pPr algn="ctr"/>
                      <a:r>
                        <a:rPr lang="nl-BE" sz="2000" smtClean="0"/>
                        <a:t>SG5</a:t>
                      </a:r>
                      <a:endParaRPr lang="nl-BE" sz="2000"/>
                    </a:p>
                  </a:txBody>
                  <a:tcPr/>
                </a:tc>
                <a:tc>
                  <a:txBody>
                    <a:bodyPr/>
                    <a:lstStyle/>
                    <a:p>
                      <a:r>
                        <a:rPr lang="nl-BE" sz="2000" smtClean="0"/>
                        <a:t>Interlocking removed</a:t>
                      </a:r>
                      <a:endParaRPr lang="nl-BE" sz="2000"/>
                    </a:p>
                  </a:txBody>
                  <a:tcPr/>
                </a:tc>
              </a:tr>
              <a:tr h="561870">
                <a:tc>
                  <a:txBody>
                    <a:bodyPr/>
                    <a:lstStyle/>
                    <a:p>
                      <a:pPr algn="ctr"/>
                      <a:r>
                        <a:rPr lang="nl-BE" sz="2000" smtClean="0"/>
                        <a:t>B</a:t>
                      </a:r>
                      <a:endParaRPr lang="nl-BE" sz="2000"/>
                    </a:p>
                  </a:txBody>
                  <a:tcPr/>
                </a:tc>
                <a:tc>
                  <a:txBody>
                    <a:bodyPr/>
                    <a:lstStyle/>
                    <a:p>
                      <a:r>
                        <a:rPr lang="nl-BE" sz="2000" smtClean="0"/>
                        <a:t>Unnecessary immobilization of the vehicle</a:t>
                      </a:r>
                      <a:r>
                        <a:rPr lang="nl-BE" sz="2000" baseline="0" smtClean="0"/>
                        <a:t> due to door control system shall be avoided</a:t>
                      </a:r>
                      <a:endParaRPr lang="nl-BE" sz="2000"/>
                    </a:p>
                  </a:txBody>
                  <a:tcPr/>
                </a:tc>
                <a:tc>
                  <a:txBody>
                    <a:bodyPr/>
                    <a:lstStyle/>
                    <a:p>
                      <a:pPr algn="ctr"/>
                      <a:r>
                        <a:rPr lang="nl-BE" sz="2000" smtClean="0"/>
                        <a:t>SG6</a:t>
                      </a:r>
                      <a:endParaRPr lang="nl-BE" sz="2000"/>
                    </a:p>
                  </a:txBody>
                  <a:tcPr/>
                </a:tc>
                <a:tc>
                  <a:txBody>
                    <a:bodyPr/>
                    <a:lstStyle/>
                    <a:p>
                      <a:r>
                        <a:rPr lang="nl-BE" sz="2000" smtClean="0"/>
                        <a:t>Vehicle</a:t>
                      </a:r>
                      <a:r>
                        <a:rPr lang="nl-BE" sz="2000" baseline="0" smtClean="0"/>
                        <a:t> not unnecessary immobilized</a:t>
                      </a:r>
                      <a:endParaRPr lang="nl-BE" sz="2000"/>
                    </a:p>
                  </a:txBody>
                  <a:tcPr/>
                </a:tc>
              </a:tr>
            </a:tbl>
          </a:graphicData>
        </a:graphic>
      </p:graphicFrame>
      <p:sp>
        <p:nvSpPr>
          <p:cNvPr id="6" name="Tekstvak 5"/>
          <p:cNvSpPr txBox="1"/>
          <p:nvPr/>
        </p:nvSpPr>
        <p:spPr>
          <a:xfrm>
            <a:off x="1334947" y="5400675"/>
            <a:ext cx="9522106" cy="369332"/>
          </a:xfrm>
          <a:prstGeom prst="rect">
            <a:avLst/>
          </a:prstGeom>
          <a:noFill/>
        </p:spPr>
        <p:txBody>
          <a:bodyPr wrap="square" rtlCol="0">
            <a:spAutoFit/>
          </a:bodyPr>
          <a:lstStyle/>
          <a:p>
            <a:r>
              <a:rPr lang="en-US" i="1" smtClean="0"/>
              <a:t>The </a:t>
            </a:r>
            <a:r>
              <a:rPr lang="en-US" i="1"/>
              <a:t>ASIL </a:t>
            </a:r>
            <a:r>
              <a:rPr lang="en-US" i="1" smtClean="0"/>
              <a:t>classification takes into account Severity</a:t>
            </a:r>
            <a:r>
              <a:rPr lang="en-US" i="1"/>
              <a:t>, Exposure and </a:t>
            </a:r>
            <a:r>
              <a:rPr lang="en-US" i="1" smtClean="0"/>
              <a:t>Controllability of the hazard.</a:t>
            </a:r>
            <a:endParaRPr lang="nl-BE"/>
          </a:p>
        </p:txBody>
      </p:sp>
    </p:spTree>
    <p:extLst>
      <p:ext uri="{BB962C8B-B14F-4D97-AF65-F5344CB8AC3E}">
        <p14:creationId xmlns:p14="http://schemas.microsoft.com/office/powerpoint/2010/main" val="699738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fontScale="92500" lnSpcReduction="10000"/>
          </a:bodyPr>
          <a:lstStyle/>
          <a:p>
            <a:pPr marL="0" indent="0">
              <a:buNone/>
            </a:pPr>
            <a:r>
              <a:rPr lang="en-US" smtClean="0"/>
              <a:t>The proposed automatic exit opening is considered a direct violation of the safety goal :</a:t>
            </a:r>
          </a:p>
          <a:p>
            <a:pPr marL="0" indent="0">
              <a:buNone/>
            </a:pPr>
            <a:r>
              <a:rPr lang="en-US" smtClean="0"/>
              <a:t>“ ASIL B – Unexpected opening of door shall be avoided (both when vehicle is moving or at standstill)”</a:t>
            </a:r>
          </a:p>
          <a:p>
            <a:pPr marL="0" indent="0">
              <a:buNone/>
            </a:pPr>
            <a:endParaRPr lang="en-US"/>
          </a:p>
          <a:p>
            <a:pPr marL="0" indent="0">
              <a:buNone/>
            </a:pPr>
            <a:r>
              <a:rPr lang="en-US"/>
              <a:t>T</a:t>
            </a:r>
            <a:r>
              <a:rPr lang="en-US" smtClean="0"/>
              <a:t>he </a:t>
            </a:r>
            <a:r>
              <a:rPr lang="en-US"/>
              <a:t>unexpected, sudden opening of </a:t>
            </a:r>
            <a:r>
              <a:rPr lang="en-US" smtClean="0"/>
              <a:t>a service door presents </a:t>
            </a:r>
            <a:r>
              <a:rPr lang="en-US"/>
              <a:t>for any </a:t>
            </a:r>
            <a:r>
              <a:rPr lang="en-US" smtClean="0"/>
              <a:t>standee </a:t>
            </a:r>
            <a:r>
              <a:rPr lang="en-US"/>
              <a:t>in the vicinity of </a:t>
            </a:r>
            <a:r>
              <a:rPr lang="en-US" smtClean="0"/>
              <a:t>this </a:t>
            </a:r>
            <a:r>
              <a:rPr lang="en-US"/>
              <a:t>door, a potential risk to serious injuries, </a:t>
            </a:r>
            <a:r>
              <a:rPr lang="en-US" smtClean="0"/>
              <a:t>like </a:t>
            </a:r>
            <a:r>
              <a:rPr lang="en-US"/>
              <a:t>e.g. falling out of the vehicle through the door, resulting in head trauma</a:t>
            </a:r>
            <a:r>
              <a:rPr lang="en-US" smtClean="0"/>
              <a:t>.  E.g. class II.</a:t>
            </a:r>
          </a:p>
          <a:p>
            <a:pPr marL="0" indent="0">
              <a:buNone/>
            </a:pPr>
            <a:endParaRPr lang="en-US" smtClean="0"/>
          </a:p>
          <a:p>
            <a:pPr marL="0" indent="0">
              <a:buNone/>
            </a:pPr>
            <a:r>
              <a:rPr lang="en-US" smtClean="0"/>
              <a:t>Also a passenger entering </a:t>
            </a:r>
            <a:r>
              <a:rPr lang="en-US"/>
              <a:t>or leaving the toilet </a:t>
            </a:r>
            <a:r>
              <a:rPr lang="en-US" smtClean="0"/>
              <a:t>might be in close </a:t>
            </a:r>
            <a:r>
              <a:rPr lang="en-US"/>
              <a:t>proximity of </a:t>
            </a:r>
            <a:r>
              <a:rPr lang="en-US" smtClean="0"/>
              <a:t>an unexpected </a:t>
            </a:r>
            <a:r>
              <a:rPr lang="en-US"/>
              <a:t>opening of service door</a:t>
            </a:r>
            <a:r>
              <a:rPr lang="en-US" smtClean="0"/>
              <a:t>.  E.g. class III.</a:t>
            </a:r>
            <a:endParaRPr lang="en-US"/>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6</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38914726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fontScale="92500" lnSpcReduction="20000"/>
          </a:bodyPr>
          <a:lstStyle/>
          <a:p>
            <a:pPr marL="0" indent="0">
              <a:buNone/>
            </a:pPr>
            <a:r>
              <a:rPr lang="en-US" smtClean="0"/>
              <a:t>Another safety goal might not be reached :</a:t>
            </a:r>
          </a:p>
          <a:p>
            <a:pPr marL="0" indent="0">
              <a:buNone/>
            </a:pPr>
            <a:r>
              <a:rPr lang="en-US" smtClean="0"/>
              <a:t>ASIL A – avoid moving vehicle when door is not closed </a:t>
            </a:r>
          </a:p>
          <a:p>
            <a:pPr marL="0" indent="0">
              <a:buNone/>
            </a:pPr>
            <a:endParaRPr lang="en-US"/>
          </a:p>
          <a:p>
            <a:pPr marL="0" indent="0">
              <a:buNone/>
            </a:pPr>
            <a:r>
              <a:rPr lang="en-US" smtClean="0"/>
              <a:t>E.g</a:t>
            </a:r>
            <a:r>
              <a:rPr lang="en-US"/>
              <a:t>. Vehicle immobilized on highway during traffic jam when traffic starts moving again on the lane close to the open </a:t>
            </a:r>
            <a:r>
              <a:rPr lang="en-US" smtClean="0"/>
              <a:t>doors; in tunnel; </a:t>
            </a:r>
            <a:r>
              <a:rPr lang="en-US"/>
              <a:t>traffic </a:t>
            </a:r>
            <a:r>
              <a:rPr lang="en-US" smtClean="0"/>
              <a:t>lights; </a:t>
            </a:r>
            <a:r>
              <a:rPr lang="en-US"/>
              <a:t>EU vehicle in UK</a:t>
            </a:r>
            <a:r>
              <a:rPr lang="en-US" smtClean="0"/>
              <a:t>?</a:t>
            </a:r>
          </a:p>
          <a:p>
            <a:pPr marL="0" indent="0">
              <a:buNone/>
            </a:pPr>
            <a:endParaRPr lang="en-US"/>
          </a:p>
          <a:p>
            <a:pPr marL="0" indent="0">
              <a:buNone/>
            </a:pPr>
            <a:r>
              <a:rPr lang="en-US"/>
              <a:t>An override function in order to facilitate the driver to mobilize the vehicle to a safe place is </a:t>
            </a:r>
            <a:r>
              <a:rPr lang="en-US" smtClean="0"/>
              <a:t>needed in </a:t>
            </a:r>
            <a:r>
              <a:rPr lang="en-US"/>
              <a:t>the proposal.</a:t>
            </a:r>
          </a:p>
          <a:p>
            <a:pPr marL="0" indent="0">
              <a:buNone/>
            </a:pPr>
            <a:endParaRPr lang="en-US"/>
          </a:p>
          <a:p>
            <a:pPr marL="0" indent="0">
              <a:buNone/>
            </a:pPr>
            <a:r>
              <a:rPr lang="en-US" smtClean="0"/>
              <a:t>Now it is still </a:t>
            </a:r>
            <a:r>
              <a:rPr lang="en-US"/>
              <a:t>the responsibility of the driver to assess the traffic situation, the condition of the vehicle and the safety of the passengers.</a:t>
            </a:r>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7</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2258321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12240"/>
            <a:ext cx="9654632" cy="4944109"/>
          </a:xfrm>
        </p:spPr>
        <p:txBody>
          <a:bodyPr>
            <a:normAutofit/>
          </a:bodyPr>
          <a:lstStyle/>
          <a:p>
            <a:pPr marL="0" indent="0">
              <a:buNone/>
            </a:pPr>
            <a:r>
              <a:rPr lang="en-US" smtClean="0"/>
              <a:t>Check closely the technical requirements for power operated doors: e.g.</a:t>
            </a:r>
          </a:p>
          <a:p>
            <a:pPr marL="0" indent="0">
              <a:buNone/>
            </a:pPr>
            <a:endParaRPr lang="en-US"/>
          </a:p>
          <a:p>
            <a:pPr marL="0" indent="0">
              <a:buNone/>
            </a:pPr>
            <a:r>
              <a:rPr lang="en-US"/>
              <a:t>7.6.6. Additional technical requirements for automatically-operated service </a:t>
            </a:r>
            <a:r>
              <a:rPr lang="en-US" smtClean="0"/>
              <a:t>doors</a:t>
            </a:r>
          </a:p>
          <a:p>
            <a:pPr marL="0" indent="0">
              <a:buNone/>
            </a:pPr>
            <a:r>
              <a:rPr lang="en-US" smtClean="0"/>
              <a:t>7.6.6.3. Closing </a:t>
            </a:r>
            <a:r>
              <a:rPr lang="en-US"/>
              <a:t>of automatically-operated service </a:t>
            </a:r>
            <a:r>
              <a:rPr lang="en-US" smtClean="0"/>
              <a:t>doors</a:t>
            </a:r>
          </a:p>
          <a:p>
            <a:pPr marL="0" indent="0">
              <a:buNone/>
            </a:pPr>
            <a:r>
              <a:rPr lang="en-US"/>
              <a:t>7.6.6.3.1. When an automatically-operated service door has opened it shall close </a:t>
            </a:r>
            <a:r>
              <a:rPr lang="en-US" smtClean="0"/>
              <a:t>again automatically </a:t>
            </a:r>
            <a:r>
              <a:rPr lang="en-US"/>
              <a:t>after a time interval has elapsed.</a:t>
            </a:r>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8</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32801854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67471" y="401591"/>
            <a:ext cx="9522107" cy="555586"/>
          </a:xfrm>
        </p:spPr>
        <p:txBody>
          <a:bodyPr>
            <a:normAutofit/>
          </a:bodyPr>
          <a:lstStyle/>
          <a:p>
            <a:r>
              <a:rPr lang="en-US" sz="2200" dirty="0" smtClean="0"/>
              <a:t>Automatic Exit Opening</a:t>
            </a:r>
            <a:endParaRPr lang="en-US" sz="2200" dirty="0"/>
          </a:p>
        </p:txBody>
      </p:sp>
      <p:sp>
        <p:nvSpPr>
          <p:cNvPr id="3" name="Tijdelijke aanduiding voor inhoud 2"/>
          <p:cNvSpPr>
            <a:spLocks noGrp="1"/>
          </p:cNvSpPr>
          <p:nvPr>
            <p:ph idx="1"/>
          </p:nvPr>
        </p:nvSpPr>
        <p:spPr>
          <a:xfrm>
            <a:off x="1334946" y="1426528"/>
            <a:ext cx="9654632" cy="4944109"/>
          </a:xfrm>
        </p:spPr>
        <p:txBody>
          <a:bodyPr>
            <a:normAutofit/>
          </a:bodyPr>
          <a:lstStyle/>
          <a:p>
            <a:pPr marL="0" indent="0">
              <a:buNone/>
            </a:pPr>
            <a:r>
              <a:rPr lang="en-US" smtClean="0"/>
              <a:t>It is clear that safety goals are defined for normal operation and emergency where the starting point is :</a:t>
            </a:r>
          </a:p>
          <a:p>
            <a:pPr>
              <a:buFontTx/>
              <a:buChar char="-"/>
            </a:pPr>
            <a:r>
              <a:rPr lang="en-US" smtClean="0"/>
              <a:t>The responsibility of the driver to open doors;</a:t>
            </a:r>
          </a:p>
          <a:p>
            <a:pPr>
              <a:buFontTx/>
              <a:buChar char="-"/>
            </a:pPr>
            <a:r>
              <a:rPr lang="en-US" smtClean="0"/>
              <a:t>Passengers can only exit alone in case of an emergency</a:t>
            </a:r>
          </a:p>
          <a:p>
            <a:pPr marL="0" indent="0">
              <a:buNone/>
            </a:pPr>
            <a:endParaRPr lang="en-US"/>
          </a:p>
          <a:p>
            <a:pPr marL="0" indent="0">
              <a:buNone/>
            </a:pPr>
            <a:r>
              <a:rPr lang="en-US" smtClean="0"/>
              <a:t>How to distinguish between normal operation and emergency in order to allow in a safe way for automatic exit opening ?</a:t>
            </a:r>
            <a:endParaRPr lang="en-US"/>
          </a:p>
          <a:p>
            <a:pPr marL="0" indent="0">
              <a:buNone/>
            </a:pPr>
            <a:endParaRPr lang="en-US"/>
          </a:p>
          <a:p>
            <a:pPr marL="0" indent="0">
              <a:buNone/>
            </a:pPr>
            <a:endParaRPr lang="en-US" smtClean="0"/>
          </a:p>
          <a:p>
            <a:pPr marL="0" indent="0">
              <a:buNone/>
            </a:pPr>
            <a:endParaRPr lang="en-US" dirty="0"/>
          </a:p>
        </p:txBody>
      </p:sp>
      <p:sp>
        <p:nvSpPr>
          <p:cNvPr id="4" name="Tijdelijke aanduiding voor datum 3"/>
          <p:cNvSpPr>
            <a:spLocks noGrp="1"/>
          </p:cNvSpPr>
          <p:nvPr>
            <p:ph type="dt" sz="half" idx="10"/>
          </p:nvPr>
        </p:nvSpPr>
        <p:spPr/>
        <p:txBody>
          <a:bodyPr/>
          <a:lstStyle/>
          <a:p>
            <a:fld id="{4114F66A-D2EC-5C42-8C54-BE1C6D3C9ACE}" type="datetime1">
              <a:rPr lang="nl-BE" smtClean="0"/>
              <a:t>26/06/2019</a:t>
            </a:fld>
            <a:endParaRPr lang="nl-NL"/>
          </a:p>
        </p:txBody>
      </p:sp>
      <p:sp>
        <p:nvSpPr>
          <p:cNvPr id="5" name="Tijdelijke aanduiding voor dianummer 4"/>
          <p:cNvSpPr>
            <a:spLocks noGrp="1"/>
          </p:cNvSpPr>
          <p:nvPr>
            <p:ph type="sldNum" sz="quarter" idx="12"/>
          </p:nvPr>
        </p:nvSpPr>
        <p:spPr/>
        <p:txBody>
          <a:bodyPr/>
          <a:lstStyle/>
          <a:p>
            <a:fld id="{79111ECE-8260-D149-92DD-8E7F543A6A78}" type="slidenum">
              <a:rPr lang="nl-NL" smtClean="0"/>
              <a:t>9</a:t>
            </a:fld>
            <a:endParaRPr lang="nl-NL"/>
          </a:p>
        </p:txBody>
      </p:sp>
      <p:sp>
        <p:nvSpPr>
          <p:cNvPr id="6" name="Tijdelijke aanduiding voor voettekst 5"/>
          <p:cNvSpPr>
            <a:spLocks noGrp="1"/>
          </p:cNvSpPr>
          <p:nvPr>
            <p:ph type="ftr" sz="quarter" idx="3"/>
          </p:nvPr>
        </p:nvSpPr>
        <p:spPr/>
        <p:txBody>
          <a:bodyPr/>
          <a:lstStyle/>
          <a:p>
            <a:r>
              <a:rPr lang="nl-NL" dirty="0"/>
              <a:t>BMFE - 06 - 11</a:t>
            </a:r>
          </a:p>
          <a:p>
            <a:endParaRPr lang="nl-NL" dirty="0"/>
          </a:p>
        </p:txBody>
      </p:sp>
    </p:spTree>
    <p:extLst>
      <p:ext uri="{BB962C8B-B14F-4D97-AF65-F5344CB8AC3E}">
        <p14:creationId xmlns:p14="http://schemas.microsoft.com/office/powerpoint/2010/main" val="666211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toona test procedure.potx [Alleen-lezen]" id="{B48B63D6-69F3-45D7-BF64-FFDBE482DCA7}" vid="{E86CE44B-C5A8-4A44-8AC3-021D8F534E27}"/>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Altoona test procedure</Template>
  <TotalTime>1423</TotalTime>
  <Words>1128</Words>
  <Application>Microsoft Office PowerPoint</Application>
  <PresentationFormat>Breedbeeld</PresentationFormat>
  <Paragraphs>171</Paragraphs>
  <Slides>15</Slides>
  <Notes>13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Calibri</vt:lpstr>
      <vt:lpstr>Office-thema</vt:lpstr>
      <vt:lpstr>Automatic Exit Opening :  discussion of proposed changes</vt:lpstr>
      <vt:lpstr>Automatic Exit Opening</vt:lpstr>
      <vt:lpstr>Automatic Exit Opening</vt:lpstr>
      <vt:lpstr>ISO/DIS 26262-3: 2016 : Concept phase</vt:lpstr>
      <vt:lpstr>Automatic Exit Opening</vt:lpstr>
      <vt:lpstr>Automatic Exit Opening</vt:lpstr>
      <vt:lpstr>Automatic Exit Opening</vt:lpstr>
      <vt:lpstr>Automatic Exit Opening</vt:lpstr>
      <vt:lpstr>Automatic Exit Opening</vt:lpstr>
      <vt:lpstr>Automatic Exit Opening</vt:lpstr>
      <vt:lpstr>Automatic Exit Opening</vt:lpstr>
      <vt:lpstr>Automatic Exit Opening</vt:lpstr>
      <vt:lpstr>Automatic Exit Opening</vt:lpstr>
      <vt:lpstr>Automatic Exit Opening</vt:lpstr>
      <vt:lpstr>Automatic Exit Opening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 testing (Altoona)</dc:title>
  <dc:creator>Pascale REYNTJENS</dc:creator>
  <cp:lastModifiedBy>REYNTJENS Pascale</cp:lastModifiedBy>
  <cp:revision>96</cp:revision>
  <dcterms:created xsi:type="dcterms:W3CDTF">2018-11-20T08:59:43Z</dcterms:created>
  <dcterms:modified xsi:type="dcterms:W3CDTF">2019-06-26T04:41:11Z</dcterms:modified>
</cp:coreProperties>
</file>