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2" r:id="rId3"/>
    <p:sldId id="318" r:id="rId4"/>
    <p:sldId id="350" r:id="rId5"/>
    <p:sldId id="319" r:id="rId6"/>
    <p:sldId id="344" r:id="rId7"/>
    <p:sldId id="330" r:id="rId8"/>
    <p:sldId id="343" r:id="rId9"/>
    <p:sldId id="331" r:id="rId10"/>
    <p:sldId id="348" r:id="rId11"/>
    <p:sldId id="337" r:id="rId12"/>
    <p:sldId id="342" r:id="rId13"/>
    <p:sldId id="336" r:id="rId14"/>
    <p:sldId id="345" r:id="rId15"/>
    <p:sldId id="339" r:id="rId16"/>
    <p:sldId id="341" r:id="rId17"/>
    <p:sldId id="346" r:id="rId18"/>
    <p:sldId id="334" r:id="rId19"/>
    <p:sldId id="347" r:id="rId20"/>
    <p:sldId id="326" r:id="rId21"/>
    <p:sldId id="338" r:id="rId22"/>
    <p:sldId id="349" r:id="rId23"/>
    <p:sldId id="321" r:id="rId24"/>
    <p:sldId id="327" r:id="rId25"/>
    <p:sldId id="313" r:id="rId26"/>
    <p:sldId id="332" r:id="rId27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4" pos="7456" userDrawn="1">
          <p15:clr>
            <a:srgbClr val="A4A3A4"/>
          </p15:clr>
        </p15:guide>
        <p15:guide id="5" pos="215" userDrawn="1">
          <p15:clr>
            <a:srgbClr val="A4A3A4"/>
          </p15:clr>
        </p15:guide>
        <p15:guide id="6" orient="horz" pos="222" userDrawn="1">
          <p15:clr>
            <a:srgbClr val="A4A3A4"/>
          </p15:clr>
        </p15:guide>
        <p15:guide id="7" orient="horz" pos="40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AB50B"/>
    <a:srgbClr val="000000"/>
    <a:srgbClr val="CC3300"/>
    <a:srgbClr val="00FF00"/>
    <a:srgbClr val="006600"/>
    <a:srgbClr val="EC643F"/>
    <a:srgbClr val="FF6600"/>
    <a:srgbClr val="00B6ED"/>
    <a:srgbClr val="892A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92" autoAdjust="0"/>
    <p:restoredTop sz="96529" autoAdjust="0"/>
  </p:normalViewPr>
  <p:slideViewPr>
    <p:cSldViewPr>
      <p:cViewPr varScale="1">
        <p:scale>
          <a:sx n="111" d="100"/>
          <a:sy n="111" d="100"/>
        </p:scale>
        <p:origin x="1254" y="102"/>
      </p:cViewPr>
      <p:guideLst>
        <p:guide orient="horz" pos="2160"/>
        <p:guide pos="3840"/>
        <p:guide pos="7456"/>
        <p:guide pos="215"/>
        <p:guide orient="horz" pos="222"/>
        <p:guide orient="horz" pos="409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300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NG1-RDS-Farm2-Profiles-Server\RDS-Users-Profiles$\zzhang22\Downloads\toutes%20les%20grilles%20RID%201806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NG1-RDS-Farm2-Profiles-Server\RDS-Users-Profiles$\zzhang22\Downloads\toutes%20les%20grilles%20RID%201806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70C0"/>
              </a:solidFill>
            </c:spPr>
          </c:marker>
          <c:xVal>
            <c:numRef>
              <c:f>'AFS Class E'!$J$4:$J$11</c:f>
              <c:numCache>
                <c:formatCode>General</c:formatCode>
                <c:ptCount val="8"/>
                <c:pt idx="0">
                  <c:v>49.94098568871847</c:v>
                </c:pt>
                <c:pt idx="1">
                  <c:v>75.371511947418981</c:v>
                </c:pt>
                <c:pt idx="2">
                  <c:v>49.963497054583954</c:v>
                </c:pt>
                <c:pt idx="3">
                  <c:v>49.873994361739214</c:v>
                </c:pt>
                <c:pt idx="4">
                  <c:v>24.008586909175154</c:v>
                </c:pt>
                <c:pt idx="5">
                  <c:v>24.517237757340091</c:v>
                </c:pt>
                <c:pt idx="6">
                  <c:v>10.692436555027161</c:v>
                </c:pt>
                <c:pt idx="7">
                  <c:v>10.718966006508685</c:v>
                </c:pt>
              </c:numCache>
            </c:numRef>
          </c:xVal>
          <c:yVal>
            <c:numRef>
              <c:f>'AFS Class E'!$K$4:$K$11</c:f>
              <c:numCache>
                <c:formatCode>General</c:formatCode>
                <c:ptCount val="8"/>
                <c:pt idx="0">
                  <c:v>-1.4996620828125635</c:v>
                </c:pt>
                <c:pt idx="1">
                  <c:v>-1.5130063830341332</c:v>
                </c:pt>
                <c:pt idx="2">
                  <c:v>0</c:v>
                </c:pt>
                <c:pt idx="3">
                  <c:v>2.9892681928216787</c:v>
                </c:pt>
                <c:pt idx="4">
                  <c:v>6.8843515157427202</c:v>
                </c:pt>
                <c:pt idx="5">
                  <c:v>-4.7656682551125424</c:v>
                </c:pt>
                <c:pt idx="6">
                  <c:v>0.84151300710490851</c:v>
                </c:pt>
                <c:pt idx="7">
                  <c:v>-0.37431454115208623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437-47D6-B386-266A468D20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8097392"/>
        <c:axId val="329275944"/>
      </c:scatterChart>
      <c:valAx>
        <c:axId val="328097392"/>
        <c:scaling>
          <c:orientation val="minMax"/>
          <c:max val="160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crossAx val="329275944"/>
        <c:crosses val="autoZero"/>
        <c:crossBetween val="midCat"/>
        <c:majorUnit val="20"/>
      </c:valAx>
      <c:valAx>
        <c:axId val="329275944"/>
        <c:scaling>
          <c:orientation val="minMax"/>
          <c:max val="15"/>
          <c:min val="-1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8097392"/>
        <c:crosses val="autoZero"/>
        <c:crossBetween val="midCat"/>
        <c:majorUnit val="5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rgbClr val="0070C0"/>
              </a:solidFill>
            </c:spPr>
          </c:marker>
          <c:xVal>
            <c:numRef>
              <c:f>('Class CS DS ES'!$J$3:$J$9,'Class CS DS ES'!$J$11:$J$12)</c:f>
              <c:numCache>
                <c:formatCode>General</c:formatCode>
                <c:ptCount val="9"/>
                <c:pt idx="0">
                  <c:v>49.870305061004345</c:v>
                </c:pt>
                <c:pt idx="1">
                  <c:v>49.963497054583954</c:v>
                </c:pt>
                <c:pt idx="2">
                  <c:v>49.870305061004345</c:v>
                </c:pt>
                <c:pt idx="3">
                  <c:v>20.745372457691474</c:v>
                </c:pt>
                <c:pt idx="4">
                  <c:v>20.745372457691474</c:v>
                </c:pt>
                <c:pt idx="5">
                  <c:v>10.078672913828196</c:v>
                </c:pt>
                <c:pt idx="6">
                  <c:v>10.078672913828196</c:v>
                </c:pt>
                <c:pt idx="7">
                  <c:v>21.212770111557759</c:v>
                </c:pt>
                <c:pt idx="8">
                  <c:v>21.212770111557759</c:v>
                </c:pt>
              </c:numCache>
            </c:numRef>
          </c:xVal>
          <c:yVal>
            <c:numRef>
              <c:f>('Class CS DS ES'!$K$3:$K$9,'Class CS DS ES'!$K$11:$K$12)</c:f>
              <c:numCache>
                <c:formatCode>General</c:formatCode>
                <c:ptCount val="9"/>
                <c:pt idx="0">
                  <c:v>-3.0501985256342508</c:v>
                </c:pt>
                <c:pt idx="1">
                  <c:v>0</c:v>
                </c:pt>
                <c:pt idx="2">
                  <c:v>3.0501985256342508</c:v>
                </c:pt>
                <c:pt idx="3">
                  <c:v>-5.5587057974813581</c:v>
                </c:pt>
                <c:pt idx="4">
                  <c:v>5.5587057974813581</c:v>
                </c:pt>
                <c:pt idx="5">
                  <c:v>-3.6683369420587226</c:v>
                </c:pt>
                <c:pt idx="6">
                  <c:v>3.6683369420587226</c:v>
                </c:pt>
                <c:pt idx="7">
                  <c:v>-3.3597727222981177</c:v>
                </c:pt>
                <c:pt idx="8">
                  <c:v>3.3597727222981177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05C-4A82-B616-B897E12F3C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677176"/>
        <c:axId val="329284552"/>
      </c:scatterChart>
      <c:valAx>
        <c:axId val="71677176"/>
        <c:scaling>
          <c:orientation val="minMax"/>
          <c:max val="80"/>
        </c:scaling>
        <c:delete val="0"/>
        <c:axPos val="b"/>
        <c:numFmt formatCode="General" sourceLinked="1"/>
        <c:majorTickMark val="out"/>
        <c:minorTickMark val="none"/>
        <c:tickLblPos val="nextTo"/>
        <c:crossAx val="329284552"/>
        <c:crosses val="autoZero"/>
        <c:crossBetween val="midCat"/>
      </c:valAx>
      <c:valAx>
        <c:axId val="329284552"/>
        <c:scaling>
          <c:orientation val="minMax"/>
          <c:max val="15"/>
          <c:min val="-1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1677176"/>
        <c:crosses val="autoZero"/>
        <c:crossBetween val="midCat"/>
        <c:majorUnit val="5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92" y="0"/>
            <a:ext cx="2946400" cy="496888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/>
            </a:lvl1pPr>
          </a:lstStyle>
          <a:p>
            <a:fld id="{1691AE3F-260F-494C-9A03-10849BC03925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92" y="9429750"/>
            <a:ext cx="2946400" cy="496888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B9BCA1DB-52C0-4AD1-B7EB-072DFB36793D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03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5659" cy="498135"/>
          </a:xfrm>
          <a:prstGeom prst="rect">
            <a:avLst/>
          </a:prstGeom>
        </p:spPr>
        <p:txBody>
          <a:bodyPr vert="horz" lIns="95542" tIns="47772" rIns="95542" bIns="47772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9" cy="498135"/>
          </a:xfrm>
          <a:prstGeom prst="rect">
            <a:avLst/>
          </a:prstGeom>
        </p:spPr>
        <p:txBody>
          <a:bodyPr vert="horz" lIns="95542" tIns="47772" rIns="95542" bIns="47772" rtlCol="0"/>
          <a:lstStyle>
            <a:lvl1pPr algn="r">
              <a:defRPr sz="1300"/>
            </a:lvl1pPr>
          </a:lstStyle>
          <a:p>
            <a:fld id="{49D75D63-8B73-4C00-92D3-8A796889BD77}" type="datetimeFigureOut">
              <a:rPr lang="fr-FR" smtClean="0"/>
              <a:pPr/>
              <a:t>17/05/2019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42" tIns="47772" rIns="95542" bIns="47772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62"/>
            <a:ext cx="5438140" cy="3909239"/>
          </a:xfrm>
          <a:prstGeom prst="rect">
            <a:avLst/>
          </a:prstGeom>
        </p:spPr>
        <p:txBody>
          <a:bodyPr vert="horz" lIns="95542" tIns="47772" rIns="95542" bIns="47772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8134"/>
          </a:xfrm>
          <a:prstGeom prst="rect">
            <a:avLst/>
          </a:prstGeom>
        </p:spPr>
        <p:txBody>
          <a:bodyPr vert="horz" lIns="95542" tIns="47772" rIns="95542" bIns="47772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7" y="9430092"/>
            <a:ext cx="2945659" cy="498134"/>
          </a:xfrm>
          <a:prstGeom prst="rect">
            <a:avLst/>
          </a:prstGeom>
        </p:spPr>
        <p:txBody>
          <a:bodyPr vert="horz" lIns="95542" tIns="47772" rIns="95542" bIns="47772" rtlCol="0" anchor="b"/>
          <a:lstStyle>
            <a:lvl1pPr algn="r">
              <a:defRPr sz="1300"/>
            </a:lvl1pPr>
          </a:lstStyle>
          <a:p>
            <a:fld id="{25F27C99-6626-4CFA-A003-05180A1A87C2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328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Slide </a:t>
            </a:r>
            <a:r>
              <a:rPr lang="fr-FR" dirty="0" err="1"/>
              <a:t>title</a:t>
            </a:r>
            <a:r>
              <a:rPr lang="fr-FR" dirty="0"/>
              <a:t> on one 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60000" y="6516000"/>
            <a:ext cx="206788" cy="174851"/>
          </a:xfrm>
          <a:prstGeom prst="rect">
            <a:avLst/>
          </a:prstGeom>
        </p:spPr>
        <p:txBody>
          <a:bodyPr vert="horz" wrap="none" lIns="0" tIns="36000" rIns="0" bIns="0" rtlCol="0" anchor="t" anchorCtr="0">
            <a:spAutoFit/>
          </a:bodyPr>
          <a:lstStyle>
            <a:lvl1pPr algn="l">
              <a:defRPr lang="fr-BE" sz="900" b="1" smtClean="0">
                <a:solidFill>
                  <a:schemeClr val="bg2"/>
                </a:solidFill>
              </a:defRPr>
            </a:lvl1pPr>
          </a:lstStyle>
          <a:p>
            <a:fld id="{CF4668DC-857F-487D-BFFA-8C0CA5037977}" type="slidenum">
              <a:rPr lang="fr-FR" smtClean="0"/>
              <a:pPr/>
              <a:t>‹N›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608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ith picture + partner'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60000" y="4486710"/>
            <a:ext cx="7341454" cy="8863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lnSpc>
                <a:spcPct val="90000"/>
              </a:lnSpc>
              <a:defRPr sz="3200" b="1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br>
              <a:rPr lang="fr-FR" dirty="0"/>
            </a:br>
            <a:r>
              <a:rPr lang="fr-FR" dirty="0"/>
              <a:t>on one 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0000" y="4165410"/>
            <a:ext cx="734145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1" cap="all" baseline="0">
                <a:solidFill>
                  <a:schemeClr val="accent3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strapline</a:t>
            </a:r>
            <a:endParaRPr lang="fr-BE" dirty="0"/>
          </a:p>
        </p:txBody>
      </p:sp>
      <p:sp>
        <p:nvSpPr>
          <p:cNvPr id="43" name="Espace réservé pour une image  42"/>
          <p:cNvSpPr>
            <a:spLocks noGrp="1"/>
          </p:cNvSpPr>
          <p:nvPr>
            <p:ph type="pic" sz="quarter" idx="13" hasCustomPrompt="1"/>
          </p:nvPr>
        </p:nvSpPr>
        <p:spPr>
          <a:xfrm>
            <a:off x="360000" y="548680"/>
            <a:ext cx="7341454" cy="3528020"/>
          </a:xfrm>
          <a:prstGeom prst="rect">
            <a:avLst/>
          </a:prstGeom>
          <a:solidFill>
            <a:schemeClr val="accent1"/>
          </a:solidFill>
        </p:spPr>
        <p:txBody>
          <a:bodyPr lIns="0" tIns="0" rIns="0" bIns="0" anchor="ctr" anchorCtr="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5" name="Espace réservé pour une image  4"/>
          <p:cNvSpPr>
            <a:spLocks noGrp="1"/>
          </p:cNvSpPr>
          <p:nvPr>
            <p:ph type="pic" sz="quarter" idx="14" hasCustomPrompt="1"/>
          </p:nvPr>
        </p:nvSpPr>
        <p:spPr>
          <a:xfrm>
            <a:off x="9826372" y="2037078"/>
            <a:ext cx="2006828" cy="719137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 anchorCtr="0">
            <a:normAutofit/>
          </a:bodyPr>
          <a:lstStyle>
            <a:lvl1pPr algn="ctr">
              <a:defRPr lang="fr-FR" dirty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fr-FR" dirty="0" err="1"/>
              <a:t>Partner’s</a:t>
            </a:r>
            <a:r>
              <a:rPr lang="fr-FR" dirty="0"/>
              <a:t> logo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8808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ith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60000" y="4486710"/>
            <a:ext cx="4741683" cy="886397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algn="l">
              <a:lnSpc>
                <a:spcPct val="90000"/>
              </a:lnSpc>
              <a:defRPr sz="3200" b="1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br>
              <a:rPr lang="fr-FR" dirty="0"/>
            </a:br>
            <a:r>
              <a:rPr lang="fr-FR" dirty="0"/>
              <a:t>on one 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0000" y="4165410"/>
            <a:ext cx="711729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1" cap="all" baseline="0">
                <a:solidFill>
                  <a:srgbClr val="892A80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strapline</a:t>
            </a:r>
            <a:endParaRPr lang="fr-BE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0233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0000" y="761684"/>
            <a:ext cx="6543826" cy="377402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Table of contents or agenda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487488" y="1858409"/>
            <a:ext cx="7976271" cy="561692"/>
          </a:xfrm>
        </p:spPr>
        <p:txBody>
          <a:bodyPr/>
          <a:lstStyle>
            <a:lvl1pPr marL="285750" indent="-285750">
              <a:spcBef>
                <a:spcPts val="2400"/>
              </a:spcBef>
              <a:spcAft>
                <a:spcPts val="300"/>
              </a:spcAft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1800">
                <a:solidFill>
                  <a:schemeClr val="accent2"/>
                </a:solidFill>
              </a:defRPr>
            </a:lvl1pPr>
            <a:lvl2pPr marL="342900" indent="0">
              <a:buFontTx/>
              <a:buNone/>
              <a:defRPr sz="1600" i="1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60000" y="6516000"/>
            <a:ext cx="206788" cy="174851"/>
          </a:xfrm>
          <a:prstGeom prst="rect">
            <a:avLst/>
          </a:prstGeom>
        </p:spPr>
        <p:txBody>
          <a:bodyPr vert="horz" wrap="none" lIns="0" tIns="36000" rIns="0" bIns="0" rtlCol="0" anchor="t" anchorCtr="0">
            <a:spAutoFit/>
          </a:bodyPr>
          <a:lstStyle>
            <a:lvl1pPr algn="l">
              <a:defRPr lang="fr-BE" sz="900" b="1" smtClean="0">
                <a:solidFill>
                  <a:schemeClr val="bg2"/>
                </a:solidFill>
              </a:defRPr>
            </a:lvl1pPr>
          </a:lstStyle>
          <a:p>
            <a:fld id="{CF4668DC-857F-487D-BFFA-8C0CA5037977}" type="slidenum">
              <a:rPr lang="fr-FR" smtClean="0"/>
              <a:pPr/>
              <a:t>‹N›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14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 the left + picture on th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Slide </a:t>
            </a:r>
            <a:r>
              <a:rPr lang="fr-FR" dirty="0" err="1"/>
              <a:t>title</a:t>
            </a:r>
            <a:r>
              <a:rPr lang="fr-FR" dirty="0"/>
              <a:t> on one 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60000" y="1858408"/>
            <a:ext cx="6543826" cy="8771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60000" y="6516000"/>
            <a:ext cx="206788" cy="174851"/>
          </a:xfrm>
          <a:prstGeom prst="rect">
            <a:avLst/>
          </a:prstGeom>
        </p:spPr>
        <p:txBody>
          <a:bodyPr vert="horz" wrap="none" lIns="0" tIns="36000" rIns="0" bIns="0" rtlCol="0" anchor="t" anchorCtr="0">
            <a:spAutoFit/>
          </a:bodyPr>
          <a:lstStyle>
            <a:lvl1pPr algn="l">
              <a:defRPr lang="fr-BE" sz="900" b="1" smtClean="0">
                <a:solidFill>
                  <a:schemeClr val="bg2"/>
                </a:solidFill>
              </a:defRPr>
            </a:lvl1pPr>
          </a:lstStyle>
          <a:p>
            <a:fld id="{CF4668DC-857F-487D-BFFA-8C0CA5037977}" type="slidenum">
              <a:rPr lang="fr-FR" smtClean="0"/>
              <a:pPr/>
              <a:t>‹N›</a:t>
            </a:fld>
            <a:endParaRPr lang="fr-FR" dirty="0"/>
          </a:p>
        </p:txBody>
      </p:sp>
      <p:sp>
        <p:nvSpPr>
          <p:cNvPr id="10" name="Espace réservé pour une image  42"/>
          <p:cNvSpPr>
            <a:spLocks noGrp="1"/>
          </p:cNvSpPr>
          <p:nvPr>
            <p:ph type="pic" sz="quarter" idx="13" hasCustomPrompt="1"/>
          </p:nvPr>
        </p:nvSpPr>
        <p:spPr>
          <a:xfrm>
            <a:off x="7425378" y="1412776"/>
            <a:ext cx="4406581" cy="32213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fr-FR" dirty="0" err="1"/>
              <a:t>Pictures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547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he middle + graph on the left + picture on th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Slide </a:t>
            </a:r>
            <a:r>
              <a:rPr lang="fr-FR" dirty="0" err="1"/>
              <a:t>title</a:t>
            </a:r>
            <a:r>
              <a:rPr lang="fr-FR" dirty="0"/>
              <a:t> on one 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791744" y="1858408"/>
            <a:ext cx="5406139" cy="877163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space réservé pour une image  42"/>
          <p:cNvSpPr>
            <a:spLocks noGrp="1"/>
          </p:cNvSpPr>
          <p:nvPr>
            <p:ph type="pic" sz="quarter" idx="13" hasCustomPrompt="1"/>
          </p:nvPr>
        </p:nvSpPr>
        <p:spPr>
          <a:xfrm>
            <a:off x="9375134" y="1863876"/>
            <a:ext cx="2456826" cy="35093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60000" y="6516000"/>
            <a:ext cx="206788" cy="174851"/>
          </a:xfrm>
          <a:prstGeom prst="rect">
            <a:avLst/>
          </a:prstGeom>
        </p:spPr>
        <p:txBody>
          <a:bodyPr vert="horz" wrap="none" lIns="0" tIns="36000" rIns="0" bIns="0" rtlCol="0" anchor="t" anchorCtr="0">
            <a:spAutoFit/>
          </a:bodyPr>
          <a:lstStyle>
            <a:lvl1pPr algn="l">
              <a:defRPr lang="fr-BE" sz="900" b="1" smtClean="0">
                <a:solidFill>
                  <a:schemeClr val="bg2"/>
                </a:solidFill>
              </a:defRPr>
            </a:lvl1pPr>
          </a:lstStyle>
          <a:p>
            <a:fld id="{CF4668DC-857F-487D-BFFA-8C0CA5037977}" type="slidenum">
              <a:rPr lang="fr-FR" smtClean="0"/>
              <a:pPr/>
              <a:t>‹N›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233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or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63352" y="980728"/>
            <a:ext cx="1166529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Titre 1"/>
          <p:cNvSpPr>
            <a:spLocks noGrp="1"/>
          </p:cNvSpPr>
          <p:nvPr>
            <p:ph type="ctrTitle" hasCustomPrompt="1"/>
          </p:nvPr>
        </p:nvSpPr>
        <p:spPr>
          <a:xfrm>
            <a:off x="2792801" y="3844324"/>
            <a:ext cx="4599592" cy="775597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algn="l">
              <a:lnSpc>
                <a:spcPct val="90000"/>
              </a:lnSpc>
              <a:defRPr sz="2800" b="1" cap="all" baseline="0">
                <a:solidFill>
                  <a:schemeClr val="accent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the first part</a:t>
            </a:r>
            <a:br>
              <a:rPr lang="fr-FR" dirty="0"/>
            </a:br>
            <a:r>
              <a:rPr lang="fr-FR" dirty="0"/>
              <a:t>on one 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fr-BE" dirty="0"/>
          </a:p>
        </p:txBody>
      </p:sp>
      <p:sp>
        <p:nvSpPr>
          <p:cNvPr id="14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792803" y="3406133"/>
            <a:ext cx="45995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1600" b="1" cap="all" baseline="0">
                <a:solidFill>
                  <a:schemeClr val="bg2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Part </a:t>
            </a:r>
            <a:r>
              <a:rPr lang="fr-FR" dirty="0" err="1"/>
              <a:t>number</a:t>
            </a:r>
            <a:r>
              <a:rPr lang="fr-FR" dirty="0"/>
              <a:t> – </a:t>
            </a:r>
            <a:r>
              <a:rPr lang="fr-FR" dirty="0" err="1"/>
              <a:t>Strapline</a:t>
            </a:r>
            <a:endParaRPr lang="fr-BE" dirty="0"/>
          </a:p>
        </p:txBody>
      </p:sp>
      <p:sp>
        <p:nvSpPr>
          <p:cNvPr id="15" name="Espace réservé pour une image  42"/>
          <p:cNvSpPr>
            <a:spLocks noGrp="1"/>
          </p:cNvSpPr>
          <p:nvPr>
            <p:ph type="pic" sz="quarter" idx="13" hasCustomPrompt="1"/>
          </p:nvPr>
        </p:nvSpPr>
        <p:spPr>
          <a:xfrm>
            <a:off x="2792802" y="836712"/>
            <a:ext cx="4278076" cy="2448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fr-FR" dirty="0" err="1"/>
              <a:t>Pictures</a:t>
            </a:r>
            <a:endParaRPr lang="fr-FR" dirty="0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60000" y="6516000"/>
            <a:ext cx="206788" cy="174851"/>
          </a:xfrm>
          <a:prstGeom prst="rect">
            <a:avLst/>
          </a:prstGeom>
        </p:spPr>
        <p:txBody>
          <a:bodyPr vert="horz" wrap="none" lIns="0" tIns="36000" rIns="0" bIns="0" rtlCol="0" anchor="t" anchorCtr="0">
            <a:spAutoFit/>
          </a:bodyPr>
          <a:lstStyle>
            <a:lvl1pPr algn="l">
              <a:defRPr lang="fr-BE" sz="900" b="1" smtClean="0">
                <a:solidFill>
                  <a:schemeClr val="bg2"/>
                </a:solidFill>
              </a:defRPr>
            </a:lvl1pPr>
          </a:lstStyle>
          <a:p>
            <a:fld id="{CF4668DC-857F-487D-BFFA-8C0CA5037977}" type="slidenum">
              <a:rPr lang="fr-FR" smtClean="0"/>
              <a:pPr/>
              <a:t>‹N›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112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Slide </a:t>
            </a:r>
            <a:r>
              <a:rPr lang="fr-FR" dirty="0" err="1"/>
              <a:t>title</a:t>
            </a:r>
            <a:r>
              <a:rPr lang="fr-FR" dirty="0"/>
              <a:t> on one 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60000" y="6516000"/>
            <a:ext cx="206788" cy="174851"/>
          </a:xfrm>
          <a:prstGeom prst="rect">
            <a:avLst/>
          </a:prstGeom>
        </p:spPr>
        <p:txBody>
          <a:bodyPr vert="horz" wrap="none" lIns="0" tIns="36000" rIns="0" bIns="0" rtlCol="0" anchor="t" anchorCtr="0">
            <a:spAutoFit/>
          </a:bodyPr>
          <a:lstStyle>
            <a:lvl1pPr algn="l">
              <a:defRPr lang="fr-BE" sz="900" b="1" smtClean="0">
                <a:solidFill>
                  <a:schemeClr val="bg2"/>
                </a:solidFill>
              </a:defRPr>
            </a:lvl1pPr>
          </a:lstStyle>
          <a:p>
            <a:fld id="{CF4668DC-857F-487D-BFFA-8C0CA5037977}" type="slidenum">
              <a:rPr lang="fr-FR" smtClean="0"/>
              <a:pPr/>
              <a:t>‹N›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256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63352" y="980728"/>
            <a:ext cx="1166529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60000" y="6516000"/>
            <a:ext cx="206788" cy="174851"/>
          </a:xfrm>
          <a:prstGeom prst="rect">
            <a:avLst/>
          </a:prstGeom>
        </p:spPr>
        <p:txBody>
          <a:bodyPr vert="horz" wrap="none" lIns="0" tIns="36000" rIns="0" bIns="0" rtlCol="0" anchor="t" anchorCtr="0">
            <a:spAutoFit/>
          </a:bodyPr>
          <a:lstStyle>
            <a:lvl1pPr algn="l">
              <a:defRPr lang="fr-BE" sz="900" b="1" smtClean="0">
                <a:solidFill>
                  <a:schemeClr val="bg2"/>
                </a:solidFill>
              </a:defRPr>
            </a:lvl1pPr>
          </a:lstStyle>
          <a:p>
            <a:fld id="{CF4668DC-857F-487D-BFFA-8C0CA5037977}" type="slidenum">
              <a:rPr lang="fr-FR" smtClean="0"/>
              <a:pPr/>
              <a:t>‹N›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719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60000" y="4486710"/>
            <a:ext cx="7341454" cy="8863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lnSpc>
                <a:spcPct val="90000"/>
              </a:lnSpc>
              <a:defRPr sz="3200" b="1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br>
              <a:rPr lang="fr-FR" dirty="0"/>
            </a:br>
            <a:r>
              <a:rPr lang="fr-FR" dirty="0"/>
              <a:t>on one 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0000" y="4165410"/>
            <a:ext cx="734145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1" cap="all" baseline="0">
                <a:solidFill>
                  <a:schemeClr val="accent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strapline</a:t>
            </a:r>
            <a:endParaRPr lang="fr-BE" dirty="0"/>
          </a:p>
        </p:txBody>
      </p:sp>
      <p:sp>
        <p:nvSpPr>
          <p:cNvPr id="4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  <p:sp>
        <p:nvSpPr>
          <p:cNvPr id="6" name="Espace réservé pour une image  42"/>
          <p:cNvSpPr>
            <a:spLocks noGrp="1"/>
          </p:cNvSpPr>
          <p:nvPr>
            <p:ph type="pic" sz="quarter" idx="13" hasCustomPrompt="1"/>
          </p:nvPr>
        </p:nvSpPr>
        <p:spPr>
          <a:xfrm>
            <a:off x="360000" y="548680"/>
            <a:ext cx="7341454" cy="3528020"/>
          </a:xfrm>
          <a:prstGeom prst="rect">
            <a:avLst/>
          </a:prstGeom>
          <a:solidFill>
            <a:schemeClr val="accent1"/>
          </a:solidFill>
        </p:spPr>
        <p:txBody>
          <a:bodyPr lIns="0" tIns="0" rIns="0" bIns="0" anchor="ctr" anchorCtr="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67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ith picture + p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60000" y="4486710"/>
            <a:ext cx="7341454" cy="8863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lnSpc>
                <a:spcPct val="90000"/>
              </a:lnSpc>
              <a:defRPr sz="3200" b="1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br>
              <a:rPr lang="fr-FR" dirty="0"/>
            </a:br>
            <a:r>
              <a:rPr lang="fr-FR" dirty="0"/>
              <a:t>on one 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0000" y="4165410"/>
            <a:ext cx="734145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1" cap="all" baseline="0">
                <a:solidFill>
                  <a:srgbClr val="33439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strapline</a:t>
            </a:r>
            <a:endParaRPr lang="fr-BE" dirty="0"/>
          </a:p>
        </p:txBody>
      </p:sp>
      <p:sp>
        <p:nvSpPr>
          <p:cNvPr id="43" name="Espace réservé pour une image  42"/>
          <p:cNvSpPr>
            <a:spLocks noGrp="1"/>
          </p:cNvSpPr>
          <p:nvPr>
            <p:ph type="pic" sz="quarter" idx="13" hasCustomPrompt="1"/>
          </p:nvPr>
        </p:nvSpPr>
        <p:spPr>
          <a:xfrm>
            <a:off x="360000" y="548680"/>
            <a:ext cx="7341454" cy="3528020"/>
          </a:xfrm>
          <a:prstGeom prst="rect">
            <a:avLst/>
          </a:prstGeom>
          <a:solidFill>
            <a:schemeClr val="accent1"/>
          </a:solidFill>
        </p:spPr>
        <p:txBody>
          <a:bodyPr lIns="0" tIns="0" rIns="0" bIns="0" anchor="ctr" anchorCtr="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85" name="Espace réservé du texte 84"/>
          <p:cNvSpPr>
            <a:spLocks noGrp="1"/>
          </p:cNvSpPr>
          <p:nvPr>
            <p:ph type="body" sz="quarter" idx="14" hasCustomPrompt="1"/>
          </p:nvPr>
        </p:nvSpPr>
        <p:spPr>
          <a:xfrm>
            <a:off x="9770135" y="1772817"/>
            <a:ext cx="20630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 algn="r">
              <a:defRPr lang="fr-FR" dirty="0"/>
            </a:lvl1pPr>
          </a:lstStyle>
          <a:p>
            <a:pPr lvl="0" defTabSz="914400"/>
            <a:r>
              <a:rPr lang="fr-FR" sz="1600" dirty="0">
                <a:solidFill>
                  <a:schemeClr val="bg2"/>
                </a:solidFill>
              </a:rPr>
              <a:t>Business Group Name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60000" y="456986"/>
            <a:ext cx="6543826" cy="682101"/>
          </a:xfrm>
          <a:prstGeom prst="rect">
            <a:avLst/>
          </a:prstGeom>
        </p:spPr>
        <p:txBody>
          <a:bodyPr vert="horz" wrap="square" lIns="0" tIns="0" rIns="0" bIns="72000" rtlCol="0" anchor="b" anchorCtr="0">
            <a:spAutoFit/>
          </a:bodyPr>
          <a:lstStyle/>
          <a:p>
            <a:r>
              <a:rPr lang="fr-FR" dirty="0"/>
              <a:t>Slide </a:t>
            </a:r>
            <a:r>
              <a:rPr lang="fr-FR" dirty="0" err="1"/>
              <a:t>title</a:t>
            </a:r>
            <a:r>
              <a:rPr lang="fr-FR" dirty="0"/>
              <a:t> on one 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0000" y="1858409"/>
            <a:ext cx="11473200" cy="10618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  <a:prstGeom prst="rect">
            <a:avLst/>
          </a:prstGeom>
        </p:spPr>
        <p:txBody>
          <a:bodyPr wrap="none" lIns="0" tIns="36000" rIns="0" bIns="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June</a:t>
            </a:r>
            <a:r>
              <a:rPr lang="fr-FR" dirty="0"/>
              <a:t> 2018</a:t>
            </a:r>
            <a:endParaRPr lang="fr-BE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60000" y="6516000"/>
            <a:ext cx="206788" cy="174851"/>
          </a:xfrm>
          <a:prstGeom prst="rect">
            <a:avLst/>
          </a:prstGeom>
        </p:spPr>
        <p:txBody>
          <a:bodyPr vert="horz" wrap="none" lIns="0" tIns="36000" rIns="0" bIns="0" rtlCol="0" anchor="t" anchorCtr="0">
            <a:spAutoFit/>
          </a:bodyPr>
          <a:lstStyle>
            <a:lvl1pPr algn="l">
              <a:defRPr lang="fr-BE" sz="900" b="1" smtClean="0">
                <a:solidFill>
                  <a:schemeClr val="bg2"/>
                </a:solidFill>
              </a:defRPr>
            </a:lvl1pPr>
          </a:lstStyle>
          <a:p>
            <a:fld id="{CF4668DC-857F-487D-BFFA-8C0CA5037977}" type="slidenum">
              <a:rPr lang="fr-FR" smtClean="0"/>
              <a:pPr/>
              <a:t>‹N›</a:t>
            </a:fld>
            <a:endParaRPr lang="fr-FR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360000" y="1132982"/>
            <a:ext cx="11473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5770467" y="6516000"/>
            <a:ext cx="846386" cy="174851"/>
          </a:xfrm>
          <a:prstGeom prst="rect">
            <a:avLst/>
          </a:prstGeom>
        </p:spPr>
        <p:txBody>
          <a:bodyPr vert="horz" wrap="none" lIns="0" tIns="36000" rIns="0" bIns="0" rtlCol="0" anchor="t" anchorCtr="0">
            <a:spAutoFit/>
          </a:bodyPr>
          <a:lstStyle>
            <a:defPPr>
              <a:defRPr lang="fr-FR"/>
            </a:defPPr>
            <a:lvl1pPr>
              <a:defRPr sz="800">
                <a:solidFill>
                  <a:schemeClr val="bg2"/>
                </a:solidFill>
              </a:defRPr>
            </a:lvl1pPr>
          </a:lstStyle>
          <a:p>
            <a:pPr lvl="0" algn="r"/>
            <a:r>
              <a:rPr lang="fr-FR" sz="900" cap="all" baseline="0" dirty="0" err="1"/>
              <a:t>ConfidentiAl</a:t>
            </a:r>
            <a:endParaRPr lang="fr-FR" sz="900" cap="all" baseline="0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360000" y="6498000"/>
            <a:ext cx="114732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98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0" r:id="rId2"/>
    <p:sldLayoutId id="2147483669" r:id="rId3"/>
    <p:sldLayoutId id="2147483668" r:id="rId4"/>
    <p:sldLayoutId id="2147483665" r:id="rId5"/>
    <p:sldLayoutId id="2147483666" r:id="rId6"/>
    <p:sldLayoutId id="2147483667" r:id="rId7"/>
    <p:sldLayoutId id="2147483671" r:id="rId8"/>
    <p:sldLayoutId id="2147483649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 cap="all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spcBef>
          <a:spcPts val="1200"/>
        </a:spcBef>
        <a:spcAft>
          <a:spcPts val="1200"/>
        </a:spcAft>
        <a:buFontTx/>
        <a:buNone/>
        <a:defRPr sz="20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534988" indent="-192088" algn="l" defTabSz="6858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80000"/>
        <a:buFont typeface="Wingdings 3" panose="05040102010807070707" pitchFamily="18" charset="2"/>
        <a:buChar char="u"/>
        <a:defRPr sz="1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80000"/>
        <a:buFont typeface="Wingdings 3" panose="05040102010807070707" pitchFamily="18" charset="2"/>
        <a:buChar char=""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microsoft.com/office/2007/relationships/hdphoto" Target="../media/hdphoto2.wdp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6.jpe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4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360000" y="4486711"/>
            <a:ext cx="10776560" cy="1329595"/>
          </a:xfrm>
        </p:spPr>
        <p:txBody>
          <a:bodyPr/>
          <a:lstStyle/>
          <a:p>
            <a:r>
              <a:rPr lang="en-US" cap="none" dirty="0">
                <a:solidFill>
                  <a:srgbClr val="0000FF"/>
                </a:solidFill>
                <a:ea typeface="Arial"/>
                <a:cs typeface="Arial"/>
                <a:sym typeface="Arial"/>
              </a:rPr>
              <a:t>SIMPLIFICATION.  </a:t>
            </a:r>
            <a:br>
              <a:rPr lang="en-US" cap="none" dirty="0">
                <a:solidFill>
                  <a:srgbClr val="0000FF"/>
                </a:solidFill>
                <a:ea typeface="Arial"/>
                <a:cs typeface="Arial"/>
                <a:sym typeface="Arial"/>
              </a:rPr>
            </a:br>
            <a:r>
              <a:rPr lang="en-US" cap="none" dirty="0">
                <a:solidFill>
                  <a:srgbClr val="0000FF"/>
                </a:solidFill>
                <a:ea typeface="Arial"/>
                <a:cs typeface="Arial"/>
                <a:sym typeface="Arial"/>
              </a:rPr>
              <a:t> Status GTB WG FL on May 23</a:t>
            </a:r>
            <a:r>
              <a:rPr lang="en-US" cap="none" baseline="30000" dirty="0">
                <a:solidFill>
                  <a:srgbClr val="0000FF"/>
                </a:solidFill>
                <a:ea typeface="Arial"/>
                <a:cs typeface="Arial"/>
                <a:sym typeface="Arial"/>
              </a:rPr>
              <a:t>rd</a:t>
            </a:r>
            <a:r>
              <a:rPr lang="en-US" cap="none" dirty="0">
                <a:solidFill>
                  <a:srgbClr val="0000FF"/>
                </a:solidFill>
                <a:ea typeface="Arial"/>
                <a:cs typeface="Arial"/>
                <a:sym typeface="Arial"/>
              </a:rPr>
              <a:t> , 2019 </a:t>
            </a:r>
            <a:br>
              <a:rPr lang="en-US" cap="none" dirty="0">
                <a:ea typeface="Arial"/>
                <a:cs typeface="Arial"/>
                <a:sym typeface="Arial"/>
              </a:rPr>
            </a:br>
            <a:r>
              <a:rPr lang="en-US" cap="none" dirty="0">
                <a:ea typeface="Arial"/>
                <a:cs typeface="Arial"/>
                <a:sym typeface="Arial"/>
              </a:rPr>
              <a:t> </a:t>
            </a:r>
            <a:endParaRPr lang="fr-FR" dirty="0"/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60096" y="1268760"/>
            <a:ext cx="43678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6DCEDAB-6B42-4AB3-A37B-0A5885FCCE49}"/>
              </a:ext>
            </a:extLst>
          </p:cNvPr>
          <p:cNvSpPr txBox="1"/>
          <p:nvPr/>
        </p:nvSpPr>
        <p:spPr>
          <a:xfrm>
            <a:off x="395492" y="1268760"/>
            <a:ext cx="130042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/>
              <a:t>SLR-30-11</a:t>
            </a:r>
          </a:p>
        </p:txBody>
      </p:sp>
    </p:spTree>
    <p:extLst>
      <p:ext uri="{BB962C8B-B14F-4D97-AF65-F5344CB8AC3E}">
        <p14:creationId xmlns:p14="http://schemas.microsoft.com/office/powerpoint/2010/main" val="20091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4032" y="2132856"/>
            <a:ext cx="5052311" cy="2738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60000" y="-152411"/>
            <a:ext cx="10704552" cy="1291498"/>
          </a:xfrm>
        </p:spPr>
        <p:txBody>
          <a:bodyPr/>
          <a:lstStyle/>
          <a:p>
            <a:r>
              <a:rPr lang="en-US" dirty="0"/>
              <a:t>for comparison:</a:t>
            </a:r>
            <a:br>
              <a:rPr lang="en-US" dirty="0"/>
            </a:br>
            <a:r>
              <a:rPr lang="en-US" dirty="0"/>
              <a:t>Illumination projected on the road for Motorway /”E” passing beam and  current requirement RID class E (R123 Class E).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23392" y="1340768"/>
            <a:ext cx="1546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Bird’s eye view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519936" y="5301208"/>
            <a:ext cx="5929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Significant improvement of the proposal / R123 class E  </a:t>
            </a:r>
          </a:p>
          <a:p>
            <a:r>
              <a:rPr lang="en-US" dirty="0">
                <a:solidFill>
                  <a:srgbClr val="0000FF"/>
                </a:solidFill>
              </a:rPr>
              <a:t>Width on the road : 20m instead of 11.6 m . </a:t>
            </a:r>
          </a:p>
          <a:p>
            <a:r>
              <a:rPr lang="en-US" dirty="0">
                <a:solidFill>
                  <a:srgbClr val="0000FF"/>
                </a:solidFill>
              </a:rPr>
              <a:t>Same illumination at 75 + requirement at 125m</a:t>
            </a:r>
          </a:p>
        </p:txBody>
      </p:sp>
      <p:sp>
        <p:nvSpPr>
          <p:cNvPr id="89" name="ZoneTexte 88"/>
          <p:cNvSpPr txBox="1"/>
          <p:nvPr/>
        </p:nvSpPr>
        <p:spPr>
          <a:xfrm>
            <a:off x="7176120" y="4869160"/>
            <a:ext cx="416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Proposal Motorway /”E” Passing Beam</a:t>
            </a:r>
          </a:p>
        </p:txBody>
      </p:sp>
      <p:sp>
        <p:nvSpPr>
          <p:cNvPr id="90" name="ZoneTexte 89"/>
          <p:cNvSpPr txBox="1"/>
          <p:nvPr/>
        </p:nvSpPr>
        <p:spPr>
          <a:xfrm>
            <a:off x="1631504" y="486916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RID class E</a:t>
            </a:r>
          </a:p>
        </p:txBody>
      </p:sp>
      <p:sp>
        <p:nvSpPr>
          <p:cNvPr id="87" name="ZoneTexte 86"/>
          <p:cNvSpPr txBox="1"/>
          <p:nvPr/>
        </p:nvSpPr>
        <p:spPr>
          <a:xfrm>
            <a:off x="9552384" y="1268760"/>
            <a:ext cx="2168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Values in blue: Mini</a:t>
            </a:r>
          </a:p>
          <a:p>
            <a:r>
              <a:rPr lang="en-US" dirty="0">
                <a:solidFill>
                  <a:srgbClr val="FF0000"/>
                </a:solidFill>
              </a:rPr>
              <a:t>Values in red: Maxi</a:t>
            </a:r>
          </a:p>
        </p:txBody>
      </p:sp>
      <p:sp>
        <p:nvSpPr>
          <p:cNvPr id="16" name="Ellipse 15"/>
          <p:cNvSpPr/>
          <p:nvPr/>
        </p:nvSpPr>
        <p:spPr>
          <a:xfrm>
            <a:off x="9912424" y="3284984"/>
            <a:ext cx="648072" cy="64807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graphicFrame>
        <p:nvGraphicFramePr>
          <p:cNvPr id="14" name="Graphique 13"/>
          <p:cNvGraphicFramePr/>
          <p:nvPr/>
        </p:nvGraphicFramePr>
        <p:xfrm>
          <a:off x="911424" y="2132856"/>
          <a:ext cx="4698024" cy="2753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ZoneTexte 18"/>
          <p:cNvSpPr txBox="1"/>
          <p:nvPr/>
        </p:nvSpPr>
        <p:spPr>
          <a:xfrm>
            <a:off x="2519586" y="3134891"/>
            <a:ext cx="4139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2.7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201566" y="3619897"/>
            <a:ext cx="4139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2.7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2537733" y="3387874"/>
            <a:ext cx="4139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4.0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857551" y="2803675"/>
            <a:ext cx="4139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1.9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880315" y="3768379"/>
            <a:ext cx="4139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1.9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536762" y="3463182"/>
            <a:ext cx="5849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106.4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531024" y="3275857"/>
            <a:ext cx="5849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106.4</a:t>
            </a:r>
          </a:p>
        </p:txBody>
      </p:sp>
      <p:pic>
        <p:nvPicPr>
          <p:cNvPr id="26" name="Picture 8"/>
          <p:cNvPicPr>
            <a:picLocks noChangeAspect="1" noChangeArrowheads="1"/>
          </p:cNvPicPr>
          <p:nvPr/>
        </p:nvPicPr>
        <p:blipFill>
          <a:blip r:embed="rId4" cstate="print"/>
          <a:srcRect l="59734" t="5865" r="4782" b="72952"/>
          <a:stretch>
            <a:fillRect/>
          </a:stretch>
        </p:blipFill>
        <p:spPr bwMode="auto">
          <a:xfrm rot="10800000">
            <a:off x="651308" y="3315866"/>
            <a:ext cx="648072" cy="36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Connecteur droit avec flèche 26"/>
          <p:cNvCxnSpPr/>
          <p:nvPr/>
        </p:nvCxnSpPr>
        <p:spPr>
          <a:xfrm>
            <a:off x="11712624" y="2492896"/>
            <a:ext cx="0" cy="1728192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5409307" y="2846859"/>
            <a:ext cx="0" cy="108012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llipse 29"/>
          <p:cNvSpPr/>
          <p:nvPr/>
        </p:nvSpPr>
        <p:spPr>
          <a:xfrm>
            <a:off x="4367808" y="3284984"/>
            <a:ext cx="648072" cy="64807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ZoneTexte 31"/>
          <p:cNvSpPr txBox="1"/>
          <p:nvPr/>
        </p:nvSpPr>
        <p:spPr>
          <a:xfrm>
            <a:off x="8688288" y="3645024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2.7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8112224" y="3356992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4.0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8112224" y="3140968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2.7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7248128" y="2996952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2.7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6888088" y="2852936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1.7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6672064" y="3356992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4.3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6888088" y="3933056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1.7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7320136" y="3717032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2.7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7176120" y="4077072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1.9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7176120" y="2708920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1.9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7392144" y="3356992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4.0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7752184" y="2564904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0.5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7752184" y="4221088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0.5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7750500" y="3889612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1.7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7752184" y="2780928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1.7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8040216" y="3861048"/>
            <a:ext cx="380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1.0</a:t>
            </a:r>
          </a:p>
        </p:txBody>
      </p:sp>
      <p:sp>
        <p:nvSpPr>
          <p:cNvPr id="50" name="Forme libre 49"/>
          <p:cNvSpPr/>
          <p:nvPr/>
        </p:nvSpPr>
        <p:spPr>
          <a:xfrm>
            <a:off x="7100888" y="3081338"/>
            <a:ext cx="14287" cy="857250"/>
          </a:xfrm>
          <a:custGeom>
            <a:avLst/>
            <a:gdLst>
              <a:gd name="connsiteX0" fmla="*/ 0 w 14287"/>
              <a:gd name="connsiteY0" fmla="*/ 0 h 857250"/>
              <a:gd name="connsiteX1" fmla="*/ 14287 w 14287"/>
              <a:gd name="connsiteY1" fmla="*/ 419100 h 857250"/>
              <a:gd name="connsiteX2" fmla="*/ 0 w 14287"/>
              <a:gd name="connsiteY2" fmla="*/ 857250 h 857250"/>
              <a:gd name="connsiteX3" fmla="*/ 0 w 14287"/>
              <a:gd name="connsiteY3" fmla="*/ 85725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87" h="857250">
                <a:moveTo>
                  <a:pt x="0" y="0"/>
                </a:moveTo>
                <a:cubicBezTo>
                  <a:pt x="7143" y="138112"/>
                  <a:pt x="14287" y="276225"/>
                  <a:pt x="14287" y="419100"/>
                </a:cubicBezTo>
                <a:cubicBezTo>
                  <a:pt x="14287" y="561975"/>
                  <a:pt x="0" y="857250"/>
                  <a:pt x="0" y="857250"/>
                </a:cubicBezTo>
                <a:lnTo>
                  <a:pt x="0" y="857250"/>
                </a:lnTo>
              </a:path>
            </a:pathLst>
          </a:cu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orme libre 50"/>
          <p:cNvSpPr/>
          <p:nvPr/>
        </p:nvSpPr>
        <p:spPr>
          <a:xfrm>
            <a:off x="7372350" y="2933700"/>
            <a:ext cx="39688" cy="1147763"/>
          </a:xfrm>
          <a:custGeom>
            <a:avLst/>
            <a:gdLst>
              <a:gd name="connsiteX0" fmla="*/ 0 w 39688"/>
              <a:gd name="connsiteY0" fmla="*/ 0 h 1147763"/>
              <a:gd name="connsiteX1" fmla="*/ 23813 w 39688"/>
              <a:gd name="connsiteY1" fmla="*/ 252413 h 1147763"/>
              <a:gd name="connsiteX2" fmla="*/ 38100 w 39688"/>
              <a:gd name="connsiteY2" fmla="*/ 576263 h 1147763"/>
              <a:gd name="connsiteX3" fmla="*/ 33338 w 39688"/>
              <a:gd name="connsiteY3" fmla="*/ 900113 h 1147763"/>
              <a:gd name="connsiteX4" fmla="*/ 9525 w 39688"/>
              <a:gd name="connsiteY4" fmla="*/ 1147763 h 1147763"/>
              <a:gd name="connsiteX5" fmla="*/ 9525 w 39688"/>
              <a:gd name="connsiteY5" fmla="*/ 1147763 h 114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88" h="1147763">
                <a:moveTo>
                  <a:pt x="0" y="0"/>
                </a:moveTo>
                <a:cubicBezTo>
                  <a:pt x="8731" y="78184"/>
                  <a:pt x="17463" y="156369"/>
                  <a:pt x="23813" y="252413"/>
                </a:cubicBezTo>
                <a:cubicBezTo>
                  <a:pt x="30163" y="348457"/>
                  <a:pt x="36513" y="468313"/>
                  <a:pt x="38100" y="576263"/>
                </a:cubicBezTo>
                <a:cubicBezTo>
                  <a:pt x="39688" y="684213"/>
                  <a:pt x="38100" y="804863"/>
                  <a:pt x="33338" y="900113"/>
                </a:cubicBezTo>
                <a:cubicBezTo>
                  <a:pt x="28576" y="995363"/>
                  <a:pt x="9525" y="1147763"/>
                  <a:pt x="9525" y="1147763"/>
                </a:cubicBezTo>
                <a:lnTo>
                  <a:pt x="9525" y="1147763"/>
                </a:lnTo>
              </a:path>
            </a:pathLst>
          </a:cu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Connecteur droit 52"/>
          <p:cNvCxnSpPr/>
          <p:nvPr/>
        </p:nvCxnSpPr>
        <p:spPr>
          <a:xfrm>
            <a:off x="7800975" y="2695575"/>
            <a:ext cx="28575" cy="300038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 flipH="1">
            <a:off x="7800975" y="4019550"/>
            <a:ext cx="28576" cy="295275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orme libre 58"/>
          <p:cNvSpPr/>
          <p:nvPr/>
        </p:nvSpPr>
        <p:spPr>
          <a:xfrm>
            <a:off x="8101013" y="3005138"/>
            <a:ext cx="23812" cy="995362"/>
          </a:xfrm>
          <a:custGeom>
            <a:avLst/>
            <a:gdLst>
              <a:gd name="connsiteX0" fmla="*/ 0 w 23812"/>
              <a:gd name="connsiteY0" fmla="*/ 0 h 995362"/>
              <a:gd name="connsiteX1" fmla="*/ 14287 w 23812"/>
              <a:gd name="connsiteY1" fmla="*/ 252412 h 995362"/>
              <a:gd name="connsiteX2" fmla="*/ 23812 w 23812"/>
              <a:gd name="connsiteY2" fmla="*/ 495300 h 995362"/>
              <a:gd name="connsiteX3" fmla="*/ 23812 w 23812"/>
              <a:gd name="connsiteY3" fmla="*/ 614362 h 995362"/>
              <a:gd name="connsiteX4" fmla="*/ 0 w 23812"/>
              <a:gd name="connsiteY4" fmla="*/ 995362 h 995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12" h="995362">
                <a:moveTo>
                  <a:pt x="0" y="0"/>
                </a:moveTo>
                <a:cubicBezTo>
                  <a:pt x="5556" y="84931"/>
                  <a:pt x="11112" y="169862"/>
                  <a:pt x="14287" y="252412"/>
                </a:cubicBezTo>
                <a:lnTo>
                  <a:pt x="23812" y="495300"/>
                </a:lnTo>
                <a:lnTo>
                  <a:pt x="23812" y="614362"/>
                </a:lnTo>
                <a:lnTo>
                  <a:pt x="0" y="995362"/>
                </a:lnTo>
              </a:path>
            </a:pathLst>
          </a:cu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ZoneTexte 59"/>
          <p:cNvSpPr txBox="1"/>
          <p:nvPr/>
        </p:nvSpPr>
        <p:spPr>
          <a:xfrm>
            <a:off x="8040216" y="2852936"/>
            <a:ext cx="380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1.0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10128448" y="3645024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0.75</a:t>
            </a:r>
          </a:p>
        </p:txBody>
      </p:sp>
    </p:spTree>
    <p:extLst>
      <p:ext uri="{BB962C8B-B14F-4D97-AF65-F5344CB8AC3E}">
        <p14:creationId xmlns:p14="http://schemas.microsoft.com/office/powerpoint/2010/main" val="370233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for 2 wheelers, CS, DS</a:t>
            </a:r>
          </a:p>
        </p:txBody>
      </p:sp>
      <p:sp>
        <p:nvSpPr>
          <p:cNvPr id="28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25" name="Picture 2" descr="RÃ©sultat de recherche d'images pour &quot;moto la nuit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20336" y="1139087"/>
            <a:ext cx="2823270" cy="1882180"/>
          </a:xfrm>
          <a:prstGeom prst="rect">
            <a:avLst/>
          </a:prstGeom>
          <a:noFill/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22" y="2080177"/>
            <a:ext cx="4910813" cy="390491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992" y="3284984"/>
            <a:ext cx="4593029" cy="30509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7408" y="620688"/>
            <a:ext cx="6543826" cy="377402"/>
          </a:xfrm>
        </p:spPr>
        <p:txBody>
          <a:bodyPr/>
          <a:lstStyle/>
          <a:p>
            <a:r>
              <a:rPr lang="en-US" dirty="0"/>
              <a:t>Proposal for 2 wheelers, CS, DS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7" name="Immagine 1488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471" y="2045983"/>
            <a:ext cx="3910634" cy="3730953"/>
          </a:xfrm>
          <a:prstGeom prst="rect">
            <a:avLst/>
          </a:prstGeom>
          <a:noFill/>
        </p:spPr>
      </p:pic>
      <p:sp>
        <p:nvSpPr>
          <p:cNvPr id="8" name="正方形/長方形 45"/>
          <p:cNvSpPr/>
          <p:nvPr/>
        </p:nvSpPr>
        <p:spPr>
          <a:xfrm>
            <a:off x="2555228" y="5962135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GB" u="sng" dirty="0">
                <a:solidFill>
                  <a:srgbClr val="000000"/>
                </a:solidFill>
                <a:latin typeface="Calibri Light"/>
              </a:rPr>
              <a:t>R113-01/02</a:t>
            </a:r>
          </a:p>
        </p:txBody>
      </p:sp>
      <p:sp>
        <p:nvSpPr>
          <p:cNvPr id="9" name="正方形/長方形 46"/>
          <p:cNvSpPr/>
          <p:nvPr/>
        </p:nvSpPr>
        <p:spPr>
          <a:xfrm>
            <a:off x="6296924" y="5962135"/>
            <a:ext cx="3110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GB" u="sng" dirty="0">
                <a:solidFill>
                  <a:srgbClr val="000000"/>
                </a:solidFill>
                <a:latin typeface="Calibri Light"/>
              </a:rPr>
              <a:t>IMMA Symmetrical PB proposal</a:t>
            </a:r>
          </a:p>
        </p:txBody>
      </p:sp>
      <p:pic>
        <p:nvPicPr>
          <p:cNvPr id="10" name="図 30" descr="R113ベースbeam pattern new.pn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19775" y="2053449"/>
            <a:ext cx="3887182" cy="3680601"/>
          </a:xfrm>
          <a:prstGeom prst="rect">
            <a:avLst/>
          </a:prstGeom>
        </p:spPr>
      </p:pic>
      <p:pic>
        <p:nvPicPr>
          <p:cNvPr id="11" name="Immagine 1488"/>
          <p:cNvPicPr/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72707" y="4543550"/>
            <a:ext cx="660400" cy="174427"/>
          </a:xfrm>
          <a:prstGeom prst="rect">
            <a:avLst/>
          </a:prstGeom>
          <a:noFill/>
        </p:spPr>
      </p:pic>
      <p:cxnSp>
        <p:nvCxnSpPr>
          <p:cNvPr id="12" name="直線コネクタ 31"/>
          <p:cNvCxnSpPr/>
          <p:nvPr/>
        </p:nvCxnSpPr>
        <p:spPr>
          <a:xfrm>
            <a:off x="7524209" y="4594675"/>
            <a:ext cx="53632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32"/>
          <p:cNvCxnSpPr/>
          <p:nvPr/>
        </p:nvCxnSpPr>
        <p:spPr>
          <a:xfrm>
            <a:off x="8060531" y="4674644"/>
            <a:ext cx="43711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34"/>
          <p:cNvCxnSpPr/>
          <p:nvPr/>
        </p:nvCxnSpPr>
        <p:spPr>
          <a:xfrm>
            <a:off x="6584374" y="4790647"/>
            <a:ext cx="2394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35"/>
          <p:cNvCxnSpPr/>
          <p:nvPr/>
        </p:nvCxnSpPr>
        <p:spPr>
          <a:xfrm>
            <a:off x="6194777" y="5059584"/>
            <a:ext cx="319329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29"/>
          <p:cNvCxnSpPr/>
          <p:nvPr/>
        </p:nvCxnSpPr>
        <p:spPr>
          <a:xfrm flipV="1">
            <a:off x="9388070" y="5032217"/>
            <a:ext cx="291175" cy="136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27"/>
          <p:cNvCxnSpPr/>
          <p:nvPr/>
        </p:nvCxnSpPr>
        <p:spPr>
          <a:xfrm>
            <a:off x="7067550" y="4682584"/>
            <a:ext cx="45665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図 21" descr="R113ベースbeam pattern new.pn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7792" t="52415" r="55049" b="44751"/>
          <a:stretch/>
        </p:blipFill>
        <p:spPr>
          <a:xfrm>
            <a:off x="7852254" y="4343400"/>
            <a:ext cx="278239" cy="104343"/>
          </a:xfrm>
          <a:prstGeom prst="rect">
            <a:avLst/>
          </a:prstGeom>
        </p:spPr>
      </p:pic>
      <p:pic>
        <p:nvPicPr>
          <p:cNvPr id="22" name="図 22" descr="R113ベースbeam pattern new.pn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7792" t="52415" r="55049" b="44751"/>
          <a:stretch/>
        </p:blipFill>
        <p:spPr>
          <a:xfrm>
            <a:off x="7401756" y="4343692"/>
            <a:ext cx="278239" cy="104343"/>
          </a:xfrm>
          <a:prstGeom prst="rect">
            <a:avLst/>
          </a:prstGeom>
        </p:spPr>
      </p:pic>
      <p:pic>
        <p:nvPicPr>
          <p:cNvPr id="23" name="図 23" descr="R113ベースbeam pattern new.pn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40998" t="52415" r="55049" b="44751"/>
          <a:stretch/>
        </p:blipFill>
        <p:spPr>
          <a:xfrm>
            <a:off x="7524209" y="4378276"/>
            <a:ext cx="153638" cy="104343"/>
          </a:xfrm>
          <a:prstGeom prst="rect">
            <a:avLst/>
          </a:prstGeom>
        </p:spPr>
      </p:pic>
      <p:pic>
        <p:nvPicPr>
          <p:cNvPr id="24" name="図 24" descr="R113ベースbeam pattern new.pn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40999" t="52415" r="53971" b="44751"/>
          <a:stretch/>
        </p:blipFill>
        <p:spPr>
          <a:xfrm>
            <a:off x="7865031" y="4378275"/>
            <a:ext cx="195499" cy="104343"/>
          </a:xfrm>
          <a:prstGeom prst="rect">
            <a:avLst/>
          </a:prstGeom>
        </p:spPr>
      </p:pic>
      <p:pic>
        <p:nvPicPr>
          <p:cNvPr id="25" name="Picture 2" descr="RÃ©sultat de recherche d'images pour &quot;moto la nuit&quot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88288" y="188640"/>
            <a:ext cx="2823270" cy="1882180"/>
          </a:xfrm>
          <a:prstGeom prst="rect">
            <a:avLst/>
          </a:prstGeom>
          <a:noFill/>
        </p:spPr>
      </p:pic>
      <p:sp>
        <p:nvSpPr>
          <p:cNvPr id="2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Comparison Current DS/ Proposal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13</a:t>
            </a:fld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1109944" y="2060848"/>
            <a:ext cx="4482000" cy="2743200"/>
            <a:chOff x="4139952" y="3356992"/>
            <a:chExt cx="4482000" cy="2743200"/>
          </a:xfrm>
        </p:grpSpPr>
        <p:grpSp>
          <p:nvGrpSpPr>
            <p:cNvPr id="6" name="Groupe 28"/>
            <p:cNvGrpSpPr/>
            <p:nvPr/>
          </p:nvGrpSpPr>
          <p:grpSpPr>
            <a:xfrm>
              <a:off x="4139952" y="3356992"/>
              <a:ext cx="4482000" cy="2743200"/>
              <a:chOff x="4139952" y="3356992"/>
              <a:chExt cx="4482000" cy="2743200"/>
            </a:xfrm>
          </p:grpSpPr>
          <p:grpSp>
            <p:nvGrpSpPr>
              <p:cNvPr id="8" name="Groupe 16"/>
              <p:cNvGrpSpPr/>
              <p:nvPr/>
            </p:nvGrpSpPr>
            <p:grpSpPr>
              <a:xfrm>
                <a:off x="4139952" y="3356992"/>
                <a:ext cx="4482000" cy="2743200"/>
                <a:chOff x="4139952" y="3356992"/>
                <a:chExt cx="4482000" cy="2743200"/>
              </a:xfrm>
            </p:grpSpPr>
            <p:graphicFrame>
              <p:nvGraphicFramePr>
                <p:cNvPr id="10" name="Graphique 9"/>
                <p:cNvGraphicFramePr/>
                <p:nvPr/>
              </p:nvGraphicFramePr>
              <p:xfrm>
                <a:off x="4139952" y="3356992"/>
                <a:ext cx="448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11" name="ZoneTexte 10"/>
                <p:cNvSpPr txBox="1"/>
                <p:nvPr/>
              </p:nvSpPr>
              <p:spPr>
                <a:xfrm>
                  <a:off x="6948264" y="4869160"/>
                  <a:ext cx="36004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>
                      <a:solidFill>
                        <a:srgbClr val="0000FF"/>
                      </a:solidFill>
                      <a:latin typeface="Arial Black" pitchFamily="34" charset="0"/>
                    </a:rPr>
                    <a:t>0.8</a:t>
                  </a:r>
                </a:p>
                <a:p>
                  <a:r>
                    <a:rPr lang="fr-FR" sz="800" dirty="0">
                      <a:solidFill>
                        <a:srgbClr val="FF0000"/>
                      </a:solidFill>
                      <a:latin typeface="Arial Black" pitchFamily="34" charset="0"/>
                    </a:rPr>
                    <a:t>5.5</a:t>
                  </a:r>
                </a:p>
              </p:txBody>
            </p:sp>
            <p:sp>
              <p:nvSpPr>
                <p:cNvPr id="12" name="ZoneTexte 11"/>
                <p:cNvSpPr txBox="1"/>
                <p:nvPr/>
              </p:nvSpPr>
              <p:spPr>
                <a:xfrm>
                  <a:off x="5508104" y="5157192"/>
                  <a:ext cx="360040" cy="2160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>
                      <a:solidFill>
                        <a:srgbClr val="0000FF"/>
                      </a:solidFill>
                      <a:latin typeface="Arial Black" pitchFamily="34" charset="0"/>
                    </a:rPr>
                    <a:t>2.4</a:t>
                  </a:r>
                </a:p>
              </p:txBody>
            </p:sp>
            <p:sp>
              <p:nvSpPr>
                <p:cNvPr id="13" name="ZoneTexte 12"/>
                <p:cNvSpPr txBox="1"/>
                <p:nvPr/>
              </p:nvSpPr>
              <p:spPr>
                <a:xfrm>
                  <a:off x="6948264" y="4653136"/>
                  <a:ext cx="360040" cy="2160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>
                      <a:solidFill>
                        <a:srgbClr val="0000FF"/>
                      </a:solidFill>
                      <a:latin typeface="Arial Black" pitchFamily="34" charset="0"/>
                    </a:rPr>
                    <a:t>2.0</a:t>
                  </a:r>
                </a:p>
              </p:txBody>
            </p:sp>
            <p:sp>
              <p:nvSpPr>
                <p:cNvPr id="14" name="ZoneTexte 13"/>
                <p:cNvSpPr txBox="1"/>
                <p:nvPr/>
              </p:nvSpPr>
              <p:spPr>
                <a:xfrm>
                  <a:off x="5508104" y="4941748"/>
                  <a:ext cx="36004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>
                      <a:solidFill>
                        <a:srgbClr val="0000FF"/>
                      </a:solidFill>
                      <a:latin typeface="Arial Black" pitchFamily="34" charset="0"/>
                    </a:rPr>
                    <a:t>2.9</a:t>
                  </a:r>
                </a:p>
              </p:txBody>
            </p:sp>
            <p:sp>
              <p:nvSpPr>
                <p:cNvPr id="15" name="ZoneTexte 14"/>
                <p:cNvSpPr txBox="1"/>
                <p:nvPr/>
              </p:nvSpPr>
              <p:spPr>
                <a:xfrm>
                  <a:off x="6948264" y="4314582"/>
                  <a:ext cx="36004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>
                      <a:solidFill>
                        <a:srgbClr val="0000FF"/>
                      </a:solidFill>
                      <a:latin typeface="Arial Black" pitchFamily="34" charset="0"/>
                    </a:rPr>
                    <a:t>0.8</a:t>
                  </a:r>
                </a:p>
                <a:p>
                  <a:r>
                    <a:rPr lang="fr-FR" sz="800" dirty="0">
                      <a:solidFill>
                        <a:srgbClr val="FF0000"/>
                      </a:solidFill>
                      <a:latin typeface="Arial Black" pitchFamily="34" charset="0"/>
                    </a:rPr>
                    <a:t>5.5</a:t>
                  </a:r>
                </a:p>
              </p:txBody>
            </p:sp>
            <p:sp>
              <p:nvSpPr>
                <p:cNvPr id="16" name="ZoneTexte 15"/>
                <p:cNvSpPr txBox="1"/>
                <p:nvPr/>
              </p:nvSpPr>
              <p:spPr>
                <a:xfrm>
                  <a:off x="5508104" y="4149080"/>
                  <a:ext cx="360040" cy="2160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>
                      <a:solidFill>
                        <a:srgbClr val="0000FF"/>
                      </a:solidFill>
                      <a:latin typeface="Arial Black" pitchFamily="34" charset="0"/>
                    </a:rPr>
                    <a:t>2.4</a:t>
                  </a:r>
                </a:p>
              </p:txBody>
            </p:sp>
            <p:sp>
              <p:nvSpPr>
                <p:cNvPr id="17" name="ZoneTexte 16"/>
                <p:cNvSpPr txBox="1"/>
                <p:nvPr/>
              </p:nvSpPr>
              <p:spPr>
                <a:xfrm>
                  <a:off x="5004048" y="4365104"/>
                  <a:ext cx="360040" cy="2160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>
                      <a:solidFill>
                        <a:srgbClr val="0000FF"/>
                      </a:solidFill>
                      <a:latin typeface="Arial Black" pitchFamily="34" charset="0"/>
                    </a:rPr>
                    <a:t>2.6</a:t>
                  </a:r>
                </a:p>
              </p:txBody>
            </p:sp>
            <p:sp>
              <p:nvSpPr>
                <p:cNvPr id="18" name="ZoneTexte 17"/>
                <p:cNvSpPr txBox="1"/>
                <p:nvPr/>
              </p:nvSpPr>
              <p:spPr>
                <a:xfrm>
                  <a:off x="5004048" y="4941168"/>
                  <a:ext cx="360040" cy="2160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>
                      <a:solidFill>
                        <a:srgbClr val="0000FF"/>
                      </a:solidFill>
                      <a:latin typeface="Arial Black" pitchFamily="34" charset="0"/>
                    </a:rPr>
                    <a:t>2.6</a:t>
                  </a:r>
                </a:p>
              </p:txBody>
            </p:sp>
            <p:sp>
              <p:nvSpPr>
                <p:cNvPr id="19" name="ZoneTexte 18"/>
                <p:cNvSpPr txBox="1"/>
                <p:nvPr/>
              </p:nvSpPr>
              <p:spPr>
                <a:xfrm>
                  <a:off x="5508104" y="4365104"/>
                  <a:ext cx="360040" cy="2160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>
                      <a:solidFill>
                        <a:srgbClr val="0000FF"/>
                      </a:solidFill>
                      <a:latin typeface="Arial Black" pitchFamily="34" charset="0"/>
                    </a:rPr>
                    <a:t>2.9</a:t>
                  </a:r>
                </a:p>
              </p:txBody>
            </p:sp>
          </p:grpSp>
          <p:sp>
            <p:nvSpPr>
              <p:cNvPr id="9" name="ZoneTexte 8"/>
              <p:cNvSpPr txBox="1"/>
              <p:nvPr/>
            </p:nvSpPr>
            <p:spPr>
              <a:xfrm>
                <a:off x="5580112" y="4581708"/>
                <a:ext cx="5760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>
                    <a:latin typeface="Arial Black" pitchFamily="34" charset="0"/>
                  </a:rPr>
                  <a:t>Line 1</a:t>
                </a:r>
              </a:p>
            </p:txBody>
          </p:sp>
        </p:grpSp>
        <p:sp>
          <p:nvSpPr>
            <p:cNvPr id="7" name="Forme libre 6"/>
            <p:cNvSpPr/>
            <p:nvPr/>
          </p:nvSpPr>
          <p:spPr>
            <a:xfrm>
              <a:off x="5538788" y="4457700"/>
              <a:ext cx="29369" cy="547688"/>
            </a:xfrm>
            <a:custGeom>
              <a:avLst/>
              <a:gdLst>
                <a:gd name="connsiteX0" fmla="*/ 0 w 29369"/>
                <a:gd name="connsiteY0" fmla="*/ 0 h 547688"/>
                <a:gd name="connsiteX1" fmla="*/ 28575 w 29369"/>
                <a:gd name="connsiteY1" fmla="*/ 276225 h 547688"/>
                <a:gd name="connsiteX2" fmla="*/ 4762 w 29369"/>
                <a:gd name="connsiteY2" fmla="*/ 547688 h 547688"/>
                <a:gd name="connsiteX3" fmla="*/ 4762 w 29369"/>
                <a:gd name="connsiteY3" fmla="*/ 547688 h 547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69" h="547688">
                  <a:moveTo>
                    <a:pt x="0" y="0"/>
                  </a:moveTo>
                  <a:cubicBezTo>
                    <a:pt x="13890" y="92472"/>
                    <a:pt x="27781" y="184944"/>
                    <a:pt x="28575" y="276225"/>
                  </a:cubicBezTo>
                  <a:cubicBezTo>
                    <a:pt x="29369" y="367506"/>
                    <a:pt x="4762" y="547688"/>
                    <a:pt x="4762" y="547688"/>
                  </a:cubicBezTo>
                  <a:lnTo>
                    <a:pt x="4762" y="54768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0" name="Picture 2" descr="RÃ©sultat de recherche d'images pour &quot;scooter vue de dessus&quot;"/>
          <p:cNvPicPr>
            <a:picLocks noChangeAspect="1" noChangeArrowheads="1"/>
          </p:cNvPicPr>
          <p:nvPr/>
        </p:nvPicPr>
        <p:blipFill>
          <a:blip r:embed="rId3" cstate="email"/>
          <a:srcRect l="53124"/>
          <a:stretch>
            <a:fillRect/>
          </a:stretch>
        </p:blipFill>
        <p:spPr bwMode="auto">
          <a:xfrm rot="5400000">
            <a:off x="807761" y="2939095"/>
            <a:ext cx="477812" cy="881558"/>
          </a:xfrm>
          <a:prstGeom prst="rect">
            <a:avLst/>
          </a:prstGeom>
          <a:noFill/>
        </p:spPr>
      </p:pic>
      <p:pic>
        <p:nvPicPr>
          <p:cNvPr id="42" name="Picture 2" descr="RÃ©sultat de recherche d'images pour &quot;moto la nuit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88288" y="188640"/>
            <a:ext cx="2823270" cy="1882180"/>
          </a:xfrm>
          <a:prstGeom prst="rect">
            <a:avLst/>
          </a:prstGeom>
          <a:noFill/>
        </p:spPr>
      </p:pic>
      <p:grpSp>
        <p:nvGrpSpPr>
          <p:cNvPr id="70" name="Groupe 69"/>
          <p:cNvGrpSpPr/>
          <p:nvPr/>
        </p:nvGrpSpPr>
        <p:grpSpPr>
          <a:xfrm>
            <a:off x="5591944" y="2060848"/>
            <a:ext cx="4536504" cy="2771775"/>
            <a:chOff x="5591944" y="2060848"/>
            <a:chExt cx="4536504" cy="2771775"/>
          </a:xfrm>
        </p:grpSpPr>
        <p:pic>
          <p:nvPicPr>
            <p:cNvPr id="18433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 r="12349"/>
            <a:stretch>
              <a:fillRect/>
            </a:stretch>
          </p:blipFill>
          <p:spPr bwMode="auto">
            <a:xfrm>
              <a:off x="6096000" y="2060848"/>
              <a:ext cx="4032448" cy="27717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41" name="Picture 2" descr="RÃ©sultat de recherche d'images pour &quot;scooter vue de dessus&quot;"/>
            <p:cNvPicPr>
              <a:picLocks noChangeAspect="1" noChangeArrowheads="1"/>
            </p:cNvPicPr>
            <p:nvPr/>
          </p:nvPicPr>
          <p:blipFill>
            <a:blip r:embed="rId3" cstate="email"/>
            <a:srcRect l="53124"/>
            <a:stretch>
              <a:fillRect/>
            </a:stretch>
          </p:blipFill>
          <p:spPr bwMode="auto">
            <a:xfrm rot="5400000">
              <a:off x="5793817" y="2969952"/>
              <a:ext cx="477812" cy="881558"/>
            </a:xfrm>
            <a:prstGeom prst="rect">
              <a:avLst/>
            </a:prstGeom>
            <a:noFill/>
          </p:spPr>
        </p:pic>
        <p:sp>
          <p:nvSpPr>
            <p:cNvPr id="45" name="ZoneTexte 44"/>
            <p:cNvSpPr txBox="1"/>
            <p:nvPr/>
          </p:nvSpPr>
          <p:spPr>
            <a:xfrm>
              <a:off x="8616280" y="3551530"/>
              <a:ext cx="3600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>
                  <a:solidFill>
                    <a:srgbClr val="0000FF"/>
                  </a:solidFill>
                  <a:latin typeface="Arial Black" pitchFamily="34" charset="0"/>
                </a:rPr>
                <a:t>0.8</a:t>
              </a:r>
            </a:p>
            <a:p>
              <a:r>
                <a:rPr lang="fr-FR" sz="800" dirty="0">
                  <a:solidFill>
                    <a:srgbClr val="FF0000"/>
                  </a:solidFill>
                  <a:latin typeface="Arial Black" pitchFamily="34" charset="0"/>
                </a:rPr>
                <a:t>5.5</a:t>
              </a: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8616280" y="3335506"/>
              <a:ext cx="360040" cy="216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>
                  <a:solidFill>
                    <a:srgbClr val="0000FF"/>
                  </a:solidFill>
                  <a:latin typeface="Arial Black" pitchFamily="34" charset="0"/>
                </a:rPr>
                <a:t>2.0</a:t>
              </a: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8616280" y="2996952"/>
              <a:ext cx="3600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>
                  <a:solidFill>
                    <a:srgbClr val="0000FF"/>
                  </a:solidFill>
                  <a:latin typeface="Arial Black" pitchFamily="34" charset="0"/>
                </a:rPr>
                <a:t>0.8</a:t>
              </a:r>
            </a:p>
            <a:p>
              <a:r>
                <a:rPr lang="fr-FR" sz="800" dirty="0">
                  <a:solidFill>
                    <a:srgbClr val="FF0000"/>
                  </a:solidFill>
                  <a:latin typeface="Arial Black" pitchFamily="34" charset="0"/>
                </a:rPr>
                <a:t>5.5</a:t>
              </a:r>
            </a:p>
          </p:txBody>
        </p:sp>
        <p:cxnSp>
          <p:nvCxnSpPr>
            <p:cNvPr id="51" name="Connecteur droit 50"/>
            <p:cNvCxnSpPr/>
            <p:nvPr/>
          </p:nvCxnSpPr>
          <p:spPr>
            <a:xfrm>
              <a:off x="8158163" y="2933700"/>
              <a:ext cx="19051" cy="319088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 flipH="1">
              <a:off x="8158163" y="3654549"/>
              <a:ext cx="20415" cy="326901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Forme libre 56"/>
            <p:cNvSpPr/>
            <p:nvPr/>
          </p:nvSpPr>
          <p:spPr>
            <a:xfrm>
              <a:off x="8586788" y="3195638"/>
              <a:ext cx="14287" cy="514350"/>
            </a:xfrm>
            <a:custGeom>
              <a:avLst/>
              <a:gdLst>
                <a:gd name="connsiteX0" fmla="*/ 0 w 14287"/>
                <a:gd name="connsiteY0" fmla="*/ 0 h 514350"/>
                <a:gd name="connsiteX1" fmla="*/ 14287 w 14287"/>
                <a:gd name="connsiteY1" fmla="*/ 266700 h 514350"/>
                <a:gd name="connsiteX2" fmla="*/ 4762 w 14287"/>
                <a:gd name="connsiteY2" fmla="*/ 514350 h 514350"/>
                <a:gd name="connsiteX3" fmla="*/ 4762 w 14287"/>
                <a:gd name="connsiteY3" fmla="*/ 51435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14350">
                  <a:moveTo>
                    <a:pt x="0" y="0"/>
                  </a:moveTo>
                  <a:lnTo>
                    <a:pt x="14287" y="266700"/>
                  </a:lnTo>
                  <a:lnTo>
                    <a:pt x="4762" y="514350"/>
                  </a:lnTo>
                  <a:lnTo>
                    <a:pt x="4762" y="51435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8015988" y="2745214"/>
              <a:ext cx="3561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0000FF"/>
                  </a:solidFill>
                  <a:latin typeface="Arial Black" pitchFamily="34" charset="0"/>
                </a:rPr>
                <a:t>0.5</a:t>
              </a:r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8015988" y="3968770"/>
              <a:ext cx="3561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0000FF"/>
                  </a:solidFill>
                  <a:latin typeface="Arial Black" pitchFamily="34" charset="0"/>
                </a:rPr>
                <a:t>0.5</a:t>
              </a:r>
            </a:p>
          </p:txBody>
        </p:sp>
        <p:sp>
          <p:nvSpPr>
            <p:cNvPr id="61" name="ZoneTexte 60"/>
            <p:cNvSpPr txBox="1"/>
            <p:nvPr/>
          </p:nvSpPr>
          <p:spPr>
            <a:xfrm>
              <a:off x="7062908" y="2802994"/>
              <a:ext cx="3561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0000FF"/>
                  </a:solidFill>
                  <a:latin typeface="Arial Black" pitchFamily="34" charset="0"/>
                </a:rPr>
                <a:t>2.4</a:t>
              </a:r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7062908" y="3794381"/>
              <a:ext cx="3561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0000FF"/>
                  </a:solidFill>
                  <a:latin typeface="Arial Black" pitchFamily="34" charset="0"/>
                </a:rPr>
                <a:t>2.4</a:t>
              </a:r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6675785" y="2925524"/>
              <a:ext cx="3561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0000FF"/>
                  </a:solidFill>
                  <a:latin typeface="Arial Black" pitchFamily="34" charset="0"/>
                </a:rPr>
                <a:t>2.6</a:t>
              </a:r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6584415" y="3356992"/>
              <a:ext cx="447558" cy="216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rgbClr val="0000FF"/>
                  </a:solidFill>
                  <a:latin typeface="Arial Black" pitchFamily="34" charset="0"/>
                </a:rPr>
                <a:t>2.6</a:t>
              </a:r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6675785" y="3753326"/>
              <a:ext cx="3561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0000FF"/>
                  </a:solidFill>
                  <a:latin typeface="Arial Black" pitchFamily="34" charset="0"/>
                </a:rPr>
                <a:t>2.6</a:t>
              </a:r>
            </a:p>
          </p:txBody>
        </p:sp>
        <p:sp>
          <p:nvSpPr>
            <p:cNvPr id="66" name="Forme libre 65"/>
            <p:cNvSpPr/>
            <p:nvPr/>
          </p:nvSpPr>
          <p:spPr>
            <a:xfrm>
              <a:off x="7353300" y="2995613"/>
              <a:ext cx="34132" cy="919162"/>
            </a:xfrm>
            <a:custGeom>
              <a:avLst/>
              <a:gdLst>
                <a:gd name="connsiteX0" fmla="*/ 0 w 34132"/>
                <a:gd name="connsiteY0" fmla="*/ 0 h 919162"/>
                <a:gd name="connsiteX1" fmla="*/ 33338 w 34132"/>
                <a:gd name="connsiteY1" fmla="*/ 466725 h 919162"/>
                <a:gd name="connsiteX2" fmla="*/ 4763 w 34132"/>
                <a:gd name="connsiteY2" fmla="*/ 919162 h 919162"/>
                <a:gd name="connsiteX3" fmla="*/ 4763 w 34132"/>
                <a:gd name="connsiteY3" fmla="*/ 919162 h 919162"/>
                <a:gd name="connsiteX4" fmla="*/ 4763 w 34132"/>
                <a:gd name="connsiteY4" fmla="*/ 919162 h 91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32" h="919162">
                  <a:moveTo>
                    <a:pt x="0" y="0"/>
                  </a:moveTo>
                  <a:cubicBezTo>
                    <a:pt x="16272" y="156765"/>
                    <a:pt x="32544" y="313531"/>
                    <a:pt x="33338" y="466725"/>
                  </a:cubicBezTo>
                  <a:cubicBezTo>
                    <a:pt x="34132" y="619919"/>
                    <a:pt x="4763" y="919162"/>
                    <a:pt x="4763" y="919162"/>
                  </a:cubicBezTo>
                  <a:lnTo>
                    <a:pt x="4763" y="919162"/>
                  </a:lnTo>
                  <a:lnTo>
                    <a:pt x="4763" y="91916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473678" y="3452813"/>
              <a:ext cx="144016" cy="862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494465" y="3332039"/>
              <a:ext cx="144016" cy="862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orme libre 68"/>
            <p:cNvSpPr/>
            <p:nvPr/>
          </p:nvSpPr>
          <p:spPr>
            <a:xfrm>
              <a:off x="6900863" y="3152775"/>
              <a:ext cx="29369" cy="609600"/>
            </a:xfrm>
            <a:custGeom>
              <a:avLst/>
              <a:gdLst>
                <a:gd name="connsiteX0" fmla="*/ 0 w 29369"/>
                <a:gd name="connsiteY0" fmla="*/ 0 h 609600"/>
                <a:gd name="connsiteX1" fmla="*/ 28575 w 29369"/>
                <a:gd name="connsiteY1" fmla="*/ 309563 h 609600"/>
                <a:gd name="connsiteX2" fmla="*/ 4762 w 29369"/>
                <a:gd name="connsiteY2" fmla="*/ 609600 h 609600"/>
                <a:gd name="connsiteX3" fmla="*/ 4762 w 29369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369" h="609600">
                  <a:moveTo>
                    <a:pt x="0" y="0"/>
                  </a:moveTo>
                  <a:cubicBezTo>
                    <a:pt x="13890" y="103981"/>
                    <a:pt x="27781" y="207963"/>
                    <a:pt x="28575" y="309563"/>
                  </a:cubicBezTo>
                  <a:cubicBezTo>
                    <a:pt x="29369" y="411163"/>
                    <a:pt x="4762" y="609600"/>
                    <a:pt x="4762" y="609600"/>
                  </a:cubicBezTo>
                  <a:lnTo>
                    <a:pt x="4762" y="60960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ZoneTexte 70"/>
          <p:cNvSpPr txBox="1"/>
          <p:nvPr/>
        </p:nvSpPr>
        <p:spPr>
          <a:xfrm>
            <a:off x="1559496" y="5013176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DS beam pattern</a:t>
            </a:r>
          </a:p>
        </p:txBody>
      </p:sp>
      <p:sp>
        <p:nvSpPr>
          <p:cNvPr id="72" name="ZoneTexte 71"/>
          <p:cNvSpPr txBox="1"/>
          <p:nvPr/>
        </p:nvSpPr>
        <p:spPr>
          <a:xfrm>
            <a:off x="6672064" y="5013176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DS beam pattern</a:t>
            </a:r>
          </a:p>
        </p:txBody>
      </p:sp>
      <p:sp>
        <p:nvSpPr>
          <p:cNvPr id="73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Driving beams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5" name="Picture 2" descr="RÃ©sultat de recherche d'images pour &quot;plein phare&quot;"/>
          <p:cNvPicPr>
            <a:picLocks noChangeAspect="1" noChangeArrowheads="1"/>
          </p:cNvPicPr>
          <p:nvPr/>
        </p:nvPicPr>
        <p:blipFill>
          <a:blip r:embed="rId2" cstate="print"/>
          <a:srcRect l="54807" b="20040"/>
          <a:stretch>
            <a:fillRect/>
          </a:stretch>
        </p:blipFill>
        <p:spPr bwMode="auto">
          <a:xfrm>
            <a:off x="3143672" y="1556792"/>
            <a:ext cx="5040560" cy="42693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Driving beams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4152" y="1299145"/>
            <a:ext cx="3952379" cy="251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sp>
        <p:nvSpPr>
          <p:cNvPr id="5" name="ZoneTexte 4"/>
          <p:cNvSpPr txBox="1"/>
          <p:nvPr/>
        </p:nvSpPr>
        <p:spPr>
          <a:xfrm>
            <a:off x="7557398" y="4077072"/>
            <a:ext cx="4634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Red</a:t>
            </a:r>
            <a:r>
              <a:rPr lang="fr-FR" dirty="0"/>
              <a:t> dots: new points</a:t>
            </a:r>
          </a:p>
          <a:p>
            <a:r>
              <a:rPr lang="fr-FR" dirty="0"/>
              <a:t>Grey dots : point of the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requirement</a:t>
            </a:r>
            <a:endParaRPr lang="fr-FR" dirty="0"/>
          </a:p>
        </p:txBody>
      </p:sp>
      <p:cxnSp>
        <p:nvCxnSpPr>
          <p:cNvPr id="7" name="Connecteur droit avec flèche 6"/>
          <p:cNvCxnSpPr>
            <a:stCxn id="5" idx="0"/>
          </p:cNvCxnSpPr>
          <p:nvPr/>
        </p:nvCxnSpPr>
        <p:spPr>
          <a:xfrm flipH="1" flipV="1">
            <a:off x="9552385" y="2996952"/>
            <a:ext cx="322314" cy="108012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74" y="1299145"/>
            <a:ext cx="7362124" cy="49281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57;p7" descr="RÃ©sultat de recherche d'images pour &quot;bonhomme qui montre du doigt&quot;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 rot="1463945" flipH="1">
            <a:off x="9212623" y="2903996"/>
            <a:ext cx="1092117" cy="6829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Driving beams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 r="30827"/>
          <a:stretch>
            <a:fillRect/>
          </a:stretch>
        </p:blipFill>
        <p:spPr bwMode="auto">
          <a:xfrm>
            <a:off x="695400" y="1196752"/>
            <a:ext cx="597666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ZoneTexte 16"/>
          <p:cNvSpPr txBox="1"/>
          <p:nvPr/>
        </p:nvSpPr>
        <p:spPr>
          <a:xfrm>
            <a:off x="6941845" y="2276872"/>
            <a:ext cx="5250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Secondary driving beam:</a:t>
            </a:r>
          </a:p>
          <a:p>
            <a:r>
              <a:rPr lang="en-US" dirty="0"/>
              <a:t>For motorbikes in combination with passing beam</a:t>
            </a:r>
          </a:p>
        </p:txBody>
      </p:sp>
      <p:pic>
        <p:nvPicPr>
          <p:cNvPr id="18" name="Picture 2" descr="RÃ©sultat de recherche d'images pour &quot;moto la nuit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88288" y="188640"/>
            <a:ext cx="2823270" cy="1882180"/>
          </a:xfrm>
          <a:prstGeom prst="rect">
            <a:avLst/>
          </a:prstGeom>
          <a:noFill/>
        </p:spPr>
      </p:pic>
      <p:sp>
        <p:nvSpPr>
          <p:cNvPr id="2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5" cstate="print"/>
          <a:srcRect t="14063"/>
          <a:stretch>
            <a:fillRect/>
          </a:stretch>
        </p:blipFill>
        <p:spPr bwMode="auto">
          <a:xfrm>
            <a:off x="7700941" y="4640704"/>
            <a:ext cx="4115479" cy="1699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6" cstate="print"/>
          <a:srcRect t="20895"/>
          <a:stretch>
            <a:fillRect/>
          </a:stretch>
        </p:blipFill>
        <p:spPr bwMode="auto">
          <a:xfrm>
            <a:off x="2415887" y="5034469"/>
            <a:ext cx="3500091" cy="1404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ZoneTexte 24"/>
          <p:cNvSpPr txBox="1"/>
          <p:nvPr/>
        </p:nvSpPr>
        <p:spPr>
          <a:xfrm>
            <a:off x="163255" y="5964072"/>
            <a:ext cx="207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R113/ RID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6888088" y="602128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Proposal: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7752184" y="414908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wider pattern and increased values</a:t>
            </a:r>
            <a:endParaRPr lang="en-US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6816080" y="4005064"/>
            <a:ext cx="5184576" cy="2448272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/>
          <p:cNvSpPr txBox="1"/>
          <p:nvPr/>
        </p:nvSpPr>
        <p:spPr>
          <a:xfrm>
            <a:off x="2213917" y="4307531"/>
            <a:ext cx="4634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Red</a:t>
            </a:r>
            <a:r>
              <a:rPr lang="fr-FR" dirty="0"/>
              <a:t> dots: new points</a:t>
            </a:r>
          </a:p>
          <a:p>
            <a:r>
              <a:rPr lang="fr-FR" dirty="0"/>
              <a:t>Grey dots : point of the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requirement</a:t>
            </a:r>
            <a:endParaRPr lang="fr-FR" dirty="0"/>
          </a:p>
        </p:txBody>
      </p:sp>
      <p:cxnSp>
        <p:nvCxnSpPr>
          <p:cNvPr id="22" name="Connecteur droit avec flèche 21"/>
          <p:cNvCxnSpPr>
            <a:stCxn id="16" idx="3"/>
          </p:cNvCxnSpPr>
          <p:nvPr/>
        </p:nvCxnSpPr>
        <p:spPr>
          <a:xfrm>
            <a:off x="6848519" y="4630697"/>
            <a:ext cx="2017244" cy="525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27648" y="1556792"/>
            <a:ext cx="1736845" cy="309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799856" y="1556792"/>
            <a:ext cx="1800200" cy="309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Front fog lamp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5" name="Picture 2" descr="horizon lumiÃ¨re nuage ciel Soleil brouillard lever du soleil route brouillard voiture nuit lumiÃ¨re du soleil Matin Aube atmosphÃ¨re asphalte soir rÃ©flexion MÃ©tÃ©o obscuritÃ© lune clair de lune reflet effrayant Phares danger Objet astronomique PhÃ©nomÃ¨ne atmosphÃ©rique AtmosphÃ¨re de la terr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1584" y="1484784"/>
            <a:ext cx="6912768" cy="46085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Front Fog lamp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14" name="Picture 2" descr="horizon lumiÃ¨re nuage ciel Soleil brouillard lever du soleil route brouillard voiture nuit lumiÃ¨re du soleil Matin Aube atmosphÃ¨re asphalte soir rÃ©flexion MÃ©tÃ©o obscuritÃ© lune clair de lune reflet effrayant Phares danger Objet astronomique PhÃ©nomÃ¨ne atmosphÃ©rique AtmosphÃ¨re de la terr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28248" y="260648"/>
            <a:ext cx="3312368" cy="2208245"/>
          </a:xfrm>
          <a:prstGeom prst="rect">
            <a:avLst/>
          </a:prstGeom>
          <a:noFill/>
        </p:spPr>
      </p:pic>
      <p:sp>
        <p:nvSpPr>
          <p:cNvPr id="1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460" y="1196752"/>
            <a:ext cx="4729700" cy="52565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Cornering lamp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19536" y="1340768"/>
            <a:ext cx="7632848" cy="4634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407368" y="548680"/>
            <a:ext cx="6543826" cy="377402"/>
          </a:xfrm>
        </p:spPr>
        <p:txBody>
          <a:bodyPr/>
          <a:lstStyle/>
          <a:p>
            <a:r>
              <a:rPr lang="fr-FR" dirty="0"/>
              <a:t> Introduction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>
          <a:xfrm>
            <a:off x="839416" y="1340768"/>
            <a:ext cx="9793088" cy="4893647"/>
          </a:xfrm>
        </p:spPr>
        <p:txBody>
          <a:bodyPr/>
          <a:lstStyle/>
          <a:p>
            <a:r>
              <a:rPr lang="en-US" dirty="0"/>
              <a:t>Definition of requirements for basic/”C”  passing beam which is technologically neutral and performance oriented. </a:t>
            </a:r>
          </a:p>
          <a:p>
            <a:r>
              <a:rPr lang="en-US" dirty="0"/>
              <a:t>Definition of Low speed /”V” and Motorway /”E” </a:t>
            </a:r>
            <a:r>
              <a:rPr lang="en-US" dirty="0">
                <a:solidFill>
                  <a:schemeClr val="tx1"/>
                </a:solidFill>
              </a:rPr>
              <a:t>Adverse weather passing beam </a:t>
            </a:r>
            <a:r>
              <a:rPr lang="en-US" dirty="0"/>
              <a:t>requirements</a:t>
            </a:r>
          </a:p>
          <a:p>
            <a:r>
              <a:rPr lang="en-US" dirty="0">
                <a:solidFill>
                  <a:schemeClr val="tx1"/>
                </a:solidFill>
              </a:rPr>
              <a:t>Specific passing beams for 2 wheelers </a:t>
            </a:r>
          </a:p>
          <a:p>
            <a:r>
              <a:rPr lang="en-US" dirty="0">
                <a:solidFill>
                  <a:schemeClr val="tx1"/>
                </a:solidFill>
              </a:rPr>
              <a:t>Driving beam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Specific beams for 2 wheelers </a:t>
            </a:r>
          </a:p>
          <a:p>
            <a:r>
              <a:rPr lang="en-US" dirty="0"/>
              <a:t>Front fog Lamp and Cornering lamp</a:t>
            </a:r>
          </a:p>
          <a:p>
            <a:r>
              <a:rPr lang="en-US" dirty="0"/>
              <a:t>How to manage beams / vehicles categories? </a:t>
            </a:r>
          </a:p>
          <a:p>
            <a:r>
              <a:rPr lang="en-US" dirty="0"/>
              <a:t>Next Step.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5028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Cornering BEAM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295800" y="4365104"/>
            <a:ext cx="4764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30</a:t>
            </a:r>
            <a:r>
              <a:rPr lang="en-US" dirty="0"/>
              <a:t>°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96200" y="188639"/>
            <a:ext cx="3456064" cy="209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357" y="1249526"/>
            <a:ext cx="6036715" cy="47514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Synthesis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255186"/>
            <a:ext cx="7776864" cy="50800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fr-FR" dirty="0" err="1"/>
              <a:t>Next</a:t>
            </a:r>
            <a:r>
              <a:rPr lang="fr-FR" dirty="0"/>
              <a:t> </a:t>
            </a:r>
            <a:r>
              <a:rPr lang="fr-FR" dirty="0" err="1"/>
              <a:t>step</a:t>
            </a:r>
            <a:r>
              <a:rPr lang="fr-FR" dirty="0"/>
              <a:t>: 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June 2018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22</a:t>
            </a:fld>
            <a:endParaRPr lang="fr-FR" dirty="0"/>
          </a:p>
        </p:txBody>
      </p:sp>
      <p:grpSp>
        <p:nvGrpSpPr>
          <p:cNvPr id="14" name="Groupe 13"/>
          <p:cNvGrpSpPr/>
          <p:nvPr/>
        </p:nvGrpSpPr>
        <p:grpSpPr>
          <a:xfrm>
            <a:off x="936002" y="1326884"/>
            <a:ext cx="7200800" cy="4046791"/>
            <a:chOff x="2207568" y="2132856"/>
            <a:chExt cx="5976664" cy="3436583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2600000">
              <a:off x="3022746" y="4510865"/>
              <a:ext cx="2517406" cy="573914"/>
            </a:xfrm>
            <a:prstGeom prst="rect">
              <a:avLst/>
            </a:prstGeom>
            <a:scene3d>
              <a:camera prst="isometricOffAxis1Right"/>
              <a:lightRig rig="threePt" dir="t"/>
            </a:scene3d>
            <a:sp3d>
              <a:bevelB w="50800"/>
            </a:sp3d>
          </p:spPr>
        </p:pic>
        <p:sp>
          <p:nvSpPr>
            <p:cNvPr id="7" name="Forme libre 6"/>
            <p:cNvSpPr/>
            <p:nvPr/>
          </p:nvSpPr>
          <p:spPr>
            <a:xfrm>
              <a:off x="3814354" y="4297680"/>
              <a:ext cx="1737360" cy="705394"/>
            </a:xfrm>
            <a:custGeom>
              <a:avLst/>
              <a:gdLst>
                <a:gd name="connsiteX0" fmla="*/ 1737360 w 1737360"/>
                <a:gd name="connsiteY0" fmla="*/ 705394 h 705394"/>
                <a:gd name="connsiteX1" fmla="*/ 1528355 w 1737360"/>
                <a:gd name="connsiteY1" fmla="*/ 574766 h 705394"/>
                <a:gd name="connsiteX2" fmla="*/ 1449977 w 1737360"/>
                <a:gd name="connsiteY2" fmla="*/ 548640 h 705394"/>
                <a:gd name="connsiteX3" fmla="*/ 1371600 w 1737360"/>
                <a:gd name="connsiteY3" fmla="*/ 522514 h 705394"/>
                <a:gd name="connsiteX4" fmla="*/ 1123406 w 1737360"/>
                <a:gd name="connsiteY4" fmla="*/ 496389 h 705394"/>
                <a:gd name="connsiteX5" fmla="*/ 1005840 w 1737360"/>
                <a:gd name="connsiteY5" fmla="*/ 418011 h 705394"/>
                <a:gd name="connsiteX6" fmla="*/ 966652 w 1737360"/>
                <a:gd name="connsiteY6" fmla="*/ 391886 h 705394"/>
                <a:gd name="connsiteX7" fmla="*/ 888275 w 1737360"/>
                <a:gd name="connsiteY7" fmla="*/ 365760 h 705394"/>
                <a:gd name="connsiteX8" fmla="*/ 849086 w 1737360"/>
                <a:gd name="connsiteY8" fmla="*/ 352697 h 705394"/>
                <a:gd name="connsiteX9" fmla="*/ 692332 w 1737360"/>
                <a:gd name="connsiteY9" fmla="*/ 274320 h 705394"/>
                <a:gd name="connsiteX10" fmla="*/ 653143 w 1737360"/>
                <a:gd name="connsiteY10" fmla="*/ 261257 h 705394"/>
                <a:gd name="connsiteX11" fmla="*/ 613955 w 1737360"/>
                <a:gd name="connsiteY11" fmla="*/ 235131 h 705394"/>
                <a:gd name="connsiteX12" fmla="*/ 457200 w 1737360"/>
                <a:gd name="connsiteY12" fmla="*/ 195943 h 705394"/>
                <a:gd name="connsiteX13" fmla="*/ 418012 w 1737360"/>
                <a:gd name="connsiteY13" fmla="*/ 182880 h 705394"/>
                <a:gd name="connsiteX14" fmla="*/ 326572 w 1737360"/>
                <a:gd name="connsiteY14" fmla="*/ 156754 h 705394"/>
                <a:gd name="connsiteX15" fmla="*/ 287383 w 1737360"/>
                <a:gd name="connsiteY15" fmla="*/ 130629 h 705394"/>
                <a:gd name="connsiteX16" fmla="*/ 248195 w 1737360"/>
                <a:gd name="connsiteY16" fmla="*/ 117566 h 705394"/>
                <a:gd name="connsiteX17" fmla="*/ 169817 w 1737360"/>
                <a:gd name="connsiteY17" fmla="*/ 65314 h 705394"/>
                <a:gd name="connsiteX18" fmla="*/ 39189 w 1737360"/>
                <a:gd name="connsiteY18" fmla="*/ 13063 h 705394"/>
                <a:gd name="connsiteX19" fmla="*/ 0 w 1737360"/>
                <a:gd name="connsiteY19" fmla="*/ 0 h 70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37360" h="705394">
                  <a:moveTo>
                    <a:pt x="1737360" y="705394"/>
                  </a:moveTo>
                  <a:cubicBezTo>
                    <a:pt x="1667692" y="661851"/>
                    <a:pt x="1600480" y="614107"/>
                    <a:pt x="1528355" y="574766"/>
                  </a:cubicBezTo>
                  <a:cubicBezTo>
                    <a:pt x="1504178" y="561579"/>
                    <a:pt x="1476103" y="557349"/>
                    <a:pt x="1449977" y="548640"/>
                  </a:cubicBezTo>
                  <a:lnTo>
                    <a:pt x="1371600" y="522514"/>
                  </a:lnTo>
                  <a:cubicBezTo>
                    <a:pt x="1219374" y="503486"/>
                    <a:pt x="1302058" y="512629"/>
                    <a:pt x="1123406" y="496389"/>
                  </a:cubicBezTo>
                  <a:lnTo>
                    <a:pt x="1005840" y="418011"/>
                  </a:lnTo>
                  <a:cubicBezTo>
                    <a:pt x="992777" y="409303"/>
                    <a:pt x="981546" y="396851"/>
                    <a:pt x="966652" y="391886"/>
                  </a:cubicBezTo>
                  <a:lnTo>
                    <a:pt x="888275" y="365760"/>
                  </a:lnTo>
                  <a:cubicBezTo>
                    <a:pt x="875212" y="361406"/>
                    <a:pt x="860543" y="360335"/>
                    <a:pt x="849086" y="352697"/>
                  </a:cubicBezTo>
                  <a:cubicBezTo>
                    <a:pt x="747796" y="285171"/>
                    <a:pt x="800496" y="310375"/>
                    <a:pt x="692332" y="274320"/>
                  </a:cubicBezTo>
                  <a:lnTo>
                    <a:pt x="653143" y="261257"/>
                  </a:lnTo>
                  <a:cubicBezTo>
                    <a:pt x="640080" y="252548"/>
                    <a:pt x="628301" y="241507"/>
                    <a:pt x="613955" y="235131"/>
                  </a:cubicBezTo>
                  <a:cubicBezTo>
                    <a:pt x="551856" y="207532"/>
                    <a:pt x="522919" y="206896"/>
                    <a:pt x="457200" y="195943"/>
                  </a:cubicBezTo>
                  <a:cubicBezTo>
                    <a:pt x="444137" y="191589"/>
                    <a:pt x="431251" y="186663"/>
                    <a:pt x="418012" y="182880"/>
                  </a:cubicBezTo>
                  <a:cubicBezTo>
                    <a:pt x="398477" y="177298"/>
                    <a:pt x="347455" y="167195"/>
                    <a:pt x="326572" y="156754"/>
                  </a:cubicBezTo>
                  <a:cubicBezTo>
                    <a:pt x="312530" y="149733"/>
                    <a:pt x="301425" y="137650"/>
                    <a:pt x="287383" y="130629"/>
                  </a:cubicBezTo>
                  <a:cubicBezTo>
                    <a:pt x="275067" y="124471"/>
                    <a:pt x="260232" y="124253"/>
                    <a:pt x="248195" y="117566"/>
                  </a:cubicBezTo>
                  <a:cubicBezTo>
                    <a:pt x="220747" y="102317"/>
                    <a:pt x="199605" y="75243"/>
                    <a:pt x="169817" y="65314"/>
                  </a:cubicBezTo>
                  <a:cubicBezTo>
                    <a:pt x="-8574" y="5852"/>
                    <a:pt x="173729" y="70724"/>
                    <a:pt x="39189" y="13063"/>
                  </a:cubicBezTo>
                  <a:cubicBezTo>
                    <a:pt x="26533" y="7639"/>
                    <a:pt x="0" y="0"/>
                    <a:pt x="0" y="0"/>
                  </a:cubicBez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Forme libre 7"/>
            <p:cNvSpPr/>
            <p:nvPr/>
          </p:nvSpPr>
          <p:spPr>
            <a:xfrm>
              <a:off x="4062549" y="4244882"/>
              <a:ext cx="1593668" cy="614501"/>
            </a:xfrm>
            <a:custGeom>
              <a:avLst/>
              <a:gdLst>
                <a:gd name="connsiteX0" fmla="*/ 1593668 w 1593668"/>
                <a:gd name="connsiteY0" fmla="*/ 614501 h 614501"/>
                <a:gd name="connsiteX1" fmla="*/ 1476102 w 1593668"/>
                <a:gd name="connsiteY1" fmla="*/ 588375 h 614501"/>
                <a:gd name="connsiteX2" fmla="*/ 1397725 w 1593668"/>
                <a:gd name="connsiteY2" fmla="*/ 549187 h 614501"/>
                <a:gd name="connsiteX3" fmla="*/ 1358537 w 1593668"/>
                <a:gd name="connsiteY3" fmla="*/ 523061 h 614501"/>
                <a:gd name="connsiteX4" fmla="*/ 1280160 w 1593668"/>
                <a:gd name="connsiteY4" fmla="*/ 496935 h 614501"/>
                <a:gd name="connsiteX5" fmla="*/ 1240971 w 1593668"/>
                <a:gd name="connsiteY5" fmla="*/ 470809 h 614501"/>
                <a:gd name="connsiteX6" fmla="*/ 1162594 w 1593668"/>
                <a:gd name="connsiteY6" fmla="*/ 444684 h 614501"/>
                <a:gd name="connsiteX7" fmla="*/ 1123405 w 1593668"/>
                <a:gd name="connsiteY7" fmla="*/ 431621 h 614501"/>
                <a:gd name="connsiteX8" fmla="*/ 1018902 w 1593668"/>
                <a:gd name="connsiteY8" fmla="*/ 418558 h 614501"/>
                <a:gd name="connsiteX9" fmla="*/ 979714 w 1593668"/>
                <a:gd name="connsiteY9" fmla="*/ 405495 h 614501"/>
                <a:gd name="connsiteX10" fmla="*/ 849085 w 1593668"/>
                <a:gd name="connsiteY10" fmla="*/ 366307 h 614501"/>
                <a:gd name="connsiteX11" fmla="*/ 809897 w 1593668"/>
                <a:gd name="connsiteY11" fmla="*/ 340181 h 614501"/>
                <a:gd name="connsiteX12" fmla="*/ 731520 w 1593668"/>
                <a:gd name="connsiteY12" fmla="*/ 314055 h 614501"/>
                <a:gd name="connsiteX13" fmla="*/ 692331 w 1593668"/>
                <a:gd name="connsiteY13" fmla="*/ 287929 h 614501"/>
                <a:gd name="connsiteX14" fmla="*/ 613954 w 1593668"/>
                <a:gd name="connsiteY14" fmla="*/ 261804 h 614501"/>
                <a:gd name="connsiteX15" fmla="*/ 535577 w 1593668"/>
                <a:gd name="connsiteY15" fmla="*/ 222615 h 614501"/>
                <a:gd name="connsiteX16" fmla="*/ 496388 w 1593668"/>
                <a:gd name="connsiteY16" fmla="*/ 196489 h 614501"/>
                <a:gd name="connsiteX17" fmla="*/ 391885 w 1593668"/>
                <a:gd name="connsiteY17" fmla="*/ 170364 h 614501"/>
                <a:gd name="connsiteX18" fmla="*/ 352697 w 1593668"/>
                <a:gd name="connsiteY18" fmla="*/ 157301 h 614501"/>
                <a:gd name="connsiteX19" fmla="*/ 313508 w 1593668"/>
                <a:gd name="connsiteY19" fmla="*/ 118112 h 614501"/>
                <a:gd name="connsiteX20" fmla="*/ 261257 w 1593668"/>
                <a:gd name="connsiteY20" fmla="*/ 91987 h 614501"/>
                <a:gd name="connsiteX21" fmla="*/ 235131 w 1593668"/>
                <a:gd name="connsiteY21" fmla="*/ 52798 h 614501"/>
                <a:gd name="connsiteX22" fmla="*/ 169817 w 1593668"/>
                <a:gd name="connsiteY22" fmla="*/ 39735 h 614501"/>
                <a:gd name="connsiteX23" fmla="*/ 26125 w 1593668"/>
                <a:gd name="connsiteY23" fmla="*/ 547 h 614501"/>
                <a:gd name="connsiteX24" fmla="*/ 0 w 1593668"/>
                <a:gd name="connsiteY24" fmla="*/ 547 h 6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593668" h="614501">
                  <a:moveTo>
                    <a:pt x="1593668" y="614501"/>
                  </a:moveTo>
                  <a:cubicBezTo>
                    <a:pt x="1563567" y="609484"/>
                    <a:pt x="1508259" y="604454"/>
                    <a:pt x="1476102" y="588375"/>
                  </a:cubicBezTo>
                  <a:cubicBezTo>
                    <a:pt x="1374819" y="537733"/>
                    <a:pt x="1496221" y="582017"/>
                    <a:pt x="1397725" y="549187"/>
                  </a:cubicBezTo>
                  <a:cubicBezTo>
                    <a:pt x="1384662" y="540478"/>
                    <a:pt x="1372883" y="529437"/>
                    <a:pt x="1358537" y="523061"/>
                  </a:cubicBezTo>
                  <a:cubicBezTo>
                    <a:pt x="1333372" y="511876"/>
                    <a:pt x="1303074" y="512211"/>
                    <a:pt x="1280160" y="496935"/>
                  </a:cubicBezTo>
                  <a:cubicBezTo>
                    <a:pt x="1267097" y="488226"/>
                    <a:pt x="1255318" y="477185"/>
                    <a:pt x="1240971" y="470809"/>
                  </a:cubicBezTo>
                  <a:cubicBezTo>
                    <a:pt x="1215806" y="459625"/>
                    <a:pt x="1188720" y="453392"/>
                    <a:pt x="1162594" y="444684"/>
                  </a:cubicBezTo>
                  <a:cubicBezTo>
                    <a:pt x="1149531" y="440330"/>
                    <a:pt x="1137068" y="433329"/>
                    <a:pt x="1123405" y="431621"/>
                  </a:cubicBezTo>
                  <a:lnTo>
                    <a:pt x="1018902" y="418558"/>
                  </a:lnTo>
                  <a:cubicBezTo>
                    <a:pt x="1005839" y="414204"/>
                    <a:pt x="992903" y="409452"/>
                    <a:pt x="979714" y="405495"/>
                  </a:cubicBezTo>
                  <a:cubicBezTo>
                    <a:pt x="830126" y="360618"/>
                    <a:pt x="937854" y="395894"/>
                    <a:pt x="849085" y="366307"/>
                  </a:cubicBezTo>
                  <a:cubicBezTo>
                    <a:pt x="836022" y="357598"/>
                    <a:pt x="824243" y="346557"/>
                    <a:pt x="809897" y="340181"/>
                  </a:cubicBezTo>
                  <a:cubicBezTo>
                    <a:pt x="784732" y="328996"/>
                    <a:pt x="754434" y="329331"/>
                    <a:pt x="731520" y="314055"/>
                  </a:cubicBezTo>
                  <a:cubicBezTo>
                    <a:pt x="718457" y="305346"/>
                    <a:pt x="706678" y="294305"/>
                    <a:pt x="692331" y="287929"/>
                  </a:cubicBezTo>
                  <a:cubicBezTo>
                    <a:pt x="667166" y="276745"/>
                    <a:pt x="636868" y="277080"/>
                    <a:pt x="613954" y="261804"/>
                  </a:cubicBezTo>
                  <a:cubicBezTo>
                    <a:pt x="501642" y="186929"/>
                    <a:pt x="643743" y="276698"/>
                    <a:pt x="535577" y="222615"/>
                  </a:cubicBezTo>
                  <a:cubicBezTo>
                    <a:pt x="521535" y="215594"/>
                    <a:pt x="510430" y="203510"/>
                    <a:pt x="496388" y="196489"/>
                  </a:cubicBezTo>
                  <a:cubicBezTo>
                    <a:pt x="466532" y="181561"/>
                    <a:pt x="421690" y="177815"/>
                    <a:pt x="391885" y="170364"/>
                  </a:cubicBezTo>
                  <a:cubicBezTo>
                    <a:pt x="378527" y="167024"/>
                    <a:pt x="365760" y="161655"/>
                    <a:pt x="352697" y="157301"/>
                  </a:cubicBezTo>
                  <a:cubicBezTo>
                    <a:pt x="339634" y="144238"/>
                    <a:pt x="328541" y="128850"/>
                    <a:pt x="313508" y="118112"/>
                  </a:cubicBezTo>
                  <a:cubicBezTo>
                    <a:pt x="297662" y="106794"/>
                    <a:pt x="276216" y="104453"/>
                    <a:pt x="261257" y="91987"/>
                  </a:cubicBezTo>
                  <a:cubicBezTo>
                    <a:pt x="249196" y="81936"/>
                    <a:pt x="248762" y="60587"/>
                    <a:pt x="235131" y="52798"/>
                  </a:cubicBezTo>
                  <a:cubicBezTo>
                    <a:pt x="215854" y="41782"/>
                    <a:pt x="191237" y="45577"/>
                    <a:pt x="169817" y="39735"/>
                  </a:cubicBezTo>
                  <a:cubicBezTo>
                    <a:pt x="74348" y="13698"/>
                    <a:pt x="115242" y="13277"/>
                    <a:pt x="26125" y="547"/>
                  </a:cubicBezTo>
                  <a:cubicBezTo>
                    <a:pt x="17504" y="-684"/>
                    <a:pt x="8708" y="547"/>
                    <a:pt x="0" y="547"/>
                  </a:cubicBez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Forme libre 11"/>
            <p:cNvSpPr/>
            <p:nvPr/>
          </p:nvSpPr>
          <p:spPr>
            <a:xfrm>
              <a:off x="4267200" y="4191000"/>
              <a:ext cx="1438275" cy="590550"/>
            </a:xfrm>
            <a:custGeom>
              <a:avLst/>
              <a:gdLst>
                <a:gd name="connsiteX0" fmla="*/ 1438275 w 1438275"/>
                <a:gd name="connsiteY0" fmla="*/ 590550 h 590550"/>
                <a:gd name="connsiteX1" fmla="*/ 1352550 w 1438275"/>
                <a:gd name="connsiteY1" fmla="*/ 561975 h 590550"/>
                <a:gd name="connsiteX2" fmla="*/ 1285875 w 1438275"/>
                <a:gd name="connsiteY2" fmla="*/ 533400 h 590550"/>
                <a:gd name="connsiteX3" fmla="*/ 1247775 w 1438275"/>
                <a:gd name="connsiteY3" fmla="*/ 514350 h 590550"/>
                <a:gd name="connsiteX4" fmla="*/ 1190625 w 1438275"/>
                <a:gd name="connsiteY4" fmla="*/ 495300 h 590550"/>
                <a:gd name="connsiteX5" fmla="*/ 1162050 w 1438275"/>
                <a:gd name="connsiteY5" fmla="*/ 485775 h 590550"/>
                <a:gd name="connsiteX6" fmla="*/ 1104900 w 1438275"/>
                <a:gd name="connsiteY6" fmla="*/ 447675 h 590550"/>
                <a:gd name="connsiteX7" fmla="*/ 1047750 w 1438275"/>
                <a:gd name="connsiteY7" fmla="*/ 428625 h 590550"/>
                <a:gd name="connsiteX8" fmla="*/ 1028700 w 1438275"/>
                <a:gd name="connsiteY8" fmla="*/ 400050 h 590550"/>
                <a:gd name="connsiteX9" fmla="*/ 971550 w 1438275"/>
                <a:gd name="connsiteY9" fmla="*/ 381000 h 590550"/>
                <a:gd name="connsiteX10" fmla="*/ 942975 w 1438275"/>
                <a:gd name="connsiteY10" fmla="*/ 352425 h 590550"/>
                <a:gd name="connsiteX11" fmla="*/ 923925 w 1438275"/>
                <a:gd name="connsiteY11" fmla="*/ 323850 h 590550"/>
                <a:gd name="connsiteX12" fmla="*/ 895350 w 1438275"/>
                <a:gd name="connsiteY12" fmla="*/ 314325 h 590550"/>
                <a:gd name="connsiteX13" fmla="*/ 838200 w 1438275"/>
                <a:gd name="connsiteY13" fmla="*/ 276225 h 590550"/>
                <a:gd name="connsiteX14" fmla="*/ 762000 w 1438275"/>
                <a:gd name="connsiteY14" fmla="*/ 257175 h 590550"/>
                <a:gd name="connsiteX15" fmla="*/ 666750 w 1438275"/>
                <a:gd name="connsiteY15" fmla="*/ 238125 h 590550"/>
                <a:gd name="connsiteX16" fmla="*/ 581025 w 1438275"/>
                <a:gd name="connsiteY16" fmla="*/ 209550 h 590550"/>
                <a:gd name="connsiteX17" fmla="*/ 552450 w 1438275"/>
                <a:gd name="connsiteY17" fmla="*/ 200025 h 590550"/>
                <a:gd name="connsiteX18" fmla="*/ 523875 w 1438275"/>
                <a:gd name="connsiteY18" fmla="*/ 180975 h 590550"/>
                <a:gd name="connsiteX19" fmla="*/ 438150 w 1438275"/>
                <a:gd name="connsiteY19" fmla="*/ 152400 h 590550"/>
                <a:gd name="connsiteX20" fmla="*/ 352425 w 1438275"/>
                <a:gd name="connsiteY20" fmla="*/ 123825 h 590550"/>
                <a:gd name="connsiteX21" fmla="*/ 285750 w 1438275"/>
                <a:gd name="connsiteY21" fmla="*/ 104775 h 590550"/>
                <a:gd name="connsiteX22" fmla="*/ 219075 w 1438275"/>
                <a:gd name="connsiteY22" fmla="*/ 95250 h 590550"/>
                <a:gd name="connsiteX23" fmla="*/ 190500 w 1438275"/>
                <a:gd name="connsiteY23" fmla="*/ 76200 h 590550"/>
                <a:gd name="connsiteX24" fmla="*/ 104775 w 1438275"/>
                <a:gd name="connsiteY24" fmla="*/ 57150 h 590550"/>
                <a:gd name="connsiteX25" fmla="*/ 47625 w 1438275"/>
                <a:gd name="connsiteY25" fmla="*/ 38100 h 590550"/>
                <a:gd name="connsiteX26" fmla="*/ 19050 w 1438275"/>
                <a:gd name="connsiteY26" fmla="*/ 28575 h 590550"/>
                <a:gd name="connsiteX27" fmla="*/ 0 w 1438275"/>
                <a:gd name="connsiteY27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438275" h="590550">
                  <a:moveTo>
                    <a:pt x="1438275" y="590550"/>
                  </a:moveTo>
                  <a:cubicBezTo>
                    <a:pt x="1409700" y="581025"/>
                    <a:pt x="1379491" y="575445"/>
                    <a:pt x="1352550" y="561975"/>
                  </a:cubicBezTo>
                  <a:cubicBezTo>
                    <a:pt x="1226188" y="498794"/>
                    <a:pt x="1383981" y="575445"/>
                    <a:pt x="1285875" y="533400"/>
                  </a:cubicBezTo>
                  <a:cubicBezTo>
                    <a:pt x="1272824" y="527807"/>
                    <a:pt x="1260958" y="519623"/>
                    <a:pt x="1247775" y="514350"/>
                  </a:cubicBezTo>
                  <a:cubicBezTo>
                    <a:pt x="1229131" y="506892"/>
                    <a:pt x="1209675" y="501650"/>
                    <a:pt x="1190625" y="495300"/>
                  </a:cubicBezTo>
                  <a:cubicBezTo>
                    <a:pt x="1181100" y="492125"/>
                    <a:pt x="1170404" y="491344"/>
                    <a:pt x="1162050" y="485775"/>
                  </a:cubicBezTo>
                  <a:cubicBezTo>
                    <a:pt x="1143000" y="473075"/>
                    <a:pt x="1126620" y="454915"/>
                    <a:pt x="1104900" y="447675"/>
                  </a:cubicBezTo>
                  <a:lnTo>
                    <a:pt x="1047750" y="428625"/>
                  </a:lnTo>
                  <a:cubicBezTo>
                    <a:pt x="1041400" y="419100"/>
                    <a:pt x="1038408" y="406117"/>
                    <a:pt x="1028700" y="400050"/>
                  </a:cubicBezTo>
                  <a:cubicBezTo>
                    <a:pt x="1011672" y="389407"/>
                    <a:pt x="971550" y="381000"/>
                    <a:pt x="971550" y="381000"/>
                  </a:cubicBezTo>
                  <a:cubicBezTo>
                    <a:pt x="962025" y="371475"/>
                    <a:pt x="951599" y="362773"/>
                    <a:pt x="942975" y="352425"/>
                  </a:cubicBezTo>
                  <a:cubicBezTo>
                    <a:pt x="935646" y="343631"/>
                    <a:pt x="932864" y="331001"/>
                    <a:pt x="923925" y="323850"/>
                  </a:cubicBezTo>
                  <a:cubicBezTo>
                    <a:pt x="916085" y="317578"/>
                    <a:pt x="904127" y="319201"/>
                    <a:pt x="895350" y="314325"/>
                  </a:cubicBezTo>
                  <a:cubicBezTo>
                    <a:pt x="875336" y="303206"/>
                    <a:pt x="859920" y="283465"/>
                    <a:pt x="838200" y="276225"/>
                  </a:cubicBezTo>
                  <a:cubicBezTo>
                    <a:pt x="772881" y="254452"/>
                    <a:pt x="853952" y="280163"/>
                    <a:pt x="762000" y="257175"/>
                  </a:cubicBezTo>
                  <a:cubicBezTo>
                    <a:pt x="673336" y="235009"/>
                    <a:pt x="830103" y="261461"/>
                    <a:pt x="666750" y="238125"/>
                  </a:cubicBezTo>
                  <a:lnTo>
                    <a:pt x="581025" y="209550"/>
                  </a:lnTo>
                  <a:cubicBezTo>
                    <a:pt x="571500" y="206375"/>
                    <a:pt x="560804" y="205594"/>
                    <a:pt x="552450" y="200025"/>
                  </a:cubicBezTo>
                  <a:cubicBezTo>
                    <a:pt x="542925" y="193675"/>
                    <a:pt x="534336" y="185624"/>
                    <a:pt x="523875" y="180975"/>
                  </a:cubicBezTo>
                  <a:lnTo>
                    <a:pt x="438150" y="152400"/>
                  </a:lnTo>
                  <a:lnTo>
                    <a:pt x="352425" y="123825"/>
                  </a:lnTo>
                  <a:cubicBezTo>
                    <a:pt x="327942" y="115664"/>
                    <a:pt x="312062" y="109559"/>
                    <a:pt x="285750" y="104775"/>
                  </a:cubicBezTo>
                  <a:cubicBezTo>
                    <a:pt x="263661" y="100759"/>
                    <a:pt x="241300" y="98425"/>
                    <a:pt x="219075" y="95250"/>
                  </a:cubicBezTo>
                  <a:cubicBezTo>
                    <a:pt x="209550" y="88900"/>
                    <a:pt x="200739" y="81320"/>
                    <a:pt x="190500" y="76200"/>
                  </a:cubicBezTo>
                  <a:cubicBezTo>
                    <a:pt x="163248" y="62574"/>
                    <a:pt x="134041" y="64467"/>
                    <a:pt x="104775" y="57150"/>
                  </a:cubicBezTo>
                  <a:cubicBezTo>
                    <a:pt x="85294" y="52280"/>
                    <a:pt x="66675" y="44450"/>
                    <a:pt x="47625" y="38100"/>
                  </a:cubicBezTo>
                  <a:lnTo>
                    <a:pt x="19050" y="28575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Forme libre 12"/>
            <p:cNvSpPr/>
            <p:nvPr/>
          </p:nvSpPr>
          <p:spPr>
            <a:xfrm>
              <a:off x="4791075" y="4229100"/>
              <a:ext cx="990600" cy="457200"/>
            </a:xfrm>
            <a:custGeom>
              <a:avLst/>
              <a:gdLst>
                <a:gd name="connsiteX0" fmla="*/ 990600 w 990600"/>
                <a:gd name="connsiteY0" fmla="*/ 457200 h 457200"/>
                <a:gd name="connsiteX1" fmla="*/ 914400 w 990600"/>
                <a:gd name="connsiteY1" fmla="*/ 428625 h 457200"/>
                <a:gd name="connsiteX2" fmla="*/ 847725 w 990600"/>
                <a:gd name="connsiteY2" fmla="*/ 409575 h 457200"/>
                <a:gd name="connsiteX3" fmla="*/ 819150 w 990600"/>
                <a:gd name="connsiteY3" fmla="*/ 390525 h 457200"/>
                <a:gd name="connsiteX4" fmla="*/ 752475 w 990600"/>
                <a:gd name="connsiteY4" fmla="*/ 361950 h 457200"/>
                <a:gd name="connsiteX5" fmla="*/ 676275 w 990600"/>
                <a:gd name="connsiteY5" fmla="*/ 295275 h 457200"/>
                <a:gd name="connsiteX6" fmla="*/ 647700 w 990600"/>
                <a:gd name="connsiteY6" fmla="*/ 276225 h 457200"/>
                <a:gd name="connsiteX7" fmla="*/ 561975 w 990600"/>
                <a:gd name="connsiteY7" fmla="*/ 247650 h 457200"/>
                <a:gd name="connsiteX8" fmla="*/ 533400 w 990600"/>
                <a:gd name="connsiteY8" fmla="*/ 238125 h 457200"/>
                <a:gd name="connsiteX9" fmla="*/ 504825 w 990600"/>
                <a:gd name="connsiteY9" fmla="*/ 219075 h 457200"/>
                <a:gd name="connsiteX10" fmla="*/ 447675 w 990600"/>
                <a:gd name="connsiteY10" fmla="*/ 200025 h 457200"/>
                <a:gd name="connsiteX11" fmla="*/ 381000 w 990600"/>
                <a:gd name="connsiteY11" fmla="*/ 161925 h 457200"/>
                <a:gd name="connsiteX12" fmla="*/ 342900 w 990600"/>
                <a:gd name="connsiteY12" fmla="*/ 152400 h 457200"/>
                <a:gd name="connsiteX13" fmla="*/ 314325 w 990600"/>
                <a:gd name="connsiteY13" fmla="*/ 133350 h 457200"/>
                <a:gd name="connsiteX14" fmla="*/ 257175 w 990600"/>
                <a:gd name="connsiteY14" fmla="*/ 114300 h 457200"/>
                <a:gd name="connsiteX15" fmla="*/ 228600 w 990600"/>
                <a:gd name="connsiteY15" fmla="*/ 95250 h 457200"/>
                <a:gd name="connsiteX16" fmla="*/ 171450 w 990600"/>
                <a:gd name="connsiteY16" fmla="*/ 76200 h 457200"/>
                <a:gd name="connsiteX17" fmla="*/ 142875 w 990600"/>
                <a:gd name="connsiteY17" fmla="*/ 66675 h 457200"/>
                <a:gd name="connsiteX18" fmla="*/ 114300 w 990600"/>
                <a:gd name="connsiteY18" fmla="*/ 57150 h 457200"/>
                <a:gd name="connsiteX19" fmla="*/ 57150 w 990600"/>
                <a:gd name="connsiteY19" fmla="*/ 19050 h 457200"/>
                <a:gd name="connsiteX20" fmla="*/ 0 w 990600"/>
                <a:gd name="connsiteY20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90600" h="457200">
                  <a:moveTo>
                    <a:pt x="990600" y="457200"/>
                  </a:moveTo>
                  <a:cubicBezTo>
                    <a:pt x="869811" y="433042"/>
                    <a:pt x="1000243" y="465415"/>
                    <a:pt x="914400" y="428625"/>
                  </a:cubicBezTo>
                  <a:cubicBezTo>
                    <a:pt x="871674" y="410314"/>
                    <a:pt x="884796" y="428111"/>
                    <a:pt x="847725" y="409575"/>
                  </a:cubicBezTo>
                  <a:cubicBezTo>
                    <a:pt x="837486" y="404455"/>
                    <a:pt x="829089" y="396205"/>
                    <a:pt x="819150" y="390525"/>
                  </a:cubicBezTo>
                  <a:cubicBezTo>
                    <a:pt x="786194" y="371693"/>
                    <a:pt x="784533" y="372636"/>
                    <a:pt x="752475" y="361950"/>
                  </a:cubicBezTo>
                  <a:cubicBezTo>
                    <a:pt x="720725" y="314325"/>
                    <a:pt x="742950" y="339725"/>
                    <a:pt x="676275" y="295275"/>
                  </a:cubicBezTo>
                  <a:cubicBezTo>
                    <a:pt x="666750" y="288925"/>
                    <a:pt x="658560" y="279845"/>
                    <a:pt x="647700" y="276225"/>
                  </a:cubicBezTo>
                  <a:lnTo>
                    <a:pt x="561975" y="247650"/>
                  </a:lnTo>
                  <a:cubicBezTo>
                    <a:pt x="552450" y="244475"/>
                    <a:pt x="541754" y="243694"/>
                    <a:pt x="533400" y="238125"/>
                  </a:cubicBezTo>
                  <a:cubicBezTo>
                    <a:pt x="523875" y="231775"/>
                    <a:pt x="515286" y="223724"/>
                    <a:pt x="504825" y="219075"/>
                  </a:cubicBezTo>
                  <a:cubicBezTo>
                    <a:pt x="486475" y="210920"/>
                    <a:pt x="464383" y="211164"/>
                    <a:pt x="447675" y="200025"/>
                  </a:cubicBezTo>
                  <a:cubicBezTo>
                    <a:pt x="423988" y="184234"/>
                    <a:pt x="408622" y="172283"/>
                    <a:pt x="381000" y="161925"/>
                  </a:cubicBezTo>
                  <a:cubicBezTo>
                    <a:pt x="368743" y="157328"/>
                    <a:pt x="355600" y="155575"/>
                    <a:pt x="342900" y="152400"/>
                  </a:cubicBezTo>
                  <a:cubicBezTo>
                    <a:pt x="333375" y="146050"/>
                    <a:pt x="324786" y="137999"/>
                    <a:pt x="314325" y="133350"/>
                  </a:cubicBezTo>
                  <a:cubicBezTo>
                    <a:pt x="295975" y="125195"/>
                    <a:pt x="273883" y="125439"/>
                    <a:pt x="257175" y="114300"/>
                  </a:cubicBezTo>
                  <a:cubicBezTo>
                    <a:pt x="247650" y="107950"/>
                    <a:pt x="239061" y="99899"/>
                    <a:pt x="228600" y="95250"/>
                  </a:cubicBezTo>
                  <a:cubicBezTo>
                    <a:pt x="210250" y="87095"/>
                    <a:pt x="190500" y="82550"/>
                    <a:pt x="171450" y="76200"/>
                  </a:cubicBezTo>
                  <a:lnTo>
                    <a:pt x="142875" y="66675"/>
                  </a:lnTo>
                  <a:cubicBezTo>
                    <a:pt x="133350" y="63500"/>
                    <a:pt x="122654" y="62719"/>
                    <a:pt x="114300" y="57150"/>
                  </a:cubicBezTo>
                  <a:cubicBezTo>
                    <a:pt x="95250" y="44450"/>
                    <a:pt x="78870" y="26290"/>
                    <a:pt x="57150" y="19050"/>
                  </a:cubicBez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122" name="Picture 2" descr="Scribbling, Writing, Student, Write, Draw, Schoolboy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568" y="2132856"/>
              <a:ext cx="5976664" cy="34365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ZoneTexte 15"/>
          <p:cNvSpPr txBox="1"/>
          <p:nvPr/>
        </p:nvSpPr>
        <p:spPr>
          <a:xfrm>
            <a:off x="7475241" y="4346174"/>
            <a:ext cx="3980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Proposal</a:t>
            </a:r>
            <a:r>
              <a:rPr lang="fr-FR" dirty="0"/>
              <a:t> : </a:t>
            </a:r>
          </a:p>
          <a:p>
            <a:r>
              <a:rPr lang="fr-FR" dirty="0"/>
              <a:t>To </a:t>
            </a:r>
            <a:r>
              <a:rPr lang="fr-FR" dirty="0" err="1"/>
              <a:t>merge</a:t>
            </a:r>
            <a:r>
              <a:rPr lang="fr-FR" dirty="0"/>
              <a:t> §5.2 and §5.3  of RID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799857" y="5180302"/>
            <a:ext cx="7392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Pending</a:t>
            </a:r>
            <a:r>
              <a:rPr lang="fr-FR" dirty="0"/>
              <a:t> questions: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Luminous</a:t>
            </a:r>
            <a:r>
              <a:rPr lang="fr-FR" dirty="0"/>
              <a:t> flux of light source of </a:t>
            </a:r>
            <a:r>
              <a:rPr lang="fr-FR" dirty="0" err="1"/>
              <a:t>symmetrical</a:t>
            </a:r>
            <a:r>
              <a:rPr lang="fr-FR" dirty="0"/>
              <a:t> passing </a:t>
            </a:r>
            <a:r>
              <a:rPr lang="fr-FR" dirty="0" err="1"/>
              <a:t>beam</a:t>
            </a:r>
            <a:r>
              <a:rPr lang="fr-FR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1,000Lm </a:t>
            </a:r>
            <a:r>
              <a:rPr lang="fr-FR" dirty="0" err="1"/>
              <a:t>thereshold</a:t>
            </a:r>
            <a:r>
              <a:rPr lang="fr-FR" dirty="0"/>
              <a:t> for LED light sources / </a:t>
            </a:r>
            <a:r>
              <a:rPr lang="fr-FR" dirty="0" err="1"/>
              <a:t>luminous</a:t>
            </a:r>
            <a:r>
              <a:rPr lang="fr-FR" dirty="0"/>
              <a:t> flux in zones.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Run</a:t>
            </a:r>
            <a:r>
              <a:rPr lang="fr-FR" dirty="0"/>
              <a:t>-up </a:t>
            </a:r>
            <a:r>
              <a:rPr lang="fr-FR" dirty="0" err="1"/>
              <a:t>Behaviour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988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" descr="Image associÃ©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44272" y="1556792"/>
            <a:ext cx="3096344" cy="36004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531319"/>
            <a:ext cx="6543826" cy="377402"/>
          </a:xfrm>
        </p:spPr>
        <p:txBody>
          <a:bodyPr/>
          <a:lstStyle/>
          <a:p>
            <a:r>
              <a:rPr lang="en-US" dirty="0"/>
              <a:t>Which beam(s)  for which vehicle?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1026" name="Picture 2" descr="RÃ©sultat de recherche d'images pour &quot;tracteur agricole&quot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3392" y="1268760"/>
            <a:ext cx="1584176" cy="1350445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028" name="Picture 4" descr="RÃ©sultat de recherche d'images pour &quot;mercedes classe C cabriolet&quot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43472" y="4797152"/>
            <a:ext cx="1794199" cy="936104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030" name="Picture 6" descr="RÃ©sultat de recherche d'images pour &quot;twizy&quot;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59496" y="2996951"/>
            <a:ext cx="1656184" cy="1204497"/>
          </a:xfrm>
          <a:prstGeom prst="rect">
            <a:avLst/>
          </a:prstGeom>
          <a:noFill/>
        </p:spPr>
      </p:pic>
      <p:pic>
        <p:nvPicPr>
          <p:cNvPr id="1034" name="Picture 10" descr="Cda7120cb0baf720f681eb371b39049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72064" y="1556792"/>
            <a:ext cx="1771779" cy="1656184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036" name="Picture 12" descr="RÃ©sultat de recherche d'images pour &quot;velomoteur 125&quot;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040216" y="4509120"/>
            <a:ext cx="1584176" cy="1642849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038" name="Picture 14" descr="RÃ©sultat de recherche d'images pour &quot;moto BMW sur route&quot;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11824" y="3212976"/>
            <a:ext cx="1765356" cy="1296144"/>
          </a:xfrm>
          <a:prstGeom prst="rect">
            <a:avLst/>
          </a:prstGeom>
          <a:noFill/>
        </p:spPr>
      </p:pic>
      <p:sp>
        <p:nvSpPr>
          <p:cNvPr id="68" name="ZoneTexte 67"/>
          <p:cNvSpPr txBox="1"/>
          <p:nvPr/>
        </p:nvSpPr>
        <p:spPr>
          <a:xfrm>
            <a:off x="1271464" y="6021288"/>
            <a:ext cx="3031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be addressed with WG-I </a:t>
            </a: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927648" y="1196752"/>
            <a:ext cx="2520280" cy="158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4" descr="moissonneuse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375920" y="4941168"/>
            <a:ext cx="2083494" cy="1158678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456986"/>
            <a:ext cx="11136600" cy="682101"/>
          </a:xfrm>
        </p:spPr>
        <p:txBody>
          <a:bodyPr/>
          <a:lstStyle/>
          <a:p>
            <a:r>
              <a:rPr lang="en-US" dirty="0"/>
              <a:t>Installation requirements</a:t>
            </a:r>
            <a:br>
              <a:rPr lang="en-US" dirty="0"/>
            </a:br>
            <a:r>
              <a:rPr lang="en-US" dirty="0"/>
              <a:t>after SLR step 1  Regulation RID</a:t>
            </a:r>
            <a:endParaRPr lang="en-US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328" y="1624104"/>
            <a:ext cx="2520280" cy="158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RÃ©sultat de recherche d'images pour &quot;tracteur agricole&quot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23792" y="1628800"/>
            <a:ext cx="1584176" cy="1350445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9" name="Rectangle à coins arrondis 8"/>
          <p:cNvSpPr/>
          <p:nvPr/>
        </p:nvSpPr>
        <p:spPr>
          <a:xfrm>
            <a:off x="184116" y="1556792"/>
            <a:ext cx="3607628" cy="3240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moissonneu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35760" y="3212976"/>
            <a:ext cx="1942018" cy="108000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1" name="Rectangle à coins arrondis 10"/>
          <p:cNvSpPr/>
          <p:nvPr/>
        </p:nvSpPr>
        <p:spPr>
          <a:xfrm>
            <a:off x="3863752" y="1556792"/>
            <a:ext cx="3456384" cy="33123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/>
          <p:cNvSpPr txBox="1"/>
          <p:nvPr/>
        </p:nvSpPr>
        <p:spPr>
          <a:xfrm>
            <a:off x="1271464" y="4365104"/>
            <a:ext cx="60785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R48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943872" y="4437112"/>
            <a:ext cx="60785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R86</a:t>
            </a:r>
          </a:p>
        </p:txBody>
      </p:sp>
      <p:pic>
        <p:nvPicPr>
          <p:cNvPr id="15" name="Picture 10" descr="Cda7120cb0baf720f681eb371b39049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60841" y="1340768"/>
            <a:ext cx="1463644" cy="136815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6" name="Picture 12" descr="RÃ©sultat de recherche d'images pour &quot;velomoteur 125&quot;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704856" y="3082295"/>
            <a:ext cx="1306431" cy="135481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8" name="Rectangle à coins arrondis 17"/>
          <p:cNvSpPr/>
          <p:nvPr/>
        </p:nvSpPr>
        <p:spPr>
          <a:xfrm>
            <a:off x="7464152" y="1196752"/>
            <a:ext cx="4295800" cy="52565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ZoneTexte 18"/>
          <p:cNvSpPr txBox="1"/>
          <p:nvPr/>
        </p:nvSpPr>
        <p:spPr>
          <a:xfrm>
            <a:off x="8872517" y="3059668"/>
            <a:ext cx="60785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R53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776864" y="4355812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&lt;125 cm</a:t>
            </a:r>
            <a:r>
              <a:rPr lang="en-US" baseline="30000" dirty="0"/>
              <a:t>3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7920880" y="6084004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&gt;125 cm</a:t>
            </a:r>
            <a:r>
              <a:rPr lang="en-US" baseline="30000" dirty="0"/>
              <a:t>3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9696400" y="1196752"/>
            <a:ext cx="1800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AS 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BS, </a:t>
            </a:r>
            <a:r>
              <a:rPr lang="en-US" sz="1600" b="1" dirty="0"/>
              <a:t>R-BS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CS, R-CS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DS, R-DS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ES, R-ES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A, AR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B, BR</a:t>
            </a:r>
          </a:p>
          <a:p>
            <a:endParaRPr lang="en-US" sz="1600" b="1" dirty="0">
              <a:solidFill>
                <a:srgbClr val="00FF00"/>
              </a:solidFill>
            </a:endParaRPr>
          </a:p>
          <a:p>
            <a:r>
              <a:rPr lang="en-US" sz="1600" b="1" dirty="0"/>
              <a:t>CS, R-CS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DS, R-DS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ES, R-ES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Class B, BR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Class DC, DR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F3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9726564" y="4725144"/>
            <a:ext cx="177003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2 x CS, 2 x R-CS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DS, R-DS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ES, R-ES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A, AR  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B, BR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DC, DR </a:t>
            </a:r>
          </a:p>
          <a:p>
            <a:r>
              <a:rPr lang="en-US" sz="1600" b="1" dirty="0">
                <a:solidFill>
                  <a:srgbClr val="00FF00"/>
                </a:solidFill>
              </a:rPr>
              <a:t>F3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495600" y="2132856"/>
            <a:ext cx="13681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Class B, BR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DC, DR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C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E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V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W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XR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 ADB 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F3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K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879976" y="2046327"/>
            <a:ext cx="15841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FF00"/>
                </a:solidFill>
              </a:rPr>
              <a:t>Class A, AR  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B, BR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DC, DR</a:t>
            </a:r>
          </a:p>
          <a:p>
            <a:r>
              <a:rPr lang="en-US" sz="1400" b="1" dirty="0"/>
              <a:t>Class AS</a:t>
            </a:r>
          </a:p>
          <a:p>
            <a:r>
              <a:rPr lang="en-US" sz="1400" b="1" dirty="0"/>
              <a:t>Class </a:t>
            </a:r>
            <a:r>
              <a:rPr lang="en-US" sz="1400" b="1" dirty="0">
                <a:solidFill>
                  <a:srgbClr val="00FF00"/>
                </a:solidFill>
              </a:rPr>
              <a:t>BS, </a:t>
            </a:r>
            <a:r>
              <a:rPr lang="en-US" sz="1400" b="1" dirty="0"/>
              <a:t>R-BS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CS, R-CS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DS, R-DS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ES, R-ES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F3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Class K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8872517" y="1412776"/>
            <a:ext cx="60785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R74</a:t>
            </a:r>
          </a:p>
        </p:txBody>
      </p:sp>
      <p:cxnSp>
        <p:nvCxnSpPr>
          <p:cNvPr id="33" name="Connecteur droit 32"/>
          <p:cNvCxnSpPr/>
          <p:nvPr/>
        </p:nvCxnSpPr>
        <p:spPr>
          <a:xfrm>
            <a:off x="7464152" y="2996952"/>
            <a:ext cx="4284000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119336" y="5754742"/>
            <a:ext cx="720080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i="1" dirty="0"/>
              <a:t>Should the beam requirements be based on the category of the vehicle?</a:t>
            </a:r>
            <a:endParaRPr lang="en-US" sz="1200" i="1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08168" y="4797304"/>
            <a:ext cx="1587231" cy="13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356" y="2996952"/>
            <a:ext cx="2203290" cy="10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ZoneTexte 31"/>
          <p:cNvSpPr txBox="1"/>
          <p:nvPr/>
        </p:nvSpPr>
        <p:spPr>
          <a:xfrm>
            <a:off x="7752184" y="2627620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 50 Km / h</a:t>
            </a:r>
            <a:endParaRPr lang="en-US" baseline="30000" dirty="0"/>
          </a:p>
        </p:txBody>
      </p:sp>
      <p:sp>
        <p:nvSpPr>
          <p:cNvPr id="35" name="ZoneTexte 34"/>
          <p:cNvSpPr txBox="1"/>
          <p:nvPr/>
        </p:nvSpPr>
        <p:spPr>
          <a:xfrm>
            <a:off x="1055440" y="4941168"/>
            <a:ext cx="1835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Black:    mandatory</a:t>
            </a:r>
          </a:p>
          <a:p>
            <a:r>
              <a:rPr lang="en-US" sz="1400" b="1" dirty="0">
                <a:solidFill>
                  <a:srgbClr val="00FF00"/>
                </a:solidFill>
              </a:rPr>
              <a:t>Green : optional</a:t>
            </a:r>
          </a:p>
        </p:txBody>
      </p:sp>
      <p:sp>
        <p:nvSpPr>
          <p:cNvPr id="3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Proposal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7368" y="1196752"/>
            <a:ext cx="11473200" cy="2154436"/>
          </a:xfrm>
        </p:spPr>
        <p:txBody>
          <a:bodyPr/>
          <a:lstStyle/>
          <a:p>
            <a:r>
              <a:rPr lang="en-US" dirty="0"/>
              <a:t>Basic/”C”  passing beam, Low Speed/”V”  passing beam, Motorway/”E” passing beam.</a:t>
            </a:r>
          </a:p>
          <a:p>
            <a:r>
              <a:rPr lang="en-US" dirty="0"/>
              <a:t>Which passing beam/speed/driving conditions?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25</a:t>
            </a:fld>
            <a:endParaRPr lang="fr-FR" dirty="0"/>
          </a:p>
        </p:txBody>
      </p:sp>
      <p:grpSp>
        <p:nvGrpSpPr>
          <p:cNvPr id="20" name="Groupe 19"/>
          <p:cNvGrpSpPr/>
          <p:nvPr/>
        </p:nvGrpSpPr>
        <p:grpSpPr>
          <a:xfrm>
            <a:off x="335360" y="2617642"/>
            <a:ext cx="10970930" cy="1972778"/>
            <a:chOff x="479376" y="4077072"/>
            <a:chExt cx="10970930" cy="1972778"/>
          </a:xfrm>
        </p:grpSpPr>
        <p:cxnSp>
          <p:nvCxnSpPr>
            <p:cNvPr id="7" name="Connecteur droit avec flèche 6"/>
            <p:cNvCxnSpPr/>
            <p:nvPr/>
          </p:nvCxnSpPr>
          <p:spPr>
            <a:xfrm>
              <a:off x="479376" y="5661248"/>
              <a:ext cx="108012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7"/>
            <p:cNvSpPr txBox="1"/>
            <p:nvPr/>
          </p:nvSpPr>
          <p:spPr>
            <a:xfrm>
              <a:off x="551384" y="566124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3935760" y="5661248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[50]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7320136" y="5680518"/>
              <a:ext cx="4130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[110]                                              km/h</a:t>
              </a:r>
            </a:p>
          </p:txBody>
        </p:sp>
        <p:cxnSp>
          <p:nvCxnSpPr>
            <p:cNvPr id="12" name="Connecteur droit avec flèche 11"/>
            <p:cNvCxnSpPr/>
            <p:nvPr/>
          </p:nvCxnSpPr>
          <p:spPr>
            <a:xfrm flipV="1">
              <a:off x="695400" y="4437112"/>
              <a:ext cx="10513168" cy="1927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2783632" y="4077072"/>
              <a:ext cx="4942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Basic/ “C” passing beam – Basic driving beam</a:t>
              </a: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>
              <a:off x="695400" y="5320478"/>
              <a:ext cx="3528392" cy="0"/>
            </a:xfrm>
            <a:prstGeom prst="straightConnector1">
              <a:avLst/>
            </a:prstGeom>
            <a:ln w="28575">
              <a:solidFill>
                <a:srgbClr val="EC643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>
              <a:off x="767408" y="4600398"/>
              <a:ext cx="34563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Low speed / “V” passing beam</a:t>
              </a:r>
            </a:p>
            <a:p>
              <a:r>
                <a:rPr lang="en-US" dirty="0"/>
                <a:t>Low speed driving beam</a:t>
              </a:r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>
              <a:off x="7536160" y="5392486"/>
              <a:ext cx="3672408" cy="0"/>
            </a:xfrm>
            <a:prstGeom prst="straightConnector1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7608168" y="4960438"/>
              <a:ext cx="3057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Motorway/“E” passing beam</a:t>
              </a:r>
            </a:p>
          </p:txBody>
        </p:sp>
      </p:grpSp>
      <p:cxnSp>
        <p:nvCxnSpPr>
          <p:cNvPr id="22" name="Connecteur droit 21"/>
          <p:cNvCxnSpPr>
            <a:stCxn id="8" idx="0"/>
          </p:cNvCxnSpPr>
          <p:nvPr/>
        </p:nvCxnSpPr>
        <p:spPr>
          <a:xfrm flipH="1" flipV="1">
            <a:off x="551384" y="2132856"/>
            <a:ext cx="12437" cy="2068962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9" idx="0"/>
          </p:cNvCxnSpPr>
          <p:nvPr/>
        </p:nvCxnSpPr>
        <p:spPr>
          <a:xfrm flipV="1">
            <a:off x="4076438" y="2996952"/>
            <a:ext cx="3338" cy="120486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flipH="1" flipV="1">
            <a:off x="7392144" y="2977682"/>
            <a:ext cx="4549" cy="122413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 descr="RÃ©sultat de recherche d'images pour &quot;vitesse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15880" y="4509120"/>
            <a:ext cx="1440160" cy="809946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84232" y="4293096"/>
            <a:ext cx="1872208" cy="93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5400" y="4365104"/>
            <a:ext cx="318833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ZoneTexte 26"/>
          <p:cNvSpPr txBox="1"/>
          <p:nvPr/>
        </p:nvSpPr>
        <p:spPr>
          <a:xfrm>
            <a:off x="1703512" y="5733256"/>
            <a:ext cx="9977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C000"/>
                </a:solidFill>
              </a:rPr>
              <a:t>Waiting for confirmation from Agricultural Vehicles Industry</a:t>
            </a:r>
          </a:p>
        </p:txBody>
      </p:sp>
      <p:pic>
        <p:nvPicPr>
          <p:cNvPr id="28" name="Google Shape;419;p12" descr="RÃ©sultat de recherche d'images pour &quot;bonhomme qui montre du doigt&quot;"/>
          <p:cNvPicPr preferRelativeResize="0"/>
          <p:nvPr/>
        </p:nvPicPr>
        <p:blipFill rotWithShape="1">
          <a:blip r:embed="rId5" cstate="email">
            <a:alphaModFix/>
          </a:blip>
          <a:srcRect/>
          <a:stretch/>
        </p:blipFill>
        <p:spPr>
          <a:xfrm rot="410881">
            <a:off x="250262" y="5388868"/>
            <a:ext cx="1534991" cy="10801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" name="Connecteur droit avec flèche 30"/>
          <p:cNvCxnSpPr/>
          <p:nvPr/>
        </p:nvCxnSpPr>
        <p:spPr>
          <a:xfrm>
            <a:off x="551384" y="2420888"/>
            <a:ext cx="7200800" cy="0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6960096" y="2060848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“W”</a:t>
            </a:r>
          </a:p>
        </p:txBody>
      </p:sp>
      <p:pic>
        <p:nvPicPr>
          <p:cNvPr id="36" name="Google Shape;449;p13" descr="Résultat de recherche d'images pour &quot;symbole pluie&quot;"/>
          <p:cNvPicPr preferRelativeResize="0"/>
          <p:nvPr/>
        </p:nvPicPr>
        <p:blipFill rotWithShape="1">
          <a:blip r:embed="rId6" cstate="email">
            <a:alphaModFix/>
          </a:blip>
          <a:srcRect/>
          <a:stretch/>
        </p:blipFill>
        <p:spPr>
          <a:xfrm>
            <a:off x="7752184" y="1988840"/>
            <a:ext cx="792088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4"/>
            <a:ext cx="6543826" cy="377402"/>
          </a:xfrm>
        </p:spPr>
        <p:txBody>
          <a:bodyPr/>
          <a:lstStyle/>
          <a:p>
            <a:pPr lvl="0"/>
            <a:r>
              <a:rPr lang="en-US" dirty="0"/>
              <a:t>Alternative for  Two Wheelers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26</a:t>
            </a:fld>
            <a:endParaRPr lang="fr-FR" dirty="0"/>
          </a:p>
        </p:txBody>
      </p:sp>
      <p:pic>
        <p:nvPicPr>
          <p:cNvPr id="6" name="Picture 12" descr="RÃ©sultat de recherche d'images pour &quot;velomoteur 125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3632" y="2996952"/>
            <a:ext cx="1306431" cy="135481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9" name="Espace réservé du numéro de diapositive 3"/>
          <p:cNvSpPr txBox="1">
            <a:spLocks/>
          </p:cNvSpPr>
          <p:nvPr/>
        </p:nvSpPr>
        <p:spPr>
          <a:xfrm>
            <a:off x="360000" y="6516000"/>
            <a:ext cx="206788" cy="174851"/>
          </a:xfrm>
          <a:prstGeom prst="rect">
            <a:avLst/>
          </a:prstGeom>
        </p:spPr>
        <p:txBody>
          <a:bodyPr vert="horz" wrap="none" lIns="0" tIns="36000" rIns="0" bIns="0" rtlCol="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4668DC-857F-487D-BFFA-8C0CA5037977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9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Groupe 19"/>
          <p:cNvGrpSpPr/>
          <p:nvPr/>
        </p:nvGrpSpPr>
        <p:grpSpPr>
          <a:xfrm>
            <a:off x="407368" y="1268761"/>
            <a:ext cx="11449272" cy="2353795"/>
            <a:chOff x="479376" y="4024334"/>
            <a:chExt cx="11449272" cy="2283104"/>
          </a:xfrm>
        </p:grpSpPr>
        <p:cxnSp>
          <p:nvCxnSpPr>
            <p:cNvPr id="11" name="Connecteur droit avec flèche 10"/>
            <p:cNvCxnSpPr/>
            <p:nvPr/>
          </p:nvCxnSpPr>
          <p:spPr>
            <a:xfrm flipV="1">
              <a:off x="479376" y="5630777"/>
              <a:ext cx="10945216" cy="30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551384" y="566124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935760" y="5661248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  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9624392" y="5680518"/>
              <a:ext cx="2304256" cy="626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Power (kW)</a:t>
              </a:r>
            </a:p>
            <a:p>
              <a:r>
                <a:rPr lang="en-US" dirty="0"/>
                <a:t>Displacement (cm</a:t>
              </a:r>
              <a:r>
                <a:rPr lang="en-US" baseline="30000" dirty="0"/>
                <a:t>3</a:t>
              </a:r>
              <a:r>
                <a:rPr lang="en-US" dirty="0"/>
                <a:t>) </a:t>
              </a:r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>
              <a:off x="623392" y="4437112"/>
              <a:ext cx="10585176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>
              <a:off x="8328248" y="4024334"/>
              <a:ext cx="1994457" cy="447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DS </a:t>
              </a:r>
              <a:r>
                <a:rPr lang="en-US" sz="2000" b="1" dirty="0"/>
                <a:t>(PB &amp; DB) </a:t>
              </a:r>
              <a:endParaRPr lang="en-US" b="1" dirty="0"/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>
              <a:off x="695400" y="5032446"/>
              <a:ext cx="4968552" cy="0"/>
            </a:xfrm>
            <a:prstGeom prst="straightConnector1">
              <a:avLst/>
            </a:prstGeom>
            <a:ln w="28575">
              <a:solidFill>
                <a:srgbClr val="EC643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>
              <a:off x="2423592" y="4583097"/>
              <a:ext cx="2448272" cy="447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CS </a:t>
              </a:r>
              <a:r>
                <a:rPr lang="en-US" sz="2000" b="1" dirty="0"/>
                <a:t>(PB &amp; DB) </a:t>
              </a:r>
              <a:endParaRPr lang="en-US" b="1" dirty="0"/>
            </a:p>
          </p:txBody>
        </p:sp>
      </p:grpSp>
      <p:cxnSp>
        <p:nvCxnSpPr>
          <p:cNvPr id="19" name="Connecteur droit 18"/>
          <p:cNvCxnSpPr>
            <a:stCxn id="12" idx="0"/>
          </p:cNvCxnSpPr>
          <p:nvPr/>
        </p:nvCxnSpPr>
        <p:spPr>
          <a:xfrm flipV="1">
            <a:off x="635829" y="1124744"/>
            <a:ext cx="4251" cy="183161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5591944" y="1700808"/>
            <a:ext cx="0" cy="122413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5375920" y="3068960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11kW</a:t>
            </a:r>
          </a:p>
          <a:p>
            <a:r>
              <a:rPr lang="fr-FR" dirty="0"/>
              <a:t>125cm</a:t>
            </a:r>
            <a:r>
              <a:rPr lang="fr-FR" baseline="30000" dirty="0"/>
              <a:t>3</a:t>
            </a:r>
            <a:endParaRPr lang="en-US" baseline="300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76120" y="2780928"/>
            <a:ext cx="1944216" cy="167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print"/>
          <a:srcRect t="16247" b="14703"/>
          <a:stretch>
            <a:fillRect/>
          </a:stretch>
        </p:blipFill>
        <p:spPr bwMode="auto">
          <a:xfrm>
            <a:off x="2783631" y="4725144"/>
            <a:ext cx="2189949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 descr="RÃ©sultat de recherche d'images pour &quot;moped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03912" y="4509120"/>
            <a:ext cx="2122927" cy="1844824"/>
          </a:xfrm>
          <a:prstGeom prst="rect">
            <a:avLst/>
          </a:prstGeom>
          <a:noFill/>
        </p:spPr>
      </p:pic>
      <p:sp>
        <p:nvSpPr>
          <p:cNvPr id="25" name="ZoneTexte 24"/>
          <p:cNvSpPr txBox="1"/>
          <p:nvPr/>
        </p:nvSpPr>
        <p:spPr>
          <a:xfrm>
            <a:off x="7752184" y="5589240"/>
            <a:ext cx="1380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AS , BS </a:t>
            </a:r>
          </a:p>
        </p:txBody>
      </p:sp>
      <p:sp>
        <p:nvSpPr>
          <p:cNvPr id="26" name="Rectangle à coins arrondis 25"/>
          <p:cNvSpPr/>
          <p:nvPr/>
        </p:nvSpPr>
        <p:spPr>
          <a:xfrm>
            <a:off x="2495600" y="4653136"/>
            <a:ext cx="6840760" cy="15841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ZoneTexte 26"/>
          <p:cNvSpPr txBox="1"/>
          <p:nvPr/>
        </p:nvSpPr>
        <p:spPr>
          <a:xfrm>
            <a:off x="7536160" y="479715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Mopeds and electrical bikes</a:t>
            </a:r>
          </a:p>
        </p:txBody>
      </p:sp>
      <p:sp>
        <p:nvSpPr>
          <p:cNvPr id="2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Strategy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1344" y="1124744"/>
            <a:ext cx="11617216" cy="307777"/>
          </a:xfrm>
        </p:spPr>
        <p:txBody>
          <a:bodyPr/>
          <a:lstStyle/>
          <a:p>
            <a:r>
              <a:rPr lang="en-US" dirty="0"/>
              <a:t>Currently	                                    RID	                                      In the future: RID stage 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3352" y="1844824"/>
            <a:ext cx="1308171" cy="144016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1813790" y="1110343"/>
            <a:ext cx="223224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R112 Class A</a:t>
            </a:r>
          </a:p>
          <a:p>
            <a:r>
              <a:rPr lang="en-US" sz="1400" dirty="0"/>
              <a:t>          Class B</a:t>
            </a:r>
          </a:p>
          <a:p>
            <a:r>
              <a:rPr lang="en-US" sz="1400" dirty="0"/>
              <a:t>          Class AR        </a:t>
            </a:r>
          </a:p>
          <a:p>
            <a:r>
              <a:rPr lang="en-US" sz="1400" dirty="0"/>
              <a:t>          Class BR</a:t>
            </a:r>
          </a:p>
          <a:p>
            <a:r>
              <a:rPr lang="en-US" sz="1400" dirty="0"/>
              <a:t>R98    Class DC</a:t>
            </a:r>
          </a:p>
          <a:p>
            <a:r>
              <a:rPr lang="en-US" sz="1400" dirty="0"/>
              <a:t>           Class DR</a:t>
            </a:r>
          </a:p>
          <a:p>
            <a:r>
              <a:rPr lang="en-US" sz="1400" dirty="0"/>
              <a:t>R123 Class C</a:t>
            </a:r>
          </a:p>
          <a:p>
            <a:r>
              <a:rPr lang="en-US" sz="1400" dirty="0"/>
              <a:t>          Class E</a:t>
            </a:r>
          </a:p>
          <a:p>
            <a:r>
              <a:rPr lang="en-US" sz="1400" dirty="0"/>
              <a:t>          Class V</a:t>
            </a:r>
          </a:p>
          <a:p>
            <a:r>
              <a:rPr lang="en-US" sz="1400" dirty="0"/>
              <a:t>          Class W</a:t>
            </a:r>
          </a:p>
          <a:p>
            <a:r>
              <a:rPr lang="en-US" sz="1400" dirty="0"/>
              <a:t>          Class XR</a:t>
            </a:r>
          </a:p>
          <a:p>
            <a:r>
              <a:rPr lang="en-US" sz="1400" dirty="0"/>
              <a:t>          ADB </a:t>
            </a:r>
          </a:p>
          <a:p>
            <a:r>
              <a:rPr lang="en-US" sz="1400" dirty="0"/>
              <a:t>R113  Class AS</a:t>
            </a:r>
          </a:p>
          <a:p>
            <a:r>
              <a:rPr lang="en-US" sz="1400" dirty="0"/>
              <a:t>          Class BS</a:t>
            </a:r>
          </a:p>
          <a:p>
            <a:r>
              <a:rPr lang="en-US" sz="1400" dirty="0"/>
              <a:t>          Class CS</a:t>
            </a:r>
          </a:p>
          <a:p>
            <a:r>
              <a:rPr lang="en-US" sz="1400" dirty="0"/>
              <a:t>           Class DS</a:t>
            </a:r>
          </a:p>
          <a:p>
            <a:r>
              <a:rPr lang="en-US" sz="1400" dirty="0"/>
              <a:t>           Class ES</a:t>
            </a:r>
          </a:p>
          <a:p>
            <a:r>
              <a:rPr lang="en-US" sz="1400" dirty="0"/>
              <a:t>           Class R-BS</a:t>
            </a:r>
          </a:p>
          <a:p>
            <a:r>
              <a:rPr lang="en-US" sz="1400" dirty="0"/>
              <a:t>           Class R-CS</a:t>
            </a:r>
          </a:p>
          <a:p>
            <a:r>
              <a:rPr lang="en-US" sz="1400" dirty="0"/>
              <a:t>           Class R- DS</a:t>
            </a:r>
          </a:p>
          <a:p>
            <a:r>
              <a:rPr lang="en-US" sz="1400" dirty="0"/>
              <a:t>           Class R- ES</a:t>
            </a:r>
          </a:p>
          <a:p>
            <a:r>
              <a:rPr lang="en-US" sz="1400" dirty="0"/>
              <a:t>R19     Class B- F3</a:t>
            </a:r>
          </a:p>
          <a:p>
            <a:r>
              <a:rPr lang="en-US" sz="1400" dirty="0"/>
              <a:t>R119    Class K</a:t>
            </a:r>
            <a:r>
              <a:rPr lang="en-US" dirty="0"/>
              <a:t>   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680176" y="1412776"/>
            <a:ext cx="417646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Basic /”C” Passing beam</a:t>
            </a:r>
          </a:p>
          <a:p>
            <a:r>
              <a:rPr lang="en-US" sz="1400" dirty="0"/>
              <a:t>Low speed /”V” Passing beam</a:t>
            </a:r>
          </a:p>
          <a:p>
            <a:r>
              <a:rPr lang="en-US" sz="1400" dirty="0"/>
              <a:t>Motorway/”E”  Passing beam</a:t>
            </a:r>
          </a:p>
          <a:p>
            <a:r>
              <a:rPr lang="en-US" sz="1400" dirty="0"/>
              <a:t>Adverse weather/”W”  passing beam</a:t>
            </a:r>
          </a:p>
          <a:p>
            <a:r>
              <a:rPr lang="en-US" sz="1400" dirty="0"/>
              <a:t>Basic Driving beam</a:t>
            </a:r>
          </a:p>
          <a:p>
            <a:r>
              <a:rPr lang="en-US" sz="1400" dirty="0"/>
              <a:t>Low speed Driving beam</a:t>
            </a:r>
          </a:p>
          <a:p>
            <a:r>
              <a:rPr lang="en-US" sz="1400" dirty="0"/>
              <a:t>ADB </a:t>
            </a:r>
          </a:p>
          <a:p>
            <a:r>
              <a:rPr lang="en-US" sz="1400" dirty="0"/>
              <a:t>AS, BS for mopeds</a:t>
            </a:r>
          </a:p>
          <a:p>
            <a:r>
              <a:rPr lang="en-US" sz="1400" dirty="0"/>
              <a:t>CS, DS for motorbikes  </a:t>
            </a:r>
          </a:p>
          <a:p>
            <a:r>
              <a:rPr lang="en-US" sz="1400" dirty="0"/>
              <a:t>Secondary driving beams  (2 wheelers)  </a:t>
            </a:r>
          </a:p>
          <a:p>
            <a:r>
              <a:rPr lang="en-US" sz="1400" dirty="0"/>
              <a:t>Auxiliary driving beam</a:t>
            </a:r>
          </a:p>
          <a:p>
            <a:r>
              <a:rPr lang="en-US" sz="1400" dirty="0"/>
              <a:t>Fog beam</a:t>
            </a:r>
          </a:p>
          <a:p>
            <a:r>
              <a:rPr lang="en-US" sz="1400" dirty="0"/>
              <a:t>Cornering beam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7907891" y="5221939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TC4-45   SAE J2829 </a:t>
            </a:r>
          </a:p>
          <a:p>
            <a:r>
              <a:rPr lang="en-US" dirty="0"/>
              <a:t>Expertise of Optical engineers</a:t>
            </a:r>
          </a:p>
        </p:txBody>
      </p:sp>
      <p:sp>
        <p:nvSpPr>
          <p:cNvPr id="45" name="Ellipse 44"/>
          <p:cNvSpPr/>
          <p:nvPr/>
        </p:nvSpPr>
        <p:spPr>
          <a:xfrm>
            <a:off x="7235891" y="5071536"/>
            <a:ext cx="3168352" cy="1224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èche droite 45"/>
          <p:cNvSpPr/>
          <p:nvPr/>
        </p:nvSpPr>
        <p:spPr>
          <a:xfrm rot="16200000">
            <a:off x="8292244" y="4581128"/>
            <a:ext cx="86409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360" y="2276872"/>
            <a:ext cx="1386848" cy="194158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sp>
        <p:nvSpPr>
          <p:cNvPr id="55" name="ZoneTexte 54"/>
          <p:cNvSpPr txBox="1"/>
          <p:nvPr/>
        </p:nvSpPr>
        <p:spPr>
          <a:xfrm rot="5400000">
            <a:off x="1104365" y="410015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cxnSp>
        <p:nvCxnSpPr>
          <p:cNvPr id="19" name="Connecteur droit avec flèche 18"/>
          <p:cNvCxnSpPr/>
          <p:nvPr/>
        </p:nvCxnSpPr>
        <p:spPr>
          <a:xfrm flipV="1">
            <a:off x="5591944" y="4149080"/>
            <a:ext cx="2088232" cy="2232248"/>
          </a:xfrm>
          <a:prstGeom prst="straightConnector1">
            <a:avLst/>
          </a:prstGeom>
          <a:ln w="19050">
            <a:solidFill>
              <a:srgbClr val="0066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à coins arrondis 36"/>
          <p:cNvSpPr/>
          <p:nvPr/>
        </p:nvSpPr>
        <p:spPr>
          <a:xfrm>
            <a:off x="1847528" y="1124744"/>
            <a:ext cx="1872208" cy="53285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à coins arrondis 37"/>
          <p:cNvSpPr/>
          <p:nvPr/>
        </p:nvSpPr>
        <p:spPr>
          <a:xfrm>
            <a:off x="4583832" y="1196752"/>
            <a:ext cx="1872208" cy="53285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727848" y="1124744"/>
            <a:ext cx="165618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Class A</a:t>
            </a:r>
          </a:p>
          <a:p>
            <a:r>
              <a:rPr lang="en-US" sz="1600" dirty="0"/>
              <a:t>Class B</a:t>
            </a:r>
          </a:p>
          <a:p>
            <a:r>
              <a:rPr lang="en-US" sz="1600" dirty="0"/>
              <a:t>Class AR        </a:t>
            </a:r>
          </a:p>
          <a:p>
            <a:r>
              <a:rPr lang="en-US" sz="1600" dirty="0"/>
              <a:t>Class BR</a:t>
            </a:r>
          </a:p>
          <a:p>
            <a:r>
              <a:rPr lang="en-US" sz="1600" dirty="0"/>
              <a:t>Class DC</a:t>
            </a:r>
          </a:p>
          <a:p>
            <a:r>
              <a:rPr lang="en-US" sz="1600" dirty="0"/>
              <a:t>Class DR</a:t>
            </a:r>
          </a:p>
          <a:p>
            <a:r>
              <a:rPr lang="en-US" sz="1600" dirty="0"/>
              <a:t>Class C</a:t>
            </a:r>
          </a:p>
          <a:p>
            <a:r>
              <a:rPr lang="en-US" sz="1600" dirty="0"/>
              <a:t>Class E</a:t>
            </a:r>
          </a:p>
          <a:p>
            <a:r>
              <a:rPr lang="en-US" sz="1600" dirty="0"/>
              <a:t>Class V</a:t>
            </a:r>
          </a:p>
          <a:p>
            <a:r>
              <a:rPr lang="en-US" sz="1600" dirty="0"/>
              <a:t>Class W</a:t>
            </a:r>
          </a:p>
          <a:p>
            <a:r>
              <a:rPr lang="en-US" sz="1600" dirty="0"/>
              <a:t>Class XR</a:t>
            </a:r>
          </a:p>
          <a:p>
            <a:r>
              <a:rPr lang="en-US" sz="1600" dirty="0"/>
              <a:t> ADB </a:t>
            </a:r>
          </a:p>
          <a:p>
            <a:r>
              <a:rPr lang="en-US" sz="1400" dirty="0"/>
              <a:t>Class AS</a:t>
            </a:r>
          </a:p>
          <a:p>
            <a:r>
              <a:rPr lang="en-US" sz="1400" dirty="0"/>
              <a:t>Class BS</a:t>
            </a:r>
          </a:p>
          <a:p>
            <a:r>
              <a:rPr lang="en-US" sz="1400" dirty="0"/>
              <a:t>Class CS</a:t>
            </a:r>
          </a:p>
          <a:p>
            <a:r>
              <a:rPr lang="en-US" sz="1400" dirty="0"/>
              <a:t>Class DS</a:t>
            </a:r>
          </a:p>
          <a:p>
            <a:r>
              <a:rPr lang="en-US" sz="1400" dirty="0"/>
              <a:t>Class ES</a:t>
            </a:r>
          </a:p>
          <a:p>
            <a:r>
              <a:rPr lang="en-US" sz="1400" dirty="0"/>
              <a:t>Class R-BS</a:t>
            </a:r>
          </a:p>
          <a:p>
            <a:r>
              <a:rPr lang="en-US" sz="1400" dirty="0"/>
              <a:t>Class R-CS</a:t>
            </a:r>
          </a:p>
          <a:p>
            <a:r>
              <a:rPr lang="en-US" sz="1400" dirty="0"/>
              <a:t>Class R- DS</a:t>
            </a:r>
          </a:p>
          <a:p>
            <a:r>
              <a:rPr lang="en-US" sz="1400" dirty="0"/>
              <a:t>Class R- ES</a:t>
            </a:r>
          </a:p>
          <a:p>
            <a:r>
              <a:rPr lang="en-US" sz="1600" dirty="0"/>
              <a:t>Class F3</a:t>
            </a:r>
          </a:p>
          <a:p>
            <a:r>
              <a:rPr lang="en-US" sz="1600" dirty="0"/>
              <a:t>Class K</a:t>
            </a:r>
          </a:p>
        </p:txBody>
      </p:sp>
      <p:sp>
        <p:nvSpPr>
          <p:cNvPr id="49" name="Rectangle à coins arrondis 48"/>
          <p:cNvSpPr/>
          <p:nvPr/>
        </p:nvSpPr>
        <p:spPr>
          <a:xfrm>
            <a:off x="7392144" y="1412776"/>
            <a:ext cx="4320480" cy="29523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Connecteur en arc 96"/>
          <p:cNvCxnSpPr/>
          <p:nvPr/>
        </p:nvCxnSpPr>
        <p:spPr>
          <a:xfrm flipV="1">
            <a:off x="5591944" y="2821578"/>
            <a:ext cx="1152128" cy="679430"/>
          </a:xfrm>
          <a:prstGeom prst="curvedConnector3">
            <a:avLst>
              <a:gd name="adj1" fmla="val 50000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à coins arrondis 100"/>
          <p:cNvSpPr/>
          <p:nvPr/>
        </p:nvSpPr>
        <p:spPr>
          <a:xfrm>
            <a:off x="4727848" y="4077072"/>
            <a:ext cx="1152128" cy="1944216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Connecteur droit avec flèche 49"/>
          <p:cNvCxnSpPr/>
          <p:nvPr/>
        </p:nvCxnSpPr>
        <p:spPr>
          <a:xfrm flipV="1">
            <a:off x="5663952" y="3933056"/>
            <a:ext cx="2016224" cy="2160240"/>
          </a:xfrm>
          <a:prstGeom prst="straightConnector1">
            <a:avLst/>
          </a:prstGeom>
          <a:ln w="19050">
            <a:solidFill>
              <a:srgbClr val="FF66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en arc 101"/>
          <p:cNvCxnSpPr/>
          <p:nvPr/>
        </p:nvCxnSpPr>
        <p:spPr>
          <a:xfrm flipV="1">
            <a:off x="5807968" y="3429000"/>
            <a:ext cx="1512168" cy="1039472"/>
          </a:xfrm>
          <a:prstGeom prst="curvedConnector3">
            <a:avLst>
              <a:gd name="adj1" fmla="val 50000"/>
            </a:avLst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Flèche droite 103"/>
          <p:cNvSpPr/>
          <p:nvPr/>
        </p:nvSpPr>
        <p:spPr>
          <a:xfrm>
            <a:off x="3575720" y="3212976"/>
            <a:ext cx="122413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lèche droite 104"/>
          <p:cNvSpPr/>
          <p:nvPr/>
        </p:nvSpPr>
        <p:spPr>
          <a:xfrm rot="21072365">
            <a:off x="6312024" y="2276872"/>
            <a:ext cx="122413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ZoneTexte 107"/>
          <p:cNvSpPr txBox="1"/>
          <p:nvPr/>
        </p:nvSpPr>
        <p:spPr>
          <a:xfrm>
            <a:off x="6023992" y="5805264"/>
            <a:ext cx="2005677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1 regulation</a:t>
            </a:r>
          </a:p>
          <a:p>
            <a:r>
              <a:rPr lang="en-US" dirty="0"/>
              <a:t>23 Beam patterns</a:t>
            </a:r>
          </a:p>
        </p:txBody>
      </p:sp>
      <p:sp>
        <p:nvSpPr>
          <p:cNvPr id="109" name="ZoneTexte 108"/>
          <p:cNvSpPr txBox="1"/>
          <p:nvPr/>
        </p:nvSpPr>
        <p:spPr>
          <a:xfrm>
            <a:off x="9768408" y="4365104"/>
            <a:ext cx="2005677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 regulation</a:t>
            </a:r>
          </a:p>
          <a:p>
            <a:r>
              <a:rPr lang="en-US" dirty="0"/>
              <a:t>16 Beam patterns</a:t>
            </a:r>
          </a:p>
        </p:txBody>
      </p:sp>
      <p:sp>
        <p:nvSpPr>
          <p:cNvPr id="110" name="ZoneTexte 109"/>
          <p:cNvSpPr txBox="1"/>
          <p:nvPr/>
        </p:nvSpPr>
        <p:spPr>
          <a:xfrm>
            <a:off x="191344" y="4725144"/>
            <a:ext cx="2005677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6 regulations</a:t>
            </a:r>
          </a:p>
          <a:p>
            <a:r>
              <a:rPr lang="en-US" dirty="0"/>
              <a:t>24 Beam patterns</a:t>
            </a:r>
          </a:p>
        </p:txBody>
      </p:sp>
      <p:sp>
        <p:nvSpPr>
          <p:cNvPr id="43" name="Accolade fermante 42"/>
          <p:cNvSpPr/>
          <p:nvPr/>
        </p:nvSpPr>
        <p:spPr>
          <a:xfrm>
            <a:off x="5807968" y="1196752"/>
            <a:ext cx="432048" cy="2592288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ccolade fermante 46"/>
          <p:cNvSpPr/>
          <p:nvPr/>
        </p:nvSpPr>
        <p:spPr>
          <a:xfrm flipH="1">
            <a:off x="7320136" y="1484784"/>
            <a:ext cx="504056" cy="1296144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Connecteur droit avec flèche 51"/>
          <p:cNvCxnSpPr>
            <a:endCxn id="9" idx="1"/>
          </p:cNvCxnSpPr>
          <p:nvPr/>
        </p:nvCxnSpPr>
        <p:spPr>
          <a:xfrm flipV="1">
            <a:off x="5303912" y="2859326"/>
            <a:ext cx="2376264" cy="107373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ccolade fermante 33"/>
          <p:cNvSpPr/>
          <p:nvPr/>
        </p:nvSpPr>
        <p:spPr>
          <a:xfrm flipH="1">
            <a:off x="7392144" y="2924944"/>
            <a:ext cx="504056" cy="720080"/>
          </a:xfrm>
          <a:prstGeom prst="rightBrace">
            <a:avLst/>
          </a:prstGeom>
          <a:noFill/>
          <a:ln w="19050">
            <a:solidFill>
              <a:srgbClr val="FAB5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476672"/>
            <a:ext cx="6543826" cy="682101"/>
          </a:xfrm>
        </p:spPr>
        <p:txBody>
          <a:bodyPr/>
          <a:lstStyle/>
          <a:p>
            <a:r>
              <a:rPr lang="fr-FR" dirty="0"/>
              <a:t>Performance </a:t>
            </a:r>
            <a:r>
              <a:rPr lang="fr-FR" dirty="0" err="1"/>
              <a:t>oriented</a:t>
            </a:r>
            <a:r>
              <a:rPr lang="fr-FR" dirty="0"/>
              <a:t> and </a:t>
            </a:r>
            <a:r>
              <a:rPr lang="fr-FR" dirty="0" err="1"/>
              <a:t>technologically</a:t>
            </a:r>
            <a:r>
              <a:rPr lang="fr-FR" dirty="0"/>
              <a:t> </a:t>
            </a:r>
            <a:r>
              <a:rPr lang="fr-FR" dirty="0" err="1"/>
              <a:t>neutral</a:t>
            </a:r>
            <a:r>
              <a:rPr lang="fr-FR" dirty="0"/>
              <a:t> 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June 2018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95400" y="1556792"/>
            <a:ext cx="75841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Proposal</a:t>
            </a:r>
            <a:r>
              <a:rPr lang="fr-FR" dirty="0"/>
              <a:t> </a:t>
            </a:r>
            <a:r>
              <a:rPr lang="fr-FR" dirty="0" err="1"/>
              <a:t>focused</a:t>
            </a:r>
            <a:r>
              <a:rPr lang="fr-FR" dirty="0"/>
              <a:t> on performances: </a:t>
            </a:r>
          </a:p>
          <a:p>
            <a:r>
              <a:rPr lang="fr-FR" dirty="0" err="1"/>
              <a:t>Independantly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dirty="0" err="1"/>
              <a:t>technology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for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purpose</a:t>
            </a:r>
            <a:r>
              <a:rPr lang="fr-FR" dirty="0"/>
              <a:t> </a:t>
            </a:r>
          </a:p>
          <a:p>
            <a:r>
              <a:rPr lang="fr-FR" dirty="0"/>
              <a:t>(</a:t>
            </a:r>
            <a:r>
              <a:rPr lang="fr-FR" dirty="0" err="1"/>
              <a:t>e.g</a:t>
            </a:r>
            <a:r>
              <a:rPr lang="fr-FR" dirty="0"/>
              <a:t>.: performances are </a:t>
            </a:r>
            <a:r>
              <a:rPr lang="fr-FR" dirty="0" err="1"/>
              <a:t>independant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the light source </a:t>
            </a:r>
            <a:r>
              <a:rPr lang="fr-FR" dirty="0" err="1"/>
              <a:t>technology</a:t>
            </a:r>
            <a:r>
              <a:rPr lang="fr-FR" dirty="0"/>
              <a:t>) ,  </a:t>
            </a:r>
          </a:p>
        </p:txBody>
      </p:sp>
    </p:spTree>
    <p:extLst>
      <p:ext uri="{BB962C8B-B14F-4D97-AF65-F5344CB8AC3E}">
        <p14:creationId xmlns:p14="http://schemas.microsoft.com/office/powerpoint/2010/main" val="362887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Next steps?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1122" y="1128643"/>
            <a:ext cx="11377264" cy="5955476"/>
          </a:xfrm>
        </p:spPr>
        <p:txBody>
          <a:bodyPr/>
          <a:lstStyle/>
          <a:p>
            <a:r>
              <a:rPr lang="en-US" sz="1600" dirty="0"/>
              <a:t>Polishing the strategy:</a:t>
            </a:r>
          </a:p>
          <a:p>
            <a:pPr lvl="1"/>
            <a:r>
              <a:rPr lang="en-US" sz="1400" dirty="0"/>
              <a:t>How to manage the different technical requirements  </a:t>
            </a:r>
            <a:r>
              <a:rPr lang="en-US" sz="1400" b="1" dirty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r>
              <a:rPr lang="en-US" sz="1400" b="1" dirty="0">
                <a:solidFill>
                  <a:srgbClr val="0000FF"/>
                </a:solidFill>
              </a:rPr>
              <a:t> Done</a:t>
            </a:r>
          </a:p>
          <a:p>
            <a:pPr lvl="2"/>
            <a:r>
              <a:rPr lang="en-US" sz="1200" dirty="0"/>
              <a:t>Basic passing beam,  low speed/ town passing beam , Motorway Passing beam , AFS, Adverse weather…</a:t>
            </a:r>
          </a:p>
          <a:p>
            <a:pPr lvl="2"/>
            <a:r>
              <a:rPr lang="en-US" sz="1200" dirty="0"/>
              <a:t>which light distribution for which vehicles?  </a:t>
            </a:r>
            <a:r>
              <a:rPr lang="en-US" sz="1200" b="1" dirty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r>
              <a:rPr lang="en-US" sz="1200" b="1" dirty="0">
                <a:solidFill>
                  <a:srgbClr val="0000FF"/>
                </a:solidFill>
              </a:rPr>
              <a:t> </a:t>
            </a:r>
            <a:r>
              <a:rPr lang="en-US" sz="1400" b="1" dirty="0">
                <a:solidFill>
                  <a:srgbClr val="0000FF"/>
                </a:solidFill>
              </a:rPr>
              <a:t>Waiting for CEMA input</a:t>
            </a:r>
          </a:p>
          <a:p>
            <a:r>
              <a:rPr lang="en-US" sz="1600" dirty="0"/>
              <a:t>Technical requirements: </a:t>
            </a:r>
          </a:p>
          <a:p>
            <a:pPr lvl="1"/>
            <a:r>
              <a:rPr lang="en-US" sz="1400" dirty="0"/>
              <a:t>Validation of basic requirement for passing beam</a:t>
            </a:r>
            <a:r>
              <a:rPr lang="en-US" sz="1400" dirty="0">
                <a:solidFill>
                  <a:srgbClr val="0000FF"/>
                </a:solidFill>
              </a:rPr>
              <a:t>.  </a:t>
            </a:r>
            <a:r>
              <a:rPr lang="en-US" sz="1400" b="1" dirty="0">
                <a:solidFill>
                  <a:srgbClr val="0000FF"/>
                </a:solidFill>
                <a:sym typeface="Wingdings" panose="05000000000000000000" pitchFamily="2" charset="2"/>
              </a:rPr>
              <a:t>  </a:t>
            </a:r>
            <a:r>
              <a:rPr lang="en-US" sz="1400" b="1" dirty="0">
                <a:solidFill>
                  <a:srgbClr val="0000FF"/>
                </a:solidFill>
              </a:rPr>
              <a:t>Done  </a:t>
            </a:r>
          </a:p>
          <a:p>
            <a:pPr lvl="1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Validation of Passing beams for 2 wheelers : AS, BS: same as today,   new CS and new DS </a:t>
            </a:r>
            <a:r>
              <a:rPr lang="en-US" sz="1400" b="1" dirty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r>
              <a:rPr lang="en-US" sz="1400" b="1" dirty="0">
                <a:solidFill>
                  <a:srgbClr val="0000FF"/>
                </a:solidFill>
              </a:rPr>
              <a:t> Done</a:t>
            </a:r>
            <a:endParaRPr lang="en-US" sz="1400" dirty="0">
              <a:solidFill>
                <a:schemeClr val="tx1"/>
              </a:solidFill>
            </a:endParaRPr>
          </a:p>
          <a:p>
            <a:pPr lvl="1"/>
            <a:r>
              <a:rPr lang="en-US" sz="1400" dirty="0"/>
              <a:t>Management of AFS/ ADB.   </a:t>
            </a:r>
          </a:p>
          <a:p>
            <a:pPr lvl="2"/>
            <a:r>
              <a:rPr lang="en-US" sz="1200" dirty="0"/>
              <a:t>Definition of requirement for Low speed /”V” passing beam/ “E” passing beam. </a:t>
            </a:r>
            <a:r>
              <a:rPr lang="en-US" sz="1400" b="1" dirty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r>
              <a:rPr lang="en-US" sz="1400" b="1" dirty="0">
                <a:solidFill>
                  <a:srgbClr val="0000FF"/>
                </a:solidFill>
              </a:rPr>
              <a:t> Done including 125R  </a:t>
            </a:r>
            <a:endParaRPr lang="en-US" sz="1200" b="1" dirty="0">
              <a:solidFill>
                <a:srgbClr val="0000FF"/>
              </a:solidFill>
            </a:endParaRPr>
          </a:p>
          <a:p>
            <a:pPr lvl="2"/>
            <a:r>
              <a:rPr lang="en-US" sz="1200" dirty="0"/>
              <a:t>ADB  </a:t>
            </a:r>
            <a:r>
              <a:rPr lang="en-US" sz="1100" dirty="0">
                <a:sym typeface="Wingdings" panose="05000000000000000000" pitchFamily="2" charset="2"/>
              </a:rPr>
              <a:t></a:t>
            </a:r>
            <a:r>
              <a:rPr lang="en-US" sz="1100" dirty="0"/>
              <a:t> </a:t>
            </a:r>
            <a:r>
              <a:rPr lang="en-US" sz="1400" b="1" dirty="0">
                <a:solidFill>
                  <a:srgbClr val="0000FF"/>
                </a:solidFill>
              </a:rPr>
              <a:t>Done</a:t>
            </a:r>
          </a:p>
          <a:p>
            <a:pPr lvl="2"/>
            <a:r>
              <a:rPr lang="en-US" sz="1200" dirty="0">
                <a:solidFill>
                  <a:schemeClr val="tx1"/>
                </a:solidFill>
              </a:rPr>
              <a:t>Adverse Weather Passing beam : </a:t>
            </a:r>
            <a:r>
              <a:rPr lang="en-US" sz="1200" b="1" dirty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r>
              <a:rPr lang="en-US" sz="1400" b="1" dirty="0">
                <a:solidFill>
                  <a:srgbClr val="0000FF"/>
                </a:solidFill>
              </a:rPr>
              <a:t> Done  </a:t>
            </a:r>
          </a:p>
          <a:p>
            <a:pPr lvl="1"/>
            <a:r>
              <a:rPr lang="en-US" sz="1400" dirty="0"/>
              <a:t>Definition of requirements for driving beams </a:t>
            </a:r>
            <a:r>
              <a:rPr lang="en-US" sz="1400" b="1" dirty="0">
                <a:solidFill>
                  <a:srgbClr val="0000FF"/>
                </a:solidFill>
              </a:rPr>
              <a:t>-&gt; Done</a:t>
            </a:r>
          </a:p>
          <a:p>
            <a:pPr lvl="1"/>
            <a:r>
              <a:rPr lang="en-US" sz="1400" dirty="0"/>
              <a:t>Front fog beam </a:t>
            </a:r>
            <a:r>
              <a:rPr lang="en-US" sz="1400" dirty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b="1" dirty="0">
                <a:solidFill>
                  <a:srgbClr val="0000FF"/>
                </a:solidFill>
              </a:rPr>
              <a:t>Done:</a:t>
            </a:r>
            <a:r>
              <a:rPr lang="en-US" sz="1400" dirty="0">
                <a:solidFill>
                  <a:srgbClr val="0000FF"/>
                </a:solidFill>
              </a:rPr>
              <a:t>. </a:t>
            </a:r>
          </a:p>
          <a:p>
            <a:pPr lvl="1"/>
            <a:r>
              <a:rPr lang="en-US" sz="1400" dirty="0"/>
              <a:t>Cornering  </a:t>
            </a:r>
            <a:r>
              <a:rPr lang="en-US" sz="1400" b="1" dirty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r>
              <a:rPr lang="en-US" sz="1400" b="1" dirty="0">
                <a:solidFill>
                  <a:srgbClr val="0000FF"/>
                </a:solidFill>
              </a:rPr>
              <a:t> Done.  </a:t>
            </a:r>
          </a:p>
          <a:p>
            <a:r>
              <a:rPr lang="en-US" sz="1800" dirty="0"/>
              <a:t>Redaction: </a:t>
            </a:r>
          </a:p>
          <a:p>
            <a:pPr lvl="1"/>
            <a:r>
              <a:rPr lang="en-US" sz="1600" dirty="0"/>
              <a:t>Rewrite / optimization of RID text. </a:t>
            </a:r>
            <a:r>
              <a:rPr lang="en-US" sz="1600" b="1" dirty="0">
                <a:solidFill>
                  <a:srgbClr val="0000FF"/>
                </a:solidFill>
              </a:rPr>
              <a:t> on going. </a:t>
            </a:r>
            <a:endParaRPr lang="en-US" dirty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70669" cy="174851"/>
          </a:xfrm>
        </p:spPr>
        <p:txBody>
          <a:bodyPr/>
          <a:lstStyle/>
          <a:p>
            <a:r>
              <a:rPr lang="fr-FR" dirty="0"/>
              <a:t>May   2019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6" name="Google Shape;57;p7" descr="RÃ©sultat de recherche d'images pour &quot;bonhomme qui montre du doigt&quot;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 rot="20544047" flipH="1">
            <a:off x="9414046" y="5472893"/>
            <a:ext cx="1092117" cy="682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RÃ©sultat de recherche d'images pour &quot;bonhomme qui Ã©cri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170904"/>
            <a:ext cx="1806849" cy="135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Passing beams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19536" y="1700808"/>
            <a:ext cx="7200800" cy="376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00" y="761685"/>
            <a:ext cx="6543826" cy="377402"/>
          </a:xfrm>
        </p:spPr>
        <p:txBody>
          <a:bodyPr/>
          <a:lstStyle/>
          <a:p>
            <a:r>
              <a:rPr lang="en-US" dirty="0"/>
              <a:t>Measurement points and SEGMENTS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025" y="1646611"/>
            <a:ext cx="11699088" cy="266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6"/>
          <p:cNvCxnSpPr/>
          <p:nvPr/>
        </p:nvCxnSpPr>
        <p:spPr>
          <a:xfrm>
            <a:off x="4079776" y="2060848"/>
            <a:ext cx="15974" cy="69664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4090988" y="2757488"/>
            <a:ext cx="842962" cy="200025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4924425" y="2957513"/>
            <a:ext cx="857250" cy="1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V="1">
            <a:off x="5776912" y="2636912"/>
            <a:ext cx="319088" cy="325364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6096000" y="2636912"/>
            <a:ext cx="936104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V="1">
            <a:off x="7032104" y="2492896"/>
            <a:ext cx="432048" cy="144016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 flipH="1" flipV="1">
            <a:off x="7453313" y="2024063"/>
            <a:ext cx="10839" cy="468833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 flipV="1">
            <a:off x="4086225" y="2033588"/>
            <a:ext cx="3376613" cy="1905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7464152" y="2852936"/>
            <a:ext cx="252028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4347022" y="3171825"/>
            <a:ext cx="2891978" cy="9525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>
            <a:off x="2859003" y="3252050"/>
            <a:ext cx="1033728" cy="601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3886200" y="3367088"/>
            <a:ext cx="3786188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7662863" y="3367088"/>
            <a:ext cx="1485900" cy="4762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 flipV="1">
            <a:off x="2414588" y="3362325"/>
            <a:ext cx="1476375" cy="9525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1571625" y="3643313"/>
            <a:ext cx="8434388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1559496" y="2852936"/>
            <a:ext cx="252028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flipV="1">
            <a:off x="4833938" y="3900488"/>
            <a:ext cx="1357312" cy="4762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7658914" y="3254227"/>
            <a:ext cx="1033728" cy="601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5747657" y="1815737"/>
            <a:ext cx="13063" cy="233825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513086" y="2967038"/>
            <a:ext cx="10502538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4943872" y="2204864"/>
            <a:ext cx="5966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solidFill>
                  <a:srgbClr val="0000FF"/>
                </a:solidFill>
              </a:rPr>
              <a:t>ZoneIII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4799856" y="2564904"/>
            <a:ext cx="4972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B50L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6312024" y="2636912"/>
            <a:ext cx="3706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BR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8400256" y="2564904"/>
            <a:ext cx="463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BRR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2495600" y="2564904"/>
            <a:ext cx="4347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BLL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5879976" y="2852936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75R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5447928" y="2996952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50V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5015880" y="2996952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50L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6384032" y="2996952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solidFill>
                  <a:srgbClr val="0000FF"/>
                </a:solidFill>
              </a:rPr>
              <a:t>Seg</a:t>
            </a:r>
            <a:r>
              <a:rPr lang="en-US" sz="1000" b="1" dirty="0">
                <a:solidFill>
                  <a:srgbClr val="0000FF"/>
                </a:solidFill>
              </a:rPr>
              <a:t> 50</a:t>
            </a:r>
          </a:p>
        </p:txBody>
      </p:sp>
      <p:sp>
        <p:nvSpPr>
          <p:cNvPr id="50" name="ZoneTexte 49"/>
          <p:cNvSpPr txBox="1"/>
          <p:nvPr/>
        </p:nvSpPr>
        <p:spPr>
          <a:xfrm>
            <a:off x="7968208" y="3068960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solidFill>
                  <a:srgbClr val="0000FF"/>
                </a:solidFill>
              </a:rPr>
              <a:t>Seg</a:t>
            </a:r>
            <a:r>
              <a:rPr lang="en-US" sz="1000" b="1" dirty="0">
                <a:solidFill>
                  <a:srgbClr val="0000FF"/>
                </a:solidFill>
              </a:rPr>
              <a:t> 40RR</a:t>
            </a:r>
          </a:p>
        </p:txBody>
      </p:sp>
      <p:sp>
        <p:nvSpPr>
          <p:cNvPr id="51" name="ZoneTexte 50"/>
          <p:cNvSpPr txBox="1"/>
          <p:nvPr/>
        </p:nvSpPr>
        <p:spPr>
          <a:xfrm>
            <a:off x="2855640" y="3068960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solidFill>
                  <a:srgbClr val="0000FF"/>
                </a:solidFill>
              </a:rPr>
              <a:t>Seg</a:t>
            </a:r>
            <a:r>
              <a:rPr lang="en-US" sz="1000" b="1" dirty="0">
                <a:solidFill>
                  <a:srgbClr val="0000FF"/>
                </a:solidFill>
              </a:rPr>
              <a:t> 40LL</a:t>
            </a:r>
          </a:p>
        </p:txBody>
      </p:sp>
      <p:sp>
        <p:nvSpPr>
          <p:cNvPr id="53" name="ZoneTexte 52"/>
          <p:cNvSpPr txBox="1"/>
          <p:nvPr/>
        </p:nvSpPr>
        <p:spPr>
          <a:xfrm>
            <a:off x="5753372" y="3332556"/>
            <a:ext cx="410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25V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7968208" y="3356992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solidFill>
                  <a:srgbClr val="0000FF"/>
                </a:solidFill>
              </a:rPr>
              <a:t>Seg</a:t>
            </a:r>
            <a:r>
              <a:rPr lang="en-US" sz="1000" b="1" dirty="0">
                <a:solidFill>
                  <a:srgbClr val="0000FF"/>
                </a:solidFill>
              </a:rPr>
              <a:t> 25R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2999656" y="3356992"/>
            <a:ext cx="6735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solidFill>
                  <a:srgbClr val="0000FF"/>
                </a:solidFill>
              </a:rPr>
              <a:t>Seg</a:t>
            </a:r>
            <a:r>
              <a:rPr lang="en-US" sz="1000" b="1" dirty="0">
                <a:solidFill>
                  <a:srgbClr val="0000FF"/>
                </a:solidFill>
              </a:rPr>
              <a:t> 25L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4324465" y="3306264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solidFill>
                  <a:srgbClr val="0000FF"/>
                </a:solidFill>
              </a:rPr>
              <a:t>Seg</a:t>
            </a:r>
            <a:r>
              <a:rPr lang="en-US" sz="1000" b="1" dirty="0">
                <a:solidFill>
                  <a:srgbClr val="0000FF"/>
                </a:solidFill>
              </a:rPr>
              <a:t> 25 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4880248" y="3437384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solidFill>
                  <a:srgbClr val="0000FF"/>
                </a:solidFill>
              </a:rPr>
              <a:t>Seg</a:t>
            </a:r>
            <a:r>
              <a:rPr lang="en-US" sz="1000" b="1" dirty="0">
                <a:solidFill>
                  <a:srgbClr val="0000FF"/>
                </a:solidFill>
              </a:rPr>
              <a:t> 15 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5015880" y="3717032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solidFill>
                  <a:srgbClr val="0000FF"/>
                </a:solidFill>
              </a:rPr>
              <a:t>Seg</a:t>
            </a:r>
            <a:r>
              <a:rPr lang="en-US" sz="1000" b="1" dirty="0">
                <a:solidFill>
                  <a:srgbClr val="0000FF"/>
                </a:solidFill>
              </a:rPr>
              <a:t> 10 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3791744" y="2996952"/>
            <a:ext cx="404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40L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7320136" y="3068960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40R</a:t>
            </a:r>
          </a:p>
        </p:txBody>
      </p:sp>
      <p:sp>
        <p:nvSpPr>
          <p:cNvPr id="66" name="Ellipse 65"/>
          <p:cNvSpPr/>
          <p:nvPr/>
        </p:nvSpPr>
        <p:spPr>
          <a:xfrm>
            <a:off x="6209703" y="2691703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Ellipse 66"/>
          <p:cNvSpPr/>
          <p:nvPr/>
        </p:nvSpPr>
        <p:spPr>
          <a:xfrm>
            <a:off x="4973363" y="2776659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Ellipse 67"/>
          <p:cNvSpPr/>
          <p:nvPr/>
        </p:nvSpPr>
        <p:spPr>
          <a:xfrm>
            <a:off x="5938042" y="3037257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Ellipse 68"/>
          <p:cNvSpPr/>
          <p:nvPr/>
        </p:nvSpPr>
        <p:spPr>
          <a:xfrm>
            <a:off x="6105300" y="3122213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Ellipse 69"/>
          <p:cNvSpPr/>
          <p:nvPr/>
        </p:nvSpPr>
        <p:spPr>
          <a:xfrm>
            <a:off x="5679726" y="3108496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/>
          <p:cNvSpPr/>
          <p:nvPr/>
        </p:nvSpPr>
        <p:spPr>
          <a:xfrm>
            <a:off x="4981350" y="3109637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/>
          <p:cNvSpPr/>
          <p:nvPr/>
        </p:nvSpPr>
        <p:spPr>
          <a:xfrm>
            <a:off x="3807096" y="3153070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/>
          <p:cNvSpPr/>
          <p:nvPr/>
        </p:nvSpPr>
        <p:spPr>
          <a:xfrm>
            <a:off x="7590778" y="3158403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Ellipse 73"/>
          <p:cNvSpPr/>
          <p:nvPr/>
        </p:nvSpPr>
        <p:spPr>
          <a:xfrm>
            <a:off x="5685778" y="3301278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/>
          <p:cNvSpPr/>
          <p:nvPr/>
        </p:nvSpPr>
        <p:spPr>
          <a:xfrm>
            <a:off x="4226196" y="2895895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/>
          <p:cNvSpPr/>
          <p:nvPr/>
        </p:nvSpPr>
        <p:spPr>
          <a:xfrm>
            <a:off x="4851622" y="2446707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/>
          <p:cNvSpPr/>
          <p:nvPr/>
        </p:nvSpPr>
        <p:spPr>
          <a:xfrm>
            <a:off x="4011488" y="1978816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Ellipse 77"/>
          <p:cNvSpPr/>
          <p:nvPr/>
        </p:nvSpPr>
        <p:spPr>
          <a:xfrm>
            <a:off x="5675534" y="2446707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/>
          <p:cNvSpPr/>
          <p:nvPr/>
        </p:nvSpPr>
        <p:spPr>
          <a:xfrm>
            <a:off x="6532015" y="2440779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/>
          <p:cNvSpPr/>
          <p:nvPr/>
        </p:nvSpPr>
        <p:spPr>
          <a:xfrm>
            <a:off x="7372894" y="1975543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/>
          <p:cNvSpPr/>
          <p:nvPr/>
        </p:nvSpPr>
        <p:spPr>
          <a:xfrm>
            <a:off x="5666009" y="1960932"/>
            <a:ext cx="144016" cy="144016"/>
          </a:xfrm>
          <a:prstGeom prst="ellipse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ZoneTexte 83"/>
          <p:cNvSpPr txBox="1"/>
          <p:nvPr/>
        </p:nvSpPr>
        <p:spPr>
          <a:xfrm>
            <a:off x="6096000" y="2924944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50R</a:t>
            </a:r>
          </a:p>
        </p:txBody>
      </p:sp>
      <p:sp>
        <p:nvSpPr>
          <p:cNvPr id="8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cxnSp>
        <p:nvCxnSpPr>
          <p:cNvPr id="83" name="Connecteur droit 82"/>
          <p:cNvCxnSpPr/>
          <p:nvPr/>
        </p:nvCxnSpPr>
        <p:spPr>
          <a:xfrm>
            <a:off x="4799856" y="3429000"/>
            <a:ext cx="997272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4570" y="476672"/>
            <a:ext cx="6543826" cy="377402"/>
          </a:xfrm>
        </p:spPr>
        <p:txBody>
          <a:bodyPr/>
          <a:lstStyle/>
          <a:p>
            <a:r>
              <a:rPr lang="en-US" dirty="0"/>
              <a:t>Requirements for Passing beams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32" y="778710"/>
            <a:ext cx="5164522" cy="332004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00" y="4023395"/>
            <a:ext cx="5106387" cy="25585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79976" y="1844824"/>
            <a:ext cx="4896544" cy="2979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346" y="1844824"/>
            <a:ext cx="5346606" cy="294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60000" y="152287"/>
            <a:ext cx="10056480" cy="986800"/>
          </a:xfrm>
        </p:spPr>
        <p:txBody>
          <a:bodyPr/>
          <a:lstStyle/>
          <a:p>
            <a:r>
              <a:rPr lang="en-US" dirty="0"/>
              <a:t>for comparison:</a:t>
            </a:r>
            <a:br>
              <a:rPr lang="en-US" dirty="0"/>
            </a:br>
            <a:r>
              <a:rPr lang="en-US" dirty="0"/>
              <a:t>Illumination projected on the road for basic /”C” passing beam and  current requirement RID class C (R123 Class C).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23392" y="1340768"/>
            <a:ext cx="1546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Bird’s eye view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519936" y="5301208"/>
            <a:ext cx="5929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Significant improvement of the proposal / R123 class C  </a:t>
            </a:r>
          </a:p>
          <a:p>
            <a:r>
              <a:rPr lang="en-US" dirty="0">
                <a:solidFill>
                  <a:srgbClr val="0000FF"/>
                </a:solidFill>
              </a:rPr>
              <a:t>Width on the road : 20m instead of 11.6 m . </a:t>
            </a:r>
          </a:p>
          <a:p>
            <a:r>
              <a:rPr lang="en-US" dirty="0">
                <a:solidFill>
                  <a:srgbClr val="0000FF"/>
                </a:solidFill>
              </a:rPr>
              <a:t>+20% at 75 m. </a:t>
            </a:r>
          </a:p>
        </p:txBody>
      </p:sp>
      <p:sp>
        <p:nvSpPr>
          <p:cNvPr id="89" name="ZoneTexte 88"/>
          <p:cNvSpPr txBox="1"/>
          <p:nvPr/>
        </p:nvSpPr>
        <p:spPr>
          <a:xfrm>
            <a:off x="7176120" y="4869160"/>
            <a:ext cx="3664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Proposal Basic/”C” Passing Beam</a:t>
            </a:r>
          </a:p>
        </p:txBody>
      </p:sp>
      <p:sp>
        <p:nvSpPr>
          <p:cNvPr id="90" name="ZoneTexte 89"/>
          <p:cNvSpPr txBox="1"/>
          <p:nvPr/>
        </p:nvSpPr>
        <p:spPr>
          <a:xfrm>
            <a:off x="1631504" y="486916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RID class C</a:t>
            </a:r>
          </a:p>
        </p:txBody>
      </p:sp>
      <p:cxnSp>
        <p:nvCxnSpPr>
          <p:cNvPr id="35" name="Connecteur droit avec flèche 34"/>
          <p:cNvCxnSpPr/>
          <p:nvPr/>
        </p:nvCxnSpPr>
        <p:spPr>
          <a:xfrm>
            <a:off x="15691078" y="2276872"/>
            <a:ext cx="0" cy="115212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ZoneTexte 86"/>
          <p:cNvSpPr txBox="1"/>
          <p:nvPr/>
        </p:nvSpPr>
        <p:spPr>
          <a:xfrm>
            <a:off x="9552384" y="1268760"/>
            <a:ext cx="2168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Values in blue: Mini</a:t>
            </a:r>
          </a:p>
          <a:p>
            <a:r>
              <a:rPr lang="en-US" dirty="0">
                <a:solidFill>
                  <a:srgbClr val="FF0000"/>
                </a:solidFill>
              </a:rPr>
              <a:t>Values in red: Maxi</a:t>
            </a:r>
          </a:p>
        </p:txBody>
      </p:sp>
      <p:sp>
        <p:nvSpPr>
          <p:cNvPr id="16" name="Ellipse 15"/>
          <p:cNvSpPr/>
          <p:nvPr/>
        </p:nvSpPr>
        <p:spPr>
          <a:xfrm>
            <a:off x="9984432" y="3068960"/>
            <a:ext cx="648072" cy="64807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72000" y="6516000"/>
            <a:ext cx="538609" cy="174851"/>
          </a:xfrm>
        </p:spPr>
        <p:txBody>
          <a:bodyPr/>
          <a:lstStyle/>
          <a:p>
            <a:r>
              <a:rPr lang="fr-FR" dirty="0"/>
              <a:t>May  2019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0233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Inside pages">
  <a:themeElements>
    <a:clrScheme name="Personnalisé 1">
      <a:dk1>
        <a:sysClr val="windowText" lastClr="000000"/>
      </a:dk1>
      <a:lt1>
        <a:sysClr val="window" lastClr="FFFFFF"/>
      </a:lt1>
      <a:dk2>
        <a:srgbClr val="82E600"/>
      </a:dk2>
      <a:lt2>
        <a:srgbClr val="4B788C"/>
      </a:lt2>
      <a:accent1>
        <a:srgbClr val="949FA5"/>
      </a:accent1>
      <a:accent2>
        <a:srgbClr val="575756"/>
      </a:accent2>
      <a:accent3>
        <a:srgbClr val="00B6ED"/>
      </a:accent3>
      <a:accent4>
        <a:srgbClr val="599AC3"/>
      </a:accent4>
      <a:accent5>
        <a:srgbClr val="67B54F"/>
      </a:accent5>
      <a:accent6>
        <a:srgbClr val="FAB50B"/>
      </a:accent6>
      <a:hlink>
        <a:srgbClr val="EC643F"/>
      </a:hlink>
      <a:folHlink>
        <a:srgbClr val="D82D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asque - Valeo - 16_9ème" id="{72516856-A2FF-405F-B8FC-534CB777EC79}" vid="{DEF49228-A1A6-440E-9C61-F96BAE8EFC38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7065</TotalTime>
  <Words>1163</Words>
  <Application>Microsoft Office PowerPoint</Application>
  <PresentationFormat>Widescreen</PresentationFormat>
  <Paragraphs>356</Paragraphs>
  <Slides>26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Calibri Light</vt:lpstr>
      <vt:lpstr>Wingdings 3</vt:lpstr>
      <vt:lpstr>Inside pages</vt:lpstr>
      <vt:lpstr>SIMPLIFICATION.    Status GTB WG FL on May 23rd , 2019   </vt:lpstr>
      <vt:lpstr> Introduction</vt:lpstr>
      <vt:lpstr>Strategy </vt:lpstr>
      <vt:lpstr>Performance oriented and technologically neutral </vt:lpstr>
      <vt:lpstr>Next steps? </vt:lpstr>
      <vt:lpstr>Passing beams</vt:lpstr>
      <vt:lpstr>Measurement points and SEGMENTS</vt:lpstr>
      <vt:lpstr>Requirements for Passing beams</vt:lpstr>
      <vt:lpstr>for comparison: Illumination projected on the road for basic /”C” passing beam and  current requirement RID class C (R123 Class C). </vt:lpstr>
      <vt:lpstr>for comparison: Illumination projected on the road for Motorway /”E” passing beam and  current requirement RID class E (R123 Class E). </vt:lpstr>
      <vt:lpstr>Proposal for 2 wheelers, CS, DS</vt:lpstr>
      <vt:lpstr>Proposal for 2 wheelers, CS, DS</vt:lpstr>
      <vt:lpstr>Comparison Current DS/ Proposal</vt:lpstr>
      <vt:lpstr>Driving beams</vt:lpstr>
      <vt:lpstr>Driving beams</vt:lpstr>
      <vt:lpstr>Driving beams</vt:lpstr>
      <vt:lpstr>Front fog lamp</vt:lpstr>
      <vt:lpstr>Front Fog lamp</vt:lpstr>
      <vt:lpstr>Cornering lamp</vt:lpstr>
      <vt:lpstr>Cornering BEAM </vt:lpstr>
      <vt:lpstr>Synthesis </vt:lpstr>
      <vt:lpstr>Next step: </vt:lpstr>
      <vt:lpstr>Which beam(s)  for which vehicle? </vt:lpstr>
      <vt:lpstr>Installation requirements after SLR step 1  Regulation RID</vt:lpstr>
      <vt:lpstr>Proposal </vt:lpstr>
      <vt:lpstr>Alternative for  Two Wheelers</vt:lpstr>
    </vt:vector>
  </TitlesOfParts>
  <Company>Valeo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SIMPLIFICATION.   Valeo Proposal for low beam</dc:title>
  <dc:creator>eblussea</dc:creator>
  <cp:lastModifiedBy>Davide Puglisi</cp:lastModifiedBy>
  <cp:revision>372</cp:revision>
  <cp:lastPrinted>2019-05-15T10:38:45Z</cp:lastPrinted>
  <dcterms:created xsi:type="dcterms:W3CDTF">2017-06-09T14:50:16Z</dcterms:created>
  <dcterms:modified xsi:type="dcterms:W3CDTF">2019-05-17T14:47:22Z</dcterms:modified>
</cp:coreProperties>
</file>