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69" r:id="rId2"/>
    <p:sldId id="256" r:id="rId3"/>
    <p:sldId id="257" r:id="rId4"/>
    <p:sldId id="258" r:id="rId5"/>
    <p:sldId id="259" r:id="rId6"/>
    <p:sldId id="260" r:id="rId7"/>
    <p:sldId id="261" r:id="rId8"/>
    <p:sldId id="262" r:id="rId9"/>
    <p:sldId id="270" r:id="rId10"/>
    <p:sldId id="273" r:id="rId11"/>
    <p:sldId id="274" r:id="rId12"/>
    <p:sldId id="264" r:id="rId13"/>
    <p:sldId id="265" r:id="rId14"/>
    <p:sldId id="266" r:id="rId15"/>
    <p:sldId id="267" r:id="rId16"/>
    <p:sldId id="268" r:id="rId17"/>
  </p:sldIdLst>
  <p:sldSz cx="12192000" cy="6858000"/>
  <p:notesSz cx="6738938" cy="9726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wenkschuster, Lukas" initials="SL" lastIdx="28" clrIdx="0">
    <p:extLst>
      <p:ext uri="{19B8F6BF-5375-455C-9EA6-DF929625EA0E}">
        <p15:presenceInfo xmlns:p15="http://schemas.microsoft.com/office/powerpoint/2012/main" userId="S-1-5-21-3646109122-1906476339-2061313790-204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9" autoAdjust="0"/>
    <p:restoredTop sz="94660"/>
  </p:normalViewPr>
  <p:slideViewPr>
    <p:cSldViewPr snapToGrid="0">
      <p:cViewPr varScale="1">
        <p:scale>
          <a:sx n="111" d="100"/>
          <a:sy n="111" d="100"/>
        </p:scale>
        <p:origin x="39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21000" cy="48736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17938" y="0"/>
            <a:ext cx="2919412" cy="487363"/>
          </a:xfrm>
          <a:prstGeom prst="rect">
            <a:avLst/>
          </a:prstGeom>
        </p:spPr>
        <p:txBody>
          <a:bodyPr vert="horz" lIns="91440" tIns="45720" rIns="91440" bIns="45720" rtlCol="0"/>
          <a:lstStyle>
            <a:lvl1pPr algn="r">
              <a:defRPr sz="1200"/>
            </a:lvl1pPr>
          </a:lstStyle>
          <a:p>
            <a:fld id="{21B08A89-4300-4B85-A167-42B292461399}" type="datetimeFigureOut">
              <a:rPr lang="de-DE" smtClean="0"/>
              <a:t>20.05.2019</a:t>
            </a:fld>
            <a:endParaRPr lang="de-DE"/>
          </a:p>
        </p:txBody>
      </p:sp>
      <p:sp>
        <p:nvSpPr>
          <p:cNvPr id="4" name="Folienbildplatzhalter 3"/>
          <p:cNvSpPr>
            <a:spLocks noGrp="1" noRot="1" noChangeAspect="1"/>
          </p:cNvSpPr>
          <p:nvPr>
            <p:ph type="sldImg" idx="2"/>
          </p:nvPr>
        </p:nvSpPr>
        <p:spPr>
          <a:xfrm>
            <a:off x="452438" y="1216025"/>
            <a:ext cx="5835650" cy="328295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4688" y="4681538"/>
            <a:ext cx="5391150" cy="38290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239250"/>
            <a:ext cx="2921000" cy="487363"/>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17938" y="9239250"/>
            <a:ext cx="2919412" cy="487363"/>
          </a:xfrm>
          <a:prstGeom prst="rect">
            <a:avLst/>
          </a:prstGeom>
        </p:spPr>
        <p:txBody>
          <a:bodyPr vert="horz" lIns="91440" tIns="45720" rIns="91440" bIns="45720" rtlCol="0" anchor="b"/>
          <a:lstStyle>
            <a:lvl1pPr algn="r">
              <a:defRPr sz="1200"/>
            </a:lvl1pPr>
          </a:lstStyle>
          <a:p>
            <a:fld id="{09AC55AD-459B-4CA2-B4D4-6C6BBFB80ACA}" type="slidenum">
              <a:rPr lang="de-DE" smtClean="0"/>
              <a:t>‹N›</a:t>
            </a:fld>
            <a:endParaRPr lang="de-DE"/>
          </a:p>
        </p:txBody>
      </p:sp>
    </p:spTree>
    <p:extLst>
      <p:ext uri="{BB962C8B-B14F-4D97-AF65-F5344CB8AC3E}">
        <p14:creationId xmlns:p14="http://schemas.microsoft.com/office/powerpoint/2010/main" val="1006563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C3E773-A5FE-4A6A-846F-C4494A2EC713}"/>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C1292BDB-65CA-41E9-BA0D-B3E196FD2E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D111FD70-62E8-48C8-9F9D-D8FD4C91DCA1}"/>
              </a:ext>
            </a:extLst>
          </p:cNvPr>
          <p:cNvSpPr>
            <a:spLocks noGrp="1"/>
          </p:cNvSpPr>
          <p:nvPr>
            <p:ph type="dt" sz="half" idx="10"/>
          </p:nvPr>
        </p:nvSpPr>
        <p:spPr/>
        <p:txBody>
          <a:bodyPr/>
          <a:lstStyle/>
          <a:p>
            <a:fld id="{18021688-D8A0-4A8A-8D5C-7AEACDDA72CA}" type="datetime1">
              <a:rPr lang="de-DE" smtClean="0"/>
              <a:t>20.05.2019</a:t>
            </a:fld>
            <a:endParaRPr lang="de-DE"/>
          </a:p>
        </p:txBody>
      </p:sp>
      <p:sp>
        <p:nvSpPr>
          <p:cNvPr id="5" name="Fußzeilenplatzhalter 4">
            <a:extLst>
              <a:ext uri="{FF2B5EF4-FFF2-40B4-BE49-F238E27FC236}">
                <a16:creationId xmlns:a16="http://schemas.microsoft.com/office/drawing/2014/main" id="{B521CA06-8FD1-456F-87B9-F3865FF88A61}"/>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2282A8C-E55D-4A68-808F-69CC06404EFE}"/>
              </a:ext>
            </a:extLst>
          </p:cNvPr>
          <p:cNvSpPr>
            <a:spLocks noGrp="1"/>
          </p:cNvSpPr>
          <p:nvPr>
            <p:ph type="sldNum" sz="quarter" idx="12"/>
          </p:nvPr>
        </p:nvSpPr>
        <p:spPr>
          <a:xfrm>
            <a:off x="9448800" y="6481981"/>
            <a:ext cx="2743200" cy="365125"/>
          </a:xfrm>
        </p:spPr>
        <p:txBody>
          <a:bodyPr/>
          <a:lstStyle/>
          <a:p>
            <a:fld id="{3DDA233D-74E5-4871-94A0-ADA1F49F7BE0}" type="slidenum">
              <a:rPr lang="de-DE" smtClean="0"/>
              <a:t>‹N›</a:t>
            </a:fld>
            <a:endParaRPr lang="de-DE"/>
          </a:p>
        </p:txBody>
      </p:sp>
    </p:spTree>
    <p:extLst>
      <p:ext uri="{BB962C8B-B14F-4D97-AF65-F5344CB8AC3E}">
        <p14:creationId xmlns:p14="http://schemas.microsoft.com/office/powerpoint/2010/main" val="39371589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8642FC-6C72-4808-8407-18886B9312AA}"/>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BC80DC50-05E0-4BA6-AC38-4BBBF5CC3584}"/>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7986CC3D-D455-4BB4-A530-57F0B48DA29E}"/>
              </a:ext>
            </a:extLst>
          </p:cNvPr>
          <p:cNvSpPr>
            <a:spLocks noGrp="1"/>
          </p:cNvSpPr>
          <p:nvPr>
            <p:ph type="dt" sz="half" idx="10"/>
          </p:nvPr>
        </p:nvSpPr>
        <p:spPr/>
        <p:txBody>
          <a:bodyPr/>
          <a:lstStyle/>
          <a:p>
            <a:fld id="{97171A39-B9B0-4636-8574-E662F5D6261C}" type="datetime1">
              <a:rPr lang="de-DE" smtClean="0"/>
              <a:t>20.05.2019</a:t>
            </a:fld>
            <a:endParaRPr lang="de-DE"/>
          </a:p>
        </p:txBody>
      </p:sp>
      <p:sp>
        <p:nvSpPr>
          <p:cNvPr id="5" name="Fußzeilenplatzhalter 4">
            <a:extLst>
              <a:ext uri="{FF2B5EF4-FFF2-40B4-BE49-F238E27FC236}">
                <a16:creationId xmlns:a16="http://schemas.microsoft.com/office/drawing/2014/main" id="{55EFA051-BE32-4DD4-AAC3-537768E5661B}"/>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03EA1E5-B661-4FDE-BFD1-D8989B25BF8F}"/>
              </a:ext>
            </a:extLst>
          </p:cNvPr>
          <p:cNvSpPr>
            <a:spLocks noGrp="1"/>
          </p:cNvSpPr>
          <p:nvPr>
            <p:ph type="sldNum" sz="quarter" idx="12"/>
          </p:nvPr>
        </p:nvSpPr>
        <p:spPr/>
        <p:txBody>
          <a:bodyPr/>
          <a:lstStyle/>
          <a:p>
            <a:fld id="{3DDA233D-74E5-4871-94A0-ADA1F49F7BE0}" type="slidenum">
              <a:rPr lang="de-DE" smtClean="0"/>
              <a:t>‹N›</a:t>
            </a:fld>
            <a:endParaRPr lang="de-DE"/>
          </a:p>
        </p:txBody>
      </p:sp>
    </p:spTree>
    <p:extLst>
      <p:ext uri="{BB962C8B-B14F-4D97-AF65-F5344CB8AC3E}">
        <p14:creationId xmlns:p14="http://schemas.microsoft.com/office/powerpoint/2010/main" val="42342180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53875BB1-8A4D-4B42-B7BA-30C4B1BFEFFC}"/>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941BBAD1-2D55-4292-8FED-16FEE5A2CEE0}"/>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1FBB2C7-6471-4AD9-9103-64C66E3BD2BA}"/>
              </a:ext>
            </a:extLst>
          </p:cNvPr>
          <p:cNvSpPr>
            <a:spLocks noGrp="1"/>
          </p:cNvSpPr>
          <p:nvPr>
            <p:ph type="dt" sz="half" idx="10"/>
          </p:nvPr>
        </p:nvSpPr>
        <p:spPr/>
        <p:txBody>
          <a:bodyPr/>
          <a:lstStyle/>
          <a:p>
            <a:fld id="{A2CE2AC7-C6E4-4C3C-9CF6-9483E3110E95}" type="datetime1">
              <a:rPr lang="de-DE" smtClean="0"/>
              <a:t>20.05.2019</a:t>
            </a:fld>
            <a:endParaRPr lang="de-DE"/>
          </a:p>
        </p:txBody>
      </p:sp>
      <p:sp>
        <p:nvSpPr>
          <p:cNvPr id="5" name="Fußzeilenplatzhalter 4">
            <a:extLst>
              <a:ext uri="{FF2B5EF4-FFF2-40B4-BE49-F238E27FC236}">
                <a16:creationId xmlns:a16="http://schemas.microsoft.com/office/drawing/2014/main" id="{853121CA-8ECF-4290-BA07-525DCF1D1A3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4803EFC-71CB-403A-9A04-B92E2AD44CF7}"/>
              </a:ext>
            </a:extLst>
          </p:cNvPr>
          <p:cNvSpPr>
            <a:spLocks noGrp="1"/>
          </p:cNvSpPr>
          <p:nvPr>
            <p:ph type="sldNum" sz="quarter" idx="12"/>
          </p:nvPr>
        </p:nvSpPr>
        <p:spPr/>
        <p:txBody>
          <a:bodyPr/>
          <a:lstStyle/>
          <a:p>
            <a:fld id="{3DDA233D-74E5-4871-94A0-ADA1F49F7BE0}" type="slidenum">
              <a:rPr lang="de-DE" smtClean="0"/>
              <a:t>‹N›</a:t>
            </a:fld>
            <a:endParaRPr lang="de-DE"/>
          </a:p>
        </p:txBody>
      </p:sp>
    </p:spTree>
    <p:extLst>
      <p:ext uri="{BB962C8B-B14F-4D97-AF65-F5344CB8AC3E}">
        <p14:creationId xmlns:p14="http://schemas.microsoft.com/office/powerpoint/2010/main" val="619938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13E357-9C83-4D6A-8356-93C0F5560166}"/>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31A116D6-1523-48E3-B0D1-52C962BE0DCF}"/>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961A795-F038-4E0D-BF68-14551B802C10}"/>
              </a:ext>
            </a:extLst>
          </p:cNvPr>
          <p:cNvSpPr>
            <a:spLocks noGrp="1"/>
          </p:cNvSpPr>
          <p:nvPr>
            <p:ph type="dt" sz="half" idx="10"/>
          </p:nvPr>
        </p:nvSpPr>
        <p:spPr/>
        <p:txBody>
          <a:bodyPr/>
          <a:lstStyle/>
          <a:p>
            <a:fld id="{92C3F342-5925-4799-8F24-384BC5F6AE7E}" type="datetime1">
              <a:rPr lang="de-DE" smtClean="0"/>
              <a:t>20.05.2019</a:t>
            </a:fld>
            <a:endParaRPr lang="de-DE"/>
          </a:p>
        </p:txBody>
      </p:sp>
      <p:sp>
        <p:nvSpPr>
          <p:cNvPr id="5" name="Fußzeilenplatzhalter 4">
            <a:extLst>
              <a:ext uri="{FF2B5EF4-FFF2-40B4-BE49-F238E27FC236}">
                <a16:creationId xmlns:a16="http://schemas.microsoft.com/office/drawing/2014/main" id="{EC209AA1-5B4B-4A85-9DB2-943F94028C8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11D62D4-E1BF-483A-8D4F-CA828EA0278E}"/>
              </a:ext>
            </a:extLst>
          </p:cNvPr>
          <p:cNvSpPr>
            <a:spLocks noGrp="1"/>
          </p:cNvSpPr>
          <p:nvPr>
            <p:ph type="sldNum" sz="quarter" idx="12"/>
          </p:nvPr>
        </p:nvSpPr>
        <p:spPr/>
        <p:txBody>
          <a:bodyPr/>
          <a:lstStyle/>
          <a:p>
            <a:fld id="{3DDA233D-74E5-4871-94A0-ADA1F49F7BE0}" type="slidenum">
              <a:rPr lang="de-DE" smtClean="0"/>
              <a:t>‹N›</a:t>
            </a:fld>
            <a:endParaRPr lang="de-DE"/>
          </a:p>
        </p:txBody>
      </p:sp>
    </p:spTree>
    <p:extLst>
      <p:ext uri="{BB962C8B-B14F-4D97-AF65-F5344CB8AC3E}">
        <p14:creationId xmlns:p14="http://schemas.microsoft.com/office/powerpoint/2010/main" val="2744408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3C9910-F0EA-4232-A9C7-A58893C213BD}"/>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3F7A33EB-DDC7-4DEF-A348-8422359A1BB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87BBF064-2463-463C-94C8-A891FDD39FAA}"/>
              </a:ext>
            </a:extLst>
          </p:cNvPr>
          <p:cNvSpPr>
            <a:spLocks noGrp="1"/>
          </p:cNvSpPr>
          <p:nvPr>
            <p:ph type="dt" sz="half" idx="10"/>
          </p:nvPr>
        </p:nvSpPr>
        <p:spPr/>
        <p:txBody>
          <a:bodyPr/>
          <a:lstStyle/>
          <a:p>
            <a:fld id="{70DEE400-6902-4892-94DD-41EA014C4DB2}" type="datetime1">
              <a:rPr lang="de-DE" smtClean="0"/>
              <a:t>20.05.2019</a:t>
            </a:fld>
            <a:endParaRPr lang="de-DE"/>
          </a:p>
        </p:txBody>
      </p:sp>
      <p:sp>
        <p:nvSpPr>
          <p:cNvPr id="5" name="Fußzeilenplatzhalter 4">
            <a:extLst>
              <a:ext uri="{FF2B5EF4-FFF2-40B4-BE49-F238E27FC236}">
                <a16:creationId xmlns:a16="http://schemas.microsoft.com/office/drawing/2014/main" id="{C342C2FF-7094-40AE-A27A-9F76B488E78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E87606A-B0FF-4357-BC2B-B226BE2489A9}"/>
              </a:ext>
            </a:extLst>
          </p:cNvPr>
          <p:cNvSpPr>
            <a:spLocks noGrp="1"/>
          </p:cNvSpPr>
          <p:nvPr>
            <p:ph type="sldNum" sz="quarter" idx="12"/>
          </p:nvPr>
        </p:nvSpPr>
        <p:spPr/>
        <p:txBody>
          <a:bodyPr/>
          <a:lstStyle/>
          <a:p>
            <a:fld id="{3DDA233D-74E5-4871-94A0-ADA1F49F7BE0}" type="slidenum">
              <a:rPr lang="de-DE" smtClean="0"/>
              <a:t>‹N›</a:t>
            </a:fld>
            <a:endParaRPr lang="de-DE"/>
          </a:p>
        </p:txBody>
      </p:sp>
    </p:spTree>
    <p:extLst>
      <p:ext uri="{BB962C8B-B14F-4D97-AF65-F5344CB8AC3E}">
        <p14:creationId xmlns:p14="http://schemas.microsoft.com/office/powerpoint/2010/main" val="1421009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074756-AC0E-4A74-B4FD-2D7364D8FD8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649835E-683B-4997-A5FE-AB8CAD043124}"/>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880E20D9-B16A-423E-99C1-DAFD0D0DBC46}"/>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F39FD20C-8E0B-4A4F-85E3-F53E8FD6CE96}"/>
              </a:ext>
            </a:extLst>
          </p:cNvPr>
          <p:cNvSpPr>
            <a:spLocks noGrp="1"/>
          </p:cNvSpPr>
          <p:nvPr>
            <p:ph type="dt" sz="half" idx="10"/>
          </p:nvPr>
        </p:nvSpPr>
        <p:spPr/>
        <p:txBody>
          <a:bodyPr/>
          <a:lstStyle/>
          <a:p>
            <a:fld id="{A4F66AAF-4FAC-411F-BDDB-7095A66C0A19}" type="datetime1">
              <a:rPr lang="de-DE" smtClean="0"/>
              <a:t>20.05.2019</a:t>
            </a:fld>
            <a:endParaRPr lang="de-DE"/>
          </a:p>
        </p:txBody>
      </p:sp>
      <p:sp>
        <p:nvSpPr>
          <p:cNvPr id="6" name="Fußzeilenplatzhalter 5">
            <a:extLst>
              <a:ext uri="{FF2B5EF4-FFF2-40B4-BE49-F238E27FC236}">
                <a16:creationId xmlns:a16="http://schemas.microsoft.com/office/drawing/2014/main" id="{D18D39EA-4A9C-47F7-A07F-3C4B6664CBBC}"/>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36E3E765-7291-499B-AE94-FEE69502D409}"/>
              </a:ext>
            </a:extLst>
          </p:cNvPr>
          <p:cNvSpPr>
            <a:spLocks noGrp="1"/>
          </p:cNvSpPr>
          <p:nvPr>
            <p:ph type="sldNum" sz="quarter" idx="12"/>
          </p:nvPr>
        </p:nvSpPr>
        <p:spPr/>
        <p:txBody>
          <a:bodyPr/>
          <a:lstStyle/>
          <a:p>
            <a:fld id="{3DDA233D-74E5-4871-94A0-ADA1F49F7BE0}" type="slidenum">
              <a:rPr lang="de-DE" smtClean="0"/>
              <a:t>‹N›</a:t>
            </a:fld>
            <a:endParaRPr lang="de-DE"/>
          </a:p>
        </p:txBody>
      </p:sp>
    </p:spTree>
    <p:extLst>
      <p:ext uri="{BB962C8B-B14F-4D97-AF65-F5344CB8AC3E}">
        <p14:creationId xmlns:p14="http://schemas.microsoft.com/office/powerpoint/2010/main" val="747286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9C87E1-4320-466F-A71C-4C552DDF58E0}"/>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1CEA830D-A196-48FB-BB3F-1338B3A6A0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2140B1DE-A0A3-4A83-A233-94FF790956AE}"/>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AD5E6E63-C836-4298-83F1-83B1E9006A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41E45A05-0535-40B5-B873-CAFB31E18198}"/>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8D50845B-AEC0-4203-AFF5-1B77CCD0CCFB}"/>
              </a:ext>
            </a:extLst>
          </p:cNvPr>
          <p:cNvSpPr>
            <a:spLocks noGrp="1"/>
          </p:cNvSpPr>
          <p:nvPr>
            <p:ph type="dt" sz="half" idx="10"/>
          </p:nvPr>
        </p:nvSpPr>
        <p:spPr/>
        <p:txBody>
          <a:bodyPr/>
          <a:lstStyle/>
          <a:p>
            <a:fld id="{4859F898-9A03-478D-B879-E9E35013D99A}" type="datetime1">
              <a:rPr lang="de-DE" smtClean="0"/>
              <a:t>20.05.2019</a:t>
            </a:fld>
            <a:endParaRPr lang="de-DE"/>
          </a:p>
        </p:txBody>
      </p:sp>
      <p:sp>
        <p:nvSpPr>
          <p:cNvPr id="8" name="Fußzeilenplatzhalter 7">
            <a:extLst>
              <a:ext uri="{FF2B5EF4-FFF2-40B4-BE49-F238E27FC236}">
                <a16:creationId xmlns:a16="http://schemas.microsoft.com/office/drawing/2014/main" id="{E6EE5D2F-C8D7-43C6-98B9-4533BBCA2BE2}"/>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0EB65569-9FB2-46D7-AC60-1A7B49005ACE}"/>
              </a:ext>
            </a:extLst>
          </p:cNvPr>
          <p:cNvSpPr>
            <a:spLocks noGrp="1"/>
          </p:cNvSpPr>
          <p:nvPr>
            <p:ph type="sldNum" sz="quarter" idx="12"/>
          </p:nvPr>
        </p:nvSpPr>
        <p:spPr/>
        <p:txBody>
          <a:bodyPr/>
          <a:lstStyle/>
          <a:p>
            <a:fld id="{3DDA233D-74E5-4871-94A0-ADA1F49F7BE0}" type="slidenum">
              <a:rPr lang="de-DE" smtClean="0"/>
              <a:t>‹N›</a:t>
            </a:fld>
            <a:endParaRPr lang="de-DE"/>
          </a:p>
        </p:txBody>
      </p:sp>
    </p:spTree>
    <p:extLst>
      <p:ext uri="{BB962C8B-B14F-4D97-AF65-F5344CB8AC3E}">
        <p14:creationId xmlns:p14="http://schemas.microsoft.com/office/powerpoint/2010/main" val="133764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4CD14B-1576-44FF-B37E-F57914EE6973}"/>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609663D2-8B5C-44DF-BE0B-FAD2283DA022}"/>
              </a:ext>
            </a:extLst>
          </p:cNvPr>
          <p:cNvSpPr>
            <a:spLocks noGrp="1"/>
          </p:cNvSpPr>
          <p:nvPr>
            <p:ph type="dt" sz="half" idx="10"/>
          </p:nvPr>
        </p:nvSpPr>
        <p:spPr/>
        <p:txBody>
          <a:bodyPr/>
          <a:lstStyle/>
          <a:p>
            <a:fld id="{DF7D4E19-99CD-4B4D-A3E8-6B61A46954E9}" type="datetime1">
              <a:rPr lang="de-DE" smtClean="0"/>
              <a:t>20.05.2019</a:t>
            </a:fld>
            <a:endParaRPr lang="de-DE"/>
          </a:p>
        </p:txBody>
      </p:sp>
      <p:sp>
        <p:nvSpPr>
          <p:cNvPr id="4" name="Fußzeilenplatzhalter 3">
            <a:extLst>
              <a:ext uri="{FF2B5EF4-FFF2-40B4-BE49-F238E27FC236}">
                <a16:creationId xmlns:a16="http://schemas.microsoft.com/office/drawing/2014/main" id="{97A2E91B-57C1-410B-B2AA-F5AC9A9E941E}"/>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0FB04385-7651-4262-906A-2E90722F9BD9}"/>
              </a:ext>
            </a:extLst>
          </p:cNvPr>
          <p:cNvSpPr>
            <a:spLocks noGrp="1"/>
          </p:cNvSpPr>
          <p:nvPr>
            <p:ph type="sldNum" sz="quarter" idx="12"/>
          </p:nvPr>
        </p:nvSpPr>
        <p:spPr/>
        <p:txBody>
          <a:bodyPr/>
          <a:lstStyle/>
          <a:p>
            <a:fld id="{3DDA233D-74E5-4871-94A0-ADA1F49F7BE0}" type="slidenum">
              <a:rPr lang="de-DE" smtClean="0"/>
              <a:t>‹N›</a:t>
            </a:fld>
            <a:endParaRPr lang="de-DE"/>
          </a:p>
        </p:txBody>
      </p:sp>
    </p:spTree>
    <p:extLst>
      <p:ext uri="{BB962C8B-B14F-4D97-AF65-F5344CB8AC3E}">
        <p14:creationId xmlns:p14="http://schemas.microsoft.com/office/powerpoint/2010/main" val="383113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F447CA5-898D-42E3-9CD1-CA2E24539E63}"/>
              </a:ext>
            </a:extLst>
          </p:cNvPr>
          <p:cNvSpPr>
            <a:spLocks noGrp="1"/>
          </p:cNvSpPr>
          <p:nvPr>
            <p:ph type="dt" sz="half" idx="10"/>
          </p:nvPr>
        </p:nvSpPr>
        <p:spPr/>
        <p:txBody>
          <a:bodyPr/>
          <a:lstStyle/>
          <a:p>
            <a:fld id="{7AC9E394-2D35-4BF6-976F-C963C04A4FDC}" type="datetime1">
              <a:rPr lang="de-DE" smtClean="0"/>
              <a:t>20.05.2019</a:t>
            </a:fld>
            <a:endParaRPr lang="de-DE"/>
          </a:p>
        </p:txBody>
      </p:sp>
      <p:sp>
        <p:nvSpPr>
          <p:cNvPr id="3" name="Fußzeilenplatzhalter 2">
            <a:extLst>
              <a:ext uri="{FF2B5EF4-FFF2-40B4-BE49-F238E27FC236}">
                <a16:creationId xmlns:a16="http://schemas.microsoft.com/office/drawing/2014/main" id="{B4C3A754-8943-4133-8E84-8D0133BAC490}"/>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163ABF6C-C241-43AD-BBD4-B62C6E5A3871}"/>
              </a:ext>
            </a:extLst>
          </p:cNvPr>
          <p:cNvSpPr>
            <a:spLocks noGrp="1"/>
          </p:cNvSpPr>
          <p:nvPr>
            <p:ph type="sldNum" sz="quarter" idx="12"/>
          </p:nvPr>
        </p:nvSpPr>
        <p:spPr/>
        <p:txBody>
          <a:bodyPr/>
          <a:lstStyle/>
          <a:p>
            <a:fld id="{3DDA233D-74E5-4871-94A0-ADA1F49F7BE0}" type="slidenum">
              <a:rPr lang="de-DE" smtClean="0"/>
              <a:t>‹N›</a:t>
            </a:fld>
            <a:endParaRPr lang="de-DE"/>
          </a:p>
        </p:txBody>
      </p:sp>
    </p:spTree>
    <p:extLst>
      <p:ext uri="{BB962C8B-B14F-4D97-AF65-F5344CB8AC3E}">
        <p14:creationId xmlns:p14="http://schemas.microsoft.com/office/powerpoint/2010/main" val="1802468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3EBC6D-3951-4117-9127-2F761A4B7CD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3CEB30ED-1C9A-43E0-A405-26F5F25E77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2EA85319-6D02-497D-AADE-D6C5225435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DFB90A1C-A0C9-4985-B8D3-6F56F50DA175}"/>
              </a:ext>
            </a:extLst>
          </p:cNvPr>
          <p:cNvSpPr>
            <a:spLocks noGrp="1"/>
          </p:cNvSpPr>
          <p:nvPr>
            <p:ph type="dt" sz="half" idx="10"/>
          </p:nvPr>
        </p:nvSpPr>
        <p:spPr/>
        <p:txBody>
          <a:bodyPr/>
          <a:lstStyle/>
          <a:p>
            <a:fld id="{4CC0FB4F-8F9C-46A4-A55F-20893901A0B6}" type="datetime1">
              <a:rPr lang="de-DE" smtClean="0"/>
              <a:t>20.05.2019</a:t>
            </a:fld>
            <a:endParaRPr lang="de-DE"/>
          </a:p>
        </p:txBody>
      </p:sp>
      <p:sp>
        <p:nvSpPr>
          <p:cNvPr id="6" name="Fußzeilenplatzhalter 5">
            <a:extLst>
              <a:ext uri="{FF2B5EF4-FFF2-40B4-BE49-F238E27FC236}">
                <a16:creationId xmlns:a16="http://schemas.microsoft.com/office/drawing/2014/main" id="{6080261C-316A-43FC-BFEB-65C31C60E4B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A7DB1E77-B113-4F09-BDE8-6FCB385672B8}"/>
              </a:ext>
            </a:extLst>
          </p:cNvPr>
          <p:cNvSpPr>
            <a:spLocks noGrp="1"/>
          </p:cNvSpPr>
          <p:nvPr>
            <p:ph type="sldNum" sz="quarter" idx="12"/>
          </p:nvPr>
        </p:nvSpPr>
        <p:spPr/>
        <p:txBody>
          <a:bodyPr/>
          <a:lstStyle/>
          <a:p>
            <a:fld id="{3DDA233D-74E5-4871-94A0-ADA1F49F7BE0}" type="slidenum">
              <a:rPr lang="de-DE" smtClean="0"/>
              <a:t>‹N›</a:t>
            </a:fld>
            <a:endParaRPr lang="de-DE"/>
          </a:p>
        </p:txBody>
      </p:sp>
    </p:spTree>
    <p:extLst>
      <p:ext uri="{BB962C8B-B14F-4D97-AF65-F5344CB8AC3E}">
        <p14:creationId xmlns:p14="http://schemas.microsoft.com/office/powerpoint/2010/main" val="4071690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6837AC-5F64-4B58-B176-D46628006A0A}"/>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D82C6314-CB8E-4708-8CF8-9611B6A1A6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9E0B9268-6B70-4B00-8FF7-0D7B610EBE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A3DA5D0D-9234-4E82-99F0-A35736A14981}"/>
              </a:ext>
            </a:extLst>
          </p:cNvPr>
          <p:cNvSpPr>
            <a:spLocks noGrp="1"/>
          </p:cNvSpPr>
          <p:nvPr>
            <p:ph type="dt" sz="half" idx="10"/>
          </p:nvPr>
        </p:nvSpPr>
        <p:spPr/>
        <p:txBody>
          <a:bodyPr/>
          <a:lstStyle/>
          <a:p>
            <a:fld id="{E8E9C4AE-62F8-4027-84D1-3BECE0038560}" type="datetime1">
              <a:rPr lang="de-DE" smtClean="0"/>
              <a:t>20.05.2019</a:t>
            </a:fld>
            <a:endParaRPr lang="de-DE"/>
          </a:p>
        </p:txBody>
      </p:sp>
      <p:sp>
        <p:nvSpPr>
          <p:cNvPr id="6" name="Fußzeilenplatzhalter 5">
            <a:extLst>
              <a:ext uri="{FF2B5EF4-FFF2-40B4-BE49-F238E27FC236}">
                <a16:creationId xmlns:a16="http://schemas.microsoft.com/office/drawing/2014/main" id="{7B87AABD-8C28-4F86-98CA-4D8268CE9CEF}"/>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C162C2AD-D2CB-4DA9-8235-F90FBDBAE79F}"/>
              </a:ext>
            </a:extLst>
          </p:cNvPr>
          <p:cNvSpPr>
            <a:spLocks noGrp="1"/>
          </p:cNvSpPr>
          <p:nvPr>
            <p:ph type="sldNum" sz="quarter" idx="12"/>
          </p:nvPr>
        </p:nvSpPr>
        <p:spPr/>
        <p:txBody>
          <a:bodyPr/>
          <a:lstStyle/>
          <a:p>
            <a:fld id="{3DDA233D-74E5-4871-94A0-ADA1F49F7BE0}" type="slidenum">
              <a:rPr lang="de-DE" smtClean="0"/>
              <a:t>‹N›</a:t>
            </a:fld>
            <a:endParaRPr lang="de-DE"/>
          </a:p>
        </p:txBody>
      </p:sp>
    </p:spTree>
    <p:extLst>
      <p:ext uri="{BB962C8B-B14F-4D97-AF65-F5344CB8AC3E}">
        <p14:creationId xmlns:p14="http://schemas.microsoft.com/office/powerpoint/2010/main" val="1528085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F615C0-180A-4C15-9EFE-C88A785E529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6E9784FC-DCE4-4D9B-9D3E-CA8D75DE1AE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92E69021-64C7-4986-BF8F-2045E481C2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51B6AD-8C37-4B9F-A067-25F015A29FEB}" type="datetime1">
              <a:rPr lang="de-DE" smtClean="0"/>
              <a:t>20.05.2019</a:t>
            </a:fld>
            <a:endParaRPr lang="de-DE"/>
          </a:p>
        </p:txBody>
      </p:sp>
      <p:sp>
        <p:nvSpPr>
          <p:cNvPr id="5" name="Fußzeilenplatzhalter 4">
            <a:extLst>
              <a:ext uri="{FF2B5EF4-FFF2-40B4-BE49-F238E27FC236}">
                <a16:creationId xmlns:a16="http://schemas.microsoft.com/office/drawing/2014/main" id="{07ECD544-1322-4B38-A5DC-2FF023149F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372FF08D-0111-4889-8CB4-73AD67CBA3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DA233D-74E5-4871-94A0-ADA1F49F7BE0}" type="slidenum">
              <a:rPr lang="de-DE" smtClean="0"/>
              <a:t>‹N›</a:t>
            </a:fld>
            <a:endParaRPr lang="de-DE"/>
          </a:p>
        </p:txBody>
      </p:sp>
    </p:spTree>
    <p:extLst>
      <p:ext uri="{BB962C8B-B14F-4D97-AF65-F5344CB8AC3E}">
        <p14:creationId xmlns:p14="http://schemas.microsoft.com/office/powerpoint/2010/main" val="16503066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image" Target="../media/image2.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C5F66F01-C276-491A-9C8B-34DBDB6D94BA}"/>
              </a:ext>
            </a:extLst>
          </p:cNvPr>
          <p:cNvSpPr/>
          <p:nvPr/>
        </p:nvSpPr>
        <p:spPr>
          <a:xfrm>
            <a:off x="437323" y="109330"/>
            <a:ext cx="11301672" cy="66000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feld 2">
            <a:extLst>
              <a:ext uri="{FF2B5EF4-FFF2-40B4-BE49-F238E27FC236}">
                <a16:creationId xmlns:a16="http://schemas.microsoft.com/office/drawing/2014/main" id="{1A52426F-3D7A-4CA5-B701-6AF672617CE3}"/>
              </a:ext>
            </a:extLst>
          </p:cNvPr>
          <p:cNvSpPr txBox="1"/>
          <p:nvPr/>
        </p:nvSpPr>
        <p:spPr>
          <a:xfrm>
            <a:off x="453006" y="184558"/>
            <a:ext cx="10888910" cy="584775"/>
          </a:xfrm>
          <a:prstGeom prst="rect">
            <a:avLst/>
          </a:prstGeom>
          <a:noFill/>
        </p:spPr>
        <p:txBody>
          <a:bodyPr wrap="square" rtlCol="0">
            <a:spAutoFit/>
          </a:bodyPr>
          <a:lstStyle/>
          <a:p>
            <a:r>
              <a:rPr lang="en-GB" sz="1600" b="1" dirty="0"/>
              <a:t>Regulation No. 148 [LSD] – Stage II</a:t>
            </a:r>
          </a:p>
          <a:p>
            <a:r>
              <a:rPr lang="en-GB" sz="1600" b="1" dirty="0"/>
              <a:t>Re-arrangement of the specific technical provisions in part 5</a:t>
            </a:r>
          </a:p>
        </p:txBody>
      </p:sp>
      <p:pic>
        <p:nvPicPr>
          <p:cNvPr id="5" name="Grafik 4">
            <a:extLst>
              <a:ext uri="{FF2B5EF4-FFF2-40B4-BE49-F238E27FC236}">
                <a16:creationId xmlns:a16="http://schemas.microsoft.com/office/drawing/2014/main" id="{32BA0CB6-6EED-4DEF-982D-EE52324F6540}"/>
              </a:ext>
            </a:extLst>
          </p:cNvPr>
          <p:cNvPicPr>
            <a:picLocks noChangeAspect="1"/>
          </p:cNvPicPr>
          <p:nvPr/>
        </p:nvPicPr>
        <p:blipFill>
          <a:blip r:embed="rId2"/>
          <a:stretch>
            <a:fillRect/>
          </a:stretch>
        </p:blipFill>
        <p:spPr>
          <a:xfrm>
            <a:off x="453006" y="1459779"/>
            <a:ext cx="11285989" cy="1985332"/>
          </a:xfrm>
          <a:prstGeom prst="rect">
            <a:avLst/>
          </a:prstGeom>
        </p:spPr>
      </p:pic>
      <p:sp>
        <p:nvSpPr>
          <p:cNvPr id="6" name="Textfeld 5">
            <a:extLst>
              <a:ext uri="{FF2B5EF4-FFF2-40B4-BE49-F238E27FC236}">
                <a16:creationId xmlns:a16="http://schemas.microsoft.com/office/drawing/2014/main" id="{B3FC450E-D9A8-4FDD-B806-CBF2B2CA9B43}"/>
              </a:ext>
            </a:extLst>
          </p:cNvPr>
          <p:cNvSpPr txBox="1"/>
          <p:nvPr/>
        </p:nvSpPr>
        <p:spPr>
          <a:xfrm>
            <a:off x="437323" y="922789"/>
            <a:ext cx="7054046" cy="338554"/>
          </a:xfrm>
          <a:prstGeom prst="rect">
            <a:avLst/>
          </a:prstGeom>
          <a:noFill/>
        </p:spPr>
        <p:txBody>
          <a:bodyPr wrap="square" rtlCol="0">
            <a:spAutoFit/>
          </a:bodyPr>
          <a:lstStyle/>
          <a:p>
            <a:r>
              <a:rPr lang="en-GB" sz="1600" b="1" dirty="0"/>
              <a:t>Existing provisions for each function in Regulation No. [148]</a:t>
            </a:r>
          </a:p>
        </p:txBody>
      </p:sp>
      <p:sp>
        <p:nvSpPr>
          <p:cNvPr id="7" name="Textfeld 6">
            <a:extLst>
              <a:ext uri="{FF2B5EF4-FFF2-40B4-BE49-F238E27FC236}">
                <a16:creationId xmlns:a16="http://schemas.microsoft.com/office/drawing/2014/main" id="{87128E7F-0376-4E7A-B0AF-8E34E1EA5EED}"/>
              </a:ext>
            </a:extLst>
          </p:cNvPr>
          <p:cNvSpPr txBox="1"/>
          <p:nvPr/>
        </p:nvSpPr>
        <p:spPr>
          <a:xfrm>
            <a:off x="453005" y="3539226"/>
            <a:ext cx="11224469" cy="369332"/>
          </a:xfrm>
          <a:prstGeom prst="rect">
            <a:avLst/>
          </a:prstGeom>
          <a:noFill/>
        </p:spPr>
        <p:txBody>
          <a:bodyPr wrap="square" rtlCol="0">
            <a:spAutoFit/>
          </a:bodyPr>
          <a:lstStyle/>
          <a:p>
            <a:r>
              <a:rPr lang="en-GB" b="1" dirty="0"/>
              <a:t>Proposal: New structure for Paragraph 5 including a fixed framework and empty requirements if no provision exists.</a:t>
            </a:r>
          </a:p>
        </p:txBody>
      </p:sp>
      <p:sp>
        <p:nvSpPr>
          <p:cNvPr id="8" name="Rechteck 7">
            <a:extLst>
              <a:ext uri="{FF2B5EF4-FFF2-40B4-BE49-F238E27FC236}">
                <a16:creationId xmlns:a16="http://schemas.microsoft.com/office/drawing/2014/main" id="{282FAF8B-9B0B-4185-908B-F521C323C891}"/>
              </a:ext>
            </a:extLst>
          </p:cNvPr>
          <p:cNvSpPr/>
          <p:nvPr/>
        </p:nvSpPr>
        <p:spPr>
          <a:xfrm>
            <a:off x="535194" y="3954603"/>
            <a:ext cx="4679962" cy="2862322"/>
          </a:xfrm>
          <a:prstGeom prst="rect">
            <a:avLst/>
          </a:prstGeom>
          <a:ln>
            <a:solidFill>
              <a:schemeClr val="tx1"/>
            </a:solidFill>
          </a:ln>
        </p:spPr>
        <p:txBody>
          <a:bodyPr wrap="square">
            <a:spAutoFit/>
          </a:bodyPr>
          <a:lstStyle/>
          <a:p>
            <a:pPr marL="534988" lvl="0" indent="-534988" eaLnBrk="0" fontAlgn="base" hangingPunct="0">
              <a:spcBef>
                <a:spcPct val="0"/>
              </a:spcBef>
              <a:spcAft>
                <a:spcPct val="0"/>
              </a:spcAft>
            </a:pPr>
            <a:r>
              <a:rPr lang="en-GB" altLang="de-DE" b="1" dirty="0">
                <a:ea typeface="Times New Roman" panose="02020603050405020304" pitchFamily="18" charset="0"/>
              </a:rPr>
              <a:t>5.x.		Name(s) and Symbol(s)</a:t>
            </a:r>
            <a:endParaRPr lang="en-GB" altLang="de-DE" b="1" dirty="0"/>
          </a:p>
          <a:p>
            <a:pPr marL="534988" lvl="0" indent="-534988" eaLnBrk="0" fontAlgn="base" hangingPunct="0">
              <a:spcBef>
                <a:spcPct val="0"/>
              </a:spcBef>
              <a:spcAft>
                <a:spcPct val="0"/>
              </a:spcAft>
            </a:pPr>
            <a:r>
              <a:rPr lang="en-GB" altLang="de-DE" b="1" dirty="0">
                <a:ea typeface="Times New Roman" panose="02020603050405020304" pitchFamily="18" charset="0"/>
              </a:rPr>
              <a:t>5.x.1.		Luminous intensity (&amp; table):</a:t>
            </a:r>
          </a:p>
          <a:p>
            <a:pPr marL="534988" lvl="0" indent="-534988" eaLnBrk="0" fontAlgn="base" hangingPunct="0">
              <a:spcBef>
                <a:spcPct val="0"/>
              </a:spcBef>
              <a:spcAft>
                <a:spcPct val="0"/>
              </a:spcAft>
            </a:pPr>
            <a:r>
              <a:rPr lang="en-GB" altLang="de-DE" b="1" dirty="0">
                <a:ea typeface="Times New Roman" panose="02020603050405020304" pitchFamily="18" charset="0"/>
              </a:rPr>
              <a:t>5.x.2.		Standard light distribution:</a:t>
            </a:r>
          </a:p>
          <a:p>
            <a:pPr marL="534988" lvl="0" indent="-534988" eaLnBrk="0" fontAlgn="base" hangingPunct="0">
              <a:spcBef>
                <a:spcPct val="0"/>
              </a:spcBef>
              <a:spcAft>
                <a:spcPct val="0"/>
              </a:spcAft>
            </a:pPr>
            <a:r>
              <a:rPr lang="en-GB" altLang="de-DE" b="1" dirty="0">
                <a:ea typeface="Times New Roman" panose="02020603050405020304" pitchFamily="18" charset="0"/>
              </a:rPr>
              <a:t>5.x.3.		Colour:</a:t>
            </a:r>
          </a:p>
          <a:p>
            <a:pPr marL="534988" lvl="0" indent="-534988"/>
            <a:r>
              <a:rPr lang="en-GB" altLang="de-DE" b="1" dirty="0">
                <a:ea typeface="Times New Roman" panose="02020603050405020304" pitchFamily="18" charset="0"/>
              </a:rPr>
              <a:t>5.x.4.		Apparent surface</a:t>
            </a:r>
            <a:r>
              <a:rPr lang="en-GB" altLang="de-DE" b="1" dirty="0"/>
              <a:t>:</a:t>
            </a:r>
          </a:p>
          <a:p>
            <a:pPr marL="534988" lvl="0" indent="-534988"/>
            <a:r>
              <a:rPr lang="en-GB" altLang="de-DE" b="1" dirty="0">
                <a:ea typeface="Times New Roman" panose="02020603050405020304" pitchFamily="18" charset="0"/>
              </a:rPr>
              <a:t>5.x.5.		Measurement</a:t>
            </a:r>
            <a:r>
              <a:rPr lang="en-GB" altLang="de-DE" b="1" dirty="0"/>
              <a:t>:</a:t>
            </a:r>
          </a:p>
          <a:p>
            <a:pPr marL="534988" lvl="0" indent="-534988"/>
            <a:r>
              <a:rPr lang="en-GB" altLang="de-DE" b="1" dirty="0"/>
              <a:t>5.x.6.		Other requirements:</a:t>
            </a:r>
          </a:p>
          <a:p>
            <a:pPr marL="534988" lvl="0" indent="-534988"/>
            <a:r>
              <a:rPr lang="de-DE" altLang="de-DE" b="1" dirty="0">
                <a:solidFill>
                  <a:srgbClr val="FF0000"/>
                </a:solidFill>
              </a:rPr>
              <a:t>[5.x.7.	</a:t>
            </a:r>
            <a:r>
              <a:rPr lang="de-DE" altLang="de-DE" b="1" dirty="0" err="1">
                <a:solidFill>
                  <a:srgbClr val="FF0000"/>
                </a:solidFill>
              </a:rPr>
              <a:t>Failure</a:t>
            </a:r>
            <a:r>
              <a:rPr lang="de-DE" altLang="de-DE" b="1" dirty="0">
                <a:solidFill>
                  <a:srgbClr val="FF0000"/>
                </a:solidFill>
              </a:rPr>
              <a:t> </a:t>
            </a:r>
            <a:r>
              <a:rPr lang="de-DE" altLang="de-DE" b="1" dirty="0" err="1">
                <a:solidFill>
                  <a:srgbClr val="FF0000"/>
                </a:solidFill>
              </a:rPr>
              <a:t>provisions</a:t>
            </a:r>
            <a:r>
              <a:rPr lang="de-DE" altLang="de-DE" b="1" dirty="0">
                <a:solidFill>
                  <a:srgbClr val="FF0000"/>
                </a:solidFill>
              </a:rPr>
              <a:t>:]</a:t>
            </a:r>
            <a:endParaRPr lang="en-GB" altLang="de-DE" b="1" dirty="0">
              <a:solidFill>
                <a:srgbClr val="FF0000"/>
              </a:solidFill>
            </a:endParaRPr>
          </a:p>
          <a:p>
            <a:pPr marL="534988" lvl="0" indent="-534988"/>
            <a:endParaRPr lang="en-GB" altLang="de-DE" b="1" dirty="0"/>
          </a:p>
          <a:p>
            <a:pPr marL="534988" lvl="0" indent="-534988"/>
            <a:r>
              <a:rPr lang="en-GB" altLang="de-DE" b="1" dirty="0"/>
              <a:t>If necessary, add additional sub-paragraphs</a:t>
            </a:r>
          </a:p>
        </p:txBody>
      </p:sp>
      <p:sp>
        <p:nvSpPr>
          <p:cNvPr id="9" name="CasellaDiTesto 3">
            <a:extLst>
              <a:ext uri="{FF2B5EF4-FFF2-40B4-BE49-F238E27FC236}">
                <a16:creationId xmlns:a16="http://schemas.microsoft.com/office/drawing/2014/main" id="{27AF91A3-46D4-4494-9261-C50465691324}"/>
              </a:ext>
            </a:extLst>
          </p:cNvPr>
          <p:cNvSpPr txBox="1"/>
          <p:nvPr/>
        </p:nvSpPr>
        <p:spPr>
          <a:xfrm>
            <a:off x="8867955" y="864366"/>
            <a:ext cx="2871040" cy="276999"/>
          </a:xfrm>
          <a:prstGeom prst="rect">
            <a:avLst/>
          </a:prstGeom>
          <a:noFill/>
          <a:ln w="28575">
            <a:solidFill>
              <a:srgbClr val="00B0F0"/>
            </a:solidFill>
          </a:ln>
        </p:spPr>
        <p:txBody>
          <a:bodyPr wrap="square" rtlCol="0">
            <a:spAutoFit/>
          </a:bodyPr>
          <a:lstStyle/>
          <a:p>
            <a:pPr algn="r"/>
            <a:r>
              <a:rPr lang="it-IT" sz="1200" b="1" dirty="0">
                <a:solidFill>
                  <a:srgbClr val="00B0F0"/>
                </a:solidFill>
              </a:rPr>
              <a:t>GTBWGSL 426 Rev1 (Rev. of GTBWGSL415)</a:t>
            </a:r>
          </a:p>
        </p:txBody>
      </p:sp>
      <p:sp>
        <p:nvSpPr>
          <p:cNvPr id="4" name="Foliennummernplatzhalter 3">
            <a:extLst>
              <a:ext uri="{FF2B5EF4-FFF2-40B4-BE49-F238E27FC236}">
                <a16:creationId xmlns:a16="http://schemas.microsoft.com/office/drawing/2014/main" id="{184B4372-69F7-4DAE-9139-23E3D7CD8898}"/>
              </a:ext>
            </a:extLst>
          </p:cNvPr>
          <p:cNvSpPr>
            <a:spLocks noGrp="1"/>
          </p:cNvSpPr>
          <p:nvPr>
            <p:ph type="sldNum" sz="quarter" idx="12"/>
          </p:nvPr>
        </p:nvSpPr>
        <p:spPr>
          <a:xfrm>
            <a:off x="9448800" y="6471568"/>
            <a:ext cx="2743200" cy="365125"/>
          </a:xfrm>
        </p:spPr>
        <p:txBody>
          <a:bodyPr/>
          <a:lstStyle/>
          <a:p>
            <a:fld id="{3DDA233D-74E5-4871-94A0-ADA1F49F7BE0}" type="slidenum">
              <a:rPr lang="de-DE" smtClean="0"/>
              <a:t>1</a:t>
            </a:fld>
            <a:endParaRPr lang="de-DE" dirty="0"/>
          </a:p>
        </p:txBody>
      </p:sp>
      <p:grpSp>
        <p:nvGrpSpPr>
          <p:cNvPr id="11" name="Gruppieren 10"/>
          <p:cNvGrpSpPr/>
          <p:nvPr/>
        </p:nvGrpSpPr>
        <p:grpSpPr>
          <a:xfrm>
            <a:off x="5676082" y="5825237"/>
            <a:ext cx="5632278" cy="646331"/>
            <a:chOff x="5676082" y="4751890"/>
            <a:chExt cx="5632278" cy="646331"/>
          </a:xfrm>
        </p:grpSpPr>
        <p:sp>
          <p:nvSpPr>
            <p:cNvPr id="13" name="Rechteck 12">
              <a:extLst>
                <a:ext uri="{FF2B5EF4-FFF2-40B4-BE49-F238E27FC236}">
                  <a16:creationId xmlns:a16="http://schemas.microsoft.com/office/drawing/2014/main" id="{34DF2B6A-73D0-48FE-AFB1-8C241B546539}"/>
                </a:ext>
              </a:extLst>
            </p:cNvPr>
            <p:cNvSpPr/>
            <p:nvPr/>
          </p:nvSpPr>
          <p:spPr>
            <a:xfrm>
              <a:off x="5676082" y="4751890"/>
              <a:ext cx="442758" cy="646331"/>
            </a:xfrm>
            <a:prstGeom prst="rect">
              <a:avLst/>
            </a:prstGeom>
            <a:noFill/>
          </p:spPr>
          <p:txBody>
            <a:bodyPr wrap="square" lIns="91440" tIns="45720" rIns="91440" bIns="45720" anchor="ctr">
              <a:spAutoFit/>
            </a:bodyPr>
            <a:lstStyle/>
            <a:p>
              <a:pPr algn="ctr"/>
              <a:r>
                <a:rPr lang="en-GB" sz="3600" b="1" cap="none" spc="50" dirty="0">
                  <a:ln w="19050" cmpd="sng">
                    <a:solidFill>
                      <a:srgbClr val="FF0000"/>
                    </a:solidFill>
                    <a:prstDash val="solid"/>
                  </a:ln>
                  <a:solidFill>
                    <a:srgbClr val="FFFF00"/>
                  </a:solidFill>
                  <a:effectLst>
                    <a:glow rad="38100">
                      <a:schemeClr val="accent1">
                        <a:alpha val="40000"/>
                      </a:schemeClr>
                    </a:glow>
                  </a:effectLst>
                  <a:latin typeface="Arial" panose="020B0604020202020204" pitchFamily="34" charset="0"/>
                  <a:cs typeface="Arial" panose="020B0604020202020204" pitchFamily="34" charset="0"/>
                </a:rPr>
                <a:t>?</a:t>
              </a:r>
            </a:p>
          </p:txBody>
        </p:sp>
        <p:sp>
          <p:nvSpPr>
            <p:cNvPr id="14" name="Textfeld 13">
              <a:extLst>
                <a:ext uri="{FF2B5EF4-FFF2-40B4-BE49-F238E27FC236}">
                  <a16:creationId xmlns:a16="http://schemas.microsoft.com/office/drawing/2014/main" id="{84BCEA0A-1E27-40BD-B9C6-32C8A4C410B8}"/>
                </a:ext>
              </a:extLst>
            </p:cNvPr>
            <p:cNvSpPr txBox="1"/>
            <p:nvPr/>
          </p:nvSpPr>
          <p:spPr>
            <a:xfrm>
              <a:off x="6241409" y="4905778"/>
              <a:ext cx="5066951" cy="338554"/>
            </a:xfrm>
            <a:prstGeom prst="rect">
              <a:avLst/>
            </a:prstGeom>
            <a:noFill/>
          </p:spPr>
          <p:txBody>
            <a:bodyPr wrap="square" rtlCol="0" anchor="ctr">
              <a:spAutoFit/>
            </a:bodyPr>
            <a:lstStyle/>
            <a:p>
              <a:r>
                <a:rPr lang="en-GB" sz="1600" i="1" dirty="0">
                  <a:solidFill>
                    <a:schemeClr val="accent6">
                      <a:lumMod val="50000"/>
                    </a:schemeClr>
                  </a:solidFill>
                </a:rPr>
                <a:t>Slides where guidance of IWG SLR is appreciated</a:t>
              </a:r>
            </a:p>
          </p:txBody>
        </p:sp>
      </p:grpSp>
      <p:grpSp>
        <p:nvGrpSpPr>
          <p:cNvPr id="10" name="Gruppieren 9"/>
          <p:cNvGrpSpPr/>
          <p:nvPr/>
        </p:nvGrpSpPr>
        <p:grpSpPr>
          <a:xfrm>
            <a:off x="5507839" y="4352474"/>
            <a:ext cx="5800520" cy="338554"/>
            <a:chOff x="5507839" y="4352474"/>
            <a:chExt cx="5800520" cy="338554"/>
          </a:xfrm>
        </p:grpSpPr>
        <p:sp>
          <p:nvSpPr>
            <p:cNvPr id="15" name="Textfeld 14">
              <a:extLst>
                <a:ext uri="{FF2B5EF4-FFF2-40B4-BE49-F238E27FC236}">
                  <a16:creationId xmlns:a16="http://schemas.microsoft.com/office/drawing/2014/main" id="{57EFA1C3-C581-407F-905B-C5C224908E3B}"/>
                </a:ext>
              </a:extLst>
            </p:cNvPr>
            <p:cNvSpPr txBox="1"/>
            <p:nvPr/>
          </p:nvSpPr>
          <p:spPr>
            <a:xfrm>
              <a:off x="6241408" y="4352474"/>
              <a:ext cx="5066951" cy="338554"/>
            </a:xfrm>
            <a:prstGeom prst="rect">
              <a:avLst/>
            </a:prstGeom>
            <a:noFill/>
          </p:spPr>
          <p:txBody>
            <a:bodyPr wrap="square" rtlCol="0">
              <a:spAutoFit/>
            </a:bodyPr>
            <a:lstStyle/>
            <a:p>
              <a:r>
                <a:rPr lang="en-GB" sz="1600" dirty="0"/>
                <a:t>Changes/clarifications to the original text/structure</a:t>
              </a:r>
            </a:p>
          </p:txBody>
        </p:sp>
        <p:sp>
          <p:nvSpPr>
            <p:cNvPr id="16" name="Textfeld 15">
              <a:extLst>
                <a:ext uri="{FF2B5EF4-FFF2-40B4-BE49-F238E27FC236}">
                  <a16:creationId xmlns:a16="http://schemas.microsoft.com/office/drawing/2014/main" id="{4E8F9B52-9918-46B9-866E-414841E66E5F}"/>
                </a:ext>
              </a:extLst>
            </p:cNvPr>
            <p:cNvSpPr txBox="1"/>
            <p:nvPr/>
          </p:nvSpPr>
          <p:spPr>
            <a:xfrm>
              <a:off x="5507839" y="4352474"/>
              <a:ext cx="751284" cy="338554"/>
            </a:xfrm>
            <a:prstGeom prst="rect">
              <a:avLst/>
            </a:prstGeom>
            <a:noFill/>
          </p:spPr>
          <p:txBody>
            <a:bodyPr wrap="square" rtlCol="0">
              <a:spAutoFit/>
            </a:bodyPr>
            <a:lstStyle/>
            <a:p>
              <a:pPr algn="ctr"/>
              <a:r>
                <a:rPr lang="en-GB" sz="1600" dirty="0">
                  <a:solidFill>
                    <a:srgbClr val="FF0000"/>
                  </a:solidFill>
                </a:rPr>
                <a:t>text</a:t>
              </a:r>
            </a:p>
          </p:txBody>
        </p:sp>
      </p:grpSp>
      <p:grpSp>
        <p:nvGrpSpPr>
          <p:cNvPr id="12" name="Gruppieren 11"/>
          <p:cNvGrpSpPr/>
          <p:nvPr/>
        </p:nvGrpSpPr>
        <p:grpSpPr>
          <a:xfrm>
            <a:off x="5676082" y="4934967"/>
            <a:ext cx="5632278" cy="646331"/>
            <a:chOff x="5676082" y="5647514"/>
            <a:chExt cx="5632278" cy="646331"/>
          </a:xfrm>
        </p:grpSpPr>
        <p:sp>
          <p:nvSpPr>
            <p:cNvPr id="17" name="Rechteck 16">
              <a:extLst>
                <a:ext uri="{FF2B5EF4-FFF2-40B4-BE49-F238E27FC236}">
                  <a16:creationId xmlns:a16="http://schemas.microsoft.com/office/drawing/2014/main" id="{34DF2B6A-73D0-48FE-AFB1-8C241B546539}"/>
                </a:ext>
              </a:extLst>
            </p:cNvPr>
            <p:cNvSpPr/>
            <p:nvPr/>
          </p:nvSpPr>
          <p:spPr>
            <a:xfrm>
              <a:off x="5676082" y="5647514"/>
              <a:ext cx="442758" cy="646331"/>
            </a:xfrm>
            <a:prstGeom prst="rect">
              <a:avLst/>
            </a:prstGeom>
            <a:noFill/>
          </p:spPr>
          <p:txBody>
            <a:bodyPr wrap="square" lIns="91440" tIns="45720" rIns="91440" bIns="45720" anchor="ctr">
              <a:spAutoFit/>
            </a:bodyPr>
            <a:lstStyle/>
            <a:p>
              <a:pPr algn="ctr"/>
              <a:r>
                <a:rPr lang="en-GB" sz="3600" b="1" cap="none" spc="50" dirty="0">
                  <a:ln w="19050" cmpd="sng">
                    <a:solidFill>
                      <a:schemeClr val="accent1">
                        <a:lumMod val="50000"/>
                      </a:schemeClr>
                    </a:solidFill>
                    <a:prstDash val="solid"/>
                  </a:ln>
                  <a:solidFill>
                    <a:srgbClr val="92D050"/>
                  </a:solidFill>
                  <a:effectLst>
                    <a:glow rad="38100">
                      <a:schemeClr val="accent1">
                        <a:alpha val="40000"/>
                      </a:schemeClr>
                    </a:glow>
                  </a:effectLst>
                  <a:latin typeface="Arial" panose="020B0604020202020204" pitchFamily="34" charset="0"/>
                  <a:cs typeface="Arial" panose="020B0604020202020204" pitchFamily="34" charset="0"/>
                </a:rPr>
                <a:t>!</a:t>
              </a:r>
            </a:p>
          </p:txBody>
        </p:sp>
        <p:sp>
          <p:nvSpPr>
            <p:cNvPr id="18" name="Textfeld 17">
              <a:extLst>
                <a:ext uri="{FF2B5EF4-FFF2-40B4-BE49-F238E27FC236}">
                  <a16:creationId xmlns:a16="http://schemas.microsoft.com/office/drawing/2014/main" id="{84BCEA0A-1E27-40BD-B9C6-32C8A4C410B8}"/>
                </a:ext>
              </a:extLst>
            </p:cNvPr>
            <p:cNvSpPr txBox="1"/>
            <p:nvPr/>
          </p:nvSpPr>
          <p:spPr>
            <a:xfrm>
              <a:off x="6241409" y="5801402"/>
              <a:ext cx="5066951" cy="338554"/>
            </a:xfrm>
            <a:prstGeom prst="rect">
              <a:avLst/>
            </a:prstGeom>
            <a:noFill/>
          </p:spPr>
          <p:txBody>
            <a:bodyPr wrap="square" rtlCol="0" anchor="ctr">
              <a:spAutoFit/>
            </a:bodyPr>
            <a:lstStyle/>
            <a:p>
              <a:r>
                <a:rPr lang="en-GB" sz="1600" i="1" dirty="0">
                  <a:solidFill>
                    <a:schemeClr val="accent5">
                      <a:lumMod val="50000"/>
                    </a:schemeClr>
                  </a:solidFill>
                </a:rPr>
                <a:t>Slides with changes to existing requirements</a:t>
              </a:r>
            </a:p>
          </p:txBody>
        </p:sp>
      </p:grpSp>
      <p:sp>
        <p:nvSpPr>
          <p:cNvPr id="19" name="Rechteck 18">
            <a:extLst>
              <a:ext uri="{FF2B5EF4-FFF2-40B4-BE49-F238E27FC236}">
                <a16:creationId xmlns:a16="http://schemas.microsoft.com/office/drawing/2014/main" id="{63DBDBCF-DBE0-40F7-8A38-15D4DC32DBE1}"/>
              </a:ext>
            </a:extLst>
          </p:cNvPr>
          <p:cNvSpPr/>
          <p:nvPr/>
        </p:nvSpPr>
        <p:spPr>
          <a:xfrm>
            <a:off x="3493842" y="6148402"/>
            <a:ext cx="1701672" cy="276999"/>
          </a:xfrm>
          <a:prstGeom prst="rect">
            <a:avLst/>
          </a:prstGeom>
          <a:ln>
            <a:solidFill>
              <a:schemeClr val="accent6">
                <a:lumMod val="50000"/>
              </a:schemeClr>
            </a:solidFill>
          </a:ln>
        </p:spPr>
        <p:txBody>
          <a:bodyPr wrap="square">
            <a:spAutoFit/>
          </a:bodyPr>
          <a:lstStyle/>
          <a:p>
            <a:r>
              <a:rPr lang="en-GB" sz="1200" i="1" dirty="0">
                <a:solidFill>
                  <a:schemeClr val="accent6">
                    <a:lumMod val="50000"/>
                  </a:schemeClr>
                </a:solidFill>
              </a:rPr>
              <a:t>See comment on slide 2</a:t>
            </a:r>
            <a:endParaRPr lang="de-DE" sz="1200" i="1" dirty="0">
              <a:solidFill>
                <a:schemeClr val="accent6">
                  <a:lumMod val="50000"/>
                </a:schemeClr>
              </a:solidFill>
            </a:endParaRPr>
          </a:p>
        </p:txBody>
      </p:sp>
      <p:sp>
        <p:nvSpPr>
          <p:cNvPr id="20" name="Rechteck 19">
            <a:extLst>
              <a:ext uri="{FF2B5EF4-FFF2-40B4-BE49-F238E27FC236}">
                <a16:creationId xmlns:a16="http://schemas.microsoft.com/office/drawing/2014/main" id="{8AC202A9-9117-439E-869E-E66A04D69F20}"/>
              </a:ext>
            </a:extLst>
          </p:cNvPr>
          <p:cNvSpPr/>
          <p:nvPr/>
        </p:nvSpPr>
        <p:spPr>
          <a:xfrm>
            <a:off x="594361" y="5935745"/>
            <a:ext cx="2776912" cy="293821"/>
          </a:xfrm>
          <a:prstGeom prst="rect">
            <a:avLst/>
          </a:prstGeom>
          <a:no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1" name="Verbinder: gewinkelt 18">
            <a:extLst>
              <a:ext uri="{FF2B5EF4-FFF2-40B4-BE49-F238E27FC236}">
                <a16:creationId xmlns:a16="http://schemas.microsoft.com/office/drawing/2014/main" id="{4BB4F952-F4DC-4576-9869-A6CBCBFADECC}"/>
              </a:ext>
            </a:extLst>
          </p:cNvPr>
          <p:cNvCxnSpPr>
            <a:cxnSpLocks/>
            <a:stCxn id="20" idx="2"/>
            <a:endCxn id="19" idx="1"/>
          </p:cNvCxnSpPr>
          <p:nvPr/>
        </p:nvCxnSpPr>
        <p:spPr>
          <a:xfrm rot="16200000" flipH="1">
            <a:off x="2709661" y="5502721"/>
            <a:ext cx="57336" cy="1511025"/>
          </a:xfrm>
          <a:prstGeom prst="bentConnector2">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CasellaDiTesto 21">
            <a:extLst>
              <a:ext uri="{FF2B5EF4-FFF2-40B4-BE49-F238E27FC236}">
                <a16:creationId xmlns:a16="http://schemas.microsoft.com/office/drawing/2014/main" id="{99E35F1F-3A2D-4C7A-97B5-802F7C0212B5}"/>
              </a:ext>
            </a:extLst>
          </p:cNvPr>
          <p:cNvSpPr txBox="1"/>
          <p:nvPr/>
        </p:nvSpPr>
        <p:spPr>
          <a:xfrm>
            <a:off x="10303475" y="262393"/>
            <a:ext cx="1122423" cy="369332"/>
          </a:xfrm>
          <a:prstGeom prst="rect">
            <a:avLst/>
          </a:prstGeom>
          <a:noFill/>
          <a:ln w="28575">
            <a:solidFill>
              <a:srgbClr val="FF0000"/>
            </a:solidFill>
          </a:ln>
        </p:spPr>
        <p:txBody>
          <a:bodyPr wrap="none" rtlCol="0">
            <a:spAutoFit/>
          </a:bodyPr>
          <a:lstStyle/>
          <a:p>
            <a:r>
              <a:rPr lang="it-IT" b="1" dirty="0"/>
              <a:t>SLR-30-12</a:t>
            </a:r>
          </a:p>
        </p:txBody>
      </p:sp>
    </p:spTree>
    <p:extLst>
      <p:ext uri="{BB962C8B-B14F-4D97-AF65-F5344CB8AC3E}">
        <p14:creationId xmlns:p14="http://schemas.microsoft.com/office/powerpoint/2010/main" val="3210179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
            <a:extLst>
              <a:ext uri="{FF2B5EF4-FFF2-40B4-BE49-F238E27FC236}">
                <a16:creationId xmlns:a16="http://schemas.microsoft.com/office/drawing/2014/main" id="{D3AEBC03-8D65-4BE9-A46E-0A41ADC93A73}"/>
              </a:ext>
            </a:extLst>
          </p:cNvPr>
          <p:cNvSpPr>
            <a:spLocks noChangeArrowheads="1"/>
          </p:cNvSpPr>
          <p:nvPr/>
        </p:nvSpPr>
        <p:spPr bwMode="auto">
          <a:xfrm>
            <a:off x="6317403" y="1057504"/>
            <a:ext cx="5551200" cy="5691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lang="en-GB" altLang="de-DE" sz="900" b="1" dirty="0">
                <a:solidFill>
                  <a:srgbClr val="FF0000"/>
                </a:solidFill>
              </a:rPr>
              <a:t>[5.6.7.	</a:t>
            </a:r>
            <a:r>
              <a:rPr lang="en-GB" altLang="de-DE" sz="900" b="1" dirty="0">
                <a:solidFill>
                  <a:srgbClr val="FF0000"/>
                </a:solidFill>
                <a:ea typeface="Times New Roman" panose="02020603050405020304" pitchFamily="18" charset="0"/>
              </a:rPr>
              <a:t>Failure provisions.</a:t>
            </a:r>
          </a:p>
          <a:p>
            <a:pPr marL="534988" lvl="0" indent="-534988"/>
            <a:r>
              <a:rPr lang="en-GB" altLang="de-DE" sz="900" dirty="0">
                <a:ea typeface="Times New Roman" panose="02020603050405020304" pitchFamily="18" charset="0"/>
              </a:rPr>
              <a:t>	For direction-indicator lamps of categories 1, 1a,1b, 2a, 2b, 11, 11a, 11b, 11c and 12 a signal for activation of the tell-tale prescribed in paragraph 6.5.8. of  Regulation No. 48 or paragraph 6.3.8. of Regulation No. 53 shall be produced if (notwithstanding the provisions stated in paragraph 4.6.):</a:t>
            </a:r>
          </a:p>
          <a:p>
            <a:pPr marL="992188" lvl="1" indent="-449263"/>
            <a:r>
              <a:rPr lang="en-GB" altLang="de-DE" sz="900" dirty="0">
                <a:ea typeface="Times New Roman" panose="02020603050405020304" pitchFamily="18" charset="0"/>
              </a:rPr>
              <a:t>(a)	Any one light source has failed; or</a:t>
            </a:r>
          </a:p>
          <a:p>
            <a:pPr marL="992188" lvl="1" indent="-449263"/>
            <a:r>
              <a:rPr lang="en-GB" altLang="de-DE" sz="900" dirty="0">
                <a:ea typeface="Times New Roman" panose="02020603050405020304" pitchFamily="18" charset="0"/>
              </a:rPr>
              <a:t>(b)	In the case of a lamp designed for only two light sources, the intensity in the axis of reference is less than 50 per cent of the minimum intensity; or</a:t>
            </a:r>
          </a:p>
          <a:p>
            <a:pPr marL="992188" lvl="1" indent="-449263"/>
            <a:r>
              <a:rPr lang="en-GB" altLang="de-DE" sz="900" dirty="0">
                <a:ea typeface="Times New Roman" panose="02020603050405020304" pitchFamily="18" charset="0"/>
              </a:rPr>
              <a:t>(c)	As a consequence of a failure of one or more light sources, the intensity in one of the following directions as indicated in paragraph 2.1. of Annex 3, is less than the minimum intensity required:</a:t>
            </a:r>
          </a:p>
          <a:p>
            <a:pPr marL="1449388" lvl="2" indent="-458788"/>
            <a:r>
              <a:rPr lang="en-GB" altLang="de-DE" sz="900" dirty="0">
                <a:ea typeface="Times New Roman" panose="02020603050405020304" pitchFamily="18" charset="0"/>
              </a:rPr>
              <a:t>(</a:t>
            </a:r>
            <a:r>
              <a:rPr lang="en-GB" altLang="de-DE" sz="900" dirty="0" err="1">
                <a:ea typeface="Times New Roman" panose="02020603050405020304" pitchFamily="18" charset="0"/>
              </a:rPr>
              <a:t>i</a:t>
            </a:r>
            <a:r>
              <a:rPr lang="en-GB" altLang="de-DE" sz="900" dirty="0">
                <a:ea typeface="Times New Roman" panose="02020603050405020304" pitchFamily="18" charset="0"/>
              </a:rPr>
              <a:t>)	H=0°, V=0°</a:t>
            </a:r>
          </a:p>
          <a:p>
            <a:pPr marL="1449388" lvl="2" indent="-458788"/>
            <a:r>
              <a:rPr lang="en-GB" altLang="de-DE" sz="900" dirty="0">
                <a:ea typeface="Times New Roman" panose="02020603050405020304" pitchFamily="18" charset="0"/>
              </a:rPr>
              <a:t>(ii)	H=20° to the outside of the vehicle, V= +5°</a:t>
            </a:r>
          </a:p>
          <a:p>
            <a:pPr marL="1449388" lvl="2" indent="-458788"/>
            <a:r>
              <a:rPr lang="en-GB" altLang="de-DE" sz="900" dirty="0">
                <a:ea typeface="Times New Roman" panose="02020603050405020304" pitchFamily="18" charset="0"/>
              </a:rPr>
              <a:t>(iii)	H=10° to the inside of the vehicle, V= 0°.</a:t>
            </a:r>
            <a:r>
              <a:rPr lang="en-GB" altLang="de-DE" sz="900" b="1" dirty="0">
                <a:solidFill>
                  <a:srgbClr val="FF0000"/>
                </a:solidFill>
                <a:ea typeface="Times New Roman" panose="02020603050405020304" pitchFamily="18" charset="0"/>
              </a:rPr>
              <a:t>]</a:t>
            </a:r>
          </a:p>
        </p:txBody>
      </p:sp>
      <p:sp>
        <p:nvSpPr>
          <p:cNvPr id="14" name="Rechteck 13">
            <a:extLst>
              <a:ext uri="{FF2B5EF4-FFF2-40B4-BE49-F238E27FC236}">
                <a16:creationId xmlns:a16="http://schemas.microsoft.com/office/drawing/2014/main" id="{E53CCB85-94CD-4806-9909-658DD0B55A4B}"/>
              </a:ext>
            </a:extLst>
          </p:cNvPr>
          <p:cNvSpPr/>
          <p:nvPr/>
        </p:nvSpPr>
        <p:spPr>
          <a:xfrm>
            <a:off x="437323" y="109330"/>
            <a:ext cx="11301672" cy="66000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feld 3">
            <a:extLst>
              <a:ext uri="{FF2B5EF4-FFF2-40B4-BE49-F238E27FC236}">
                <a16:creationId xmlns:a16="http://schemas.microsoft.com/office/drawing/2014/main" id="{7D0B8422-FC5F-4527-A891-842FA068F4E9}"/>
              </a:ext>
            </a:extLst>
          </p:cNvPr>
          <p:cNvSpPr txBox="1"/>
          <p:nvPr/>
        </p:nvSpPr>
        <p:spPr>
          <a:xfrm>
            <a:off x="453006" y="184558"/>
            <a:ext cx="10888910" cy="584775"/>
          </a:xfrm>
          <a:prstGeom prst="rect">
            <a:avLst/>
          </a:prstGeom>
          <a:noFill/>
        </p:spPr>
        <p:txBody>
          <a:bodyPr wrap="square" rtlCol="0">
            <a:spAutoFit/>
          </a:bodyPr>
          <a:lstStyle/>
          <a:p>
            <a:r>
              <a:rPr lang="en-GB" sz="1600" b="1" dirty="0"/>
              <a:t>Regulation No. 148 [LSD] – Stage II</a:t>
            </a:r>
          </a:p>
          <a:p>
            <a:r>
              <a:rPr lang="en-GB" sz="1600" b="1" dirty="0"/>
              <a:t>Draft Proposal Part 5. – Par. 5.6. (cont‘d)</a:t>
            </a:r>
          </a:p>
        </p:txBody>
      </p:sp>
      <p:sp>
        <p:nvSpPr>
          <p:cNvPr id="6" name="Textfeld 5">
            <a:extLst>
              <a:ext uri="{FF2B5EF4-FFF2-40B4-BE49-F238E27FC236}">
                <a16:creationId xmlns:a16="http://schemas.microsoft.com/office/drawing/2014/main" id="{4B77080E-B583-4E0A-A106-5EE309C201AE}"/>
              </a:ext>
            </a:extLst>
          </p:cNvPr>
          <p:cNvSpPr txBox="1"/>
          <p:nvPr/>
        </p:nvSpPr>
        <p:spPr>
          <a:xfrm>
            <a:off x="1961201" y="779184"/>
            <a:ext cx="2189526" cy="276999"/>
          </a:xfrm>
          <a:prstGeom prst="rect">
            <a:avLst/>
          </a:prstGeom>
          <a:noFill/>
        </p:spPr>
        <p:txBody>
          <a:bodyPr wrap="square" rtlCol="0">
            <a:spAutoFit/>
          </a:bodyPr>
          <a:lstStyle/>
          <a:p>
            <a:pPr algn="ctr"/>
            <a:r>
              <a:rPr lang="en-GB" sz="1200" b="1" dirty="0"/>
              <a:t>Existing Text</a:t>
            </a:r>
          </a:p>
        </p:txBody>
      </p:sp>
      <p:sp>
        <p:nvSpPr>
          <p:cNvPr id="7" name="Textfeld 6">
            <a:extLst>
              <a:ext uri="{FF2B5EF4-FFF2-40B4-BE49-F238E27FC236}">
                <a16:creationId xmlns:a16="http://schemas.microsoft.com/office/drawing/2014/main" id="{C3837C94-65C1-4342-87C8-050C2F18A7F0}"/>
              </a:ext>
            </a:extLst>
          </p:cNvPr>
          <p:cNvSpPr txBox="1"/>
          <p:nvPr/>
        </p:nvSpPr>
        <p:spPr>
          <a:xfrm>
            <a:off x="7998240" y="779184"/>
            <a:ext cx="2189526" cy="276999"/>
          </a:xfrm>
          <a:prstGeom prst="rect">
            <a:avLst/>
          </a:prstGeom>
          <a:noFill/>
        </p:spPr>
        <p:txBody>
          <a:bodyPr wrap="square" rtlCol="0">
            <a:spAutoFit/>
          </a:bodyPr>
          <a:lstStyle/>
          <a:p>
            <a:pPr algn="ctr"/>
            <a:r>
              <a:rPr lang="en-GB" sz="1200" b="1" dirty="0"/>
              <a:t>New Text</a:t>
            </a:r>
          </a:p>
        </p:txBody>
      </p:sp>
      <p:cxnSp>
        <p:nvCxnSpPr>
          <p:cNvPr id="9" name="Gerader Verbinder 8">
            <a:extLst>
              <a:ext uri="{FF2B5EF4-FFF2-40B4-BE49-F238E27FC236}">
                <a16:creationId xmlns:a16="http://schemas.microsoft.com/office/drawing/2014/main" id="{FF97CE65-8C00-43EB-9E90-43DEE51EF5C6}"/>
              </a:ext>
            </a:extLst>
          </p:cNvPr>
          <p:cNvCxnSpPr/>
          <p:nvPr/>
        </p:nvCxnSpPr>
        <p:spPr>
          <a:xfrm>
            <a:off x="5938988" y="1012879"/>
            <a:ext cx="0" cy="5830511"/>
          </a:xfrm>
          <a:prstGeom prst="line">
            <a:avLst/>
          </a:prstGeom>
        </p:spPr>
        <p:style>
          <a:lnRef idx="1">
            <a:schemeClr val="accent1"/>
          </a:lnRef>
          <a:fillRef idx="0">
            <a:schemeClr val="accent1"/>
          </a:fillRef>
          <a:effectRef idx="0">
            <a:schemeClr val="accent1"/>
          </a:effectRef>
          <a:fontRef idx="minor">
            <a:schemeClr val="tx1"/>
          </a:fontRef>
        </p:style>
      </p:cxnSp>
      <p:sp>
        <p:nvSpPr>
          <p:cNvPr id="12" name="Rechteck 11">
            <a:extLst>
              <a:ext uri="{FF2B5EF4-FFF2-40B4-BE49-F238E27FC236}">
                <a16:creationId xmlns:a16="http://schemas.microsoft.com/office/drawing/2014/main" id="{EA37DEFD-612A-462E-AD98-2152410686B7}"/>
              </a:ext>
            </a:extLst>
          </p:cNvPr>
          <p:cNvSpPr/>
          <p:nvPr/>
        </p:nvSpPr>
        <p:spPr>
          <a:xfrm>
            <a:off x="8948513" y="3671610"/>
            <a:ext cx="1701014" cy="276999"/>
          </a:xfrm>
          <a:prstGeom prst="rect">
            <a:avLst/>
          </a:prstGeom>
          <a:ln>
            <a:solidFill>
              <a:schemeClr val="accent6">
                <a:lumMod val="50000"/>
              </a:schemeClr>
            </a:solidFill>
          </a:ln>
        </p:spPr>
        <p:txBody>
          <a:bodyPr wrap="square">
            <a:spAutoFit/>
          </a:bodyPr>
          <a:lstStyle/>
          <a:p>
            <a:r>
              <a:rPr lang="en-GB" sz="1200" i="1" dirty="0">
                <a:solidFill>
                  <a:schemeClr val="accent6">
                    <a:lumMod val="50000"/>
                  </a:schemeClr>
                </a:solidFill>
              </a:rPr>
              <a:t>See comment on slide 2</a:t>
            </a:r>
            <a:endParaRPr lang="de-DE" sz="1200" i="1" dirty="0">
              <a:solidFill>
                <a:schemeClr val="accent6">
                  <a:lumMod val="50000"/>
                </a:schemeClr>
              </a:solidFill>
            </a:endParaRPr>
          </a:p>
        </p:txBody>
      </p:sp>
      <p:sp>
        <p:nvSpPr>
          <p:cNvPr id="13" name="Rechteck 12">
            <a:extLst>
              <a:ext uri="{FF2B5EF4-FFF2-40B4-BE49-F238E27FC236}">
                <a16:creationId xmlns:a16="http://schemas.microsoft.com/office/drawing/2014/main" id="{4E16FEFF-8665-498F-A589-28DC41E6BDB7}"/>
              </a:ext>
            </a:extLst>
          </p:cNvPr>
          <p:cNvSpPr/>
          <p:nvPr/>
        </p:nvSpPr>
        <p:spPr>
          <a:xfrm>
            <a:off x="6327342" y="1080805"/>
            <a:ext cx="5541261" cy="2005295"/>
          </a:xfrm>
          <a:prstGeom prst="rect">
            <a:avLst/>
          </a:prstGeom>
          <a:no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6" name="Verbinder: gewinkelt 18">
            <a:extLst>
              <a:ext uri="{FF2B5EF4-FFF2-40B4-BE49-F238E27FC236}">
                <a16:creationId xmlns:a16="http://schemas.microsoft.com/office/drawing/2014/main" id="{0658BE05-F6B9-4A93-A8FC-6DC0F405F3E5}"/>
              </a:ext>
            </a:extLst>
          </p:cNvPr>
          <p:cNvCxnSpPr>
            <a:cxnSpLocks/>
            <a:stCxn id="13" idx="2"/>
            <a:endCxn id="12" idx="0"/>
          </p:cNvCxnSpPr>
          <p:nvPr/>
        </p:nvCxnSpPr>
        <p:spPr>
          <a:xfrm rot="16200000" flipH="1">
            <a:off x="9155741" y="3028331"/>
            <a:ext cx="585510" cy="701047"/>
          </a:xfrm>
          <a:prstGeom prst="bentConnector3">
            <a:avLst>
              <a:gd name="adj1" fmla="val 50000"/>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 name="Foliennummernplatzhalter 1">
            <a:extLst>
              <a:ext uri="{FF2B5EF4-FFF2-40B4-BE49-F238E27FC236}">
                <a16:creationId xmlns:a16="http://schemas.microsoft.com/office/drawing/2014/main" id="{DB6D64F5-56A6-4309-A354-A955635B10C8}"/>
              </a:ext>
            </a:extLst>
          </p:cNvPr>
          <p:cNvSpPr>
            <a:spLocks noGrp="1"/>
          </p:cNvSpPr>
          <p:nvPr>
            <p:ph type="sldNum" sz="quarter" idx="12"/>
          </p:nvPr>
        </p:nvSpPr>
        <p:spPr/>
        <p:txBody>
          <a:bodyPr/>
          <a:lstStyle/>
          <a:p>
            <a:fld id="{3DDA233D-74E5-4871-94A0-ADA1F49F7BE0}" type="slidenum">
              <a:rPr lang="de-DE" smtClean="0"/>
              <a:t>10</a:t>
            </a:fld>
            <a:endParaRPr lang="de-DE" dirty="0"/>
          </a:p>
        </p:txBody>
      </p:sp>
      <p:sp>
        <p:nvSpPr>
          <p:cNvPr id="18" name="Textfeld 17">
            <a:extLst>
              <a:ext uri="{FF2B5EF4-FFF2-40B4-BE49-F238E27FC236}">
                <a16:creationId xmlns:a16="http://schemas.microsoft.com/office/drawing/2014/main" id="{DE929471-E3FE-42D3-B6DA-0124866BF04F}"/>
              </a:ext>
            </a:extLst>
          </p:cNvPr>
          <p:cNvSpPr txBox="1"/>
          <p:nvPr/>
        </p:nvSpPr>
        <p:spPr>
          <a:xfrm>
            <a:off x="5884801" y="208728"/>
            <a:ext cx="5782624" cy="461665"/>
          </a:xfrm>
          <a:prstGeom prst="rect">
            <a:avLst/>
          </a:prstGeom>
          <a:noFill/>
        </p:spPr>
        <p:txBody>
          <a:bodyPr wrap="square" rtlCol="0">
            <a:spAutoFit/>
          </a:bodyPr>
          <a:lstStyle/>
          <a:p>
            <a:pPr algn="r"/>
            <a:r>
              <a:rPr lang="en-GB" sz="2400" b="1" dirty="0"/>
              <a:t>Direction indicator lamps</a:t>
            </a:r>
          </a:p>
        </p:txBody>
      </p:sp>
      <p:sp>
        <p:nvSpPr>
          <p:cNvPr id="19" name="Rechteck 18">
            <a:extLst>
              <a:ext uri="{FF2B5EF4-FFF2-40B4-BE49-F238E27FC236}">
                <a16:creationId xmlns:a16="http://schemas.microsoft.com/office/drawing/2014/main" id="{88483CE1-086A-4A01-8845-B43D7A270BF6}"/>
              </a:ext>
            </a:extLst>
          </p:cNvPr>
          <p:cNvSpPr/>
          <p:nvPr/>
        </p:nvSpPr>
        <p:spPr>
          <a:xfrm>
            <a:off x="4565471" y="116165"/>
            <a:ext cx="442758" cy="646331"/>
          </a:xfrm>
          <a:prstGeom prst="rect">
            <a:avLst/>
          </a:prstGeom>
          <a:noFill/>
        </p:spPr>
        <p:txBody>
          <a:bodyPr wrap="square" lIns="91440" tIns="45720" rIns="91440" bIns="45720">
            <a:spAutoFit/>
          </a:bodyPr>
          <a:lstStyle/>
          <a:p>
            <a:pPr algn="ctr"/>
            <a:r>
              <a:rPr lang="de-DE" sz="3600" b="1" cap="none" spc="50" dirty="0">
                <a:ln w="19050" cmpd="sng">
                  <a:solidFill>
                    <a:srgbClr val="FF0000"/>
                  </a:solidFill>
                  <a:prstDash val="solid"/>
                </a:ln>
                <a:solidFill>
                  <a:srgbClr val="FFFF00"/>
                </a:solidFill>
                <a:effectLst>
                  <a:glow rad="38100">
                    <a:schemeClr val="accent1">
                      <a:alpha val="40000"/>
                    </a:schemeClr>
                  </a:glow>
                </a:effectLst>
                <a:latin typeface="Arial" panose="020B0604020202020204" pitchFamily="34" charset="0"/>
                <a:cs typeface="Arial" panose="020B0604020202020204" pitchFamily="34" charset="0"/>
              </a:rPr>
              <a:t>?</a:t>
            </a:r>
          </a:p>
        </p:txBody>
      </p:sp>
      <p:sp>
        <p:nvSpPr>
          <p:cNvPr id="20" name="CasellaDiTesto 3">
            <a:extLst>
              <a:ext uri="{FF2B5EF4-FFF2-40B4-BE49-F238E27FC236}">
                <a16:creationId xmlns:a16="http://schemas.microsoft.com/office/drawing/2014/main" id="{FDC3B19E-EA10-42DE-B29F-323C1BC01F71}"/>
              </a:ext>
            </a:extLst>
          </p:cNvPr>
          <p:cNvSpPr txBox="1"/>
          <p:nvPr/>
        </p:nvSpPr>
        <p:spPr>
          <a:xfrm>
            <a:off x="63546" y="6433487"/>
            <a:ext cx="2060818" cy="369332"/>
          </a:xfrm>
          <a:prstGeom prst="rect">
            <a:avLst/>
          </a:prstGeom>
          <a:noFill/>
          <a:ln w="28575">
            <a:solidFill>
              <a:srgbClr val="00B0F0"/>
            </a:solidFill>
          </a:ln>
        </p:spPr>
        <p:txBody>
          <a:bodyPr wrap="square" rtlCol="0">
            <a:spAutoFit/>
          </a:bodyPr>
          <a:lstStyle/>
          <a:p>
            <a:pPr algn="r"/>
            <a:r>
              <a:rPr lang="it-IT" b="1" dirty="0">
                <a:solidFill>
                  <a:srgbClr val="00B0F0"/>
                </a:solidFill>
              </a:rPr>
              <a:t>GTBWGSL 426 Rev1</a:t>
            </a:r>
          </a:p>
        </p:txBody>
      </p:sp>
    </p:spTree>
    <p:extLst>
      <p:ext uri="{BB962C8B-B14F-4D97-AF65-F5344CB8AC3E}">
        <p14:creationId xmlns:p14="http://schemas.microsoft.com/office/powerpoint/2010/main" val="14891206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
            <a:extLst>
              <a:ext uri="{FF2B5EF4-FFF2-40B4-BE49-F238E27FC236}">
                <a16:creationId xmlns:a16="http://schemas.microsoft.com/office/drawing/2014/main" id="{D3AEBC03-8D65-4BE9-A46E-0A41ADC93A73}"/>
              </a:ext>
            </a:extLst>
          </p:cNvPr>
          <p:cNvSpPr>
            <a:spLocks noChangeArrowheads="1"/>
          </p:cNvSpPr>
          <p:nvPr/>
        </p:nvSpPr>
        <p:spPr bwMode="auto">
          <a:xfrm>
            <a:off x="6317403" y="1057504"/>
            <a:ext cx="5551200" cy="5691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kumimoji="0" lang="en-GB" altLang="de-DE" sz="900" b="0" i="0" u="none" strike="noStrike" cap="none" normalizeH="0" baseline="0" dirty="0">
                <a:ln>
                  <a:noFill/>
                </a:ln>
                <a:solidFill>
                  <a:schemeClr val="tx1"/>
                </a:solidFill>
                <a:effectLst/>
                <a:ea typeface="Times New Roman" panose="02020603050405020304" pitchFamily="18" charset="0"/>
              </a:rPr>
              <a:t>5.7.	</a:t>
            </a:r>
            <a:r>
              <a:rPr kumimoji="0" lang="en-GB" altLang="de-DE" sz="900" b="1" i="0" u="none" strike="noStrike" cap="none" normalizeH="0" baseline="0" dirty="0">
                <a:ln>
                  <a:noFill/>
                </a:ln>
                <a:solidFill>
                  <a:srgbClr val="FF0000"/>
                </a:solidFill>
                <a:effectLst/>
                <a:ea typeface="Times New Roman" panose="02020603050405020304" pitchFamily="18" charset="0"/>
              </a:rPr>
              <a:t>Side marker lamps (</a:t>
            </a:r>
            <a:r>
              <a:rPr lang="en-GB" altLang="de-DE" sz="900" b="1" dirty="0">
                <a:solidFill>
                  <a:srgbClr val="FF0000"/>
                </a:solidFill>
                <a:ea typeface="Times New Roman" panose="02020603050405020304" pitchFamily="18" charset="0"/>
              </a:rPr>
              <a:t>SM1, SM2)</a:t>
            </a:r>
            <a:endParaRPr kumimoji="0" lang="en-GB" altLang="de-DE" sz="900" b="1" i="0" u="none" strike="noStrike" cap="none" normalizeH="0" baseline="0" dirty="0">
              <a:ln>
                <a:noFill/>
              </a:ln>
              <a:solidFill>
                <a:srgbClr val="FF0000"/>
              </a:solidFill>
              <a:effectLst/>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5.7.1.	</a:t>
            </a:r>
            <a:r>
              <a:rPr kumimoji="0" lang="en-GB" altLang="de-DE" sz="900" b="1" i="0" u="none" strike="noStrike" cap="none" normalizeH="0" baseline="0" dirty="0">
                <a:ln>
                  <a:noFill/>
                </a:ln>
                <a:solidFill>
                  <a:srgbClr val="FF0000"/>
                </a:solidFill>
                <a:effectLst/>
                <a:ea typeface="Times New Roman" panose="02020603050405020304" pitchFamily="18" charset="0"/>
              </a:rPr>
              <a:t>Luminous intensity:</a:t>
            </a:r>
          </a:p>
          <a:p>
            <a:pPr marL="534988" lvl="0" indent="-534988"/>
            <a:r>
              <a:rPr lang="en-GB" altLang="de-DE" sz="900" dirty="0">
                <a:ea typeface="Times New Roman" panose="02020603050405020304" pitchFamily="18" charset="0"/>
              </a:rPr>
              <a:t>	</a:t>
            </a:r>
            <a:r>
              <a:rPr kumimoji="0" lang="en-GB" altLang="de-DE" sz="900" b="0" i="0" u="none" strike="noStrike" cap="none" normalizeH="0" baseline="0" dirty="0">
                <a:ln>
                  <a:noFill/>
                </a:ln>
                <a:solidFill>
                  <a:schemeClr val="tx1"/>
                </a:solidFill>
                <a:effectLst/>
                <a:ea typeface="Times New Roman" panose="02020603050405020304" pitchFamily="18" charset="0"/>
              </a:rPr>
              <a:t>The light emitted by each of the two </a:t>
            </a:r>
            <a:r>
              <a:rPr lang="en-GB" sz="900" b="1" strike="sngStrike" dirty="0">
                <a:solidFill>
                  <a:srgbClr val="FF0000"/>
                </a:solidFill>
              </a:rPr>
              <a:t>lamps</a:t>
            </a:r>
            <a:r>
              <a:rPr lang="en-GB" sz="900" dirty="0"/>
              <a:t> </a:t>
            </a:r>
            <a:r>
              <a:rPr lang="en-GB" sz="900" b="1" dirty="0">
                <a:solidFill>
                  <a:srgbClr val="FF0000"/>
                </a:solidFill>
              </a:rPr>
              <a:t>samples</a:t>
            </a:r>
            <a:r>
              <a:rPr lang="en-GB" sz="900" dirty="0">
                <a:solidFill>
                  <a:srgbClr val="FF0000"/>
                </a:solidFill>
              </a:rPr>
              <a:t> </a:t>
            </a:r>
            <a:r>
              <a:rPr kumimoji="0" lang="en-GB" altLang="de-DE" sz="900" b="0" i="0" u="none" strike="noStrike" cap="none" normalizeH="0" baseline="0" dirty="0">
                <a:ln>
                  <a:noFill/>
                </a:ln>
                <a:solidFill>
                  <a:schemeClr val="tx1"/>
                </a:solidFill>
                <a:effectLst/>
                <a:ea typeface="Times New Roman" panose="02020603050405020304" pitchFamily="18" charset="0"/>
              </a:rPr>
              <a:t>supplied shall meet the requirements in Table </a:t>
            </a:r>
            <a:r>
              <a:rPr lang="en-GB" altLang="de-DE" sz="900" dirty="0">
                <a:ea typeface="Times New Roman" panose="02020603050405020304" pitchFamily="18" charset="0"/>
              </a:rPr>
              <a:t>9</a:t>
            </a:r>
            <a:r>
              <a:rPr kumimoji="0" lang="en-GB" altLang="de-DE" sz="900" b="0" i="0" u="none" strike="noStrike" cap="none" normalizeH="0" baseline="0" dirty="0">
                <a:ln>
                  <a:noFill/>
                </a:ln>
                <a:solidFill>
                  <a:schemeClr val="tx1"/>
                </a:solidFill>
                <a:effectLst/>
                <a:ea typeface="Times New Roman" panose="02020603050405020304" pitchFamily="18" charset="0"/>
              </a:rPr>
              <a:t>.</a:t>
            </a:r>
            <a:endParaRPr kumimoji="0" lang="en-GB" altLang="de-DE" sz="9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lvl="0" indent="-534988"/>
            <a:r>
              <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r>
              <a:rPr kumimoji="0" lang="en-GB" altLang="de-DE" sz="900" b="1" i="0" u="none" strike="noStrike" cap="none" normalizeH="0" baseline="0" dirty="0">
                <a:ln>
                  <a:noFill/>
                </a:ln>
                <a:solidFill>
                  <a:srgbClr val="FF0000"/>
                </a:solidFill>
                <a:effectLst/>
                <a:latin typeface="+mn-lt"/>
                <a:cs typeface="Times New Roman" panose="02020603050405020304" pitchFamily="18" charset="0"/>
              </a:rPr>
              <a:t>Table 9: </a:t>
            </a:r>
            <a:r>
              <a:rPr kumimoji="0" lang="en-GB" altLang="de-DE" sz="900" b="1" i="0" u="none" strike="noStrike" cap="none" normalizeH="0" baseline="0" dirty="0">
                <a:ln>
                  <a:noFill/>
                </a:ln>
                <a:solidFill>
                  <a:schemeClr val="tx1"/>
                </a:solidFill>
                <a:effectLst/>
                <a:latin typeface="+mn-lt"/>
                <a:cs typeface="Times New Roman" panose="02020603050405020304" pitchFamily="18" charset="0"/>
              </a:rPr>
              <a:t>Luminous intensities for side marker lamps</a:t>
            </a:r>
            <a:endParaRPr kumimoji="0" lang="en-GB" altLang="de-DE" sz="900" b="0" i="0" u="none" strike="noStrike" cap="none" normalizeH="0" baseline="0" dirty="0">
              <a:ln>
                <a:noFill/>
              </a:ln>
              <a:solidFill>
                <a:schemeClr val="tx1"/>
              </a:solidFill>
              <a:effectLst/>
              <a:latin typeface="+mn-lt"/>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5.7.2.	</a:t>
            </a:r>
            <a:r>
              <a:rPr kumimoji="0" lang="en-GB" altLang="de-DE" sz="900" b="1" i="0" u="none" strike="noStrike" cap="none" normalizeH="0" baseline="0" dirty="0">
                <a:ln>
                  <a:noFill/>
                </a:ln>
                <a:solidFill>
                  <a:srgbClr val="FF0000"/>
                </a:solidFill>
                <a:effectLst/>
                <a:ea typeface="Times New Roman" panose="02020603050405020304" pitchFamily="18" charset="0"/>
              </a:rPr>
              <a:t>Standard light distribution:</a:t>
            </a:r>
          </a:p>
          <a:p>
            <a:pPr marL="534988" lvl="0" indent="-534988"/>
            <a:r>
              <a:rPr lang="en-GB" altLang="de-DE" sz="900" b="1" dirty="0">
                <a:solidFill>
                  <a:srgbClr val="FF0000"/>
                </a:solidFill>
                <a:ea typeface="Times New Roman" panose="02020603050405020304" pitchFamily="18" charset="0"/>
              </a:rPr>
              <a:t>5.7.2.1.</a:t>
            </a:r>
            <a:r>
              <a:rPr lang="en-GB" altLang="de-DE" sz="900" dirty="0">
                <a:ea typeface="Times New Roman" panose="02020603050405020304" pitchFamily="18" charset="0"/>
              </a:rPr>
              <a:t>	</a:t>
            </a:r>
            <a:r>
              <a:rPr lang="en-GB" sz="900" dirty="0"/>
              <a:t>Outside the reference axis and within the angular fields defined in the diagrams in Part C of Annex 2, the intensity of the light emitted by each </a:t>
            </a:r>
            <a:r>
              <a:rPr lang="en-GB" sz="900" b="1" strike="sngStrike" dirty="0">
                <a:solidFill>
                  <a:srgbClr val="FF0000"/>
                </a:solidFill>
              </a:rPr>
              <a:t>lamp</a:t>
            </a:r>
            <a:r>
              <a:rPr lang="en-GB" sz="900" dirty="0"/>
              <a:t> </a:t>
            </a:r>
            <a:r>
              <a:rPr lang="en-GB" sz="900" b="1" dirty="0">
                <a:solidFill>
                  <a:srgbClr val="FF0000"/>
                </a:solidFill>
              </a:rPr>
              <a:t>sample</a:t>
            </a:r>
            <a:r>
              <a:rPr lang="en-GB" sz="900" dirty="0">
                <a:solidFill>
                  <a:srgbClr val="FF0000"/>
                </a:solidFill>
              </a:rPr>
              <a:t> </a:t>
            </a:r>
            <a:r>
              <a:rPr lang="en-GB" sz="900" dirty="0"/>
              <a:t>supplied </a:t>
            </a:r>
            <a:r>
              <a:rPr lang="en-GB" sz="900" b="1" strike="sngStrike" dirty="0">
                <a:solidFill>
                  <a:srgbClr val="FF0000"/>
                </a:solidFill>
              </a:rPr>
              <a:t>shall</a:t>
            </a:r>
            <a:r>
              <a:rPr lang="en-GB" sz="900" b="1" dirty="0">
                <a:solidFill>
                  <a:srgbClr val="FF0000"/>
                </a:solidFill>
              </a:rPr>
              <a:t> must</a:t>
            </a:r>
            <a:r>
              <a:rPr lang="en-GB" sz="900" b="1" strike="sngStrike" dirty="0">
                <a:solidFill>
                  <a:srgbClr val="FF0000"/>
                </a:solidFill>
              </a:rPr>
              <a:t>:</a:t>
            </a:r>
            <a:r>
              <a:rPr lang="en-GB" sz="900" b="1" dirty="0">
                <a:solidFill>
                  <a:srgbClr val="FF0000"/>
                </a:solidFill>
              </a:rPr>
              <a:t>, in each direction corresponding to the points in the table of standard light distribution reproduced in paragraph 2.7. of Annex 3, be not less than the minimum specified in paragraph 5.7.1. multiplied by the percentage specified in the said table of the direction in question. </a:t>
            </a:r>
            <a:r>
              <a:rPr lang="en-GB" altLang="de-DE" sz="900" b="1" strike="sngStrike" dirty="0">
                <a:solidFill>
                  <a:srgbClr val="FF0000"/>
                </a:solidFill>
                <a:ea typeface="Times New Roman" panose="02020603050405020304" pitchFamily="18" charset="0"/>
              </a:rPr>
              <a:t>In no direction within the space from which the side marker lamp is visible, exceed the maximum specified in paragraph 5.7.1..</a:t>
            </a:r>
            <a:endParaRPr kumimoji="0" lang="en-GB" altLang="de-DE" sz="900" b="1" i="0" u="none" strike="sngStrike" cap="none" normalizeH="0" baseline="0" dirty="0">
              <a:ln>
                <a:noFill/>
              </a:ln>
              <a:solidFill>
                <a:srgbClr val="FF0000"/>
              </a:solidFill>
              <a:effectLst/>
            </a:endParaRPr>
          </a:p>
          <a:p>
            <a:pPr marL="534988" lvl="0" indent="-534988"/>
            <a:r>
              <a:rPr kumimoji="0" lang="en-GB" altLang="de-DE" sz="900" b="1" i="0" u="none" strike="noStrike" cap="none" normalizeH="0" baseline="0" dirty="0">
                <a:ln>
                  <a:noFill/>
                </a:ln>
                <a:solidFill>
                  <a:srgbClr val="FF0000"/>
                </a:solidFill>
                <a:effectLst/>
                <a:ea typeface="Times New Roman" panose="02020603050405020304" pitchFamily="18" charset="0"/>
              </a:rPr>
              <a:t>5.7.2.2.</a:t>
            </a:r>
            <a:r>
              <a:rPr lang="en-GB" altLang="de-DE" sz="900" dirty="0">
                <a:ea typeface="Times New Roman" panose="02020603050405020304" pitchFamily="18" charset="0"/>
              </a:rPr>
              <a:t>	</a:t>
            </a:r>
            <a:r>
              <a:rPr lang="en-GB" sz="900" dirty="0"/>
              <a:t>In addition, for red side marker lamp, in the angular field from 60° to 90° in horizontal direction and ±20° in vertical direction towards the front of the vehicle, the maximum intensity is limited to 0.25 cd.</a:t>
            </a:r>
            <a:r>
              <a:rPr lang="en-GB" altLang="de-DE" sz="900" dirty="0">
                <a:ea typeface="Times New Roman" panose="02020603050405020304" pitchFamily="18" charset="0"/>
              </a:rPr>
              <a:t> </a:t>
            </a:r>
            <a:endParaRPr kumimoji="0" lang="en-GB" altLang="de-DE" sz="900" b="0" i="0" u="none" strike="noStrike" cap="none" normalizeH="0" baseline="0" dirty="0">
              <a:ln>
                <a:noFill/>
              </a:ln>
              <a:solidFill>
                <a:schemeClr val="tx1"/>
              </a:solidFill>
              <a:effectLst/>
              <a:ea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5.7.3.	</a:t>
            </a:r>
            <a:r>
              <a:rPr kumimoji="0" lang="en-GB" altLang="de-DE" sz="900" b="1" i="0" u="none" strike="noStrike" cap="none" normalizeH="0" baseline="0" dirty="0">
                <a:ln>
                  <a:noFill/>
                </a:ln>
                <a:solidFill>
                  <a:srgbClr val="FF0000"/>
                </a:solidFill>
                <a:effectLst/>
                <a:ea typeface="Times New Roman" panose="02020603050405020304" pitchFamily="18" charset="0"/>
              </a:rPr>
              <a:t>Colour:</a:t>
            </a:r>
          </a:p>
          <a:p>
            <a:pPr marL="534988" lvl="0" indent="-534988"/>
            <a:r>
              <a:rPr lang="en-GB" altLang="de-DE" sz="900" dirty="0">
                <a:ea typeface="Times New Roman" panose="02020603050405020304" pitchFamily="18" charset="0"/>
              </a:rPr>
              <a:t>	</a:t>
            </a:r>
            <a:r>
              <a:rPr lang="en-GB" sz="900" dirty="0"/>
              <a:t>The colour of the light emitted shall be amber.</a:t>
            </a:r>
            <a:br>
              <a:rPr lang="en-GB" sz="900" dirty="0"/>
            </a:br>
            <a:r>
              <a:rPr lang="en-GB" sz="900" dirty="0"/>
              <a:t>However, it can be red, if the rearmost side marker lamp is grouped or combined or reciprocally incorporated with the rear position lamp, the rear end-outline marker lamp, the rear fog lamp, the stop lamp, or is grouped with or has part of the light emitting surface in common with the rear retro-reflector.</a:t>
            </a:r>
          </a:p>
          <a:p>
            <a:pPr marL="534988" lvl="0" indent="-534988"/>
            <a:r>
              <a:rPr lang="en-GB" altLang="de-DE" sz="900" dirty="0">
                <a:ea typeface="Times New Roman" panose="02020603050405020304" pitchFamily="18" charset="0"/>
              </a:rPr>
              <a:t>5.7.4.</a:t>
            </a:r>
            <a:r>
              <a:rPr lang="en-GB" altLang="de-DE" sz="900" b="1" dirty="0">
                <a:solidFill>
                  <a:srgbClr val="FF0000"/>
                </a:solidFill>
                <a:ea typeface="Times New Roman" panose="02020603050405020304" pitchFamily="18" charset="0"/>
              </a:rPr>
              <a:t>	Apparent surface</a:t>
            </a:r>
            <a:r>
              <a:rPr lang="en-GB" altLang="de-DE" sz="900" b="1" dirty="0">
                <a:solidFill>
                  <a:srgbClr val="FF0000"/>
                </a:solidFill>
              </a:rPr>
              <a:t>:</a:t>
            </a:r>
          </a:p>
          <a:p>
            <a:pPr marL="534988" lvl="0" indent="-534988"/>
            <a:r>
              <a:rPr lang="en-GB" altLang="de-DE" sz="900" dirty="0"/>
              <a:t>	</a:t>
            </a:r>
            <a:r>
              <a:rPr lang="en-GB" altLang="de-DE" sz="900" b="1" dirty="0">
                <a:solidFill>
                  <a:srgbClr val="FF0000"/>
                </a:solidFill>
              </a:rPr>
              <a:t>No additional requirements.</a:t>
            </a:r>
          </a:p>
          <a:p>
            <a:pPr marL="534988" lvl="0" indent="-534988"/>
            <a:r>
              <a:rPr lang="en-GB" altLang="de-DE" sz="900" b="1" dirty="0">
                <a:solidFill>
                  <a:srgbClr val="FF0000"/>
                </a:solidFill>
                <a:ea typeface="Times New Roman" panose="02020603050405020304" pitchFamily="18" charset="0"/>
              </a:rPr>
              <a:t>5.7.5.	Measurement</a:t>
            </a:r>
            <a:r>
              <a:rPr lang="en-GB" altLang="de-DE" sz="900" b="1" dirty="0">
                <a:solidFill>
                  <a:srgbClr val="FF0000"/>
                </a:solidFill>
              </a:rPr>
              <a:t>:</a:t>
            </a:r>
          </a:p>
          <a:p>
            <a:pPr marL="534988" lvl="0" indent="-534988"/>
            <a:r>
              <a:rPr lang="en-GB" altLang="de-DE" sz="900" dirty="0"/>
              <a:t>	</a:t>
            </a:r>
            <a:r>
              <a:rPr lang="en-GB" altLang="de-DE" sz="900" b="1" dirty="0">
                <a:solidFill>
                  <a:srgbClr val="FF0000"/>
                </a:solidFill>
              </a:rPr>
              <a:t>No additional requirements.</a:t>
            </a:r>
            <a:endParaRPr lang="en-GB" sz="900" dirty="0"/>
          </a:p>
          <a:p>
            <a:pPr marL="534988" lvl="0" indent="-534988"/>
            <a:r>
              <a:rPr lang="en-GB" altLang="de-DE" sz="900" b="1" dirty="0">
                <a:solidFill>
                  <a:srgbClr val="FF0000"/>
                </a:solidFill>
              </a:rPr>
              <a:t>5.7.6.	Other requirements:</a:t>
            </a:r>
          </a:p>
          <a:p>
            <a:pPr marL="534988" indent="-534988"/>
            <a:r>
              <a:rPr lang="en-GB" altLang="de-DE" sz="900" b="1" dirty="0">
                <a:solidFill>
                  <a:srgbClr val="FF0000"/>
                </a:solidFill>
              </a:rPr>
              <a:t>	No additional requirements. </a:t>
            </a:r>
            <a:r>
              <a:rPr lang="en-GB" altLang="de-DE" sz="900" b="1" strike="sngStrike" dirty="0">
                <a:solidFill>
                  <a:srgbClr val="FF0000"/>
                </a:solidFill>
                <a:ea typeface="Times New Roman" panose="02020603050405020304" pitchFamily="18" charset="0"/>
              </a:rPr>
              <a:t>For SM1 and SM2 categories of side marker lamps it may be sufficient to check only five points selected by the Type Approval Authority.</a:t>
            </a:r>
          </a:p>
          <a:p>
            <a:pPr marL="534988" lvl="0" indent="-534988"/>
            <a:r>
              <a:rPr lang="en-GB" altLang="de-DE" sz="900" b="1" dirty="0">
                <a:solidFill>
                  <a:srgbClr val="FF0000"/>
                </a:solidFill>
              </a:rPr>
              <a:t>[5.7.7.	Failure provisions:</a:t>
            </a:r>
          </a:p>
          <a:p>
            <a:pPr marL="534988" lvl="0" indent="-534988"/>
            <a:r>
              <a:rPr lang="en-GB" altLang="de-DE" sz="900" b="1" dirty="0">
                <a:solidFill>
                  <a:srgbClr val="FF0000"/>
                </a:solidFill>
              </a:rPr>
              <a:t>	See Par. 4.6.]</a:t>
            </a:r>
          </a:p>
          <a:p>
            <a:pPr marL="534988" lvl="0" indent="-534988"/>
            <a:endParaRPr lang="en-GB" altLang="de-DE" sz="900" b="1" dirty="0">
              <a:solidFill>
                <a:srgbClr val="FF0000"/>
              </a:solidFill>
            </a:endParaRPr>
          </a:p>
          <a:p>
            <a:pPr marL="534988" lvl="0" indent="-534988"/>
            <a:endParaRPr lang="en-GB" altLang="de-DE" sz="900" dirty="0">
              <a:ea typeface="Times New Roman" panose="02020603050405020304" pitchFamily="18" charset="0"/>
            </a:endParaRPr>
          </a:p>
        </p:txBody>
      </p:sp>
      <p:sp>
        <p:nvSpPr>
          <p:cNvPr id="11" name="Rectangle 1">
            <a:extLst>
              <a:ext uri="{FF2B5EF4-FFF2-40B4-BE49-F238E27FC236}">
                <a16:creationId xmlns:a16="http://schemas.microsoft.com/office/drawing/2014/main" id="{B116A1AB-9019-4EE9-B6F9-819E95FFE457}"/>
              </a:ext>
            </a:extLst>
          </p:cNvPr>
          <p:cNvSpPr>
            <a:spLocks noChangeArrowheads="1"/>
          </p:cNvSpPr>
          <p:nvPr/>
        </p:nvSpPr>
        <p:spPr bwMode="auto">
          <a:xfrm>
            <a:off x="371495" y="1041647"/>
            <a:ext cx="5368939" cy="5512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lang="en-GB" altLang="de-DE" sz="900" dirty="0">
                <a:ea typeface="Times New Roman" panose="02020603050405020304" pitchFamily="18" charset="0"/>
              </a:rPr>
              <a:t>5.7.	TECHNICAL REQUIREMENTS CONCERNING SIDE MARKER LAMPS (SYMBOLS SM1, SM2)</a:t>
            </a:r>
          </a:p>
          <a:p>
            <a:pPr marL="534988" lvl="0" indent="-534988"/>
            <a:r>
              <a:rPr lang="en-GB" altLang="de-DE" sz="900" dirty="0">
                <a:ea typeface="Times New Roman" panose="02020603050405020304" pitchFamily="18" charset="0"/>
              </a:rPr>
              <a:t>5.7.1.	The light emitted by each of the two lamps supplied shall meet the requirements in Table 9.</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lvl="0"/>
            <a:r>
              <a:rPr kumimoji="0" lang="en-GB" altLang="de-DE" sz="900" b="0" i="0" u="none" strike="noStrike" cap="none" normalizeH="0" baseline="0" dirty="0">
                <a:ln>
                  <a:noFill/>
                </a:ln>
                <a:solidFill>
                  <a:schemeClr val="tx1"/>
                </a:solidFill>
                <a:effectLst/>
                <a:latin typeface="+mn-lt"/>
                <a:cs typeface="Times New Roman" panose="02020603050405020304" pitchFamily="18" charset="0"/>
              </a:rPr>
              <a:t>Table 9: </a:t>
            </a:r>
            <a:r>
              <a:rPr lang="en-GB" altLang="de-DE" sz="900" dirty="0">
                <a:latin typeface="+mn-lt"/>
                <a:cs typeface="Times New Roman" panose="02020603050405020304" pitchFamily="18" charset="0"/>
              </a:rPr>
              <a:t>Luminous intensities for side marker lamps</a:t>
            </a:r>
            <a:r>
              <a:rPr kumimoji="0" lang="en-GB" altLang="de-DE" sz="9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lvl="0" indent="-534988"/>
            <a:r>
              <a:rPr lang="en-GB" altLang="de-DE" sz="900" dirty="0">
                <a:ea typeface="Times New Roman" panose="02020603050405020304" pitchFamily="18" charset="0"/>
              </a:rPr>
              <a:t>	In addition, for red side marker lamp, in the angular field from 60° to 90° in horizontal direction and ±20° in vertical direction towards the front of the vehicle, the maximum intensity is limited to 0.25 cd.</a:t>
            </a:r>
          </a:p>
          <a:p>
            <a:pPr marL="534988" lvl="0" indent="-534988"/>
            <a:r>
              <a:rPr lang="en-GB" altLang="de-DE" sz="900" dirty="0">
                <a:ea typeface="Times New Roman" panose="02020603050405020304" pitchFamily="18" charset="0"/>
              </a:rPr>
              <a:t>5.7.2.	Outside the reference axis and within the angular fields defined in the diagrams in Part C of Annex 2, the intensity of the light emitted by each of the two side marker lamps supplied shall:</a:t>
            </a:r>
          </a:p>
          <a:p>
            <a:pPr marL="992188" lvl="1" indent="-449263"/>
            <a:r>
              <a:rPr lang="en-GB" altLang="de-DE" sz="900" dirty="0">
                <a:ea typeface="Times New Roman" panose="02020603050405020304" pitchFamily="18" charset="0"/>
              </a:rPr>
              <a:t>(a)	In each direction corresponding to the points in the light distribution table reproduced in paragraph 2.7. of Annex 3, be not less than the product of the minimum specified in paragraph 5.7.1. by the percentage specified in the said table for the direction in question;</a:t>
            </a:r>
          </a:p>
          <a:p>
            <a:pPr marL="992188" lvl="1" indent="-449263"/>
            <a:r>
              <a:rPr lang="en-GB" altLang="de-DE" sz="900" dirty="0">
                <a:ea typeface="Times New Roman" panose="02020603050405020304" pitchFamily="18" charset="0"/>
              </a:rPr>
              <a:t>(b)	In no direction within the space from which the side marker lamp is visible, exceed the maximum specified in paragraph 5.7.1..</a:t>
            </a:r>
          </a:p>
          <a:p>
            <a:pPr marL="534988" lvl="0" indent="-534988"/>
            <a:r>
              <a:rPr lang="en-GB" altLang="de-DE" sz="900" dirty="0">
                <a:ea typeface="Times New Roman" panose="02020603050405020304" pitchFamily="18" charset="0"/>
              </a:rPr>
              <a:t>5.7.3. 	For SM1 and SM2 categories of side marker lamps it may be sufficient to check only five points selected by the Type Approval Authority.</a:t>
            </a:r>
          </a:p>
          <a:p>
            <a:pPr marL="534988" lvl="0" indent="-534988"/>
            <a:r>
              <a:rPr lang="en-GB" altLang="de-DE" sz="900" dirty="0">
                <a:ea typeface="Times New Roman" panose="02020603050405020304" pitchFamily="18" charset="0"/>
              </a:rPr>
              <a:t>5.7.4. 	The colour of the light emitted shall be amber. However, it can be red, if the rearmost side marker lamp is grouped or combined or reciprocally incorporated with the rear position lamp, the rear end-outline marker lamp, the rear fog lamp, the stop lamp, or is grouped with or has part of the light emitting surface in common with the rear retro-reflector.</a:t>
            </a:r>
          </a:p>
        </p:txBody>
      </p:sp>
      <p:sp>
        <p:nvSpPr>
          <p:cNvPr id="14" name="Rechteck 13">
            <a:extLst>
              <a:ext uri="{FF2B5EF4-FFF2-40B4-BE49-F238E27FC236}">
                <a16:creationId xmlns:a16="http://schemas.microsoft.com/office/drawing/2014/main" id="{E53CCB85-94CD-4806-9909-658DD0B55A4B}"/>
              </a:ext>
            </a:extLst>
          </p:cNvPr>
          <p:cNvSpPr/>
          <p:nvPr/>
        </p:nvSpPr>
        <p:spPr>
          <a:xfrm>
            <a:off x="437323" y="109330"/>
            <a:ext cx="11301672" cy="66000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feld 3">
            <a:extLst>
              <a:ext uri="{FF2B5EF4-FFF2-40B4-BE49-F238E27FC236}">
                <a16:creationId xmlns:a16="http://schemas.microsoft.com/office/drawing/2014/main" id="{7D0B8422-FC5F-4527-A891-842FA068F4E9}"/>
              </a:ext>
            </a:extLst>
          </p:cNvPr>
          <p:cNvSpPr txBox="1"/>
          <p:nvPr/>
        </p:nvSpPr>
        <p:spPr>
          <a:xfrm>
            <a:off x="453006" y="184558"/>
            <a:ext cx="10888910" cy="584775"/>
          </a:xfrm>
          <a:prstGeom prst="rect">
            <a:avLst/>
          </a:prstGeom>
          <a:noFill/>
        </p:spPr>
        <p:txBody>
          <a:bodyPr wrap="square" rtlCol="0">
            <a:spAutoFit/>
          </a:bodyPr>
          <a:lstStyle/>
          <a:p>
            <a:r>
              <a:rPr lang="en-GB" sz="1600" b="1" dirty="0"/>
              <a:t>Regulation No. 148 [LSD] – Stage II</a:t>
            </a:r>
          </a:p>
          <a:p>
            <a:r>
              <a:rPr lang="en-GB" sz="1600" b="1" dirty="0"/>
              <a:t>Draft Proposal Part 5. – Par. 5.7.</a:t>
            </a:r>
          </a:p>
        </p:txBody>
      </p:sp>
      <p:sp>
        <p:nvSpPr>
          <p:cNvPr id="6" name="Textfeld 5">
            <a:extLst>
              <a:ext uri="{FF2B5EF4-FFF2-40B4-BE49-F238E27FC236}">
                <a16:creationId xmlns:a16="http://schemas.microsoft.com/office/drawing/2014/main" id="{4B77080E-B583-4E0A-A106-5EE309C201AE}"/>
              </a:ext>
            </a:extLst>
          </p:cNvPr>
          <p:cNvSpPr txBox="1"/>
          <p:nvPr/>
        </p:nvSpPr>
        <p:spPr>
          <a:xfrm>
            <a:off x="1961201" y="779184"/>
            <a:ext cx="2189526" cy="276999"/>
          </a:xfrm>
          <a:prstGeom prst="rect">
            <a:avLst/>
          </a:prstGeom>
          <a:noFill/>
        </p:spPr>
        <p:txBody>
          <a:bodyPr wrap="square" rtlCol="0">
            <a:spAutoFit/>
          </a:bodyPr>
          <a:lstStyle/>
          <a:p>
            <a:pPr algn="ctr"/>
            <a:r>
              <a:rPr lang="en-GB" sz="1200" b="1" dirty="0"/>
              <a:t>Existing Text</a:t>
            </a:r>
          </a:p>
        </p:txBody>
      </p:sp>
      <p:sp>
        <p:nvSpPr>
          <p:cNvPr id="7" name="Textfeld 6">
            <a:extLst>
              <a:ext uri="{FF2B5EF4-FFF2-40B4-BE49-F238E27FC236}">
                <a16:creationId xmlns:a16="http://schemas.microsoft.com/office/drawing/2014/main" id="{C3837C94-65C1-4342-87C8-050C2F18A7F0}"/>
              </a:ext>
            </a:extLst>
          </p:cNvPr>
          <p:cNvSpPr txBox="1"/>
          <p:nvPr/>
        </p:nvSpPr>
        <p:spPr>
          <a:xfrm>
            <a:off x="7998240" y="779184"/>
            <a:ext cx="2189526" cy="276999"/>
          </a:xfrm>
          <a:prstGeom prst="rect">
            <a:avLst/>
          </a:prstGeom>
          <a:noFill/>
        </p:spPr>
        <p:txBody>
          <a:bodyPr wrap="square" rtlCol="0">
            <a:spAutoFit/>
          </a:bodyPr>
          <a:lstStyle/>
          <a:p>
            <a:pPr algn="ctr"/>
            <a:r>
              <a:rPr lang="en-GB" sz="1200" b="1" dirty="0"/>
              <a:t>New Text</a:t>
            </a:r>
          </a:p>
        </p:txBody>
      </p:sp>
      <p:cxnSp>
        <p:nvCxnSpPr>
          <p:cNvPr id="9" name="Gerader Verbinder 8">
            <a:extLst>
              <a:ext uri="{FF2B5EF4-FFF2-40B4-BE49-F238E27FC236}">
                <a16:creationId xmlns:a16="http://schemas.microsoft.com/office/drawing/2014/main" id="{FF97CE65-8C00-43EB-9E90-43DEE51EF5C6}"/>
              </a:ext>
            </a:extLst>
          </p:cNvPr>
          <p:cNvCxnSpPr/>
          <p:nvPr/>
        </p:nvCxnSpPr>
        <p:spPr>
          <a:xfrm>
            <a:off x="5938988" y="1012879"/>
            <a:ext cx="0" cy="5830511"/>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0" name="Tabelle 9">
            <a:extLst>
              <a:ext uri="{FF2B5EF4-FFF2-40B4-BE49-F238E27FC236}">
                <a16:creationId xmlns:a16="http://schemas.microsoft.com/office/drawing/2014/main" id="{F7668C46-D188-4822-9546-C70BABFDD2A0}"/>
              </a:ext>
            </a:extLst>
          </p:cNvPr>
          <p:cNvGraphicFramePr>
            <a:graphicFrameLocks noGrp="1"/>
          </p:cNvGraphicFramePr>
          <p:nvPr>
            <p:extLst>
              <p:ext uri="{D42A27DB-BD31-4B8C-83A1-F6EECF244321}">
                <p14:modId xmlns:p14="http://schemas.microsoft.com/office/powerpoint/2010/main" val="4116099376"/>
              </p:ext>
            </p:extLst>
          </p:nvPr>
        </p:nvGraphicFramePr>
        <p:xfrm>
          <a:off x="948464" y="1821146"/>
          <a:ext cx="4676775" cy="1584593"/>
        </p:xfrm>
        <a:graphic>
          <a:graphicData uri="http://schemas.openxmlformats.org/drawingml/2006/table">
            <a:tbl>
              <a:tblPr>
                <a:tableStyleId>{5C22544A-7EE6-4342-B048-85BDC9FD1C3A}</a:tableStyleId>
              </a:tblPr>
              <a:tblGrid>
                <a:gridCol w="1261336">
                  <a:extLst>
                    <a:ext uri="{9D8B030D-6E8A-4147-A177-3AD203B41FA5}">
                      <a16:colId xmlns:a16="http://schemas.microsoft.com/office/drawing/2014/main" val="764759801"/>
                    </a:ext>
                  </a:extLst>
                </a:gridCol>
                <a:gridCol w="1876425">
                  <a:extLst>
                    <a:ext uri="{9D8B030D-6E8A-4147-A177-3AD203B41FA5}">
                      <a16:colId xmlns:a16="http://schemas.microsoft.com/office/drawing/2014/main" val="4071756379"/>
                    </a:ext>
                  </a:extLst>
                </a:gridCol>
                <a:gridCol w="769507">
                  <a:extLst>
                    <a:ext uri="{9D8B030D-6E8A-4147-A177-3AD203B41FA5}">
                      <a16:colId xmlns:a16="http://schemas.microsoft.com/office/drawing/2014/main" val="1633854893"/>
                    </a:ext>
                  </a:extLst>
                </a:gridCol>
                <a:gridCol w="769507">
                  <a:extLst>
                    <a:ext uri="{9D8B030D-6E8A-4147-A177-3AD203B41FA5}">
                      <a16:colId xmlns:a16="http://schemas.microsoft.com/office/drawing/2014/main" val="1682122190"/>
                    </a:ext>
                  </a:extLst>
                </a:gridCol>
              </a:tblGrid>
              <a:tr h="476919">
                <a:tc gridSpan="2">
                  <a:txBody>
                    <a:bodyPr/>
                    <a:lstStyle/>
                    <a:p>
                      <a:pPr marL="71755" marR="71755">
                        <a:lnSpc>
                          <a:spcPts val="1000"/>
                        </a:lnSpc>
                        <a:spcBef>
                          <a:spcPts val="400"/>
                        </a:spcBef>
                        <a:spcAft>
                          <a:spcPts val="400"/>
                        </a:spcAft>
                      </a:pPr>
                      <a:r>
                        <a:rPr lang="en-GB" sz="900" dirty="0">
                          <a:effectLst/>
                          <a:latin typeface="+mn-lt"/>
                        </a:rPr>
                        <a:t>Side marker lamp of category</a:t>
                      </a:r>
                      <a:endParaRPr lang="de-DE" sz="900" dirty="0">
                        <a:effectLst/>
                        <a:latin typeface="+mn-lt"/>
                        <a:ea typeface="Times New Roman" panose="02020603050405020304" pitchFamily="18" charset="0"/>
                      </a:endParaRPr>
                    </a:p>
                  </a:txBody>
                  <a:tcPr marL="0" marR="0" marT="0" marB="0" anchor="ctr"/>
                </a:tc>
                <a:tc hMerge="1">
                  <a:txBody>
                    <a:bodyPr/>
                    <a:lstStyle/>
                    <a:p>
                      <a:pPr marL="71755" marR="71755" algn="r">
                        <a:lnSpc>
                          <a:spcPts val="1000"/>
                        </a:lnSpc>
                        <a:spcBef>
                          <a:spcPts val="400"/>
                        </a:spcBef>
                        <a:spcAft>
                          <a:spcPts val="400"/>
                        </a:spcAft>
                      </a:pPr>
                      <a:endParaRPr lang="de-DE" sz="10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ctr">
                        <a:lnSpc>
                          <a:spcPts val="1100"/>
                        </a:lnSpc>
                        <a:spcBef>
                          <a:spcPts val="200"/>
                        </a:spcBef>
                        <a:spcAft>
                          <a:spcPts val="600"/>
                        </a:spcAft>
                      </a:pPr>
                      <a:r>
                        <a:rPr lang="en-GB" sz="900" dirty="0">
                          <a:effectLst/>
                          <a:latin typeface="+mn-lt"/>
                          <a:ea typeface="Times New Roman" panose="02020603050405020304" pitchFamily="18" charset="0"/>
                        </a:rPr>
                        <a:t>SM1</a:t>
                      </a:r>
                    </a:p>
                  </a:txBody>
                  <a:tcPr marL="0" marR="0" marT="0" marB="0" anchor="ctr"/>
                </a:tc>
                <a:tc>
                  <a:txBody>
                    <a:bodyPr/>
                    <a:lstStyle/>
                    <a:p>
                      <a:pPr marL="71755" marR="71755" algn="ctr">
                        <a:lnSpc>
                          <a:spcPts val="1100"/>
                        </a:lnSpc>
                        <a:spcBef>
                          <a:spcPts val="200"/>
                        </a:spcBef>
                        <a:spcAft>
                          <a:spcPts val="600"/>
                        </a:spcAft>
                      </a:pPr>
                      <a:r>
                        <a:rPr lang="en-GB" sz="900" dirty="0">
                          <a:effectLst/>
                          <a:latin typeface="+mn-lt"/>
                          <a:ea typeface="Times New Roman" panose="02020603050405020304" pitchFamily="18" charset="0"/>
                        </a:rPr>
                        <a:t>SM2</a:t>
                      </a:r>
                    </a:p>
                  </a:txBody>
                  <a:tcPr marL="0" marR="0" marT="0" marB="0" anchor="ctr"/>
                </a:tc>
                <a:extLst>
                  <a:ext uri="{0D108BD9-81ED-4DB2-BD59-A6C34878D82A}">
                    <a16:rowId xmlns:a16="http://schemas.microsoft.com/office/drawing/2014/main" val="2366363217"/>
                  </a:ext>
                </a:extLst>
              </a:tr>
              <a:tr h="208259">
                <a:tc rowSpan="2">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Minimum intensity</a:t>
                      </a:r>
                    </a:p>
                  </a:txBody>
                  <a:tcPr marL="0" marR="0" marT="0" marB="0" anchor="ctr"/>
                </a:tc>
                <a:tc>
                  <a:txBody>
                    <a:bodyPr/>
                    <a:lstStyle/>
                    <a:p>
                      <a:pPr marL="71755" marR="71755" algn="just">
                        <a:lnSpc>
                          <a:spcPts val="1100"/>
                        </a:lnSpc>
                        <a:spcBef>
                          <a:spcPts val="200"/>
                        </a:spcBef>
                        <a:spcAft>
                          <a:spcPts val="600"/>
                        </a:spcAft>
                      </a:pPr>
                      <a:r>
                        <a:rPr lang="en-GB" sz="900" dirty="0">
                          <a:effectLst/>
                          <a:latin typeface="+mn-lt"/>
                          <a:ea typeface="Times New Roman" panose="02020603050405020304" pitchFamily="18" charset="0"/>
                        </a:rPr>
                        <a:t>In the axis of reference</a:t>
                      </a:r>
                    </a:p>
                  </a:txBody>
                  <a:tcPr marL="0" marR="0" marT="0" marB="0"/>
                </a:tc>
                <a:tc>
                  <a:txBody>
                    <a:bodyPr/>
                    <a:lstStyle/>
                    <a:p>
                      <a:pPr marL="71755" marR="71755" algn="r">
                        <a:lnSpc>
                          <a:spcPts val="1100"/>
                        </a:lnSpc>
                        <a:spcBef>
                          <a:spcPts val="200"/>
                        </a:spcBef>
                        <a:spcAft>
                          <a:spcPts val="600"/>
                        </a:spcAft>
                      </a:pPr>
                      <a:r>
                        <a:rPr lang="en-GB" sz="900">
                          <a:effectLst/>
                          <a:latin typeface="+mn-lt"/>
                          <a:ea typeface="Times New Roman" panose="02020603050405020304" pitchFamily="18" charset="0"/>
                        </a:rPr>
                        <a:t>4.0 cd</a:t>
                      </a:r>
                    </a:p>
                  </a:txBody>
                  <a:tcPr marL="0" marR="0" marT="0" marB="0"/>
                </a:tc>
                <a:tc>
                  <a:txBody>
                    <a:bodyPr/>
                    <a:lstStyle/>
                    <a:p>
                      <a:pPr marL="71755" marR="71755" algn="r">
                        <a:lnSpc>
                          <a:spcPts val="1100"/>
                        </a:lnSpc>
                        <a:spcBef>
                          <a:spcPts val="200"/>
                        </a:spcBef>
                        <a:spcAft>
                          <a:spcPts val="600"/>
                        </a:spcAft>
                      </a:pPr>
                      <a:r>
                        <a:rPr lang="en-GB" sz="900" dirty="0">
                          <a:effectLst/>
                          <a:latin typeface="+mn-lt"/>
                          <a:ea typeface="Times New Roman" panose="02020603050405020304" pitchFamily="18" charset="0"/>
                        </a:rPr>
                        <a:t>0.6 cd</a:t>
                      </a:r>
                    </a:p>
                  </a:txBody>
                  <a:tcPr marL="0" marR="0" marT="0" marB="0"/>
                </a:tc>
                <a:extLst>
                  <a:ext uri="{0D108BD9-81ED-4DB2-BD59-A6C34878D82A}">
                    <a16:rowId xmlns:a16="http://schemas.microsoft.com/office/drawing/2014/main" val="10001"/>
                  </a:ext>
                </a:extLst>
              </a:tr>
              <a:tr h="208259">
                <a:tc vMerge="1">
                  <a:txBody>
                    <a:bodyPr/>
                    <a:lstStyle/>
                    <a:p>
                      <a:pPr marL="71755" marR="71755">
                        <a:lnSpc>
                          <a:spcPts val="1100"/>
                        </a:lnSpc>
                        <a:spcBef>
                          <a:spcPts val="200"/>
                        </a:spcBef>
                        <a:spcAft>
                          <a:spcPts val="200"/>
                        </a:spcAft>
                      </a:pPr>
                      <a:endParaRPr lang="en-GB" sz="1000" dirty="0">
                        <a:effectLst/>
                        <a:latin typeface="+mn-lt"/>
                        <a:ea typeface="Times New Roman" panose="02020603050405020304" pitchFamily="18" charset="0"/>
                      </a:endParaRPr>
                    </a:p>
                  </a:txBody>
                  <a:tcPr marL="0" marR="0" marT="0" marB="0" anchor="ctr"/>
                </a:tc>
                <a:tc>
                  <a:txBody>
                    <a:bodyPr/>
                    <a:lstStyle/>
                    <a:p>
                      <a:pPr marL="71755" marR="71755" algn="just">
                        <a:lnSpc>
                          <a:spcPts val="1100"/>
                        </a:lnSpc>
                        <a:spcBef>
                          <a:spcPts val="200"/>
                        </a:spcBef>
                        <a:spcAft>
                          <a:spcPts val="600"/>
                        </a:spcAft>
                      </a:pPr>
                      <a:r>
                        <a:rPr lang="en-GB" sz="900" dirty="0">
                          <a:effectLst/>
                          <a:latin typeface="+mn-lt"/>
                          <a:ea typeface="Times New Roman" panose="02020603050405020304" pitchFamily="18" charset="0"/>
                        </a:rPr>
                        <a:t>Within the specified angular field, other than above</a:t>
                      </a:r>
                    </a:p>
                  </a:txBody>
                  <a:tcPr marL="0" marR="0" marT="0" marB="0"/>
                </a:tc>
                <a:tc>
                  <a:txBody>
                    <a:bodyPr/>
                    <a:lstStyle/>
                    <a:p>
                      <a:pPr marL="71755" marR="71755" algn="r">
                        <a:lnSpc>
                          <a:spcPts val="1100"/>
                        </a:lnSpc>
                        <a:spcBef>
                          <a:spcPts val="200"/>
                        </a:spcBef>
                        <a:spcAft>
                          <a:spcPts val="600"/>
                        </a:spcAft>
                      </a:pPr>
                      <a:r>
                        <a:rPr lang="en-GB" sz="900" dirty="0">
                          <a:effectLst/>
                          <a:latin typeface="+mn-lt"/>
                          <a:ea typeface="Times New Roman" panose="02020603050405020304" pitchFamily="18" charset="0"/>
                        </a:rPr>
                        <a:t>0.6 cd</a:t>
                      </a:r>
                    </a:p>
                  </a:txBody>
                  <a:tcPr marL="0" marR="0" marT="0" marB="0"/>
                </a:tc>
                <a:tc>
                  <a:txBody>
                    <a:bodyPr/>
                    <a:lstStyle/>
                    <a:p>
                      <a:pPr marL="71755" marR="71755" algn="r">
                        <a:lnSpc>
                          <a:spcPts val="1100"/>
                        </a:lnSpc>
                        <a:spcBef>
                          <a:spcPts val="200"/>
                        </a:spcBef>
                        <a:spcAft>
                          <a:spcPts val="600"/>
                        </a:spcAft>
                      </a:pPr>
                      <a:r>
                        <a:rPr lang="en-GB" sz="900" dirty="0">
                          <a:effectLst/>
                          <a:latin typeface="+mn-lt"/>
                          <a:ea typeface="Times New Roman" panose="02020603050405020304" pitchFamily="18" charset="0"/>
                        </a:rPr>
                        <a:t>0.6 cd</a:t>
                      </a:r>
                    </a:p>
                  </a:txBody>
                  <a:tcPr marL="0" marR="0" marT="0" marB="0"/>
                </a:tc>
                <a:extLst>
                  <a:ext uri="{0D108BD9-81ED-4DB2-BD59-A6C34878D82A}">
                    <a16:rowId xmlns:a16="http://schemas.microsoft.com/office/drawing/2014/main" val="1592893879"/>
                  </a:ext>
                </a:extLst>
              </a:tr>
              <a:tr h="208259">
                <a:tc>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Maximum intensity</a:t>
                      </a:r>
                    </a:p>
                  </a:txBody>
                  <a:tcPr marL="0" marR="0" marT="0" marB="0" anchor="ctr"/>
                </a:tc>
                <a:tc>
                  <a:txBody>
                    <a:bodyPr/>
                    <a:lstStyle/>
                    <a:p>
                      <a:pPr marL="71755" marR="71755" algn="just">
                        <a:lnSpc>
                          <a:spcPts val="1100"/>
                        </a:lnSpc>
                        <a:spcBef>
                          <a:spcPts val="200"/>
                        </a:spcBef>
                        <a:spcAft>
                          <a:spcPts val="600"/>
                        </a:spcAft>
                      </a:pPr>
                      <a:r>
                        <a:rPr lang="en-GB" sz="900">
                          <a:effectLst/>
                          <a:latin typeface="+mn-lt"/>
                          <a:ea typeface="Times New Roman" panose="02020603050405020304" pitchFamily="18" charset="0"/>
                        </a:rPr>
                        <a:t>Within the specified angular field</a:t>
                      </a:r>
                      <a:r>
                        <a:rPr lang="en-GB" sz="900" baseline="30000">
                          <a:effectLst/>
                          <a:latin typeface="+mn-lt"/>
                          <a:ea typeface="Times New Roman" panose="02020603050405020304" pitchFamily="18" charset="0"/>
                        </a:rPr>
                        <a:t>1</a:t>
                      </a:r>
                      <a:endParaRPr lang="en-GB" sz="900">
                        <a:effectLst/>
                        <a:latin typeface="+mn-lt"/>
                        <a:ea typeface="Times New Roman" panose="02020603050405020304" pitchFamily="18" charset="0"/>
                      </a:endParaRPr>
                    </a:p>
                  </a:txBody>
                  <a:tcPr marL="0" marR="0" marT="0" marB="0"/>
                </a:tc>
                <a:tc>
                  <a:txBody>
                    <a:bodyPr/>
                    <a:lstStyle/>
                    <a:p>
                      <a:pPr marL="71755" marR="71755" algn="r">
                        <a:lnSpc>
                          <a:spcPts val="1100"/>
                        </a:lnSpc>
                        <a:spcBef>
                          <a:spcPts val="200"/>
                        </a:spcBef>
                        <a:spcAft>
                          <a:spcPts val="600"/>
                        </a:spcAft>
                      </a:pPr>
                      <a:r>
                        <a:rPr lang="en-GB" sz="900">
                          <a:effectLst/>
                          <a:latin typeface="+mn-lt"/>
                          <a:ea typeface="Times New Roman" panose="02020603050405020304" pitchFamily="18" charset="0"/>
                        </a:rPr>
                        <a:t>25.0 cd</a:t>
                      </a:r>
                    </a:p>
                  </a:txBody>
                  <a:tcPr marL="0" marR="0" marT="0" marB="0"/>
                </a:tc>
                <a:tc>
                  <a:txBody>
                    <a:bodyPr/>
                    <a:lstStyle/>
                    <a:p>
                      <a:pPr marL="71755" marR="71755" algn="r">
                        <a:lnSpc>
                          <a:spcPts val="1100"/>
                        </a:lnSpc>
                        <a:spcBef>
                          <a:spcPts val="200"/>
                        </a:spcBef>
                        <a:spcAft>
                          <a:spcPts val="600"/>
                        </a:spcAft>
                      </a:pPr>
                      <a:r>
                        <a:rPr lang="en-GB" sz="900" dirty="0">
                          <a:effectLst/>
                          <a:latin typeface="+mn-lt"/>
                          <a:ea typeface="Times New Roman" panose="02020603050405020304" pitchFamily="18" charset="0"/>
                        </a:rPr>
                        <a:t>25.0 cd</a:t>
                      </a:r>
                    </a:p>
                  </a:txBody>
                  <a:tcPr marL="0" marR="0" marT="0" marB="0"/>
                </a:tc>
                <a:extLst>
                  <a:ext uri="{0D108BD9-81ED-4DB2-BD59-A6C34878D82A}">
                    <a16:rowId xmlns:a16="http://schemas.microsoft.com/office/drawing/2014/main" val="921705017"/>
                  </a:ext>
                </a:extLst>
              </a:tr>
              <a:tr h="208259">
                <a:tc rowSpan="2">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Angular</a:t>
                      </a:r>
                      <a:r>
                        <a:rPr lang="en-GB" sz="900" baseline="0" dirty="0">
                          <a:effectLst/>
                          <a:latin typeface="+mn-lt"/>
                          <a:ea typeface="Times New Roman" panose="02020603050405020304" pitchFamily="18" charset="0"/>
                        </a:rPr>
                        <a:t> field</a:t>
                      </a:r>
                      <a:endParaRPr lang="en-GB" sz="900" dirty="0">
                        <a:effectLst/>
                        <a:latin typeface="+mn-lt"/>
                        <a:ea typeface="Times New Roman" panose="02020603050405020304" pitchFamily="18" charset="0"/>
                      </a:endParaRPr>
                    </a:p>
                  </a:txBody>
                  <a:tcPr marL="0" marR="0" marT="0" marB="0" anchor="ctr"/>
                </a:tc>
                <a:tc>
                  <a:txBody>
                    <a:bodyPr/>
                    <a:lstStyle/>
                    <a:p>
                      <a:pPr marL="71755" marR="71755" algn="just">
                        <a:lnSpc>
                          <a:spcPts val="1100"/>
                        </a:lnSpc>
                        <a:spcBef>
                          <a:spcPts val="200"/>
                        </a:spcBef>
                        <a:spcAft>
                          <a:spcPts val="600"/>
                        </a:spcAft>
                      </a:pPr>
                      <a:r>
                        <a:rPr lang="en-GB" sz="900" dirty="0">
                          <a:effectLst/>
                          <a:latin typeface="+mn-lt"/>
                          <a:ea typeface="Times New Roman" panose="02020603050405020304" pitchFamily="18" charset="0"/>
                        </a:rPr>
                        <a:t>Horizontal </a:t>
                      </a:r>
                    </a:p>
                  </a:txBody>
                  <a:tcPr marL="0" marR="0" marT="0" marB="0"/>
                </a:tc>
                <a:tc>
                  <a:txBody>
                    <a:bodyPr/>
                    <a:lstStyle/>
                    <a:p>
                      <a:pPr marL="71755" marR="71755" algn="r">
                        <a:lnSpc>
                          <a:spcPts val="1100"/>
                        </a:lnSpc>
                        <a:spcBef>
                          <a:spcPts val="200"/>
                        </a:spcBef>
                        <a:spcAft>
                          <a:spcPts val="600"/>
                        </a:spcAft>
                      </a:pPr>
                      <a:r>
                        <a:rPr lang="en-GB" sz="900" dirty="0">
                          <a:effectLst/>
                          <a:latin typeface="+mn-lt"/>
                          <a:ea typeface="Times New Roman" panose="02020603050405020304" pitchFamily="18" charset="0"/>
                        </a:rPr>
                        <a:t>±45 deg.</a:t>
                      </a:r>
                    </a:p>
                  </a:txBody>
                  <a:tcPr marL="0" marR="0" marT="0" marB="0"/>
                </a:tc>
                <a:tc>
                  <a:txBody>
                    <a:bodyPr/>
                    <a:lstStyle/>
                    <a:p>
                      <a:pPr marL="71755" marR="71755" algn="r">
                        <a:lnSpc>
                          <a:spcPts val="1100"/>
                        </a:lnSpc>
                        <a:spcBef>
                          <a:spcPts val="200"/>
                        </a:spcBef>
                        <a:spcAft>
                          <a:spcPts val="600"/>
                        </a:spcAft>
                      </a:pPr>
                      <a:r>
                        <a:rPr lang="en-GB" sz="900" dirty="0">
                          <a:effectLst/>
                          <a:latin typeface="+mn-lt"/>
                          <a:ea typeface="Times New Roman" panose="02020603050405020304" pitchFamily="18" charset="0"/>
                        </a:rPr>
                        <a:t>±30 deg.</a:t>
                      </a:r>
                    </a:p>
                  </a:txBody>
                  <a:tcPr marL="0" marR="0" marT="0" marB="0"/>
                </a:tc>
                <a:extLst>
                  <a:ext uri="{0D108BD9-81ED-4DB2-BD59-A6C34878D82A}">
                    <a16:rowId xmlns:a16="http://schemas.microsoft.com/office/drawing/2014/main" val="4112512320"/>
                  </a:ext>
                </a:extLst>
              </a:tr>
              <a:tr h="208259">
                <a:tc vMerge="1">
                  <a:txBody>
                    <a:bodyPr/>
                    <a:lstStyle/>
                    <a:p>
                      <a:pPr marL="71755" marR="71755">
                        <a:lnSpc>
                          <a:spcPts val="1100"/>
                        </a:lnSpc>
                        <a:spcBef>
                          <a:spcPts val="200"/>
                        </a:spcBef>
                        <a:spcAft>
                          <a:spcPts val="200"/>
                        </a:spcAft>
                      </a:pPr>
                      <a:endParaRPr lang="en-GB" sz="1000" dirty="0">
                        <a:effectLst/>
                        <a:latin typeface="+mn-lt"/>
                        <a:ea typeface="Times New Roman" panose="02020603050405020304" pitchFamily="18" charset="0"/>
                      </a:endParaRPr>
                    </a:p>
                  </a:txBody>
                  <a:tcPr marL="0" marR="0" marT="0" marB="0" anchor="ctr"/>
                </a:tc>
                <a:tc>
                  <a:txBody>
                    <a:bodyPr/>
                    <a:lstStyle/>
                    <a:p>
                      <a:pPr marL="71755" marR="71755" algn="just">
                        <a:lnSpc>
                          <a:spcPts val="1100"/>
                        </a:lnSpc>
                        <a:spcBef>
                          <a:spcPts val="200"/>
                        </a:spcBef>
                        <a:spcAft>
                          <a:spcPts val="600"/>
                        </a:spcAft>
                      </a:pPr>
                      <a:r>
                        <a:rPr lang="en-GB" sz="900" dirty="0">
                          <a:effectLst/>
                          <a:latin typeface="+mn-lt"/>
                          <a:ea typeface="Times New Roman" panose="02020603050405020304" pitchFamily="18" charset="0"/>
                        </a:rPr>
                        <a:t>Vertical</a:t>
                      </a:r>
                    </a:p>
                  </a:txBody>
                  <a:tcPr marL="0" marR="0" marT="0" marB="0"/>
                </a:tc>
                <a:tc>
                  <a:txBody>
                    <a:bodyPr/>
                    <a:lstStyle/>
                    <a:p>
                      <a:pPr marL="71755" marR="71755" algn="r">
                        <a:lnSpc>
                          <a:spcPts val="1100"/>
                        </a:lnSpc>
                        <a:spcBef>
                          <a:spcPts val="200"/>
                        </a:spcBef>
                        <a:spcAft>
                          <a:spcPts val="600"/>
                        </a:spcAft>
                      </a:pPr>
                      <a:r>
                        <a:rPr lang="en-GB" sz="900">
                          <a:effectLst/>
                          <a:latin typeface="+mn-lt"/>
                          <a:ea typeface="Times New Roman" panose="02020603050405020304" pitchFamily="18" charset="0"/>
                        </a:rPr>
                        <a:t>±10 deg.</a:t>
                      </a:r>
                    </a:p>
                  </a:txBody>
                  <a:tcPr marL="0" marR="0" marT="0" marB="0"/>
                </a:tc>
                <a:tc>
                  <a:txBody>
                    <a:bodyPr/>
                    <a:lstStyle/>
                    <a:p>
                      <a:pPr marL="71755" marR="71755" algn="r">
                        <a:lnSpc>
                          <a:spcPts val="1100"/>
                        </a:lnSpc>
                        <a:spcBef>
                          <a:spcPts val="200"/>
                        </a:spcBef>
                        <a:spcAft>
                          <a:spcPts val="600"/>
                        </a:spcAft>
                      </a:pPr>
                      <a:r>
                        <a:rPr lang="en-GB" sz="900" dirty="0">
                          <a:effectLst/>
                          <a:latin typeface="+mn-lt"/>
                          <a:ea typeface="Times New Roman" panose="02020603050405020304" pitchFamily="18" charset="0"/>
                        </a:rPr>
                        <a:t>±10 deg.</a:t>
                      </a:r>
                    </a:p>
                  </a:txBody>
                  <a:tcPr marL="0" marR="0" marT="0" marB="0"/>
                </a:tc>
                <a:extLst>
                  <a:ext uri="{0D108BD9-81ED-4DB2-BD59-A6C34878D82A}">
                    <a16:rowId xmlns:a16="http://schemas.microsoft.com/office/drawing/2014/main" val="10005"/>
                  </a:ext>
                </a:extLst>
              </a:tr>
            </a:tbl>
          </a:graphicData>
        </a:graphic>
      </p:graphicFrame>
      <p:graphicFrame>
        <p:nvGraphicFramePr>
          <p:cNvPr id="12" name="Tabelle 11">
            <a:extLst>
              <a:ext uri="{FF2B5EF4-FFF2-40B4-BE49-F238E27FC236}">
                <a16:creationId xmlns:a16="http://schemas.microsoft.com/office/drawing/2014/main" id="{F7668C46-D188-4822-9546-C70BABFDD2A0}"/>
              </a:ext>
            </a:extLst>
          </p:cNvPr>
          <p:cNvGraphicFramePr>
            <a:graphicFrameLocks noGrp="1"/>
          </p:cNvGraphicFramePr>
          <p:nvPr>
            <p:extLst>
              <p:ext uri="{D42A27DB-BD31-4B8C-83A1-F6EECF244321}">
                <p14:modId xmlns:p14="http://schemas.microsoft.com/office/powerpoint/2010/main" val="4259071332"/>
              </p:ext>
            </p:extLst>
          </p:nvPr>
        </p:nvGraphicFramePr>
        <p:xfrm>
          <a:off x="6894372" y="1725896"/>
          <a:ext cx="4676775" cy="1082698"/>
        </p:xfrm>
        <a:graphic>
          <a:graphicData uri="http://schemas.openxmlformats.org/drawingml/2006/table">
            <a:tbl>
              <a:tblPr>
                <a:tableStyleId>{5C22544A-7EE6-4342-B048-85BDC9FD1C3A}</a:tableStyleId>
              </a:tblPr>
              <a:tblGrid>
                <a:gridCol w="1261336">
                  <a:extLst>
                    <a:ext uri="{9D8B030D-6E8A-4147-A177-3AD203B41FA5}">
                      <a16:colId xmlns:a16="http://schemas.microsoft.com/office/drawing/2014/main" val="764759801"/>
                    </a:ext>
                  </a:extLst>
                </a:gridCol>
                <a:gridCol w="1876425">
                  <a:extLst>
                    <a:ext uri="{9D8B030D-6E8A-4147-A177-3AD203B41FA5}">
                      <a16:colId xmlns:a16="http://schemas.microsoft.com/office/drawing/2014/main" val="4071756379"/>
                    </a:ext>
                  </a:extLst>
                </a:gridCol>
                <a:gridCol w="769507">
                  <a:extLst>
                    <a:ext uri="{9D8B030D-6E8A-4147-A177-3AD203B41FA5}">
                      <a16:colId xmlns:a16="http://schemas.microsoft.com/office/drawing/2014/main" val="1633854893"/>
                    </a:ext>
                  </a:extLst>
                </a:gridCol>
                <a:gridCol w="769507">
                  <a:extLst>
                    <a:ext uri="{9D8B030D-6E8A-4147-A177-3AD203B41FA5}">
                      <a16:colId xmlns:a16="http://schemas.microsoft.com/office/drawing/2014/main" val="1682122190"/>
                    </a:ext>
                  </a:extLst>
                </a:gridCol>
              </a:tblGrid>
              <a:tr h="268308">
                <a:tc gridSpan="2">
                  <a:txBody>
                    <a:bodyPr/>
                    <a:lstStyle/>
                    <a:p>
                      <a:pPr marL="71755" marR="71755">
                        <a:lnSpc>
                          <a:spcPts val="1000"/>
                        </a:lnSpc>
                        <a:spcBef>
                          <a:spcPts val="400"/>
                        </a:spcBef>
                        <a:spcAft>
                          <a:spcPts val="400"/>
                        </a:spcAft>
                      </a:pPr>
                      <a:r>
                        <a:rPr lang="en-GB" sz="900" dirty="0">
                          <a:effectLst/>
                          <a:latin typeface="+mn-lt"/>
                        </a:rPr>
                        <a:t>Side marker lamp of category</a:t>
                      </a:r>
                      <a:endParaRPr lang="de-DE" sz="900" dirty="0">
                        <a:effectLst/>
                        <a:latin typeface="+mn-lt"/>
                        <a:ea typeface="Times New Roman" panose="02020603050405020304" pitchFamily="18" charset="0"/>
                      </a:endParaRPr>
                    </a:p>
                  </a:txBody>
                  <a:tcPr marL="0" marR="0" marT="0" marB="0" anchor="ctr"/>
                </a:tc>
                <a:tc hMerge="1">
                  <a:txBody>
                    <a:bodyPr/>
                    <a:lstStyle/>
                    <a:p>
                      <a:pPr marL="71755" marR="71755" algn="r">
                        <a:lnSpc>
                          <a:spcPts val="1000"/>
                        </a:lnSpc>
                        <a:spcBef>
                          <a:spcPts val="400"/>
                        </a:spcBef>
                        <a:spcAft>
                          <a:spcPts val="400"/>
                        </a:spcAft>
                      </a:pPr>
                      <a:endParaRPr lang="de-DE" sz="10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ctr">
                        <a:lnSpc>
                          <a:spcPts val="1100"/>
                        </a:lnSpc>
                        <a:spcBef>
                          <a:spcPts val="200"/>
                        </a:spcBef>
                        <a:spcAft>
                          <a:spcPts val="600"/>
                        </a:spcAft>
                      </a:pPr>
                      <a:r>
                        <a:rPr lang="en-GB" sz="900" dirty="0">
                          <a:effectLst/>
                          <a:latin typeface="+mn-lt"/>
                          <a:ea typeface="Times New Roman" panose="02020603050405020304" pitchFamily="18" charset="0"/>
                        </a:rPr>
                        <a:t>SM1</a:t>
                      </a:r>
                    </a:p>
                  </a:txBody>
                  <a:tcPr marL="0" marR="0" marT="0" marB="0" anchor="ctr"/>
                </a:tc>
                <a:tc>
                  <a:txBody>
                    <a:bodyPr/>
                    <a:lstStyle/>
                    <a:p>
                      <a:pPr marL="71755" marR="71755" algn="ctr">
                        <a:lnSpc>
                          <a:spcPts val="1100"/>
                        </a:lnSpc>
                        <a:spcBef>
                          <a:spcPts val="200"/>
                        </a:spcBef>
                        <a:spcAft>
                          <a:spcPts val="600"/>
                        </a:spcAft>
                      </a:pPr>
                      <a:r>
                        <a:rPr lang="en-GB" sz="900" dirty="0">
                          <a:effectLst/>
                          <a:latin typeface="+mn-lt"/>
                          <a:ea typeface="Times New Roman" panose="02020603050405020304" pitchFamily="18" charset="0"/>
                        </a:rPr>
                        <a:t>SM2</a:t>
                      </a:r>
                    </a:p>
                  </a:txBody>
                  <a:tcPr marL="0" marR="0" marT="0" marB="0" anchor="ctr"/>
                </a:tc>
                <a:extLst>
                  <a:ext uri="{0D108BD9-81ED-4DB2-BD59-A6C34878D82A}">
                    <a16:rowId xmlns:a16="http://schemas.microsoft.com/office/drawing/2014/main" val="2366363217"/>
                  </a:ext>
                </a:extLst>
              </a:tr>
              <a:tr h="117163">
                <a:tc rowSpan="2">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Minimum intensity</a:t>
                      </a:r>
                    </a:p>
                  </a:txBody>
                  <a:tcPr marL="0" marR="0" marT="0" marB="0" anchor="ctr"/>
                </a:tc>
                <a:tc>
                  <a:txBody>
                    <a:bodyPr/>
                    <a:lstStyle/>
                    <a:p>
                      <a:pPr marL="71755" marR="71755" algn="just">
                        <a:lnSpc>
                          <a:spcPts val="1100"/>
                        </a:lnSpc>
                        <a:spcBef>
                          <a:spcPts val="200"/>
                        </a:spcBef>
                        <a:spcAft>
                          <a:spcPts val="600"/>
                        </a:spcAft>
                      </a:pPr>
                      <a:r>
                        <a:rPr lang="en-GB" sz="900" dirty="0">
                          <a:effectLst/>
                          <a:latin typeface="+mn-lt"/>
                          <a:ea typeface="Times New Roman" panose="02020603050405020304" pitchFamily="18" charset="0"/>
                        </a:rPr>
                        <a:t>In the axis of reference</a:t>
                      </a:r>
                    </a:p>
                  </a:txBody>
                  <a:tcPr marL="0" marR="0" marT="0" marB="0"/>
                </a:tc>
                <a:tc>
                  <a:txBody>
                    <a:bodyPr/>
                    <a:lstStyle/>
                    <a:p>
                      <a:pPr marL="71755" marR="71755" algn="r">
                        <a:lnSpc>
                          <a:spcPts val="1100"/>
                        </a:lnSpc>
                        <a:spcBef>
                          <a:spcPts val="200"/>
                        </a:spcBef>
                        <a:spcAft>
                          <a:spcPts val="600"/>
                        </a:spcAft>
                      </a:pPr>
                      <a:r>
                        <a:rPr lang="en-GB" sz="900">
                          <a:effectLst/>
                          <a:latin typeface="+mn-lt"/>
                          <a:ea typeface="Times New Roman" panose="02020603050405020304" pitchFamily="18" charset="0"/>
                        </a:rPr>
                        <a:t>4.0 cd</a:t>
                      </a:r>
                    </a:p>
                  </a:txBody>
                  <a:tcPr marL="0" marR="0" marT="0" marB="0"/>
                </a:tc>
                <a:tc>
                  <a:txBody>
                    <a:bodyPr/>
                    <a:lstStyle/>
                    <a:p>
                      <a:pPr marL="71755" marR="71755" algn="r">
                        <a:lnSpc>
                          <a:spcPts val="1100"/>
                        </a:lnSpc>
                        <a:spcBef>
                          <a:spcPts val="200"/>
                        </a:spcBef>
                        <a:spcAft>
                          <a:spcPts val="600"/>
                        </a:spcAft>
                      </a:pPr>
                      <a:r>
                        <a:rPr lang="en-GB" sz="900" dirty="0">
                          <a:effectLst/>
                          <a:latin typeface="+mn-lt"/>
                          <a:ea typeface="Times New Roman" panose="02020603050405020304" pitchFamily="18" charset="0"/>
                        </a:rPr>
                        <a:t>0.6 cd</a:t>
                      </a:r>
                    </a:p>
                  </a:txBody>
                  <a:tcPr marL="0" marR="0" marT="0" marB="0"/>
                </a:tc>
                <a:extLst>
                  <a:ext uri="{0D108BD9-81ED-4DB2-BD59-A6C34878D82A}">
                    <a16:rowId xmlns:a16="http://schemas.microsoft.com/office/drawing/2014/main" val="10001"/>
                  </a:ext>
                </a:extLst>
              </a:tr>
              <a:tr h="154507">
                <a:tc vMerge="1">
                  <a:txBody>
                    <a:bodyPr/>
                    <a:lstStyle/>
                    <a:p>
                      <a:pPr marL="71755" marR="71755">
                        <a:lnSpc>
                          <a:spcPts val="1100"/>
                        </a:lnSpc>
                        <a:spcBef>
                          <a:spcPts val="200"/>
                        </a:spcBef>
                        <a:spcAft>
                          <a:spcPts val="200"/>
                        </a:spcAft>
                      </a:pPr>
                      <a:endParaRPr lang="en-GB" sz="1000" dirty="0">
                        <a:effectLst/>
                        <a:latin typeface="+mn-lt"/>
                        <a:ea typeface="Times New Roman" panose="02020603050405020304" pitchFamily="18" charset="0"/>
                      </a:endParaRPr>
                    </a:p>
                  </a:txBody>
                  <a:tcPr marL="0" marR="0" marT="0" marB="0" anchor="ctr"/>
                </a:tc>
                <a:tc>
                  <a:txBody>
                    <a:bodyPr/>
                    <a:lstStyle/>
                    <a:p>
                      <a:pPr marL="71755" marR="71755" algn="just">
                        <a:lnSpc>
                          <a:spcPts val="1100"/>
                        </a:lnSpc>
                        <a:spcBef>
                          <a:spcPts val="200"/>
                        </a:spcBef>
                        <a:spcAft>
                          <a:spcPts val="600"/>
                        </a:spcAft>
                      </a:pPr>
                      <a:r>
                        <a:rPr lang="en-GB" sz="900" dirty="0">
                          <a:effectLst/>
                          <a:latin typeface="+mn-lt"/>
                          <a:ea typeface="Times New Roman" panose="02020603050405020304" pitchFamily="18" charset="0"/>
                        </a:rPr>
                        <a:t>Within the specified angular field, other than above</a:t>
                      </a:r>
                    </a:p>
                  </a:txBody>
                  <a:tcPr marL="0" marR="0" marT="0" marB="0"/>
                </a:tc>
                <a:tc>
                  <a:txBody>
                    <a:bodyPr/>
                    <a:lstStyle/>
                    <a:p>
                      <a:pPr marL="71755" marR="71755" algn="r">
                        <a:lnSpc>
                          <a:spcPts val="1100"/>
                        </a:lnSpc>
                        <a:spcBef>
                          <a:spcPts val="200"/>
                        </a:spcBef>
                        <a:spcAft>
                          <a:spcPts val="600"/>
                        </a:spcAft>
                      </a:pPr>
                      <a:r>
                        <a:rPr lang="en-GB" sz="900" dirty="0">
                          <a:effectLst/>
                          <a:latin typeface="+mn-lt"/>
                          <a:ea typeface="Times New Roman" panose="02020603050405020304" pitchFamily="18" charset="0"/>
                        </a:rPr>
                        <a:t>0.6 cd</a:t>
                      </a:r>
                    </a:p>
                  </a:txBody>
                  <a:tcPr marL="0" marR="0" marT="0" marB="0"/>
                </a:tc>
                <a:tc>
                  <a:txBody>
                    <a:bodyPr/>
                    <a:lstStyle/>
                    <a:p>
                      <a:pPr marL="71755" marR="71755" algn="r">
                        <a:lnSpc>
                          <a:spcPts val="1100"/>
                        </a:lnSpc>
                        <a:spcBef>
                          <a:spcPts val="200"/>
                        </a:spcBef>
                        <a:spcAft>
                          <a:spcPts val="600"/>
                        </a:spcAft>
                      </a:pPr>
                      <a:r>
                        <a:rPr lang="en-GB" sz="900" dirty="0">
                          <a:effectLst/>
                          <a:latin typeface="+mn-lt"/>
                          <a:ea typeface="Times New Roman" panose="02020603050405020304" pitchFamily="18" charset="0"/>
                        </a:rPr>
                        <a:t>0.6 cd</a:t>
                      </a:r>
                    </a:p>
                  </a:txBody>
                  <a:tcPr marL="0" marR="0" marT="0" marB="0"/>
                </a:tc>
                <a:extLst>
                  <a:ext uri="{0D108BD9-81ED-4DB2-BD59-A6C34878D82A}">
                    <a16:rowId xmlns:a16="http://schemas.microsoft.com/office/drawing/2014/main" val="1592893879"/>
                  </a:ext>
                </a:extLst>
              </a:tr>
              <a:tr h="117163">
                <a:tc>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Maximum intensity</a:t>
                      </a:r>
                    </a:p>
                  </a:txBody>
                  <a:tcPr marL="0" marR="0" marT="0" marB="0" anchor="ctr"/>
                </a:tc>
                <a:tc>
                  <a:txBody>
                    <a:bodyPr/>
                    <a:lstStyle/>
                    <a:p>
                      <a:pPr marL="71755" marR="71755" algn="just">
                        <a:lnSpc>
                          <a:spcPts val="1100"/>
                        </a:lnSpc>
                        <a:spcBef>
                          <a:spcPts val="200"/>
                        </a:spcBef>
                        <a:spcAft>
                          <a:spcPts val="600"/>
                        </a:spcAft>
                      </a:pPr>
                      <a:r>
                        <a:rPr lang="en-GB" sz="900" dirty="0">
                          <a:effectLst/>
                          <a:latin typeface="+mn-lt"/>
                          <a:ea typeface="Times New Roman" panose="02020603050405020304" pitchFamily="18" charset="0"/>
                        </a:rPr>
                        <a:t>Within the specified angular field</a:t>
                      </a:r>
                      <a:r>
                        <a:rPr lang="en-GB" sz="900" baseline="30000" dirty="0">
                          <a:effectLst/>
                          <a:latin typeface="+mn-lt"/>
                          <a:ea typeface="Times New Roman" panose="02020603050405020304" pitchFamily="18" charset="0"/>
                        </a:rPr>
                        <a:t>1</a:t>
                      </a:r>
                      <a:endParaRPr lang="en-GB" sz="900" dirty="0">
                        <a:effectLst/>
                        <a:latin typeface="+mn-lt"/>
                        <a:ea typeface="Times New Roman" panose="02020603050405020304" pitchFamily="18" charset="0"/>
                      </a:endParaRPr>
                    </a:p>
                  </a:txBody>
                  <a:tcPr marL="0" marR="0" marT="0" marB="0"/>
                </a:tc>
                <a:tc>
                  <a:txBody>
                    <a:bodyPr/>
                    <a:lstStyle/>
                    <a:p>
                      <a:pPr marL="71755" marR="71755" algn="r">
                        <a:lnSpc>
                          <a:spcPts val="1100"/>
                        </a:lnSpc>
                        <a:spcBef>
                          <a:spcPts val="200"/>
                        </a:spcBef>
                        <a:spcAft>
                          <a:spcPts val="600"/>
                        </a:spcAft>
                      </a:pPr>
                      <a:r>
                        <a:rPr lang="en-GB" sz="900">
                          <a:effectLst/>
                          <a:latin typeface="+mn-lt"/>
                          <a:ea typeface="Times New Roman" panose="02020603050405020304" pitchFamily="18" charset="0"/>
                        </a:rPr>
                        <a:t>25.0 cd</a:t>
                      </a:r>
                    </a:p>
                  </a:txBody>
                  <a:tcPr marL="0" marR="0" marT="0" marB="0"/>
                </a:tc>
                <a:tc>
                  <a:txBody>
                    <a:bodyPr/>
                    <a:lstStyle/>
                    <a:p>
                      <a:pPr marL="71755" marR="71755" algn="r">
                        <a:lnSpc>
                          <a:spcPts val="1100"/>
                        </a:lnSpc>
                        <a:spcBef>
                          <a:spcPts val="200"/>
                        </a:spcBef>
                        <a:spcAft>
                          <a:spcPts val="600"/>
                        </a:spcAft>
                      </a:pPr>
                      <a:r>
                        <a:rPr lang="en-GB" sz="900" dirty="0">
                          <a:effectLst/>
                          <a:latin typeface="+mn-lt"/>
                          <a:ea typeface="Times New Roman" panose="02020603050405020304" pitchFamily="18" charset="0"/>
                        </a:rPr>
                        <a:t>25.0 cd</a:t>
                      </a:r>
                    </a:p>
                  </a:txBody>
                  <a:tcPr marL="0" marR="0" marT="0" marB="0"/>
                </a:tc>
                <a:extLst>
                  <a:ext uri="{0D108BD9-81ED-4DB2-BD59-A6C34878D82A}">
                    <a16:rowId xmlns:a16="http://schemas.microsoft.com/office/drawing/2014/main" val="921705017"/>
                  </a:ext>
                </a:extLst>
              </a:tr>
              <a:tr h="117163">
                <a:tc rowSpan="2">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Angular</a:t>
                      </a:r>
                      <a:r>
                        <a:rPr lang="en-GB" sz="900" baseline="0" dirty="0">
                          <a:effectLst/>
                          <a:latin typeface="+mn-lt"/>
                          <a:ea typeface="Times New Roman" panose="02020603050405020304" pitchFamily="18" charset="0"/>
                        </a:rPr>
                        <a:t> field</a:t>
                      </a:r>
                      <a:endParaRPr lang="en-GB" sz="900" dirty="0">
                        <a:effectLst/>
                        <a:latin typeface="+mn-lt"/>
                        <a:ea typeface="Times New Roman" panose="02020603050405020304" pitchFamily="18" charset="0"/>
                      </a:endParaRPr>
                    </a:p>
                  </a:txBody>
                  <a:tcPr marL="0" marR="0" marT="0" marB="0" anchor="ctr"/>
                </a:tc>
                <a:tc>
                  <a:txBody>
                    <a:bodyPr/>
                    <a:lstStyle/>
                    <a:p>
                      <a:pPr marL="71755" marR="71755" algn="just">
                        <a:lnSpc>
                          <a:spcPts val="1100"/>
                        </a:lnSpc>
                        <a:spcBef>
                          <a:spcPts val="200"/>
                        </a:spcBef>
                        <a:spcAft>
                          <a:spcPts val="600"/>
                        </a:spcAft>
                      </a:pPr>
                      <a:r>
                        <a:rPr lang="en-GB" sz="900" dirty="0">
                          <a:effectLst/>
                          <a:latin typeface="+mn-lt"/>
                          <a:ea typeface="Times New Roman" panose="02020603050405020304" pitchFamily="18" charset="0"/>
                        </a:rPr>
                        <a:t>Horizontal </a:t>
                      </a:r>
                    </a:p>
                  </a:txBody>
                  <a:tcPr marL="0" marR="0" marT="0" marB="0"/>
                </a:tc>
                <a:tc>
                  <a:txBody>
                    <a:bodyPr/>
                    <a:lstStyle/>
                    <a:p>
                      <a:pPr marL="71755" marR="71755" algn="r">
                        <a:lnSpc>
                          <a:spcPts val="1100"/>
                        </a:lnSpc>
                        <a:spcBef>
                          <a:spcPts val="200"/>
                        </a:spcBef>
                        <a:spcAft>
                          <a:spcPts val="600"/>
                        </a:spcAft>
                      </a:pPr>
                      <a:r>
                        <a:rPr lang="en-GB" sz="900" dirty="0">
                          <a:effectLst/>
                          <a:latin typeface="+mn-lt"/>
                          <a:ea typeface="Times New Roman" panose="02020603050405020304" pitchFamily="18" charset="0"/>
                        </a:rPr>
                        <a:t>±45 deg.</a:t>
                      </a:r>
                    </a:p>
                  </a:txBody>
                  <a:tcPr marL="0" marR="0" marT="0" marB="0"/>
                </a:tc>
                <a:tc>
                  <a:txBody>
                    <a:bodyPr/>
                    <a:lstStyle/>
                    <a:p>
                      <a:pPr marL="71755" marR="71755" algn="r">
                        <a:lnSpc>
                          <a:spcPts val="1100"/>
                        </a:lnSpc>
                        <a:spcBef>
                          <a:spcPts val="200"/>
                        </a:spcBef>
                        <a:spcAft>
                          <a:spcPts val="600"/>
                        </a:spcAft>
                      </a:pPr>
                      <a:r>
                        <a:rPr lang="en-GB" sz="900" dirty="0">
                          <a:effectLst/>
                          <a:latin typeface="+mn-lt"/>
                          <a:ea typeface="Times New Roman" panose="02020603050405020304" pitchFamily="18" charset="0"/>
                        </a:rPr>
                        <a:t>±30 deg.</a:t>
                      </a:r>
                    </a:p>
                  </a:txBody>
                  <a:tcPr marL="0" marR="0" marT="0" marB="0"/>
                </a:tc>
                <a:extLst>
                  <a:ext uri="{0D108BD9-81ED-4DB2-BD59-A6C34878D82A}">
                    <a16:rowId xmlns:a16="http://schemas.microsoft.com/office/drawing/2014/main" val="4112512320"/>
                  </a:ext>
                </a:extLst>
              </a:tr>
              <a:tr h="117163">
                <a:tc vMerge="1">
                  <a:txBody>
                    <a:bodyPr/>
                    <a:lstStyle/>
                    <a:p>
                      <a:pPr marL="71755" marR="71755">
                        <a:lnSpc>
                          <a:spcPts val="1100"/>
                        </a:lnSpc>
                        <a:spcBef>
                          <a:spcPts val="200"/>
                        </a:spcBef>
                        <a:spcAft>
                          <a:spcPts val="200"/>
                        </a:spcAft>
                      </a:pPr>
                      <a:endParaRPr lang="en-GB" sz="1000" dirty="0">
                        <a:effectLst/>
                        <a:latin typeface="+mn-lt"/>
                        <a:ea typeface="Times New Roman" panose="02020603050405020304" pitchFamily="18" charset="0"/>
                      </a:endParaRPr>
                    </a:p>
                  </a:txBody>
                  <a:tcPr marL="0" marR="0" marT="0" marB="0" anchor="ctr"/>
                </a:tc>
                <a:tc>
                  <a:txBody>
                    <a:bodyPr/>
                    <a:lstStyle/>
                    <a:p>
                      <a:pPr marL="71755" marR="71755" algn="just">
                        <a:lnSpc>
                          <a:spcPts val="1100"/>
                        </a:lnSpc>
                        <a:spcBef>
                          <a:spcPts val="200"/>
                        </a:spcBef>
                        <a:spcAft>
                          <a:spcPts val="600"/>
                        </a:spcAft>
                      </a:pPr>
                      <a:r>
                        <a:rPr lang="en-GB" sz="900" dirty="0">
                          <a:effectLst/>
                          <a:latin typeface="+mn-lt"/>
                          <a:ea typeface="Times New Roman" panose="02020603050405020304" pitchFamily="18" charset="0"/>
                        </a:rPr>
                        <a:t>Vertical</a:t>
                      </a:r>
                    </a:p>
                  </a:txBody>
                  <a:tcPr marL="0" marR="0" marT="0" marB="0"/>
                </a:tc>
                <a:tc>
                  <a:txBody>
                    <a:bodyPr/>
                    <a:lstStyle/>
                    <a:p>
                      <a:pPr marL="71755" marR="71755" algn="r">
                        <a:lnSpc>
                          <a:spcPts val="1100"/>
                        </a:lnSpc>
                        <a:spcBef>
                          <a:spcPts val="200"/>
                        </a:spcBef>
                        <a:spcAft>
                          <a:spcPts val="600"/>
                        </a:spcAft>
                      </a:pPr>
                      <a:r>
                        <a:rPr lang="en-GB" sz="900">
                          <a:effectLst/>
                          <a:latin typeface="+mn-lt"/>
                          <a:ea typeface="Times New Roman" panose="02020603050405020304" pitchFamily="18" charset="0"/>
                        </a:rPr>
                        <a:t>±10 deg.</a:t>
                      </a:r>
                    </a:p>
                  </a:txBody>
                  <a:tcPr marL="0" marR="0" marT="0" marB="0"/>
                </a:tc>
                <a:tc>
                  <a:txBody>
                    <a:bodyPr/>
                    <a:lstStyle/>
                    <a:p>
                      <a:pPr marL="71755" marR="71755" algn="r">
                        <a:lnSpc>
                          <a:spcPts val="1100"/>
                        </a:lnSpc>
                        <a:spcBef>
                          <a:spcPts val="200"/>
                        </a:spcBef>
                        <a:spcAft>
                          <a:spcPts val="600"/>
                        </a:spcAft>
                      </a:pPr>
                      <a:r>
                        <a:rPr lang="en-GB" sz="900" dirty="0">
                          <a:effectLst/>
                          <a:latin typeface="+mn-lt"/>
                          <a:ea typeface="Times New Roman" panose="02020603050405020304" pitchFamily="18" charset="0"/>
                        </a:rPr>
                        <a:t>±10 deg.</a:t>
                      </a:r>
                    </a:p>
                  </a:txBody>
                  <a:tcPr marL="0" marR="0" marT="0" marB="0"/>
                </a:tc>
                <a:extLst>
                  <a:ext uri="{0D108BD9-81ED-4DB2-BD59-A6C34878D82A}">
                    <a16:rowId xmlns:a16="http://schemas.microsoft.com/office/drawing/2014/main" val="10005"/>
                  </a:ext>
                </a:extLst>
              </a:tr>
            </a:tbl>
          </a:graphicData>
        </a:graphic>
      </p:graphicFrame>
      <p:sp>
        <p:nvSpPr>
          <p:cNvPr id="16" name="Rechteck 15">
            <a:extLst>
              <a:ext uri="{FF2B5EF4-FFF2-40B4-BE49-F238E27FC236}">
                <a16:creationId xmlns:a16="http://schemas.microsoft.com/office/drawing/2014/main" id="{EA37DEFD-612A-462E-AD98-2152410686B7}"/>
              </a:ext>
            </a:extLst>
          </p:cNvPr>
          <p:cNvSpPr/>
          <p:nvPr/>
        </p:nvSpPr>
        <p:spPr>
          <a:xfrm>
            <a:off x="8740853" y="5358693"/>
            <a:ext cx="3127750" cy="461665"/>
          </a:xfrm>
          <a:prstGeom prst="rect">
            <a:avLst/>
          </a:prstGeom>
          <a:ln>
            <a:solidFill>
              <a:schemeClr val="accent5">
                <a:lumMod val="50000"/>
              </a:schemeClr>
            </a:solidFill>
          </a:ln>
        </p:spPr>
        <p:txBody>
          <a:bodyPr wrap="square">
            <a:spAutoFit/>
          </a:bodyPr>
          <a:lstStyle/>
          <a:p>
            <a:r>
              <a:rPr lang="en-GB" sz="1200" i="1" dirty="0">
                <a:solidFill>
                  <a:schemeClr val="accent5">
                    <a:lumMod val="50000"/>
                  </a:schemeClr>
                </a:solidFill>
              </a:rPr>
              <a:t>Agreed to delete last sentence, since it is redundant - identical to paragraph 4.8.3.2. !</a:t>
            </a:r>
          </a:p>
        </p:txBody>
      </p:sp>
      <p:sp>
        <p:nvSpPr>
          <p:cNvPr id="17" name="Rechteck 16">
            <a:extLst>
              <a:ext uri="{FF2B5EF4-FFF2-40B4-BE49-F238E27FC236}">
                <a16:creationId xmlns:a16="http://schemas.microsoft.com/office/drawing/2014/main" id="{4E16FEFF-8665-498F-A589-28DC41E6BDB7}"/>
              </a:ext>
            </a:extLst>
          </p:cNvPr>
          <p:cNvSpPr/>
          <p:nvPr/>
        </p:nvSpPr>
        <p:spPr>
          <a:xfrm>
            <a:off x="6327342" y="3160202"/>
            <a:ext cx="5541261" cy="961553"/>
          </a:xfrm>
          <a:prstGeom prst="rect">
            <a:avLst/>
          </a:prstGeom>
          <a:no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8" name="Verbinder: gewinkelt 18">
            <a:extLst>
              <a:ext uri="{FF2B5EF4-FFF2-40B4-BE49-F238E27FC236}">
                <a16:creationId xmlns:a16="http://schemas.microsoft.com/office/drawing/2014/main" id="{0658BE05-F6B9-4A93-A8FC-6DC0F405F3E5}"/>
              </a:ext>
            </a:extLst>
          </p:cNvPr>
          <p:cNvCxnSpPr>
            <a:cxnSpLocks/>
            <a:stCxn id="17" idx="3"/>
            <a:endCxn id="16" idx="3"/>
          </p:cNvCxnSpPr>
          <p:nvPr/>
        </p:nvCxnSpPr>
        <p:spPr>
          <a:xfrm>
            <a:off x="11868603" y="3640979"/>
            <a:ext cx="12700" cy="1948547"/>
          </a:xfrm>
          <a:prstGeom prst="bentConnector3">
            <a:avLst>
              <a:gd name="adj1" fmla="val 1800000"/>
            </a:avLst>
          </a:prstGeom>
          <a:ln>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Rechteck 18">
            <a:extLst>
              <a:ext uri="{FF2B5EF4-FFF2-40B4-BE49-F238E27FC236}">
                <a16:creationId xmlns:a16="http://schemas.microsoft.com/office/drawing/2014/main" id="{02086546-02C9-4817-A230-82EBBF83AB1C}"/>
              </a:ext>
            </a:extLst>
          </p:cNvPr>
          <p:cNvSpPr/>
          <p:nvPr/>
        </p:nvSpPr>
        <p:spPr>
          <a:xfrm>
            <a:off x="6902761" y="6051851"/>
            <a:ext cx="5010603" cy="254805"/>
          </a:xfrm>
          <a:prstGeom prst="rect">
            <a:avLst/>
          </a:prstGeom>
          <a:no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0" name="Verbinder: gewinkelt 18">
            <a:extLst>
              <a:ext uri="{FF2B5EF4-FFF2-40B4-BE49-F238E27FC236}">
                <a16:creationId xmlns:a16="http://schemas.microsoft.com/office/drawing/2014/main" id="{7BEDC76B-3517-4DBF-9DD8-8813A9D63951}"/>
              </a:ext>
            </a:extLst>
          </p:cNvPr>
          <p:cNvCxnSpPr>
            <a:cxnSpLocks/>
            <a:stCxn id="19" idx="1"/>
            <a:endCxn id="21" idx="0"/>
          </p:cNvCxnSpPr>
          <p:nvPr/>
        </p:nvCxnSpPr>
        <p:spPr>
          <a:xfrm rot="10800000" flipV="1">
            <a:off x="4086729" y="6179254"/>
            <a:ext cx="2816032" cy="182044"/>
          </a:xfrm>
          <a:prstGeom prst="bentConnector2">
            <a:avLst/>
          </a:prstGeom>
          <a:ln>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 name="Rechteck 20">
            <a:extLst>
              <a:ext uri="{FF2B5EF4-FFF2-40B4-BE49-F238E27FC236}">
                <a16:creationId xmlns:a16="http://schemas.microsoft.com/office/drawing/2014/main" id="{81D84EE1-54F0-41CD-90E9-0AAAC14A90CC}"/>
              </a:ext>
            </a:extLst>
          </p:cNvPr>
          <p:cNvSpPr/>
          <p:nvPr/>
        </p:nvSpPr>
        <p:spPr>
          <a:xfrm>
            <a:off x="2410691" y="6361298"/>
            <a:ext cx="3352076" cy="461665"/>
          </a:xfrm>
          <a:prstGeom prst="rect">
            <a:avLst/>
          </a:prstGeom>
          <a:ln>
            <a:solidFill>
              <a:schemeClr val="accent5">
                <a:lumMod val="50000"/>
              </a:schemeClr>
            </a:solidFill>
          </a:ln>
        </p:spPr>
        <p:txBody>
          <a:bodyPr wrap="square">
            <a:spAutoFit/>
          </a:bodyPr>
          <a:lstStyle/>
          <a:p>
            <a:r>
              <a:rPr lang="en-GB" sz="1200" i="1" dirty="0">
                <a:solidFill>
                  <a:schemeClr val="accent5">
                    <a:lumMod val="50000"/>
                  </a:schemeClr>
                </a:solidFill>
              </a:rPr>
              <a:t>Agreed to delete this requirement, since it is redundant - identical to paragraph 2.7.3., Annex 3 !</a:t>
            </a:r>
          </a:p>
        </p:txBody>
      </p:sp>
      <p:sp>
        <p:nvSpPr>
          <p:cNvPr id="30" name="Foliennummernplatzhalter 29">
            <a:extLst>
              <a:ext uri="{FF2B5EF4-FFF2-40B4-BE49-F238E27FC236}">
                <a16:creationId xmlns:a16="http://schemas.microsoft.com/office/drawing/2014/main" id="{47CE5DBE-6AD4-4E5E-8302-E73006682220}"/>
              </a:ext>
            </a:extLst>
          </p:cNvPr>
          <p:cNvSpPr>
            <a:spLocks noGrp="1"/>
          </p:cNvSpPr>
          <p:nvPr>
            <p:ph type="sldNum" sz="quarter" idx="12"/>
          </p:nvPr>
        </p:nvSpPr>
        <p:spPr>
          <a:xfrm>
            <a:off x="11028218" y="6481981"/>
            <a:ext cx="1163782" cy="365125"/>
          </a:xfrm>
        </p:spPr>
        <p:txBody>
          <a:bodyPr/>
          <a:lstStyle/>
          <a:p>
            <a:fld id="{3DDA233D-74E5-4871-94A0-ADA1F49F7BE0}" type="slidenum">
              <a:rPr lang="de-DE" smtClean="0"/>
              <a:t>11</a:t>
            </a:fld>
            <a:endParaRPr lang="de-DE" dirty="0"/>
          </a:p>
        </p:txBody>
      </p:sp>
      <p:sp>
        <p:nvSpPr>
          <p:cNvPr id="32" name="Textfeld 31">
            <a:extLst>
              <a:ext uri="{FF2B5EF4-FFF2-40B4-BE49-F238E27FC236}">
                <a16:creationId xmlns:a16="http://schemas.microsoft.com/office/drawing/2014/main" id="{88206DC8-A4A4-475F-AC22-92B2626FF633}"/>
              </a:ext>
            </a:extLst>
          </p:cNvPr>
          <p:cNvSpPr txBox="1"/>
          <p:nvPr/>
        </p:nvSpPr>
        <p:spPr>
          <a:xfrm>
            <a:off x="5884801" y="208728"/>
            <a:ext cx="5782624" cy="461665"/>
          </a:xfrm>
          <a:prstGeom prst="rect">
            <a:avLst/>
          </a:prstGeom>
          <a:noFill/>
        </p:spPr>
        <p:txBody>
          <a:bodyPr wrap="square" rtlCol="0">
            <a:spAutoFit/>
          </a:bodyPr>
          <a:lstStyle/>
          <a:p>
            <a:pPr algn="r"/>
            <a:r>
              <a:rPr lang="en-GB" sz="2400" b="1" dirty="0"/>
              <a:t>Side marker lamps</a:t>
            </a:r>
          </a:p>
        </p:txBody>
      </p:sp>
      <p:sp>
        <p:nvSpPr>
          <p:cNvPr id="23" name="CasellaDiTesto 3">
            <a:extLst>
              <a:ext uri="{FF2B5EF4-FFF2-40B4-BE49-F238E27FC236}">
                <a16:creationId xmlns:a16="http://schemas.microsoft.com/office/drawing/2014/main" id="{FDC3B19E-EA10-42DE-B29F-323C1BC01F71}"/>
              </a:ext>
            </a:extLst>
          </p:cNvPr>
          <p:cNvSpPr txBox="1"/>
          <p:nvPr/>
        </p:nvSpPr>
        <p:spPr>
          <a:xfrm>
            <a:off x="63546" y="6433487"/>
            <a:ext cx="2060818" cy="369332"/>
          </a:xfrm>
          <a:prstGeom prst="rect">
            <a:avLst/>
          </a:prstGeom>
          <a:noFill/>
          <a:ln w="28575">
            <a:solidFill>
              <a:srgbClr val="00B0F0"/>
            </a:solidFill>
          </a:ln>
        </p:spPr>
        <p:txBody>
          <a:bodyPr wrap="square" rtlCol="0">
            <a:spAutoFit/>
          </a:bodyPr>
          <a:lstStyle/>
          <a:p>
            <a:pPr algn="r"/>
            <a:r>
              <a:rPr lang="it-IT" b="1" dirty="0">
                <a:solidFill>
                  <a:srgbClr val="00B0F0"/>
                </a:solidFill>
              </a:rPr>
              <a:t>GTBWGSL 426 Rev1</a:t>
            </a:r>
          </a:p>
        </p:txBody>
      </p:sp>
      <p:sp>
        <p:nvSpPr>
          <p:cNvPr id="25" name="Rechteck 24">
            <a:extLst>
              <a:ext uri="{FF2B5EF4-FFF2-40B4-BE49-F238E27FC236}">
                <a16:creationId xmlns:a16="http://schemas.microsoft.com/office/drawing/2014/main" id="{BF4A719E-4C6D-45E2-BDC2-02E679505C3B}"/>
              </a:ext>
            </a:extLst>
          </p:cNvPr>
          <p:cNvSpPr/>
          <p:nvPr/>
        </p:nvSpPr>
        <p:spPr>
          <a:xfrm>
            <a:off x="4565471" y="116165"/>
            <a:ext cx="442758" cy="646331"/>
          </a:xfrm>
          <a:prstGeom prst="rect">
            <a:avLst/>
          </a:prstGeom>
          <a:noFill/>
        </p:spPr>
        <p:txBody>
          <a:bodyPr wrap="square" lIns="91440" tIns="45720" rIns="91440" bIns="45720">
            <a:spAutoFit/>
          </a:bodyPr>
          <a:lstStyle/>
          <a:p>
            <a:pPr algn="ctr"/>
            <a:r>
              <a:rPr lang="en-GB" sz="3600" b="1" spc="50" dirty="0">
                <a:ln w="19050" cmpd="sng">
                  <a:solidFill>
                    <a:schemeClr val="accent1">
                      <a:lumMod val="50000"/>
                    </a:schemeClr>
                  </a:solidFill>
                  <a:prstDash val="solid"/>
                </a:ln>
                <a:solidFill>
                  <a:srgbClr val="92D050"/>
                </a:solidFill>
                <a:effectLst>
                  <a:glow rad="38100">
                    <a:schemeClr val="accent1">
                      <a:alpha val="40000"/>
                    </a:schemeClr>
                  </a:glow>
                </a:effectLst>
                <a:latin typeface="Arial" panose="020B0604020202020204" pitchFamily="34" charset="0"/>
                <a:cs typeface="Arial" panose="020B0604020202020204" pitchFamily="34" charset="0"/>
              </a:rPr>
              <a:t>!</a:t>
            </a:r>
          </a:p>
        </p:txBody>
      </p:sp>
      <p:sp>
        <p:nvSpPr>
          <p:cNvPr id="27" name="Rechteck 26">
            <a:extLst>
              <a:ext uri="{FF2B5EF4-FFF2-40B4-BE49-F238E27FC236}">
                <a16:creationId xmlns:a16="http://schemas.microsoft.com/office/drawing/2014/main" id="{63DBDBCF-DBE0-40F7-8A38-15D4DC32DBE1}"/>
              </a:ext>
            </a:extLst>
          </p:cNvPr>
          <p:cNvSpPr/>
          <p:nvPr/>
        </p:nvSpPr>
        <p:spPr>
          <a:xfrm>
            <a:off x="8486094" y="6420834"/>
            <a:ext cx="1701672" cy="276999"/>
          </a:xfrm>
          <a:prstGeom prst="rect">
            <a:avLst/>
          </a:prstGeom>
          <a:ln>
            <a:solidFill>
              <a:schemeClr val="accent6">
                <a:lumMod val="50000"/>
              </a:schemeClr>
            </a:solidFill>
          </a:ln>
        </p:spPr>
        <p:txBody>
          <a:bodyPr wrap="square">
            <a:spAutoFit/>
          </a:bodyPr>
          <a:lstStyle/>
          <a:p>
            <a:r>
              <a:rPr lang="en-GB" sz="1200" i="1" dirty="0">
                <a:solidFill>
                  <a:schemeClr val="accent6">
                    <a:lumMod val="50000"/>
                  </a:schemeClr>
                </a:solidFill>
              </a:rPr>
              <a:t>See comment on slide 2</a:t>
            </a:r>
            <a:endParaRPr lang="de-DE" sz="1200" i="1" dirty="0">
              <a:solidFill>
                <a:schemeClr val="accent6">
                  <a:lumMod val="50000"/>
                </a:schemeClr>
              </a:solidFill>
            </a:endParaRPr>
          </a:p>
        </p:txBody>
      </p:sp>
      <p:sp>
        <p:nvSpPr>
          <p:cNvPr id="28" name="Rechteck 27">
            <a:extLst>
              <a:ext uri="{FF2B5EF4-FFF2-40B4-BE49-F238E27FC236}">
                <a16:creationId xmlns:a16="http://schemas.microsoft.com/office/drawing/2014/main" id="{8AC202A9-9117-439E-869E-E66A04D69F20}"/>
              </a:ext>
            </a:extLst>
          </p:cNvPr>
          <p:cNvSpPr/>
          <p:nvPr/>
        </p:nvSpPr>
        <p:spPr>
          <a:xfrm>
            <a:off x="6376240" y="6306656"/>
            <a:ext cx="1779469" cy="293821"/>
          </a:xfrm>
          <a:prstGeom prst="rect">
            <a:avLst/>
          </a:prstGeom>
          <a:no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9" name="Verbinder: gewinkelt 18">
            <a:extLst>
              <a:ext uri="{FF2B5EF4-FFF2-40B4-BE49-F238E27FC236}">
                <a16:creationId xmlns:a16="http://schemas.microsoft.com/office/drawing/2014/main" id="{4BB4F952-F4DC-4576-9869-A6CBCBFADECC}"/>
              </a:ext>
            </a:extLst>
          </p:cNvPr>
          <p:cNvCxnSpPr>
            <a:cxnSpLocks/>
            <a:stCxn id="28" idx="3"/>
            <a:endCxn id="27" idx="1"/>
          </p:cNvCxnSpPr>
          <p:nvPr/>
        </p:nvCxnSpPr>
        <p:spPr>
          <a:xfrm>
            <a:off x="8155709" y="6453567"/>
            <a:ext cx="330385" cy="105767"/>
          </a:xfrm>
          <a:prstGeom prst="bentConnector3">
            <a:avLst>
              <a:gd name="adj1" fmla="val 50000"/>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2967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
            <a:extLst>
              <a:ext uri="{FF2B5EF4-FFF2-40B4-BE49-F238E27FC236}">
                <a16:creationId xmlns:a16="http://schemas.microsoft.com/office/drawing/2014/main" id="{D3AEBC03-8D65-4BE9-A46E-0A41ADC93A73}"/>
              </a:ext>
            </a:extLst>
          </p:cNvPr>
          <p:cNvSpPr>
            <a:spLocks noChangeArrowheads="1"/>
          </p:cNvSpPr>
          <p:nvPr/>
        </p:nvSpPr>
        <p:spPr bwMode="auto">
          <a:xfrm>
            <a:off x="6317403" y="1057504"/>
            <a:ext cx="5551200" cy="5691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lgn="just"/>
            <a:r>
              <a:rPr kumimoji="0" lang="en-GB" altLang="de-DE" sz="900" b="0" i="0" u="none" strike="noStrike" cap="none" normalizeH="0" baseline="0" dirty="0">
                <a:ln>
                  <a:noFill/>
                </a:ln>
                <a:solidFill>
                  <a:schemeClr val="tx1"/>
                </a:solidFill>
                <a:effectLst/>
                <a:ea typeface="Times New Roman" panose="02020603050405020304" pitchFamily="18" charset="0"/>
              </a:rPr>
              <a:t>5.8.	</a:t>
            </a:r>
            <a:r>
              <a:rPr kumimoji="0" lang="en-GB" altLang="de-DE" sz="900" b="1" i="0" u="none" strike="noStrike" cap="none" normalizeH="0" baseline="0" dirty="0">
                <a:ln>
                  <a:noFill/>
                </a:ln>
                <a:solidFill>
                  <a:srgbClr val="FF0000"/>
                </a:solidFill>
                <a:effectLst/>
                <a:ea typeface="Times New Roman" panose="02020603050405020304" pitchFamily="18" charset="0"/>
              </a:rPr>
              <a:t>Reversing</a:t>
            </a:r>
            <a:r>
              <a:rPr kumimoji="0" lang="en-GB" altLang="de-DE" sz="900" b="1" i="0" u="none" strike="noStrike" cap="none" normalizeH="0" dirty="0">
                <a:ln>
                  <a:noFill/>
                </a:ln>
                <a:solidFill>
                  <a:srgbClr val="FF0000"/>
                </a:solidFill>
                <a:effectLst/>
                <a:ea typeface="Times New Roman" panose="02020603050405020304" pitchFamily="18" charset="0"/>
              </a:rPr>
              <a:t> </a:t>
            </a:r>
            <a:r>
              <a:rPr kumimoji="0" lang="en-GB" altLang="de-DE" sz="900" b="1" i="0" u="none" strike="noStrike" cap="none" normalizeH="0" baseline="0" dirty="0">
                <a:ln>
                  <a:noFill/>
                </a:ln>
                <a:solidFill>
                  <a:srgbClr val="FF0000"/>
                </a:solidFill>
                <a:effectLst/>
                <a:ea typeface="Times New Roman" panose="02020603050405020304" pitchFamily="18" charset="0"/>
              </a:rPr>
              <a:t>lamps (AR)</a:t>
            </a:r>
            <a:endParaRPr kumimoji="0" lang="en-GB" altLang="de-DE" sz="900" b="1" i="0" u="none" strike="noStrike" cap="none" normalizeH="0" baseline="0" dirty="0">
              <a:ln>
                <a:noFill/>
              </a:ln>
              <a:solidFill>
                <a:srgbClr val="FF0000"/>
              </a:solidFill>
              <a:effectLst/>
            </a:endParaRPr>
          </a:p>
          <a:p>
            <a:pPr marL="534988" marR="0" lvl="0" indent="-534988" algn="just"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5.8.1.	</a:t>
            </a:r>
            <a:r>
              <a:rPr kumimoji="0" lang="en-GB" altLang="de-DE" sz="900" b="1" i="0" u="none" strike="noStrike" cap="none" normalizeH="0" baseline="0" dirty="0">
                <a:ln>
                  <a:noFill/>
                </a:ln>
                <a:solidFill>
                  <a:srgbClr val="FF0000"/>
                </a:solidFill>
                <a:effectLst/>
                <a:ea typeface="Times New Roman" panose="02020603050405020304" pitchFamily="18" charset="0"/>
              </a:rPr>
              <a:t>Luminous intensity:</a:t>
            </a:r>
          </a:p>
          <a:p>
            <a:pPr marL="534988" lvl="0" indent="-534988" algn="just"/>
            <a:r>
              <a:rPr lang="en-GB" altLang="de-DE" sz="900" dirty="0">
                <a:ea typeface="Times New Roman" panose="02020603050405020304" pitchFamily="18" charset="0"/>
              </a:rPr>
              <a:t>	</a:t>
            </a:r>
            <a:r>
              <a:rPr kumimoji="0" lang="en-GB" altLang="de-DE" sz="900" b="0" i="0" u="none" strike="noStrike" cap="none" normalizeH="0" baseline="0" dirty="0">
                <a:ln>
                  <a:noFill/>
                </a:ln>
                <a:solidFill>
                  <a:schemeClr val="tx1"/>
                </a:solidFill>
                <a:effectLst/>
                <a:ea typeface="Times New Roman" panose="02020603050405020304" pitchFamily="18" charset="0"/>
              </a:rPr>
              <a:t>The light emitted by each of the two </a:t>
            </a:r>
            <a:r>
              <a:rPr lang="en-GB" sz="900" b="1" strike="sngStrike" dirty="0">
                <a:solidFill>
                  <a:srgbClr val="FF0000"/>
                </a:solidFill>
              </a:rPr>
              <a:t>lamps</a:t>
            </a:r>
            <a:r>
              <a:rPr lang="en-GB" sz="900" dirty="0"/>
              <a:t> </a:t>
            </a:r>
            <a:r>
              <a:rPr lang="en-GB" sz="900" b="1" dirty="0">
                <a:solidFill>
                  <a:srgbClr val="FF0000"/>
                </a:solidFill>
              </a:rPr>
              <a:t>samples</a:t>
            </a:r>
            <a:r>
              <a:rPr lang="en-GB" sz="900" dirty="0">
                <a:solidFill>
                  <a:srgbClr val="FF0000"/>
                </a:solidFill>
              </a:rPr>
              <a:t> </a:t>
            </a:r>
            <a:r>
              <a:rPr kumimoji="0" lang="en-GB" altLang="de-DE" sz="900" b="0" i="0" u="none" strike="noStrike" cap="none" normalizeH="0" baseline="0" dirty="0">
                <a:ln>
                  <a:noFill/>
                </a:ln>
                <a:solidFill>
                  <a:schemeClr val="tx1"/>
                </a:solidFill>
                <a:effectLst/>
                <a:ea typeface="Times New Roman" panose="02020603050405020304" pitchFamily="18" charset="0"/>
              </a:rPr>
              <a:t>supplied shall meet the requirements in Table 10.</a:t>
            </a:r>
            <a:endParaRPr kumimoji="0" lang="en-GB" altLang="de-DE" sz="9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just"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just"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just"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just"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just"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just"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just"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just"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lvl="0" indent="-534988" algn="just"/>
            <a:r>
              <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r>
              <a:rPr kumimoji="0" lang="en-GB" altLang="de-DE" sz="900" b="1" i="0" u="none" strike="noStrike" cap="none" normalizeH="0" baseline="0" dirty="0">
                <a:ln>
                  <a:noFill/>
                </a:ln>
                <a:solidFill>
                  <a:srgbClr val="FF0000"/>
                </a:solidFill>
                <a:effectLst/>
                <a:latin typeface="+mn-lt"/>
                <a:cs typeface="Times New Roman" panose="02020603050405020304" pitchFamily="18" charset="0"/>
              </a:rPr>
              <a:t>Table 10: </a:t>
            </a:r>
            <a:r>
              <a:rPr kumimoji="0" lang="en-GB" altLang="de-DE" sz="900" b="1" i="0" u="none" strike="noStrike" cap="none" normalizeH="0" baseline="0" dirty="0">
                <a:ln>
                  <a:noFill/>
                </a:ln>
                <a:solidFill>
                  <a:schemeClr val="tx1"/>
                </a:solidFill>
                <a:effectLst/>
                <a:latin typeface="+mn-lt"/>
                <a:cs typeface="Times New Roman" panose="02020603050405020304" pitchFamily="18" charset="0"/>
              </a:rPr>
              <a:t>Luminous intensities for reversing lamps</a:t>
            </a:r>
            <a:endParaRPr kumimoji="0" lang="en-GB" altLang="de-DE" sz="900" b="0" i="0" u="none" strike="noStrike" cap="none" normalizeH="0" baseline="0" dirty="0">
              <a:ln>
                <a:noFill/>
              </a:ln>
              <a:solidFill>
                <a:schemeClr val="tx1"/>
              </a:solidFill>
              <a:effectLst/>
              <a:latin typeface="+mn-lt"/>
              <a:cs typeface="Times New Roman" panose="02020603050405020304" pitchFamily="18" charset="0"/>
            </a:endParaRPr>
          </a:p>
          <a:p>
            <a:pPr marL="534988" marR="0" lvl="0" indent="-534988" algn="just" defTabSz="914400" rtl="0" eaLnBrk="0" fontAlgn="base" latinLnBrk="0" hangingPunct="0">
              <a:lnSpc>
                <a:spcPct val="100000"/>
              </a:lnSpc>
              <a:spcBef>
                <a:spcPct val="0"/>
              </a:spcBef>
              <a:spcAft>
                <a:spcPct val="0"/>
              </a:spcAft>
              <a:buClrTx/>
              <a:buSzTx/>
              <a:buFontTx/>
              <a:buNone/>
              <a:tabLst/>
            </a:pPr>
            <a:endParaRPr kumimoji="0" lang="en-GB" altLang="de-DE" sz="900" b="0" i="0" u="none" strike="noStrike" cap="none" normalizeH="0" baseline="0" dirty="0">
              <a:ln>
                <a:noFill/>
              </a:ln>
              <a:solidFill>
                <a:schemeClr val="tx1"/>
              </a:solidFill>
              <a:effectLst/>
              <a:ea typeface="Times New Roman" panose="02020603050405020304" pitchFamily="18" charset="0"/>
            </a:endParaRPr>
          </a:p>
          <a:p>
            <a:pPr marL="534988" marR="0" lvl="0" indent="-534988" algn="just"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5.8.2.	</a:t>
            </a:r>
            <a:r>
              <a:rPr kumimoji="0" lang="en-GB" altLang="de-DE" sz="900" b="1" i="0" u="none" strike="noStrike" cap="none" normalizeH="0" baseline="0" dirty="0">
                <a:ln>
                  <a:noFill/>
                </a:ln>
                <a:solidFill>
                  <a:srgbClr val="FF0000"/>
                </a:solidFill>
                <a:effectLst/>
                <a:ea typeface="Times New Roman" panose="02020603050405020304" pitchFamily="18" charset="0"/>
              </a:rPr>
              <a:t>Standard light distribution:</a:t>
            </a:r>
          </a:p>
          <a:p>
            <a:pPr marL="534988" lvl="0" indent="-534988" algn="just"/>
            <a:r>
              <a:rPr lang="en-GB" altLang="de-DE" sz="900" b="1" dirty="0">
                <a:solidFill>
                  <a:srgbClr val="FF0000"/>
                </a:solidFill>
                <a:ea typeface="Times New Roman" panose="02020603050405020304" pitchFamily="18" charset="0"/>
              </a:rPr>
              <a:t>5.8.2.1.</a:t>
            </a:r>
            <a:r>
              <a:rPr lang="en-GB" altLang="de-DE" sz="900" dirty="0">
                <a:ea typeface="Times New Roman" panose="02020603050405020304" pitchFamily="18" charset="0"/>
              </a:rPr>
              <a:t>	</a:t>
            </a:r>
            <a:r>
              <a:rPr lang="en-GB" sz="900" dirty="0"/>
              <a:t>In every other direction of measurement shown in paragraph 2.5. of Annex 3, the luminous intensity shall be not less than the minima specified in that annex.</a:t>
            </a:r>
            <a:endParaRPr kumimoji="0" lang="en-GB" altLang="de-DE" sz="900" b="0" i="0" u="none" strike="noStrike" cap="none" normalizeH="0" baseline="0" dirty="0">
              <a:ln>
                <a:noFill/>
              </a:ln>
              <a:solidFill>
                <a:schemeClr val="tx1"/>
              </a:solidFill>
              <a:effectLst/>
            </a:endParaRPr>
          </a:p>
          <a:p>
            <a:pPr marL="534988" lvl="0" indent="-534988" algn="just"/>
            <a:r>
              <a:rPr kumimoji="0" lang="en-GB" altLang="de-DE" sz="900" b="1" i="0" u="none" strike="noStrike" cap="none" normalizeH="0" baseline="0" dirty="0">
                <a:ln>
                  <a:noFill/>
                </a:ln>
                <a:solidFill>
                  <a:srgbClr val="FF0000"/>
                </a:solidFill>
                <a:effectLst/>
                <a:ea typeface="Times New Roman" panose="02020603050405020304" pitchFamily="18" charset="0"/>
              </a:rPr>
              <a:t>5.8.2.2.</a:t>
            </a:r>
            <a:r>
              <a:rPr lang="en-GB" altLang="de-DE" sz="900" dirty="0">
                <a:ea typeface="Times New Roman" panose="02020603050405020304" pitchFamily="18" charset="0"/>
              </a:rPr>
              <a:t>	</a:t>
            </a:r>
            <a:r>
              <a:rPr lang="en-GB" sz="900" dirty="0"/>
              <a:t>However, in the case where the reversing lamp is intended to be installed on a vehicle exclusively in a pair of devices, the photometric intensity may be verified only up to an angle of 30° inwards where a photometric value of at least 25 cd shall be satisfied.</a:t>
            </a:r>
          </a:p>
          <a:p>
            <a:pPr marL="534988" lvl="0" indent="-534988" algn="just"/>
            <a:r>
              <a:rPr lang="en-GB" sz="900" dirty="0"/>
              <a:t>	This condition shall be clearly explained in the application for approval and relating documents (see paragraph 3.1.).</a:t>
            </a:r>
            <a:endParaRPr kumimoji="0" lang="en-GB" altLang="de-DE" sz="900" b="0" i="0" u="none" strike="noStrike" cap="none" normalizeH="0" baseline="0" dirty="0">
              <a:ln>
                <a:noFill/>
              </a:ln>
              <a:solidFill>
                <a:schemeClr val="tx1"/>
              </a:solidFill>
              <a:effectLst/>
              <a:ea typeface="Times New Roman" panose="02020603050405020304" pitchFamily="18" charset="0"/>
            </a:endParaRPr>
          </a:p>
          <a:p>
            <a:pPr marL="534988" indent="-534988" algn="just"/>
            <a:r>
              <a:rPr lang="en-GB" sz="900" b="1" dirty="0">
                <a:solidFill>
                  <a:srgbClr val="FF0000"/>
                </a:solidFill>
              </a:rPr>
              <a:t>	</a:t>
            </a:r>
            <a:r>
              <a:rPr lang="en-GB" sz="900" dirty="0"/>
              <a:t>Moreover, in the case where the type approval will be granted applying the condition above, a statement in paragraph 9.1.3. of the communication form (see Annex 1) will inform that the device shall only be installed in a pair.</a:t>
            </a:r>
            <a:endParaRPr lang="en-GB" altLang="de-DE" sz="900" dirty="0">
              <a:ea typeface="Times New Roman" panose="02020603050405020304" pitchFamily="18" charset="0"/>
            </a:endParaRPr>
          </a:p>
          <a:p>
            <a:pPr marL="534988" marR="0" lvl="0" indent="-534988" algn="just"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5.8.3.	</a:t>
            </a:r>
            <a:r>
              <a:rPr kumimoji="0" lang="en-GB" altLang="de-DE" sz="900" b="1" i="0" u="none" strike="noStrike" cap="none" normalizeH="0" baseline="0" dirty="0">
                <a:ln>
                  <a:noFill/>
                </a:ln>
                <a:solidFill>
                  <a:srgbClr val="FF0000"/>
                </a:solidFill>
                <a:effectLst/>
                <a:ea typeface="Times New Roman" panose="02020603050405020304" pitchFamily="18" charset="0"/>
              </a:rPr>
              <a:t>Colour:</a:t>
            </a:r>
          </a:p>
          <a:p>
            <a:pPr marL="534988" lvl="0" indent="-534988" algn="just"/>
            <a:r>
              <a:rPr lang="en-GB" altLang="de-DE" sz="900" dirty="0">
                <a:ea typeface="Times New Roman" panose="02020603050405020304" pitchFamily="18" charset="0"/>
              </a:rPr>
              <a:t>	The colour of light emitted shall be white.</a:t>
            </a:r>
          </a:p>
          <a:p>
            <a:pPr marL="534988" lvl="0" indent="-534988" algn="just"/>
            <a:r>
              <a:rPr lang="en-GB" altLang="de-DE" sz="900" b="1" dirty="0">
                <a:solidFill>
                  <a:srgbClr val="FF0000"/>
                </a:solidFill>
                <a:ea typeface="Times New Roman" panose="02020603050405020304" pitchFamily="18" charset="0"/>
              </a:rPr>
              <a:t>5.8.4.	Apparent surface</a:t>
            </a:r>
            <a:r>
              <a:rPr lang="en-GB" altLang="de-DE" sz="900" b="1" dirty="0">
                <a:solidFill>
                  <a:srgbClr val="FF0000"/>
                </a:solidFill>
              </a:rPr>
              <a:t>:</a:t>
            </a:r>
          </a:p>
          <a:p>
            <a:pPr marL="534988" lvl="0" indent="-534988" algn="just"/>
            <a:r>
              <a:rPr lang="en-GB" altLang="de-DE" sz="900" dirty="0"/>
              <a:t>	</a:t>
            </a:r>
            <a:r>
              <a:rPr lang="en-GB" altLang="de-DE" sz="900" b="1" dirty="0">
                <a:solidFill>
                  <a:srgbClr val="FF0000"/>
                </a:solidFill>
              </a:rPr>
              <a:t>No additional requirements.</a:t>
            </a:r>
          </a:p>
          <a:p>
            <a:pPr marL="534988" lvl="0" indent="-534988" algn="just"/>
            <a:r>
              <a:rPr lang="en-GB" altLang="de-DE" sz="900" b="1" dirty="0">
                <a:solidFill>
                  <a:srgbClr val="FF0000"/>
                </a:solidFill>
                <a:ea typeface="Times New Roman" panose="02020603050405020304" pitchFamily="18" charset="0"/>
              </a:rPr>
              <a:t>5.8.5.	Measurement</a:t>
            </a:r>
            <a:r>
              <a:rPr lang="en-GB" altLang="de-DE" sz="900" b="1" dirty="0">
                <a:solidFill>
                  <a:srgbClr val="FF0000"/>
                </a:solidFill>
              </a:rPr>
              <a:t>:</a:t>
            </a:r>
          </a:p>
          <a:p>
            <a:pPr marL="534988" lvl="0" indent="-534988" algn="just"/>
            <a:r>
              <a:rPr lang="en-GB" altLang="de-DE" sz="900" dirty="0"/>
              <a:t>	</a:t>
            </a:r>
            <a:r>
              <a:rPr lang="en-GB" altLang="de-DE" sz="900" b="1" dirty="0">
                <a:solidFill>
                  <a:srgbClr val="FF0000"/>
                </a:solidFill>
              </a:rPr>
              <a:t>No additional requirements.</a:t>
            </a:r>
          </a:p>
          <a:p>
            <a:pPr marL="534988" lvl="0" indent="-534988" algn="just"/>
            <a:r>
              <a:rPr lang="en-GB" altLang="de-DE" sz="900" b="1" dirty="0">
                <a:solidFill>
                  <a:srgbClr val="FF0000"/>
                </a:solidFill>
              </a:rPr>
              <a:t>5.8.6.	Other requirements:</a:t>
            </a:r>
          </a:p>
          <a:p>
            <a:pPr marL="534988" lvl="0" indent="-534988" algn="just"/>
            <a:r>
              <a:rPr lang="en-GB" altLang="de-DE" sz="900" b="1" dirty="0">
                <a:solidFill>
                  <a:srgbClr val="FF0000"/>
                </a:solidFill>
              </a:rPr>
              <a:t>	No additional requirements.</a:t>
            </a:r>
          </a:p>
          <a:p>
            <a:pPr marL="534988" lvl="0" indent="-534988" algn="just"/>
            <a:r>
              <a:rPr lang="en-GB" altLang="de-DE" sz="900" b="1" dirty="0">
                <a:solidFill>
                  <a:srgbClr val="FF0000"/>
                </a:solidFill>
              </a:rPr>
              <a:t>[5.8.7.	Failure provisions:</a:t>
            </a:r>
          </a:p>
          <a:p>
            <a:pPr marL="534988" lvl="0" indent="-534988" algn="just"/>
            <a:r>
              <a:rPr lang="en-GB" altLang="de-DE" sz="900" b="1" dirty="0">
                <a:solidFill>
                  <a:srgbClr val="FF0000"/>
                </a:solidFill>
              </a:rPr>
              <a:t>	See Par. 4.6.]</a:t>
            </a:r>
          </a:p>
          <a:p>
            <a:pPr marL="534988" lvl="0" indent="-534988" algn="just"/>
            <a:endParaRPr lang="en-GB" altLang="de-DE" sz="900" b="1" dirty="0">
              <a:solidFill>
                <a:srgbClr val="FF0000"/>
              </a:solidFill>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de-DE" sz="900" b="0" i="0" u="none" strike="noStrike" cap="none" normalizeH="0" baseline="0" dirty="0">
              <a:ln>
                <a:noFill/>
              </a:ln>
              <a:solidFill>
                <a:schemeClr val="tx1"/>
              </a:solidFill>
              <a:effectLst/>
            </a:endParaRPr>
          </a:p>
        </p:txBody>
      </p:sp>
      <p:sp>
        <p:nvSpPr>
          <p:cNvPr id="11" name="Rectangle 1">
            <a:extLst>
              <a:ext uri="{FF2B5EF4-FFF2-40B4-BE49-F238E27FC236}">
                <a16:creationId xmlns:a16="http://schemas.microsoft.com/office/drawing/2014/main" id="{B116A1AB-9019-4EE9-B6F9-819E95FFE457}"/>
              </a:ext>
            </a:extLst>
          </p:cNvPr>
          <p:cNvSpPr>
            <a:spLocks noChangeArrowheads="1"/>
          </p:cNvSpPr>
          <p:nvPr/>
        </p:nvSpPr>
        <p:spPr bwMode="auto">
          <a:xfrm>
            <a:off x="371495" y="1041647"/>
            <a:ext cx="5400655" cy="5512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lgn="just"/>
            <a:r>
              <a:rPr lang="en-GB" altLang="de-DE" sz="900" dirty="0">
                <a:ea typeface="Times New Roman" panose="02020603050405020304" pitchFamily="18" charset="0"/>
              </a:rPr>
              <a:t>5.8.	TECHNICAL REQUIREMENTS CONCERNING REVERSING LAMPS (SYMBOLS AR)</a:t>
            </a:r>
          </a:p>
          <a:p>
            <a:pPr marL="534988" lvl="0" indent="-534988" algn="just"/>
            <a:r>
              <a:rPr lang="en-GB" altLang="de-DE" sz="900" dirty="0">
                <a:ea typeface="Times New Roman" panose="02020603050405020304" pitchFamily="18" charset="0"/>
              </a:rPr>
              <a:t>5.8.1.	The light emitted by each of the two lamps supplied shall meet the requirements in Table 10.</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de-DE" sz="9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lvl="0" algn="just"/>
            <a:r>
              <a:rPr lang="en-GB" altLang="de-DE" sz="900" dirty="0">
                <a:latin typeface="+mn-lt"/>
                <a:cs typeface="Times New Roman" panose="02020603050405020304" pitchFamily="18" charset="0"/>
              </a:rPr>
              <a:t>Table 10: Luminous intensities for reversing lamps</a:t>
            </a:r>
            <a:endParaRPr kumimoji="0" lang="en-GB" altLang="de-DE" sz="900" b="0" i="0" u="none" strike="noStrike" cap="none" normalizeH="0" baseline="0" dirty="0">
              <a:ln>
                <a:noFill/>
              </a:ln>
              <a:solidFill>
                <a:schemeClr val="tx1"/>
              </a:solidFill>
              <a:effectLst/>
              <a:latin typeface="+mn-lt"/>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lvl="0" indent="-534988" algn="just"/>
            <a:r>
              <a:rPr lang="en-GB" altLang="de-DE" sz="900" dirty="0">
                <a:ea typeface="Times New Roman" panose="02020603050405020304" pitchFamily="18" charset="0"/>
              </a:rPr>
              <a:t>5.8.2.	In every other direction of measurement shown in paragraph 2.5. of Annex 3, the luminous intensity shall be not less than the minima specified in that annex.</a:t>
            </a:r>
          </a:p>
          <a:p>
            <a:pPr marL="534988" lvl="0" indent="-534988" algn="just"/>
            <a:r>
              <a:rPr lang="en-GB" altLang="de-DE" sz="900" dirty="0">
                <a:ea typeface="Times New Roman" panose="02020603050405020304" pitchFamily="18" charset="0"/>
              </a:rPr>
              <a:t>	However, in the case where the reversing lamp is intended to be installed on a vehicle exclusively in a pair of devices, the photometric intensity may be verified only up to an angle of 30° inwards where a photometric value of at least 25 cd shall be satisfied.</a:t>
            </a:r>
          </a:p>
          <a:p>
            <a:pPr marL="534988" lvl="0" indent="-534988" algn="just"/>
            <a:r>
              <a:rPr lang="en-GB" altLang="de-DE" sz="900" dirty="0">
                <a:ea typeface="Times New Roman" panose="02020603050405020304" pitchFamily="18" charset="0"/>
              </a:rPr>
              <a:t>	This condition shall be clearly explained in the application for approval and relating documents (see paragraph 3.1.).</a:t>
            </a:r>
          </a:p>
          <a:p>
            <a:pPr marL="534988" lvl="0" indent="-534988" algn="just"/>
            <a:r>
              <a:rPr lang="en-GB" altLang="de-DE" sz="900" dirty="0">
                <a:ea typeface="Times New Roman" panose="02020603050405020304" pitchFamily="18" charset="0"/>
              </a:rPr>
              <a:t>	Moreover, in the case where the type approval will be granted applying the condition above, a statement in paragraph 9.1.3. of the communication form (see Annex 1) will inform that the device shall only be installed in a pair.</a:t>
            </a:r>
          </a:p>
          <a:p>
            <a:pPr marL="534988" lvl="0" indent="-534988" algn="just"/>
            <a:r>
              <a:rPr lang="en-GB" altLang="de-DE" sz="900" dirty="0">
                <a:ea typeface="Times New Roman" panose="02020603050405020304" pitchFamily="18" charset="0"/>
              </a:rPr>
              <a:t>5.8.3	The colour of the light emitted shall be white.</a:t>
            </a:r>
          </a:p>
        </p:txBody>
      </p:sp>
      <p:sp>
        <p:nvSpPr>
          <p:cNvPr id="14" name="Rechteck 13">
            <a:extLst>
              <a:ext uri="{FF2B5EF4-FFF2-40B4-BE49-F238E27FC236}">
                <a16:creationId xmlns:a16="http://schemas.microsoft.com/office/drawing/2014/main" id="{E53CCB85-94CD-4806-9909-658DD0B55A4B}"/>
              </a:ext>
            </a:extLst>
          </p:cNvPr>
          <p:cNvSpPr/>
          <p:nvPr/>
        </p:nvSpPr>
        <p:spPr>
          <a:xfrm>
            <a:off x="437323" y="109330"/>
            <a:ext cx="11301672" cy="660003"/>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bg1"/>
              </a:solidFill>
            </a:endParaRPr>
          </a:p>
        </p:txBody>
      </p:sp>
      <p:sp>
        <p:nvSpPr>
          <p:cNvPr id="4" name="Textfeld 3">
            <a:extLst>
              <a:ext uri="{FF2B5EF4-FFF2-40B4-BE49-F238E27FC236}">
                <a16:creationId xmlns:a16="http://schemas.microsoft.com/office/drawing/2014/main" id="{7D0B8422-FC5F-4527-A891-842FA068F4E9}"/>
              </a:ext>
            </a:extLst>
          </p:cNvPr>
          <p:cNvSpPr txBox="1"/>
          <p:nvPr/>
        </p:nvSpPr>
        <p:spPr>
          <a:xfrm>
            <a:off x="453006" y="184558"/>
            <a:ext cx="10888910" cy="584775"/>
          </a:xfrm>
          <a:prstGeom prst="rect">
            <a:avLst/>
          </a:prstGeom>
          <a:noFill/>
        </p:spPr>
        <p:txBody>
          <a:bodyPr wrap="square" rtlCol="0">
            <a:spAutoFit/>
          </a:bodyPr>
          <a:lstStyle/>
          <a:p>
            <a:r>
              <a:rPr lang="en-GB" sz="1600" b="1" dirty="0">
                <a:solidFill>
                  <a:schemeClr val="bg1"/>
                </a:solidFill>
              </a:rPr>
              <a:t>Regulation No. 148 [LSD] – Stage II</a:t>
            </a:r>
          </a:p>
          <a:p>
            <a:r>
              <a:rPr lang="en-GB" sz="1600" b="1" dirty="0">
                <a:solidFill>
                  <a:schemeClr val="bg1"/>
                </a:solidFill>
              </a:rPr>
              <a:t>Draft Proposal Part 5. – Par. 5.8.</a:t>
            </a:r>
          </a:p>
        </p:txBody>
      </p:sp>
      <p:sp>
        <p:nvSpPr>
          <p:cNvPr id="6" name="Textfeld 5">
            <a:extLst>
              <a:ext uri="{FF2B5EF4-FFF2-40B4-BE49-F238E27FC236}">
                <a16:creationId xmlns:a16="http://schemas.microsoft.com/office/drawing/2014/main" id="{4B77080E-B583-4E0A-A106-5EE309C201AE}"/>
              </a:ext>
            </a:extLst>
          </p:cNvPr>
          <p:cNvSpPr txBox="1"/>
          <p:nvPr/>
        </p:nvSpPr>
        <p:spPr>
          <a:xfrm>
            <a:off x="1961201" y="779184"/>
            <a:ext cx="2189526" cy="276999"/>
          </a:xfrm>
          <a:prstGeom prst="rect">
            <a:avLst/>
          </a:prstGeom>
          <a:noFill/>
        </p:spPr>
        <p:txBody>
          <a:bodyPr wrap="square" rtlCol="0">
            <a:spAutoFit/>
          </a:bodyPr>
          <a:lstStyle/>
          <a:p>
            <a:pPr algn="ctr"/>
            <a:r>
              <a:rPr lang="en-GB" sz="1200" b="1" dirty="0"/>
              <a:t>Existing Text</a:t>
            </a:r>
          </a:p>
        </p:txBody>
      </p:sp>
      <p:sp>
        <p:nvSpPr>
          <p:cNvPr id="7" name="Textfeld 6">
            <a:extLst>
              <a:ext uri="{FF2B5EF4-FFF2-40B4-BE49-F238E27FC236}">
                <a16:creationId xmlns:a16="http://schemas.microsoft.com/office/drawing/2014/main" id="{C3837C94-65C1-4342-87C8-050C2F18A7F0}"/>
              </a:ext>
            </a:extLst>
          </p:cNvPr>
          <p:cNvSpPr txBox="1"/>
          <p:nvPr/>
        </p:nvSpPr>
        <p:spPr>
          <a:xfrm>
            <a:off x="7998240" y="779184"/>
            <a:ext cx="2189526" cy="276999"/>
          </a:xfrm>
          <a:prstGeom prst="rect">
            <a:avLst/>
          </a:prstGeom>
          <a:noFill/>
        </p:spPr>
        <p:txBody>
          <a:bodyPr wrap="square" rtlCol="0">
            <a:spAutoFit/>
          </a:bodyPr>
          <a:lstStyle/>
          <a:p>
            <a:pPr algn="ctr"/>
            <a:r>
              <a:rPr lang="en-GB" sz="1200" b="1" dirty="0"/>
              <a:t>New Text</a:t>
            </a:r>
          </a:p>
        </p:txBody>
      </p:sp>
      <p:cxnSp>
        <p:nvCxnSpPr>
          <p:cNvPr id="9" name="Gerader Verbinder 8">
            <a:extLst>
              <a:ext uri="{FF2B5EF4-FFF2-40B4-BE49-F238E27FC236}">
                <a16:creationId xmlns:a16="http://schemas.microsoft.com/office/drawing/2014/main" id="{FF97CE65-8C00-43EB-9E90-43DEE51EF5C6}"/>
              </a:ext>
            </a:extLst>
          </p:cNvPr>
          <p:cNvCxnSpPr/>
          <p:nvPr/>
        </p:nvCxnSpPr>
        <p:spPr>
          <a:xfrm>
            <a:off x="5938988" y="1012879"/>
            <a:ext cx="0" cy="5830511"/>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0" name="Tabelle 9">
            <a:extLst>
              <a:ext uri="{FF2B5EF4-FFF2-40B4-BE49-F238E27FC236}">
                <a16:creationId xmlns:a16="http://schemas.microsoft.com/office/drawing/2014/main" id="{F7668C46-D188-4822-9546-C70BABFDD2A0}"/>
              </a:ext>
            </a:extLst>
          </p:cNvPr>
          <p:cNvGraphicFramePr>
            <a:graphicFrameLocks noGrp="1"/>
          </p:cNvGraphicFramePr>
          <p:nvPr>
            <p:extLst>
              <p:ext uri="{D42A27DB-BD31-4B8C-83A1-F6EECF244321}">
                <p14:modId xmlns:p14="http://schemas.microsoft.com/office/powerpoint/2010/main" val="479268450"/>
              </p:ext>
            </p:extLst>
          </p:nvPr>
        </p:nvGraphicFramePr>
        <p:xfrm>
          <a:off x="948464" y="1821146"/>
          <a:ext cx="4612112" cy="861915"/>
        </p:xfrm>
        <a:graphic>
          <a:graphicData uri="http://schemas.openxmlformats.org/drawingml/2006/table">
            <a:tbl>
              <a:tblPr>
                <a:tableStyleId>{5C22544A-7EE6-4342-B048-85BDC9FD1C3A}</a:tableStyleId>
              </a:tblPr>
              <a:tblGrid>
                <a:gridCol w="1032736">
                  <a:extLst>
                    <a:ext uri="{9D8B030D-6E8A-4147-A177-3AD203B41FA5}">
                      <a16:colId xmlns:a16="http://schemas.microsoft.com/office/drawing/2014/main" val="764759801"/>
                    </a:ext>
                  </a:extLst>
                </a:gridCol>
                <a:gridCol w="894844">
                  <a:extLst>
                    <a:ext uri="{9D8B030D-6E8A-4147-A177-3AD203B41FA5}">
                      <a16:colId xmlns:a16="http://schemas.microsoft.com/office/drawing/2014/main" val="20001"/>
                    </a:ext>
                  </a:extLst>
                </a:gridCol>
                <a:gridCol w="762506">
                  <a:extLst>
                    <a:ext uri="{9D8B030D-6E8A-4147-A177-3AD203B41FA5}">
                      <a16:colId xmlns:a16="http://schemas.microsoft.com/office/drawing/2014/main" val="20002"/>
                    </a:ext>
                  </a:extLst>
                </a:gridCol>
                <a:gridCol w="1027182">
                  <a:extLst>
                    <a:ext uri="{9D8B030D-6E8A-4147-A177-3AD203B41FA5}">
                      <a16:colId xmlns:a16="http://schemas.microsoft.com/office/drawing/2014/main" val="4071756379"/>
                    </a:ext>
                  </a:extLst>
                </a:gridCol>
                <a:gridCol w="894844">
                  <a:extLst>
                    <a:ext uri="{9D8B030D-6E8A-4147-A177-3AD203B41FA5}">
                      <a16:colId xmlns:a16="http://schemas.microsoft.com/office/drawing/2014/main" val="1633854893"/>
                    </a:ext>
                  </a:extLst>
                </a:gridCol>
              </a:tblGrid>
              <a:tr h="359410">
                <a:tc rowSpan="2">
                  <a:txBody>
                    <a:bodyPr/>
                    <a:lstStyle/>
                    <a:p>
                      <a:pPr marL="71755" marR="71755">
                        <a:lnSpc>
                          <a:spcPts val="1000"/>
                        </a:lnSpc>
                        <a:spcBef>
                          <a:spcPts val="400"/>
                        </a:spcBef>
                        <a:spcAft>
                          <a:spcPts val="400"/>
                        </a:spcAft>
                      </a:pPr>
                      <a:r>
                        <a:rPr lang="en-GB" sz="900" dirty="0">
                          <a:effectLst/>
                          <a:latin typeface="+mn-lt"/>
                        </a:rPr>
                        <a:t> </a:t>
                      </a:r>
                      <a:endParaRPr lang="de-DE" sz="900" dirty="0">
                        <a:effectLst/>
                        <a:latin typeface="+mn-lt"/>
                        <a:ea typeface="Times New Roman" panose="02020603050405020304" pitchFamily="18" charset="0"/>
                      </a:endParaRPr>
                    </a:p>
                  </a:txBody>
                  <a:tcPr marL="0" marR="0" marT="0" marB="0" anchor="ctr"/>
                </a:tc>
                <a:tc rowSpan="2">
                  <a:txBody>
                    <a:bodyPr/>
                    <a:lstStyle/>
                    <a:p>
                      <a:pPr marL="71755" marR="71755" lvl="0" indent="0" algn="r" defTabSz="914400" rtl="0" eaLnBrk="1" fontAlgn="auto" latinLnBrk="0" hangingPunct="1">
                        <a:lnSpc>
                          <a:spcPts val="1000"/>
                        </a:lnSpc>
                        <a:spcBef>
                          <a:spcPts val="400"/>
                        </a:spcBef>
                        <a:spcAft>
                          <a:spcPts val="400"/>
                        </a:spcAft>
                        <a:buClrTx/>
                        <a:buSzTx/>
                        <a:buFontTx/>
                        <a:buNone/>
                        <a:tabLst/>
                        <a:defRPr/>
                      </a:pPr>
                      <a:r>
                        <a:rPr lang="en-GB" sz="900" i="1" dirty="0">
                          <a:effectLst/>
                          <a:latin typeface="+mn-lt"/>
                          <a:ea typeface="Times New Roman" panose="02020603050405020304" pitchFamily="18" charset="0"/>
                        </a:rPr>
                        <a:t>Minimum luminous intensity in H-V (values in cd)</a:t>
                      </a:r>
                      <a:endParaRPr lang="en-GB" sz="900" dirty="0">
                        <a:effectLst/>
                        <a:latin typeface="+mn-lt"/>
                        <a:ea typeface="Times New Roman" panose="02020603050405020304" pitchFamily="18" charset="0"/>
                      </a:endParaRPr>
                    </a:p>
                  </a:txBody>
                  <a:tcPr marL="0" marR="0" marT="0" marB="0" anchor="ctr"/>
                </a:tc>
                <a:tc gridSpan="3">
                  <a:txBody>
                    <a:bodyPr/>
                    <a:lstStyle/>
                    <a:p>
                      <a:pPr marL="71755" marR="71755" algn="r">
                        <a:lnSpc>
                          <a:spcPts val="1000"/>
                        </a:lnSpc>
                        <a:spcBef>
                          <a:spcPts val="400"/>
                        </a:spcBef>
                        <a:spcAft>
                          <a:spcPts val="400"/>
                        </a:spcAft>
                      </a:pPr>
                      <a:r>
                        <a:rPr lang="en-GB" sz="900" i="1" dirty="0">
                          <a:effectLst/>
                          <a:latin typeface="+mn-lt"/>
                          <a:ea typeface="Times New Roman" panose="02020603050405020304" pitchFamily="18" charset="0"/>
                        </a:rPr>
                        <a:t>Maximum luminous intensity in any direction</a:t>
                      </a:r>
                      <a:br>
                        <a:rPr lang="en-GB" sz="900" i="1" dirty="0">
                          <a:effectLst/>
                          <a:latin typeface="+mn-lt"/>
                          <a:ea typeface="Times New Roman" panose="02020603050405020304" pitchFamily="18" charset="0"/>
                        </a:rPr>
                      </a:br>
                      <a:r>
                        <a:rPr lang="en-GB" sz="900" i="1" dirty="0">
                          <a:effectLst/>
                          <a:latin typeface="+mn-lt"/>
                          <a:ea typeface="Times New Roman" panose="02020603050405020304" pitchFamily="18" charset="0"/>
                        </a:rPr>
                        <a:t>(values in cd) </a:t>
                      </a:r>
                      <a:endParaRPr lang="en-GB" sz="900" dirty="0">
                        <a:effectLst/>
                        <a:latin typeface="+mn-lt"/>
                        <a:ea typeface="Times New Roman" panose="02020603050405020304" pitchFamily="18" charset="0"/>
                      </a:endParaRPr>
                    </a:p>
                  </a:txBody>
                  <a:tcPr marL="0" marR="0" marT="0" marB="0" anchor="ctr"/>
                </a:tc>
                <a:tc hMerge="1">
                  <a:txBody>
                    <a:bodyPr/>
                    <a:lstStyle/>
                    <a:p>
                      <a:pPr marL="71755" marR="71755" algn="r">
                        <a:lnSpc>
                          <a:spcPts val="1000"/>
                        </a:lnSpc>
                        <a:spcBef>
                          <a:spcPts val="400"/>
                        </a:spcBef>
                        <a:spcAft>
                          <a:spcPts val="400"/>
                        </a:spcAft>
                      </a:pPr>
                      <a:endParaRPr lang="en-GB" sz="900" dirty="0">
                        <a:effectLst/>
                        <a:latin typeface="+mn-lt"/>
                        <a:ea typeface="Times New Roman" panose="02020603050405020304" pitchFamily="18" charset="0"/>
                      </a:endParaRPr>
                    </a:p>
                  </a:txBody>
                  <a:tcPr marL="0" marR="0" marT="0" marB="0" anchor="b"/>
                </a:tc>
                <a:tc hMerge="1">
                  <a:txBody>
                    <a:bodyPr/>
                    <a:lstStyle/>
                    <a:p>
                      <a:pPr marL="71755" marR="71755" algn="r">
                        <a:lnSpc>
                          <a:spcPts val="1000"/>
                        </a:lnSpc>
                        <a:spcBef>
                          <a:spcPts val="400"/>
                        </a:spcBef>
                        <a:spcAft>
                          <a:spcPts val="400"/>
                        </a:spcAft>
                      </a:pPr>
                      <a:endParaRPr lang="en-GB" sz="900" dirty="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4284532033"/>
                  </a:ext>
                </a:extLst>
              </a:tr>
              <a:tr h="200694">
                <a:tc vMerge="1">
                  <a:txBody>
                    <a:bodyPr/>
                    <a:lstStyle/>
                    <a:p>
                      <a:pPr marL="71755" marR="71755">
                        <a:lnSpc>
                          <a:spcPts val="1100"/>
                        </a:lnSpc>
                        <a:spcBef>
                          <a:spcPts val="200"/>
                        </a:spcBef>
                        <a:spcAft>
                          <a:spcPts val="200"/>
                        </a:spcAft>
                      </a:pPr>
                      <a:endParaRPr lang="en-GB" sz="900" dirty="0">
                        <a:effectLst/>
                        <a:latin typeface="+mn-lt"/>
                        <a:ea typeface="Times New Roman" panose="02020603050405020304" pitchFamily="18" charset="0"/>
                      </a:endParaRPr>
                    </a:p>
                  </a:txBody>
                  <a:tcPr marL="0" marR="0" marT="0" marB="0" anchor="ctr"/>
                </a:tc>
                <a:tc vMerge="1">
                  <a:txBody>
                    <a:bodyPr/>
                    <a:lstStyle/>
                    <a:p>
                      <a:pPr marL="71755" marR="71755" algn="r">
                        <a:lnSpc>
                          <a:spcPts val="1100"/>
                        </a:lnSpc>
                        <a:spcBef>
                          <a:spcPts val="200"/>
                        </a:spcBef>
                        <a:spcAft>
                          <a:spcPts val="200"/>
                        </a:spcAft>
                      </a:pPr>
                      <a:endParaRPr lang="en-GB" sz="9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de-DE" sz="900" dirty="0">
                          <a:effectLst/>
                          <a:latin typeface="+mn-lt"/>
                          <a:ea typeface="Times New Roman" panose="02020603050405020304" pitchFamily="18" charset="0"/>
                        </a:rPr>
                        <a:t>in </a:t>
                      </a:r>
                      <a:r>
                        <a:rPr lang="de-DE" sz="900" dirty="0" err="1">
                          <a:effectLst/>
                          <a:latin typeface="+mn-lt"/>
                          <a:ea typeface="Times New Roman" panose="02020603050405020304" pitchFamily="18" charset="0"/>
                        </a:rPr>
                        <a:t>or</a:t>
                      </a:r>
                      <a:r>
                        <a:rPr lang="de-DE" sz="900" dirty="0">
                          <a:effectLst/>
                          <a:latin typeface="+mn-lt"/>
                          <a:ea typeface="Times New Roman" panose="02020603050405020304" pitchFamily="18" charset="0"/>
                        </a:rPr>
                        <a:t> </a:t>
                      </a:r>
                      <a:r>
                        <a:rPr lang="de-DE" sz="900" dirty="0" err="1">
                          <a:effectLst/>
                          <a:latin typeface="+mn-lt"/>
                          <a:ea typeface="Times New Roman" panose="02020603050405020304" pitchFamily="18" charset="0"/>
                        </a:rPr>
                        <a:t>above</a:t>
                      </a:r>
                      <a:r>
                        <a:rPr lang="de-DE" sz="900" dirty="0">
                          <a:effectLst/>
                          <a:latin typeface="+mn-lt"/>
                          <a:ea typeface="Times New Roman" panose="02020603050405020304" pitchFamily="18" charset="0"/>
                        </a:rPr>
                        <a:t> </a:t>
                      </a:r>
                      <a:r>
                        <a:rPr lang="de-DE" sz="900" dirty="0" err="1">
                          <a:effectLst/>
                          <a:latin typeface="+mn-lt"/>
                          <a:ea typeface="Times New Roman" panose="02020603050405020304" pitchFamily="18" charset="0"/>
                        </a:rPr>
                        <a:t>the</a:t>
                      </a:r>
                      <a:r>
                        <a:rPr lang="de-DE" sz="900" dirty="0">
                          <a:effectLst/>
                          <a:latin typeface="+mn-lt"/>
                          <a:ea typeface="Times New Roman" panose="02020603050405020304" pitchFamily="18" charset="0"/>
                        </a:rPr>
                        <a:t> h-plane</a:t>
                      </a:r>
                      <a:endParaRPr lang="en-GB" sz="9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de-DE" sz="900" dirty="0" err="1">
                          <a:effectLst/>
                          <a:latin typeface="+mn-lt"/>
                          <a:ea typeface="Times New Roman" panose="02020603050405020304" pitchFamily="18" charset="0"/>
                        </a:rPr>
                        <a:t>below</a:t>
                      </a:r>
                      <a:r>
                        <a:rPr lang="de-DE" sz="900" dirty="0">
                          <a:effectLst/>
                          <a:latin typeface="+mn-lt"/>
                          <a:ea typeface="Times New Roman" panose="02020603050405020304" pitchFamily="18" charset="0"/>
                        </a:rPr>
                        <a:t> </a:t>
                      </a:r>
                      <a:r>
                        <a:rPr lang="de-DE" sz="900" dirty="0" err="1">
                          <a:effectLst/>
                          <a:latin typeface="+mn-lt"/>
                          <a:ea typeface="Times New Roman" panose="02020603050405020304" pitchFamily="18" charset="0"/>
                        </a:rPr>
                        <a:t>the</a:t>
                      </a:r>
                      <a:r>
                        <a:rPr lang="de-DE" sz="900" dirty="0">
                          <a:effectLst/>
                          <a:latin typeface="+mn-lt"/>
                          <a:ea typeface="Times New Roman" panose="02020603050405020304" pitchFamily="18" charset="0"/>
                        </a:rPr>
                        <a:t> h-plane, down </a:t>
                      </a:r>
                      <a:r>
                        <a:rPr lang="de-DE" sz="900" dirty="0" err="1">
                          <a:effectLst/>
                          <a:latin typeface="+mn-lt"/>
                          <a:ea typeface="Times New Roman" panose="02020603050405020304" pitchFamily="18" charset="0"/>
                        </a:rPr>
                        <a:t>to</a:t>
                      </a:r>
                      <a:r>
                        <a:rPr lang="de-DE" sz="900" dirty="0">
                          <a:effectLst/>
                          <a:latin typeface="+mn-lt"/>
                          <a:ea typeface="Times New Roman" panose="02020603050405020304" pitchFamily="18" charset="0"/>
                        </a:rPr>
                        <a:t> 5°D</a:t>
                      </a:r>
                      <a:endParaRPr lang="en-GB" sz="900" dirty="0">
                        <a:effectLst/>
                        <a:latin typeface="+mn-lt"/>
                        <a:ea typeface="Times New Roman" panose="02020603050405020304" pitchFamily="18" charset="0"/>
                      </a:endParaRPr>
                    </a:p>
                  </a:txBody>
                  <a:tcPr marL="0" marR="0" marT="0" marB="0" anchor="ctr"/>
                </a:tc>
                <a:tc>
                  <a:txBody>
                    <a:bodyPr/>
                    <a:lstStyle/>
                    <a:p>
                      <a:pPr marL="71755" marR="71755" lvl="0" indent="0" algn="r" defTabSz="914400" rtl="0" eaLnBrk="1" fontAlgn="auto" latinLnBrk="0" hangingPunct="1">
                        <a:lnSpc>
                          <a:spcPts val="1100"/>
                        </a:lnSpc>
                        <a:spcBef>
                          <a:spcPts val="200"/>
                        </a:spcBef>
                        <a:spcAft>
                          <a:spcPts val="200"/>
                        </a:spcAft>
                        <a:buClrTx/>
                        <a:buSzTx/>
                        <a:buFontTx/>
                        <a:buNone/>
                        <a:tabLst/>
                        <a:defRPr/>
                      </a:pPr>
                      <a:r>
                        <a:rPr lang="de-DE" sz="900" dirty="0" err="1">
                          <a:effectLst/>
                          <a:latin typeface="+mn-lt"/>
                          <a:ea typeface="Times New Roman" panose="02020603050405020304" pitchFamily="18" charset="0"/>
                        </a:rPr>
                        <a:t>below</a:t>
                      </a:r>
                      <a:r>
                        <a:rPr lang="de-DE" sz="900" dirty="0">
                          <a:effectLst/>
                          <a:latin typeface="+mn-lt"/>
                          <a:ea typeface="Times New Roman" panose="02020603050405020304" pitchFamily="18" charset="0"/>
                        </a:rPr>
                        <a:t> 5°D</a:t>
                      </a:r>
                      <a:endParaRPr lang="en-GB" sz="900" dirty="0">
                        <a:effectLst/>
                        <a:latin typeface="+mn-lt"/>
                        <a:ea typeface="Times New Roman" panose="02020603050405020304" pitchFamily="18" charset="0"/>
                      </a:endParaRPr>
                    </a:p>
                    <a:p>
                      <a:pPr marL="71755" marR="71755" algn="r">
                        <a:lnSpc>
                          <a:spcPts val="1100"/>
                        </a:lnSpc>
                        <a:spcBef>
                          <a:spcPts val="200"/>
                        </a:spcBef>
                        <a:spcAft>
                          <a:spcPts val="200"/>
                        </a:spcAft>
                      </a:pPr>
                      <a:endParaRPr lang="en-GB" sz="900" dirty="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177067">
                <a:tc>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Reversing lamps</a:t>
                      </a:r>
                    </a:p>
                  </a:txBody>
                  <a:tcPr marL="0" marR="0" marT="0" marB="0" anchor="ctr"/>
                </a:tc>
                <a:tc>
                  <a:txBody>
                    <a:bodyPr/>
                    <a:lstStyle/>
                    <a:p>
                      <a:pPr marR="71755" algn="r">
                        <a:lnSpc>
                          <a:spcPts val="1200"/>
                        </a:lnSpc>
                        <a:spcAft>
                          <a:spcPts val="600"/>
                        </a:spcAft>
                      </a:pPr>
                      <a:r>
                        <a:rPr lang="en-GB" sz="900" dirty="0">
                          <a:effectLst/>
                          <a:latin typeface="+mn-lt"/>
                          <a:ea typeface="Times New Roman" panose="02020603050405020304" pitchFamily="18" charset="0"/>
                        </a:rPr>
                        <a:t>80</a:t>
                      </a:r>
                      <a:endParaRPr lang="en-GB" sz="1000" dirty="0">
                        <a:effectLst/>
                        <a:latin typeface="+mn-lt"/>
                        <a:ea typeface="Times New Roman" panose="02020603050405020304" pitchFamily="18" charset="0"/>
                      </a:endParaRPr>
                    </a:p>
                  </a:txBody>
                  <a:tcPr marL="0" marR="0" marT="0" marB="0" anchor="ctr"/>
                </a:tc>
                <a:tc>
                  <a:txBody>
                    <a:bodyPr/>
                    <a:lstStyle/>
                    <a:p>
                      <a:pPr marR="71755" algn="r">
                        <a:lnSpc>
                          <a:spcPts val="1200"/>
                        </a:lnSpc>
                        <a:spcAft>
                          <a:spcPts val="600"/>
                        </a:spcAft>
                      </a:pPr>
                      <a:r>
                        <a:rPr lang="en-GB" sz="900">
                          <a:effectLst/>
                          <a:latin typeface="+mn-lt"/>
                          <a:ea typeface="Times New Roman" panose="02020603050405020304" pitchFamily="18" charset="0"/>
                        </a:rPr>
                        <a:t>300</a:t>
                      </a:r>
                      <a:endParaRPr lang="en-GB" sz="1000">
                        <a:effectLst/>
                        <a:latin typeface="+mn-lt"/>
                        <a:ea typeface="Times New Roman" panose="02020603050405020304" pitchFamily="18" charset="0"/>
                      </a:endParaRPr>
                    </a:p>
                  </a:txBody>
                  <a:tcPr marL="0" marR="0" marT="0" marB="0" anchor="ctr"/>
                </a:tc>
                <a:tc>
                  <a:txBody>
                    <a:bodyPr/>
                    <a:lstStyle/>
                    <a:p>
                      <a:pPr marR="71755" algn="r">
                        <a:lnSpc>
                          <a:spcPts val="1200"/>
                        </a:lnSpc>
                        <a:spcAft>
                          <a:spcPts val="600"/>
                        </a:spcAft>
                      </a:pPr>
                      <a:r>
                        <a:rPr lang="en-GB" sz="900" dirty="0">
                          <a:effectLst/>
                          <a:latin typeface="+mn-lt"/>
                          <a:ea typeface="Times New Roman" panose="02020603050405020304" pitchFamily="18" charset="0"/>
                        </a:rPr>
                        <a:t>600</a:t>
                      </a:r>
                      <a:endParaRPr lang="en-GB" sz="1000" dirty="0">
                        <a:effectLst/>
                        <a:latin typeface="+mn-lt"/>
                        <a:ea typeface="Times New Roman" panose="02020603050405020304" pitchFamily="18" charset="0"/>
                      </a:endParaRPr>
                    </a:p>
                  </a:txBody>
                  <a:tcPr marL="0" marR="0" marT="0" marB="0" anchor="ctr"/>
                </a:tc>
                <a:tc>
                  <a:txBody>
                    <a:bodyPr/>
                    <a:lstStyle/>
                    <a:p>
                      <a:pPr marL="71755" marR="71755" algn="r">
                        <a:lnSpc>
                          <a:spcPts val="1200"/>
                        </a:lnSpc>
                        <a:spcAft>
                          <a:spcPts val="600"/>
                        </a:spcAft>
                      </a:pPr>
                      <a:r>
                        <a:rPr lang="en-GB" sz="900" dirty="0">
                          <a:effectLst/>
                          <a:latin typeface="+mn-lt"/>
                          <a:ea typeface="Times New Roman" panose="02020603050405020304" pitchFamily="18" charset="0"/>
                        </a:rPr>
                        <a:t>8000</a:t>
                      </a:r>
                      <a:endParaRPr lang="en-GB" sz="1000" dirty="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1592893879"/>
                  </a:ext>
                </a:extLst>
              </a:tr>
            </a:tbl>
          </a:graphicData>
        </a:graphic>
      </p:graphicFrame>
      <p:graphicFrame>
        <p:nvGraphicFramePr>
          <p:cNvPr id="12" name="Tabelle 11">
            <a:extLst>
              <a:ext uri="{FF2B5EF4-FFF2-40B4-BE49-F238E27FC236}">
                <a16:creationId xmlns:a16="http://schemas.microsoft.com/office/drawing/2014/main" id="{F7668C46-D188-4822-9546-C70BABFDD2A0}"/>
              </a:ext>
            </a:extLst>
          </p:cNvPr>
          <p:cNvGraphicFramePr>
            <a:graphicFrameLocks noGrp="1"/>
          </p:cNvGraphicFramePr>
          <p:nvPr>
            <p:extLst>
              <p:ext uri="{D42A27DB-BD31-4B8C-83A1-F6EECF244321}">
                <p14:modId xmlns:p14="http://schemas.microsoft.com/office/powerpoint/2010/main" val="788057223"/>
              </p:ext>
            </p:extLst>
          </p:nvPr>
        </p:nvGraphicFramePr>
        <p:xfrm>
          <a:off x="6887446" y="1763996"/>
          <a:ext cx="4612112" cy="861915"/>
        </p:xfrm>
        <a:graphic>
          <a:graphicData uri="http://schemas.openxmlformats.org/drawingml/2006/table">
            <a:tbl>
              <a:tblPr>
                <a:tableStyleId>{5C22544A-7EE6-4342-B048-85BDC9FD1C3A}</a:tableStyleId>
              </a:tblPr>
              <a:tblGrid>
                <a:gridCol w="1032736">
                  <a:extLst>
                    <a:ext uri="{9D8B030D-6E8A-4147-A177-3AD203B41FA5}">
                      <a16:colId xmlns:a16="http://schemas.microsoft.com/office/drawing/2014/main" val="764759801"/>
                    </a:ext>
                  </a:extLst>
                </a:gridCol>
                <a:gridCol w="894844">
                  <a:extLst>
                    <a:ext uri="{9D8B030D-6E8A-4147-A177-3AD203B41FA5}">
                      <a16:colId xmlns:a16="http://schemas.microsoft.com/office/drawing/2014/main" val="20001"/>
                    </a:ext>
                  </a:extLst>
                </a:gridCol>
                <a:gridCol w="762506">
                  <a:extLst>
                    <a:ext uri="{9D8B030D-6E8A-4147-A177-3AD203B41FA5}">
                      <a16:colId xmlns:a16="http://schemas.microsoft.com/office/drawing/2014/main" val="20002"/>
                    </a:ext>
                  </a:extLst>
                </a:gridCol>
                <a:gridCol w="1027182">
                  <a:extLst>
                    <a:ext uri="{9D8B030D-6E8A-4147-A177-3AD203B41FA5}">
                      <a16:colId xmlns:a16="http://schemas.microsoft.com/office/drawing/2014/main" val="4071756379"/>
                    </a:ext>
                  </a:extLst>
                </a:gridCol>
                <a:gridCol w="894844">
                  <a:extLst>
                    <a:ext uri="{9D8B030D-6E8A-4147-A177-3AD203B41FA5}">
                      <a16:colId xmlns:a16="http://schemas.microsoft.com/office/drawing/2014/main" val="1633854893"/>
                    </a:ext>
                  </a:extLst>
                </a:gridCol>
              </a:tblGrid>
              <a:tr h="359410">
                <a:tc rowSpan="2">
                  <a:txBody>
                    <a:bodyPr/>
                    <a:lstStyle/>
                    <a:p>
                      <a:pPr marL="71755" marR="71755">
                        <a:lnSpc>
                          <a:spcPts val="1000"/>
                        </a:lnSpc>
                        <a:spcBef>
                          <a:spcPts val="400"/>
                        </a:spcBef>
                        <a:spcAft>
                          <a:spcPts val="400"/>
                        </a:spcAft>
                      </a:pPr>
                      <a:r>
                        <a:rPr lang="en-GB" sz="900" dirty="0">
                          <a:effectLst/>
                          <a:latin typeface="+mn-lt"/>
                        </a:rPr>
                        <a:t> </a:t>
                      </a:r>
                      <a:endParaRPr lang="de-DE" sz="900" dirty="0">
                        <a:effectLst/>
                        <a:latin typeface="+mn-lt"/>
                        <a:ea typeface="Times New Roman" panose="02020603050405020304" pitchFamily="18" charset="0"/>
                      </a:endParaRPr>
                    </a:p>
                  </a:txBody>
                  <a:tcPr marL="0" marR="0" marT="0" marB="0" anchor="ctr"/>
                </a:tc>
                <a:tc rowSpan="2">
                  <a:txBody>
                    <a:bodyPr/>
                    <a:lstStyle/>
                    <a:p>
                      <a:pPr marL="71755" marR="71755" lvl="0" indent="0" algn="r" defTabSz="914400" rtl="0" eaLnBrk="1" fontAlgn="auto" latinLnBrk="0" hangingPunct="1">
                        <a:lnSpc>
                          <a:spcPts val="1000"/>
                        </a:lnSpc>
                        <a:spcBef>
                          <a:spcPts val="400"/>
                        </a:spcBef>
                        <a:spcAft>
                          <a:spcPts val="400"/>
                        </a:spcAft>
                        <a:buClrTx/>
                        <a:buSzTx/>
                        <a:buFontTx/>
                        <a:buNone/>
                        <a:tabLst/>
                        <a:defRPr/>
                      </a:pPr>
                      <a:r>
                        <a:rPr lang="en-GB" sz="900" i="1" dirty="0">
                          <a:effectLst/>
                          <a:latin typeface="+mn-lt"/>
                          <a:ea typeface="Times New Roman" panose="02020603050405020304" pitchFamily="18" charset="0"/>
                        </a:rPr>
                        <a:t>Minimum luminous intensity in H-V (values in cd)</a:t>
                      </a:r>
                      <a:endParaRPr lang="en-GB" sz="900" dirty="0">
                        <a:effectLst/>
                        <a:latin typeface="+mn-lt"/>
                        <a:ea typeface="Times New Roman" panose="02020603050405020304" pitchFamily="18" charset="0"/>
                      </a:endParaRPr>
                    </a:p>
                  </a:txBody>
                  <a:tcPr marL="0" marR="0" marT="0" marB="0" anchor="ctr"/>
                </a:tc>
                <a:tc gridSpan="3">
                  <a:txBody>
                    <a:bodyPr/>
                    <a:lstStyle/>
                    <a:p>
                      <a:pPr marL="71755" marR="71755" algn="r">
                        <a:lnSpc>
                          <a:spcPts val="1000"/>
                        </a:lnSpc>
                        <a:spcBef>
                          <a:spcPts val="400"/>
                        </a:spcBef>
                        <a:spcAft>
                          <a:spcPts val="400"/>
                        </a:spcAft>
                      </a:pPr>
                      <a:r>
                        <a:rPr lang="en-GB" sz="900" i="1" dirty="0">
                          <a:effectLst/>
                          <a:latin typeface="+mn-lt"/>
                          <a:ea typeface="Times New Roman" panose="02020603050405020304" pitchFamily="18" charset="0"/>
                        </a:rPr>
                        <a:t>Maximum luminous intensity in any direction</a:t>
                      </a:r>
                      <a:br>
                        <a:rPr lang="en-GB" sz="900" i="1" dirty="0">
                          <a:effectLst/>
                          <a:latin typeface="+mn-lt"/>
                          <a:ea typeface="Times New Roman" panose="02020603050405020304" pitchFamily="18" charset="0"/>
                        </a:rPr>
                      </a:br>
                      <a:r>
                        <a:rPr lang="en-GB" sz="900" i="1" dirty="0">
                          <a:effectLst/>
                          <a:latin typeface="+mn-lt"/>
                          <a:ea typeface="Times New Roman" panose="02020603050405020304" pitchFamily="18" charset="0"/>
                        </a:rPr>
                        <a:t>(values in cd) </a:t>
                      </a:r>
                      <a:endParaRPr lang="en-GB" sz="900" dirty="0">
                        <a:effectLst/>
                        <a:latin typeface="+mn-lt"/>
                        <a:ea typeface="Times New Roman" panose="02020603050405020304" pitchFamily="18" charset="0"/>
                      </a:endParaRPr>
                    </a:p>
                  </a:txBody>
                  <a:tcPr marL="0" marR="0" marT="0" marB="0" anchor="ctr"/>
                </a:tc>
                <a:tc hMerge="1">
                  <a:txBody>
                    <a:bodyPr/>
                    <a:lstStyle/>
                    <a:p>
                      <a:pPr marL="71755" marR="71755" algn="r">
                        <a:lnSpc>
                          <a:spcPts val="1000"/>
                        </a:lnSpc>
                        <a:spcBef>
                          <a:spcPts val="400"/>
                        </a:spcBef>
                        <a:spcAft>
                          <a:spcPts val="400"/>
                        </a:spcAft>
                      </a:pPr>
                      <a:endParaRPr lang="en-GB" sz="900" dirty="0">
                        <a:effectLst/>
                        <a:latin typeface="+mn-lt"/>
                        <a:ea typeface="Times New Roman" panose="02020603050405020304" pitchFamily="18" charset="0"/>
                      </a:endParaRPr>
                    </a:p>
                  </a:txBody>
                  <a:tcPr marL="0" marR="0" marT="0" marB="0" anchor="b"/>
                </a:tc>
                <a:tc hMerge="1">
                  <a:txBody>
                    <a:bodyPr/>
                    <a:lstStyle/>
                    <a:p>
                      <a:pPr marL="71755" marR="71755" algn="r">
                        <a:lnSpc>
                          <a:spcPts val="1000"/>
                        </a:lnSpc>
                        <a:spcBef>
                          <a:spcPts val="400"/>
                        </a:spcBef>
                        <a:spcAft>
                          <a:spcPts val="400"/>
                        </a:spcAft>
                      </a:pPr>
                      <a:endParaRPr lang="en-GB" sz="900" dirty="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4284532033"/>
                  </a:ext>
                </a:extLst>
              </a:tr>
              <a:tr h="200694">
                <a:tc vMerge="1">
                  <a:txBody>
                    <a:bodyPr/>
                    <a:lstStyle/>
                    <a:p>
                      <a:pPr marL="71755" marR="71755">
                        <a:lnSpc>
                          <a:spcPts val="1100"/>
                        </a:lnSpc>
                        <a:spcBef>
                          <a:spcPts val="200"/>
                        </a:spcBef>
                        <a:spcAft>
                          <a:spcPts val="200"/>
                        </a:spcAft>
                      </a:pPr>
                      <a:endParaRPr lang="en-GB" sz="900" dirty="0">
                        <a:effectLst/>
                        <a:latin typeface="+mn-lt"/>
                        <a:ea typeface="Times New Roman" panose="02020603050405020304" pitchFamily="18" charset="0"/>
                      </a:endParaRPr>
                    </a:p>
                  </a:txBody>
                  <a:tcPr marL="0" marR="0" marT="0" marB="0" anchor="ctr"/>
                </a:tc>
                <a:tc vMerge="1">
                  <a:txBody>
                    <a:bodyPr/>
                    <a:lstStyle/>
                    <a:p>
                      <a:pPr marL="71755" marR="71755" algn="r">
                        <a:lnSpc>
                          <a:spcPts val="1100"/>
                        </a:lnSpc>
                        <a:spcBef>
                          <a:spcPts val="200"/>
                        </a:spcBef>
                        <a:spcAft>
                          <a:spcPts val="200"/>
                        </a:spcAft>
                      </a:pPr>
                      <a:endParaRPr lang="en-GB" sz="9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de-DE" sz="900" dirty="0">
                          <a:effectLst/>
                          <a:latin typeface="+mn-lt"/>
                          <a:ea typeface="Times New Roman" panose="02020603050405020304" pitchFamily="18" charset="0"/>
                        </a:rPr>
                        <a:t>in </a:t>
                      </a:r>
                      <a:r>
                        <a:rPr lang="de-DE" sz="900" dirty="0" err="1">
                          <a:effectLst/>
                          <a:latin typeface="+mn-lt"/>
                          <a:ea typeface="Times New Roman" panose="02020603050405020304" pitchFamily="18" charset="0"/>
                        </a:rPr>
                        <a:t>or</a:t>
                      </a:r>
                      <a:r>
                        <a:rPr lang="de-DE" sz="900" dirty="0">
                          <a:effectLst/>
                          <a:latin typeface="+mn-lt"/>
                          <a:ea typeface="Times New Roman" panose="02020603050405020304" pitchFamily="18" charset="0"/>
                        </a:rPr>
                        <a:t> </a:t>
                      </a:r>
                      <a:r>
                        <a:rPr lang="de-DE" sz="900" dirty="0" err="1">
                          <a:effectLst/>
                          <a:latin typeface="+mn-lt"/>
                          <a:ea typeface="Times New Roman" panose="02020603050405020304" pitchFamily="18" charset="0"/>
                        </a:rPr>
                        <a:t>above</a:t>
                      </a:r>
                      <a:r>
                        <a:rPr lang="de-DE" sz="900" dirty="0">
                          <a:effectLst/>
                          <a:latin typeface="+mn-lt"/>
                          <a:ea typeface="Times New Roman" panose="02020603050405020304" pitchFamily="18" charset="0"/>
                        </a:rPr>
                        <a:t> </a:t>
                      </a:r>
                      <a:r>
                        <a:rPr lang="de-DE" sz="900" dirty="0" err="1">
                          <a:effectLst/>
                          <a:latin typeface="+mn-lt"/>
                          <a:ea typeface="Times New Roman" panose="02020603050405020304" pitchFamily="18" charset="0"/>
                        </a:rPr>
                        <a:t>the</a:t>
                      </a:r>
                      <a:r>
                        <a:rPr lang="de-DE" sz="900" dirty="0">
                          <a:effectLst/>
                          <a:latin typeface="+mn-lt"/>
                          <a:ea typeface="Times New Roman" panose="02020603050405020304" pitchFamily="18" charset="0"/>
                        </a:rPr>
                        <a:t> h-plane</a:t>
                      </a:r>
                      <a:endParaRPr lang="en-GB" sz="9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de-DE" sz="900" dirty="0" err="1">
                          <a:effectLst/>
                          <a:latin typeface="+mn-lt"/>
                          <a:ea typeface="Times New Roman" panose="02020603050405020304" pitchFamily="18" charset="0"/>
                        </a:rPr>
                        <a:t>below</a:t>
                      </a:r>
                      <a:r>
                        <a:rPr lang="de-DE" sz="900" dirty="0">
                          <a:effectLst/>
                          <a:latin typeface="+mn-lt"/>
                          <a:ea typeface="Times New Roman" panose="02020603050405020304" pitchFamily="18" charset="0"/>
                        </a:rPr>
                        <a:t> </a:t>
                      </a:r>
                      <a:r>
                        <a:rPr lang="de-DE" sz="900" dirty="0" err="1">
                          <a:effectLst/>
                          <a:latin typeface="+mn-lt"/>
                          <a:ea typeface="Times New Roman" panose="02020603050405020304" pitchFamily="18" charset="0"/>
                        </a:rPr>
                        <a:t>the</a:t>
                      </a:r>
                      <a:r>
                        <a:rPr lang="de-DE" sz="900" dirty="0">
                          <a:effectLst/>
                          <a:latin typeface="+mn-lt"/>
                          <a:ea typeface="Times New Roman" panose="02020603050405020304" pitchFamily="18" charset="0"/>
                        </a:rPr>
                        <a:t> h-plane, down </a:t>
                      </a:r>
                      <a:r>
                        <a:rPr lang="de-DE" sz="900" dirty="0" err="1">
                          <a:effectLst/>
                          <a:latin typeface="+mn-lt"/>
                          <a:ea typeface="Times New Roman" panose="02020603050405020304" pitchFamily="18" charset="0"/>
                        </a:rPr>
                        <a:t>to</a:t>
                      </a:r>
                      <a:r>
                        <a:rPr lang="de-DE" sz="900" dirty="0">
                          <a:effectLst/>
                          <a:latin typeface="+mn-lt"/>
                          <a:ea typeface="Times New Roman" panose="02020603050405020304" pitchFamily="18" charset="0"/>
                        </a:rPr>
                        <a:t> 5°D</a:t>
                      </a:r>
                      <a:endParaRPr lang="en-GB" sz="900" dirty="0">
                        <a:effectLst/>
                        <a:latin typeface="+mn-lt"/>
                        <a:ea typeface="Times New Roman" panose="02020603050405020304" pitchFamily="18" charset="0"/>
                      </a:endParaRPr>
                    </a:p>
                  </a:txBody>
                  <a:tcPr marL="0" marR="0" marT="0" marB="0" anchor="ctr"/>
                </a:tc>
                <a:tc>
                  <a:txBody>
                    <a:bodyPr/>
                    <a:lstStyle/>
                    <a:p>
                      <a:pPr marL="71755" marR="71755" lvl="0" indent="0" algn="r" defTabSz="914400" rtl="0" eaLnBrk="1" fontAlgn="auto" latinLnBrk="0" hangingPunct="1">
                        <a:lnSpc>
                          <a:spcPts val="1100"/>
                        </a:lnSpc>
                        <a:spcBef>
                          <a:spcPts val="200"/>
                        </a:spcBef>
                        <a:spcAft>
                          <a:spcPts val="200"/>
                        </a:spcAft>
                        <a:buClrTx/>
                        <a:buSzTx/>
                        <a:buFontTx/>
                        <a:buNone/>
                        <a:tabLst/>
                        <a:defRPr/>
                      </a:pPr>
                      <a:r>
                        <a:rPr lang="de-DE" sz="900" dirty="0" err="1">
                          <a:effectLst/>
                          <a:latin typeface="+mn-lt"/>
                          <a:ea typeface="Times New Roman" panose="02020603050405020304" pitchFamily="18" charset="0"/>
                        </a:rPr>
                        <a:t>below</a:t>
                      </a:r>
                      <a:r>
                        <a:rPr lang="de-DE" sz="900" dirty="0">
                          <a:effectLst/>
                          <a:latin typeface="+mn-lt"/>
                          <a:ea typeface="Times New Roman" panose="02020603050405020304" pitchFamily="18" charset="0"/>
                        </a:rPr>
                        <a:t> 5°D</a:t>
                      </a:r>
                      <a:endParaRPr lang="en-GB" sz="900" dirty="0">
                        <a:effectLst/>
                        <a:latin typeface="+mn-lt"/>
                        <a:ea typeface="Times New Roman" panose="02020603050405020304" pitchFamily="18" charset="0"/>
                      </a:endParaRPr>
                    </a:p>
                    <a:p>
                      <a:pPr marL="71755" marR="71755" algn="r">
                        <a:lnSpc>
                          <a:spcPts val="1100"/>
                        </a:lnSpc>
                        <a:spcBef>
                          <a:spcPts val="200"/>
                        </a:spcBef>
                        <a:spcAft>
                          <a:spcPts val="200"/>
                        </a:spcAft>
                      </a:pPr>
                      <a:endParaRPr lang="en-GB" sz="900" dirty="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177067">
                <a:tc>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Reversing lamps</a:t>
                      </a:r>
                    </a:p>
                  </a:txBody>
                  <a:tcPr marL="0" marR="0" marT="0" marB="0" anchor="ctr"/>
                </a:tc>
                <a:tc>
                  <a:txBody>
                    <a:bodyPr/>
                    <a:lstStyle/>
                    <a:p>
                      <a:pPr marR="71755" algn="r">
                        <a:lnSpc>
                          <a:spcPts val="1200"/>
                        </a:lnSpc>
                        <a:spcAft>
                          <a:spcPts val="600"/>
                        </a:spcAft>
                      </a:pPr>
                      <a:r>
                        <a:rPr lang="en-GB" sz="900" dirty="0">
                          <a:effectLst/>
                          <a:latin typeface="+mn-lt"/>
                          <a:ea typeface="Times New Roman" panose="02020603050405020304" pitchFamily="18" charset="0"/>
                        </a:rPr>
                        <a:t>80</a:t>
                      </a:r>
                      <a:endParaRPr lang="en-GB" sz="1000" dirty="0">
                        <a:effectLst/>
                        <a:latin typeface="+mn-lt"/>
                        <a:ea typeface="Times New Roman" panose="02020603050405020304" pitchFamily="18" charset="0"/>
                      </a:endParaRPr>
                    </a:p>
                  </a:txBody>
                  <a:tcPr marL="0" marR="0" marT="0" marB="0" anchor="ctr"/>
                </a:tc>
                <a:tc>
                  <a:txBody>
                    <a:bodyPr/>
                    <a:lstStyle/>
                    <a:p>
                      <a:pPr marR="71755" algn="r">
                        <a:lnSpc>
                          <a:spcPts val="1200"/>
                        </a:lnSpc>
                        <a:spcAft>
                          <a:spcPts val="600"/>
                        </a:spcAft>
                      </a:pPr>
                      <a:r>
                        <a:rPr lang="en-GB" sz="900" dirty="0">
                          <a:effectLst/>
                          <a:latin typeface="+mn-lt"/>
                          <a:ea typeface="Times New Roman" panose="02020603050405020304" pitchFamily="18" charset="0"/>
                        </a:rPr>
                        <a:t>300</a:t>
                      </a:r>
                      <a:endParaRPr lang="en-GB" sz="1000" dirty="0">
                        <a:effectLst/>
                        <a:latin typeface="+mn-lt"/>
                        <a:ea typeface="Times New Roman" panose="02020603050405020304" pitchFamily="18" charset="0"/>
                      </a:endParaRPr>
                    </a:p>
                  </a:txBody>
                  <a:tcPr marL="0" marR="0" marT="0" marB="0" anchor="ctr"/>
                </a:tc>
                <a:tc>
                  <a:txBody>
                    <a:bodyPr/>
                    <a:lstStyle/>
                    <a:p>
                      <a:pPr marR="71755" algn="r">
                        <a:lnSpc>
                          <a:spcPts val="1200"/>
                        </a:lnSpc>
                        <a:spcAft>
                          <a:spcPts val="600"/>
                        </a:spcAft>
                      </a:pPr>
                      <a:r>
                        <a:rPr lang="en-GB" sz="900" dirty="0">
                          <a:effectLst/>
                          <a:latin typeface="+mn-lt"/>
                          <a:ea typeface="Times New Roman" panose="02020603050405020304" pitchFamily="18" charset="0"/>
                        </a:rPr>
                        <a:t>600</a:t>
                      </a:r>
                      <a:endParaRPr lang="en-GB" sz="1000" dirty="0">
                        <a:effectLst/>
                        <a:latin typeface="+mn-lt"/>
                        <a:ea typeface="Times New Roman" panose="02020603050405020304" pitchFamily="18" charset="0"/>
                      </a:endParaRPr>
                    </a:p>
                  </a:txBody>
                  <a:tcPr marL="0" marR="0" marT="0" marB="0" anchor="ctr"/>
                </a:tc>
                <a:tc>
                  <a:txBody>
                    <a:bodyPr/>
                    <a:lstStyle/>
                    <a:p>
                      <a:pPr marL="71755" marR="71755" algn="r">
                        <a:lnSpc>
                          <a:spcPts val="1200"/>
                        </a:lnSpc>
                        <a:spcAft>
                          <a:spcPts val="600"/>
                        </a:spcAft>
                      </a:pPr>
                      <a:r>
                        <a:rPr lang="en-GB" sz="900" dirty="0">
                          <a:effectLst/>
                          <a:latin typeface="+mn-lt"/>
                          <a:ea typeface="Times New Roman" panose="02020603050405020304" pitchFamily="18" charset="0"/>
                        </a:rPr>
                        <a:t>8000</a:t>
                      </a:r>
                      <a:endParaRPr lang="en-GB" sz="1000" dirty="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1592893879"/>
                  </a:ext>
                </a:extLst>
              </a:tr>
            </a:tbl>
          </a:graphicData>
        </a:graphic>
      </p:graphicFrame>
      <p:sp>
        <p:nvSpPr>
          <p:cNvPr id="2" name="Foliennummernplatzhalter 1">
            <a:extLst>
              <a:ext uri="{FF2B5EF4-FFF2-40B4-BE49-F238E27FC236}">
                <a16:creationId xmlns:a16="http://schemas.microsoft.com/office/drawing/2014/main" id="{CD875C4D-1F7A-4CA2-BA6F-361ACC7737B1}"/>
              </a:ext>
            </a:extLst>
          </p:cNvPr>
          <p:cNvSpPr>
            <a:spLocks noGrp="1"/>
          </p:cNvSpPr>
          <p:nvPr>
            <p:ph type="sldNum" sz="quarter" idx="12"/>
          </p:nvPr>
        </p:nvSpPr>
        <p:spPr/>
        <p:txBody>
          <a:bodyPr/>
          <a:lstStyle/>
          <a:p>
            <a:fld id="{3DDA233D-74E5-4871-94A0-ADA1F49F7BE0}" type="slidenum">
              <a:rPr lang="de-DE" smtClean="0"/>
              <a:t>12</a:t>
            </a:fld>
            <a:endParaRPr lang="de-DE"/>
          </a:p>
        </p:txBody>
      </p:sp>
      <p:sp>
        <p:nvSpPr>
          <p:cNvPr id="16" name="Textfeld 15">
            <a:extLst>
              <a:ext uri="{FF2B5EF4-FFF2-40B4-BE49-F238E27FC236}">
                <a16:creationId xmlns:a16="http://schemas.microsoft.com/office/drawing/2014/main" id="{A5F93535-2C6F-4D3A-A09C-BFDCD9EA289A}"/>
              </a:ext>
            </a:extLst>
          </p:cNvPr>
          <p:cNvSpPr txBox="1"/>
          <p:nvPr/>
        </p:nvSpPr>
        <p:spPr>
          <a:xfrm>
            <a:off x="5884801" y="208728"/>
            <a:ext cx="5782624" cy="461665"/>
          </a:xfrm>
          <a:prstGeom prst="rect">
            <a:avLst/>
          </a:prstGeom>
          <a:noFill/>
        </p:spPr>
        <p:txBody>
          <a:bodyPr wrap="square" rtlCol="0">
            <a:spAutoFit/>
          </a:bodyPr>
          <a:lstStyle/>
          <a:p>
            <a:pPr algn="r"/>
            <a:r>
              <a:rPr lang="en-GB" sz="2400" b="1" dirty="0">
                <a:solidFill>
                  <a:schemeClr val="bg1"/>
                </a:solidFill>
              </a:rPr>
              <a:t>Reversing lamps</a:t>
            </a:r>
          </a:p>
        </p:txBody>
      </p:sp>
      <p:sp>
        <p:nvSpPr>
          <p:cNvPr id="17" name="CasellaDiTesto 3">
            <a:extLst>
              <a:ext uri="{FF2B5EF4-FFF2-40B4-BE49-F238E27FC236}">
                <a16:creationId xmlns:a16="http://schemas.microsoft.com/office/drawing/2014/main" id="{FDC3B19E-EA10-42DE-B29F-323C1BC01F71}"/>
              </a:ext>
            </a:extLst>
          </p:cNvPr>
          <p:cNvSpPr txBox="1"/>
          <p:nvPr/>
        </p:nvSpPr>
        <p:spPr>
          <a:xfrm>
            <a:off x="63546" y="6433487"/>
            <a:ext cx="2060818" cy="369332"/>
          </a:xfrm>
          <a:prstGeom prst="rect">
            <a:avLst/>
          </a:prstGeom>
          <a:noFill/>
          <a:ln w="28575">
            <a:solidFill>
              <a:srgbClr val="00B0F0"/>
            </a:solidFill>
          </a:ln>
        </p:spPr>
        <p:txBody>
          <a:bodyPr wrap="square" rtlCol="0">
            <a:spAutoFit/>
          </a:bodyPr>
          <a:lstStyle/>
          <a:p>
            <a:pPr algn="r"/>
            <a:r>
              <a:rPr lang="it-IT" b="1" dirty="0">
                <a:solidFill>
                  <a:srgbClr val="00B0F0"/>
                </a:solidFill>
              </a:rPr>
              <a:t>GTBWGSL 426 Rev1</a:t>
            </a:r>
          </a:p>
        </p:txBody>
      </p:sp>
      <p:sp>
        <p:nvSpPr>
          <p:cNvPr id="18" name="Rechteck 17">
            <a:extLst>
              <a:ext uri="{FF2B5EF4-FFF2-40B4-BE49-F238E27FC236}">
                <a16:creationId xmlns:a16="http://schemas.microsoft.com/office/drawing/2014/main" id="{63DBDBCF-DBE0-40F7-8A38-15D4DC32DBE1}"/>
              </a:ext>
            </a:extLst>
          </p:cNvPr>
          <p:cNvSpPr/>
          <p:nvPr/>
        </p:nvSpPr>
        <p:spPr>
          <a:xfrm>
            <a:off x="4048109" y="5631282"/>
            <a:ext cx="1701672" cy="276999"/>
          </a:xfrm>
          <a:prstGeom prst="rect">
            <a:avLst/>
          </a:prstGeom>
          <a:ln>
            <a:solidFill>
              <a:schemeClr val="accent6">
                <a:lumMod val="50000"/>
              </a:schemeClr>
            </a:solidFill>
          </a:ln>
        </p:spPr>
        <p:txBody>
          <a:bodyPr wrap="square">
            <a:spAutoFit/>
          </a:bodyPr>
          <a:lstStyle/>
          <a:p>
            <a:r>
              <a:rPr lang="en-GB" sz="1200" i="1" dirty="0">
                <a:solidFill>
                  <a:schemeClr val="accent6">
                    <a:lumMod val="50000"/>
                  </a:schemeClr>
                </a:solidFill>
              </a:rPr>
              <a:t>See comment on slide 2</a:t>
            </a:r>
            <a:endParaRPr lang="de-DE" sz="1200" i="1" dirty="0">
              <a:solidFill>
                <a:schemeClr val="accent6">
                  <a:lumMod val="50000"/>
                </a:schemeClr>
              </a:solidFill>
            </a:endParaRPr>
          </a:p>
        </p:txBody>
      </p:sp>
      <p:sp>
        <p:nvSpPr>
          <p:cNvPr id="19" name="Rechteck 18">
            <a:extLst>
              <a:ext uri="{FF2B5EF4-FFF2-40B4-BE49-F238E27FC236}">
                <a16:creationId xmlns:a16="http://schemas.microsoft.com/office/drawing/2014/main" id="{8AC202A9-9117-439E-869E-E66A04D69F20}"/>
              </a:ext>
            </a:extLst>
          </p:cNvPr>
          <p:cNvSpPr/>
          <p:nvPr/>
        </p:nvSpPr>
        <p:spPr>
          <a:xfrm>
            <a:off x="6366512" y="5622871"/>
            <a:ext cx="1826143" cy="293821"/>
          </a:xfrm>
          <a:prstGeom prst="rect">
            <a:avLst/>
          </a:prstGeom>
          <a:no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0" name="Verbinder: gewinkelt 18">
            <a:extLst>
              <a:ext uri="{FF2B5EF4-FFF2-40B4-BE49-F238E27FC236}">
                <a16:creationId xmlns:a16="http://schemas.microsoft.com/office/drawing/2014/main" id="{4BB4F952-F4DC-4576-9869-A6CBCBFADECC}"/>
              </a:ext>
            </a:extLst>
          </p:cNvPr>
          <p:cNvCxnSpPr>
            <a:cxnSpLocks/>
            <a:stCxn id="19" idx="1"/>
            <a:endCxn id="18" idx="3"/>
          </p:cNvCxnSpPr>
          <p:nvPr/>
        </p:nvCxnSpPr>
        <p:spPr>
          <a:xfrm rot="10800000">
            <a:off x="5749782" y="5769782"/>
            <a:ext cx="616731" cy="12700"/>
          </a:xfrm>
          <a:prstGeom prst="bentConnector3">
            <a:avLst>
              <a:gd name="adj1" fmla="val 50000"/>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4039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
            <a:extLst>
              <a:ext uri="{FF2B5EF4-FFF2-40B4-BE49-F238E27FC236}">
                <a16:creationId xmlns:a16="http://schemas.microsoft.com/office/drawing/2014/main" id="{D3AEBC03-8D65-4BE9-A46E-0A41ADC93A73}"/>
              </a:ext>
            </a:extLst>
          </p:cNvPr>
          <p:cNvSpPr>
            <a:spLocks noChangeArrowheads="1"/>
          </p:cNvSpPr>
          <p:nvPr/>
        </p:nvSpPr>
        <p:spPr bwMode="auto">
          <a:xfrm>
            <a:off x="6317403" y="1057504"/>
            <a:ext cx="5551200" cy="5691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kumimoji="0" lang="en-GB" altLang="de-DE" sz="900" b="0" i="0" u="none" strike="noStrike" cap="none" normalizeH="0" baseline="0" dirty="0">
                <a:ln>
                  <a:noFill/>
                </a:ln>
                <a:solidFill>
                  <a:schemeClr val="tx1"/>
                </a:solidFill>
                <a:effectLst/>
                <a:ea typeface="Times New Roman" panose="02020603050405020304" pitchFamily="18" charset="0"/>
              </a:rPr>
              <a:t>5.9.	</a:t>
            </a:r>
            <a:r>
              <a:rPr lang="en-GB" altLang="de-DE" sz="900" b="1" dirty="0">
                <a:solidFill>
                  <a:srgbClr val="FF0000"/>
                </a:solidFill>
                <a:ea typeface="Times New Roman" panose="02020603050405020304" pitchFamily="18" charset="0"/>
              </a:rPr>
              <a:t>R</a:t>
            </a:r>
            <a:r>
              <a:rPr kumimoji="0" lang="en-GB" altLang="de-DE" sz="900" b="1" i="0" u="none" strike="noStrike" cap="none" normalizeH="0" baseline="0" dirty="0">
                <a:ln>
                  <a:noFill/>
                </a:ln>
                <a:solidFill>
                  <a:srgbClr val="FF0000"/>
                </a:solidFill>
                <a:effectLst/>
                <a:ea typeface="Times New Roman" panose="02020603050405020304" pitchFamily="18" charset="0"/>
              </a:rPr>
              <a:t>ear fog lamps (F1, F2)</a:t>
            </a:r>
            <a:endParaRPr kumimoji="0" lang="en-GB" altLang="de-DE" sz="900" b="1" i="0" u="none" strike="noStrike" cap="none" normalizeH="0" baseline="0" dirty="0">
              <a:ln>
                <a:noFill/>
              </a:ln>
              <a:solidFill>
                <a:srgbClr val="FF0000"/>
              </a:solidFill>
              <a:effectLst/>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5.9.1.	</a:t>
            </a:r>
            <a:r>
              <a:rPr kumimoji="0" lang="en-GB" altLang="de-DE" sz="900" b="1" i="0" u="none" strike="noStrike" cap="none" normalizeH="0" baseline="0" dirty="0">
                <a:ln>
                  <a:noFill/>
                </a:ln>
                <a:solidFill>
                  <a:srgbClr val="FF0000"/>
                </a:solidFill>
                <a:effectLst/>
                <a:ea typeface="Times New Roman" panose="02020603050405020304" pitchFamily="18" charset="0"/>
              </a:rPr>
              <a:t>Luminous intensity:</a:t>
            </a:r>
          </a:p>
          <a:p>
            <a:pPr marL="534988" lvl="0" indent="-534988"/>
            <a:r>
              <a:rPr lang="en-GB" altLang="de-DE" sz="900" dirty="0">
                <a:ea typeface="Times New Roman" panose="02020603050405020304" pitchFamily="18" charset="0"/>
              </a:rPr>
              <a:t>	</a:t>
            </a:r>
            <a:r>
              <a:rPr kumimoji="0" lang="en-GB" altLang="de-DE" sz="900" b="0" i="0" u="none" strike="noStrike" cap="none" normalizeH="0" baseline="0" dirty="0">
                <a:ln>
                  <a:noFill/>
                </a:ln>
                <a:solidFill>
                  <a:schemeClr val="tx1"/>
                </a:solidFill>
                <a:effectLst/>
                <a:ea typeface="Times New Roman" panose="02020603050405020304" pitchFamily="18" charset="0"/>
              </a:rPr>
              <a:t>The light emitted by each of the two </a:t>
            </a:r>
            <a:r>
              <a:rPr lang="en-GB" sz="900" b="1" strike="sngStrike" dirty="0">
                <a:solidFill>
                  <a:srgbClr val="FF0000"/>
                </a:solidFill>
              </a:rPr>
              <a:t>lamps</a:t>
            </a:r>
            <a:r>
              <a:rPr lang="en-GB" sz="900" dirty="0"/>
              <a:t> </a:t>
            </a:r>
            <a:r>
              <a:rPr lang="en-GB" sz="900" b="1" dirty="0">
                <a:solidFill>
                  <a:srgbClr val="FF0000"/>
                </a:solidFill>
              </a:rPr>
              <a:t>samples</a:t>
            </a:r>
            <a:r>
              <a:rPr lang="en-GB" sz="900" dirty="0">
                <a:solidFill>
                  <a:srgbClr val="FF0000"/>
                </a:solidFill>
              </a:rPr>
              <a:t> </a:t>
            </a:r>
            <a:r>
              <a:rPr kumimoji="0" lang="en-GB" altLang="de-DE" sz="900" b="0" i="0" u="none" strike="noStrike" cap="none" normalizeH="0" baseline="0" dirty="0">
                <a:ln>
                  <a:noFill/>
                </a:ln>
                <a:solidFill>
                  <a:schemeClr val="tx1"/>
                </a:solidFill>
                <a:effectLst/>
                <a:ea typeface="Times New Roman" panose="02020603050405020304" pitchFamily="18" charset="0"/>
              </a:rPr>
              <a:t>supplied shall meet the requirements in Table 11.</a:t>
            </a:r>
            <a:endParaRPr kumimoji="0" lang="en-GB" altLang="de-DE" sz="9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lvl="0" indent="-534988"/>
            <a:r>
              <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r>
              <a:rPr kumimoji="0" lang="en-GB" altLang="de-DE" sz="900" b="1" i="0" u="none" strike="noStrike" cap="none" normalizeH="0" baseline="0" dirty="0">
                <a:ln>
                  <a:noFill/>
                </a:ln>
                <a:solidFill>
                  <a:srgbClr val="FF0000"/>
                </a:solidFill>
                <a:effectLst/>
                <a:latin typeface="+mn-lt"/>
                <a:cs typeface="Times New Roman" panose="02020603050405020304" pitchFamily="18" charset="0"/>
              </a:rPr>
              <a:t>Table 11: </a:t>
            </a:r>
            <a:r>
              <a:rPr kumimoji="0" lang="en-GB" altLang="de-DE" sz="900" b="1" i="0" u="none" strike="noStrike" cap="none" normalizeH="0" baseline="0" dirty="0">
                <a:ln>
                  <a:noFill/>
                </a:ln>
                <a:solidFill>
                  <a:schemeClr val="tx1"/>
                </a:solidFill>
                <a:effectLst/>
                <a:latin typeface="+mn-lt"/>
                <a:cs typeface="Times New Roman" panose="02020603050405020304" pitchFamily="18" charset="0"/>
              </a:rPr>
              <a:t>Luminous intensities for rear fog lamps</a:t>
            </a:r>
            <a:endParaRPr kumimoji="0" lang="en-GB" altLang="de-DE" sz="900" b="0" i="0" u="none" strike="noStrike" cap="none" normalizeH="0" baseline="0" dirty="0">
              <a:ln>
                <a:noFill/>
              </a:ln>
              <a:solidFill>
                <a:schemeClr val="tx1"/>
              </a:solidFill>
              <a:effectLst/>
              <a:latin typeface="+mn-lt"/>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0" i="0" u="none" strike="noStrike" cap="none" normalizeH="0" baseline="0" dirty="0">
              <a:ln>
                <a:noFill/>
              </a:ln>
              <a:solidFill>
                <a:schemeClr val="tx1"/>
              </a:solidFill>
              <a:effectLst/>
              <a:ea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5.9.2.	</a:t>
            </a:r>
            <a:r>
              <a:rPr kumimoji="0" lang="en-GB" altLang="de-DE" sz="900" b="1" i="0" u="none" strike="noStrike" cap="none" normalizeH="0" baseline="0" dirty="0">
                <a:ln>
                  <a:noFill/>
                </a:ln>
                <a:solidFill>
                  <a:srgbClr val="FF0000"/>
                </a:solidFill>
                <a:effectLst/>
                <a:ea typeface="Times New Roman" panose="02020603050405020304" pitchFamily="18" charset="0"/>
              </a:rPr>
              <a:t>Standard light distribution:</a:t>
            </a:r>
          </a:p>
          <a:p>
            <a:pPr marL="534988" lvl="0" indent="-534988"/>
            <a:r>
              <a:rPr lang="en-GB" altLang="de-DE" sz="900" b="1" strike="sngStrike" dirty="0">
                <a:solidFill>
                  <a:srgbClr val="FF0000"/>
                </a:solidFill>
                <a:ea typeface="Times New Roman" panose="02020603050405020304" pitchFamily="18" charset="0"/>
              </a:rPr>
              <a:t>5.9.2.1.</a:t>
            </a:r>
            <a:r>
              <a:rPr lang="en-GB" altLang="de-DE" sz="900" dirty="0">
                <a:ea typeface="Times New Roman" panose="02020603050405020304" pitchFamily="18" charset="0"/>
              </a:rPr>
              <a:t>	</a:t>
            </a:r>
            <a:r>
              <a:rPr lang="en-GB" sz="900" dirty="0"/>
              <a:t>The minimum light intensity at all other points of standard light distribution is defined in paragraph 2.6. of Annex 3.</a:t>
            </a:r>
          </a:p>
          <a:p>
            <a:pPr marL="534988" lvl="0" indent="-534988"/>
            <a:r>
              <a:rPr lang="en-GB" altLang="de-DE" sz="900" b="1" strike="sngStrike" dirty="0">
                <a:solidFill>
                  <a:srgbClr val="FF0000"/>
                </a:solidFill>
                <a:ea typeface="Times New Roman" panose="02020603050405020304" pitchFamily="18" charset="0"/>
              </a:rPr>
              <a:t>5.9.2.2.	The variable intensity control shall not generate signals which cause luminous intensities outside the range specified in paragraph 5.9.1. and exceeding the category F1 maximum specified in paragraph 5.9.1.:</a:t>
            </a:r>
          </a:p>
          <a:p>
            <a:pPr marL="992188" lvl="1" indent="-449263"/>
            <a:r>
              <a:rPr lang="en-GB" altLang="de-DE" sz="900" b="1" strike="sngStrike" dirty="0">
                <a:solidFill>
                  <a:srgbClr val="FF0000"/>
                </a:solidFill>
                <a:ea typeface="Times New Roman" panose="02020603050405020304" pitchFamily="18" charset="0"/>
              </a:rPr>
              <a:t>(a)	For systems depending only on daytime and night time conditions:  under night time conditions;</a:t>
            </a:r>
          </a:p>
          <a:p>
            <a:pPr marL="992188" lvl="1" indent="-449263"/>
            <a:r>
              <a:rPr lang="en-GB" altLang="de-DE" sz="900" b="1" strike="sngStrike" dirty="0">
                <a:solidFill>
                  <a:srgbClr val="FF0000"/>
                </a:solidFill>
                <a:ea typeface="Times New Roman" panose="02020603050405020304" pitchFamily="18" charset="0"/>
              </a:rPr>
              <a:t>(b)	For other systems: under standard conditions</a:t>
            </a:r>
            <a:r>
              <a:rPr lang="en-GB" altLang="de-DE" sz="900" b="1" dirty="0">
                <a:solidFill>
                  <a:srgbClr val="FF0000"/>
                </a:solidFill>
                <a:ea typeface="Times New Roman" panose="02020603050405020304" pitchFamily="18" charset="0"/>
              </a:rPr>
              <a:t> </a:t>
            </a:r>
            <a:endParaRPr kumimoji="0" lang="en-GB" altLang="de-DE" sz="900" b="1" i="0" u="none" strike="noStrike" cap="none" normalizeH="0" baseline="0" dirty="0">
              <a:ln>
                <a:noFill/>
              </a:ln>
              <a:solidFill>
                <a:srgbClr val="FF0000"/>
              </a:solidFill>
              <a:effectLst/>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5.9.3.	</a:t>
            </a:r>
            <a:r>
              <a:rPr kumimoji="0" lang="en-GB" altLang="de-DE" sz="900" b="1" i="0" u="none" strike="noStrike" cap="none" normalizeH="0" baseline="0" dirty="0">
                <a:ln>
                  <a:noFill/>
                </a:ln>
                <a:solidFill>
                  <a:srgbClr val="FF0000"/>
                </a:solidFill>
                <a:effectLst/>
                <a:ea typeface="Times New Roman" panose="02020603050405020304" pitchFamily="18" charset="0"/>
              </a:rPr>
              <a:t>Colour:</a:t>
            </a:r>
          </a:p>
          <a:p>
            <a:pPr marL="534988" lvl="0" indent="-534988"/>
            <a:r>
              <a:rPr lang="en-GB" altLang="de-DE" sz="900" dirty="0">
                <a:ea typeface="Times New Roman" panose="02020603050405020304" pitchFamily="18" charset="0"/>
              </a:rPr>
              <a:t>	The colour of light emitted shall be red.</a:t>
            </a:r>
          </a:p>
          <a:p>
            <a:pPr marL="534988" lvl="0" indent="-534988"/>
            <a:r>
              <a:rPr lang="en-GB" altLang="de-DE" sz="900" dirty="0">
                <a:ea typeface="Times New Roman" panose="02020603050405020304" pitchFamily="18" charset="0"/>
              </a:rPr>
              <a:t>5.9.4.</a:t>
            </a:r>
            <a:r>
              <a:rPr lang="en-GB" altLang="de-DE" sz="900" b="1" dirty="0">
                <a:solidFill>
                  <a:srgbClr val="FF0000"/>
                </a:solidFill>
                <a:ea typeface="Times New Roman" panose="02020603050405020304" pitchFamily="18" charset="0"/>
              </a:rPr>
              <a:t>	Apparent surface</a:t>
            </a:r>
            <a:r>
              <a:rPr lang="en-GB" altLang="de-DE" sz="900" b="1" dirty="0">
                <a:solidFill>
                  <a:srgbClr val="FF0000"/>
                </a:solidFill>
              </a:rPr>
              <a:t>:</a:t>
            </a:r>
          </a:p>
          <a:p>
            <a:pPr marL="534988" lvl="0" indent="-534988"/>
            <a:r>
              <a:rPr lang="en-GB" altLang="de-DE" sz="900" dirty="0"/>
              <a:t>	</a:t>
            </a:r>
            <a:r>
              <a:rPr lang="en-GB" sz="900" dirty="0"/>
              <a:t>The apparent surface in the direction of the reference axis shall not exceed 140 cm</a:t>
            </a:r>
            <a:r>
              <a:rPr lang="en-GB" sz="900" baseline="30000" dirty="0"/>
              <a:t>2</a:t>
            </a:r>
            <a:r>
              <a:rPr lang="en-GB" sz="900" dirty="0"/>
              <a:t>.</a:t>
            </a:r>
            <a:endParaRPr lang="en-GB" altLang="de-DE" sz="900" b="1" dirty="0">
              <a:solidFill>
                <a:srgbClr val="FF0000"/>
              </a:solidFill>
            </a:endParaRPr>
          </a:p>
          <a:p>
            <a:pPr marL="534988" lvl="0" indent="-534988"/>
            <a:r>
              <a:rPr lang="en-GB" altLang="de-DE" sz="900" dirty="0">
                <a:ea typeface="Times New Roman" panose="02020603050405020304" pitchFamily="18" charset="0"/>
              </a:rPr>
              <a:t>5.9.5.</a:t>
            </a:r>
            <a:r>
              <a:rPr lang="en-GB" altLang="de-DE" sz="900" b="1" dirty="0">
                <a:solidFill>
                  <a:srgbClr val="FF0000"/>
                </a:solidFill>
                <a:ea typeface="Times New Roman" panose="02020603050405020304" pitchFamily="18" charset="0"/>
              </a:rPr>
              <a:t>	Measurement</a:t>
            </a:r>
            <a:r>
              <a:rPr lang="en-GB" altLang="de-DE" sz="900" b="1" dirty="0">
                <a:solidFill>
                  <a:srgbClr val="FF0000"/>
                </a:solidFill>
              </a:rPr>
              <a:t>:</a:t>
            </a:r>
          </a:p>
          <a:p>
            <a:pPr marL="534988" lvl="0" indent="-534988"/>
            <a:r>
              <a:rPr lang="en-GB" altLang="de-DE" sz="900" dirty="0"/>
              <a:t>	</a:t>
            </a:r>
            <a:r>
              <a:rPr lang="en-GB" altLang="de-DE" sz="900" b="1" dirty="0">
                <a:solidFill>
                  <a:srgbClr val="FF0000"/>
                </a:solidFill>
              </a:rPr>
              <a:t>No additional requirements.</a:t>
            </a:r>
          </a:p>
          <a:p>
            <a:pPr marL="534988" lvl="0" indent="-534988"/>
            <a:r>
              <a:rPr lang="en-GB" altLang="de-DE" sz="900" dirty="0">
                <a:ea typeface="Times New Roman" panose="02020603050405020304" pitchFamily="18" charset="0"/>
              </a:rPr>
              <a:t>5.9.6.</a:t>
            </a:r>
            <a:r>
              <a:rPr lang="en-GB" altLang="de-DE" sz="900" b="1" dirty="0">
                <a:solidFill>
                  <a:srgbClr val="FF0000"/>
                </a:solidFill>
              </a:rPr>
              <a:t>	Other requirements:</a:t>
            </a:r>
          </a:p>
          <a:p>
            <a:pPr marL="534988" lvl="0" indent="-534988"/>
            <a:r>
              <a:rPr lang="en-GB" altLang="de-DE" sz="900" b="1" dirty="0">
                <a:solidFill>
                  <a:srgbClr val="FF0000"/>
                </a:solidFill>
              </a:rPr>
              <a:t>	</a:t>
            </a:r>
            <a:r>
              <a:rPr lang="en-GB" sz="900" dirty="0"/>
              <a:t>The rear fog lamp shall be subjected to the </a:t>
            </a:r>
            <a:r>
              <a:rPr lang="en-GB" sz="900" b="1" dirty="0">
                <a:solidFill>
                  <a:srgbClr val="FF0000"/>
                </a:solidFill>
              </a:rPr>
              <a:t>heat resistance</a:t>
            </a:r>
            <a:r>
              <a:rPr lang="en-GB" sz="900" dirty="0">
                <a:solidFill>
                  <a:srgbClr val="FF0000"/>
                </a:solidFill>
              </a:rPr>
              <a:t> </a:t>
            </a:r>
            <a:r>
              <a:rPr lang="en-GB" sz="900" dirty="0"/>
              <a:t>test specified in Annex 6.</a:t>
            </a:r>
          </a:p>
          <a:p>
            <a:pPr marL="534988" lvl="0" indent="-534988"/>
            <a:r>
              <a:rPr lang="en-GB" altLang="de-DE" sz="900" b="1" dirty="0">
                <a:solidFill>
                  <a:srgbClr val="FF0000"/>
                </a:solidFill>
              </a:rPr>
              <a:t>[5.9.7.	Failure provisions:</a:t>
            </a:r>
          </a:p>
          <a:p>
            <a:pPr marL="534988" lvl="0" indent="-534988"/>
            <a:r>
              <a:rPr lang="en-GB" altLang="de-DE" sz="900" b="1" dirty="0">
                <a:solidFill>
                  <a:srgbClr val="FF0000"/>
                </a:solidFill>
              </a:rPr>
              <a:t>	See Par. 4.6.]</a:t>
            </a:r>
          </a:p>
          <a:p>
            <a:pPr marL="534988" lvl="0" indent="-534988"/>
            <a:endParaRPr lang="en-GB" altLang="de-DE" sz="900" b="1" dirty="0">
              <a:solidFill>
                <a:srgbClr val="FF0000"/>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0" i="0" u="none" strike="noStrike" cap="none" normalizeH="0" baseline="0" dirty="0">
              <a:ln>
                <a:noFill/>
              </a:ln>
              <a:solidFill>
                <a:schemeClr val="tx1"/>
              </a:solidFill>
              <a:effectLst/>
            </a:endParaRPr>
          </a:p>
        </p:txBody>
      </p:sp>
      <p:sp>
        <p:nvSpPr>
          <p:cNvPr id="11" name="Rectangle 1">
            <a:extLst>
              <a:ext uri="{FF2B5EF4-FFF2-40B4-BE49-F238E27FC236}">
                <a16:creationId xmlns:a16="http://schemas.microsoft.com/office/drawing/2014/main" id="{B116A1AB-9019-4EE9-B6F9-819E95FFE457}"/>
              </a:ext>
            </a:extLst>
          </p:cNvPr>
          <p:cNvSpPr>
            <a:spLocks noChangeArrowheads="1"/>
          </p:cNvSpPr>
          <p:nvPr/>
        </p:nvSpPr>
        <p:spPr bwMode="auto">
          <a:xfrm>
            <a:off x="371495" y="1041647"/>
            <a:ext cx="5400655" cy="5512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lang="en-GB" altLang="de-DE" sz="900" dirty="0">
                <a:ea typeface="Times New Roman" panose="02020603050405020304" pitchFamily="18" charset="0"/>
              </a:rPr>
              <a:t>5.9	TECHNICAL REQUIREMENTS CONCERNING REAR FOG LAMPS (SYMBOLS F1, F2)</a:t>
            </a:r>
          </a:p>
          <a:p>
            <a:pPr marL="534988" lvl="0" indent="-534988"/>
            <a:r>
              <a:rPr lang="en-GB" altLang="de-DE" sz="900" dirty="0">
                <a:ea typeface="Times New Roman" panose="02020603050405020304" pitchFamily="18" charset="0"/>
              </a:rPr>
              <a:t>5.9.1.	The light emitted by each of the two lamps supplied shall meet the requirements in Table 11.</a:t>
            </a:r>
          </a:p>
          <a:p>
            <a:pPr marL="534988" lvl="0" indent="-534988"/>
            <a:endParaRPr lang="en-GB" altLang="de-DE" sz="900" dirty="0">
              <a:ea typeface="Times New Roman" panose="02020603050405020304" pitchFamily="18" charset="0"/>
            </a:endParaRPr>
          </a:p>
          <a:p>
            <a:pPr marL="534988" lvl="0"/>
            <a:r>
              <a:rPr lang="en-GB" altLang="de-DE" sz="900" dirty="0">
                <a:latin typeface="+mn-lt"/>
                <a:cs typeface="Times New Roman" panose="02020603050405020304" pitchFamily="18" charset="0"/>
              </a:rPr>
              <a:t>Table 11: Luminous intensities for rear fog lamps</a:t>
            </a:r>
            <a:endParaRPr kumimoji="0" lang="en-GB" altLang="de-DE" sz="900" b="0" i="0" u="none" strike="noStrike" cap="none" normalizeH="0" baseline="0" dirty="0">
              <a:ln>
                <a:noFill/>
              </a:ln>
              <a:solidFill>
                <a:schemeClr val="tx1"/>
              </a:solidFill>
              <a:effectLst/>
              <a:latin typeface="+mn-lt"/>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lvl="0" indent="-534988"/>
            <a:r>
              <a:rPr lang="en-GB" altLang="de-DE" sz="900" dirty="0">
                <a:ea typeface="Times New Roman" panose="02020603050405020304" pitchFamily="18" charset="0"/>
              </a:rPr>
              <a:t>5.9.2.	The minimum light intensity at all other points of standard light distribution is defined in paragraph 2.6. of Annex 3</a:t>
            </a:r>
          </a:p>
          <a:p>
            <a:pPr marL="534988" lvl="0" indent="-534988"/>
            <a:r>
              <a:rPr lang="en-GB" altLang="de-DE" sz="900" dirty="0">
                <a:ea typeface="Times New Roman" panose="02020603050405020304" pitchFamily="18" charset="0"/>
              </a:rPr>
              <a:t>5.9.3.	The variable intensity control shall not generate signals which cause luminous intensities outside the range specified in paragraph 5.9.1. and exceeding the category F1 maximum specified in paragraph 5.9.1.:</a:t>
            </a:r>
          </a:p>
          <a:p>
            <a:pPr marL="992188" lvl="1" indent="-449263"/>
            <a:r>
              <a:rPr lang="en-GB" altLang="de-DE" sz="900" dirty="0">
                <a:ea typeface="Times New Roman" panose="02020603050405020304" pitchFamily="18" charset="0"/>
              </a:rPr>
              <a:t>(a)	For systems depending only on daytime and night time conditions:  under night time conditions;</a:t>
            </a:r>
          </a:p>
          <a:p>
            <a:pPr marL="992188" lvl="1" indent="-449263"/>
            <a:r>
              <a:rPr lang="en-GB" altLang="de-DE" sz="900" dirty="0">
                <a:ea typeface="Times New Roman" panose="02020603050405020304" pitchFamily="18" charset="0"/>
              </a:rPr>
              <a:t>(b)	For other systems: under standard conditions </a:t>
            </a:r>
          </a:p>
          <a:p>
            <a:pPr marL="534988" lvl="0" indent="-534988"/>
            <a:r>
              <a:rPr lang="en-GB" altLang="de-DE" sz="900" dirty="0">
                <a:ea typeface="Times New Roman" panose="02020603050405020304" pitchFamily="18" charset="0"/>
              </a:rPr>
              <a:t>5.9.4.	The apparent surface in the direction of the reference axis shall not exceed 140 cm2.</a:t>
            </a:r>
          </a:p>
          <a:p>
            <a:pPr marL="534988" lvl="0" indent="-534988"/>
            <a:r>
              <a:rPr lang="en-GB" altLang="de-DE" sz="900" dirty="0">
                <a:ea typeface="Times New Roman" panose="02020603050405020304" pitchFamily="18" charset="0"/>
              </a:rPr>
              <a:t>5.9.5.	The colour of the light emitted shall be red. </a:t>
            </a:r>
          </a:p>
          <a:p>
            <a:pPr marL="534988" lvl="0" indent="-534988"/>
            <a:r>
              <a:rPr lang="en-GB" altLang="de-DE" sz="900" dirty="0">
                <a:ea typeface="Times New Roman" panose="02020603050405020304" pitchFamily="18" charset="0"/>
              </a:rPr>
              <a:t>5.9.6.	The rear fog lamp shall be subjected to the test specified in Annex 6.</a:t>
            </a:r>
          </a:p>
        </p:txBody>
      </p:sp>
      <p:sp>
        <p:nvSpPr>
          <p:cNvPr id="14" name="Rechteck 13">
            <a:extLst>
              <a:ext uri="{FF2B5EF4-FFF2-40B4-BE49-F238E27FC236}">
                <a16:creationId xmlns:a16="http://schemas.microsoft.com/office/drawing/2014/main" id="{E53CCB85-94CD-4806-9909-658DD0B55A4B}"/>
              </a:ext>
            </a:extLst>
          </p:cNvPr>
          <p:cNvSpPr/>
          <p:nvPr/>
        </p:nvSpPr>
        <p:spPr>
          <a:xfrm>
            <a:off x="437323" y="109330"/>
            <a:ext cx="11301672" cy="660003"/>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feld 3">
            <a:extLst>
              <a:ext uri="{FF2B5EF4-FFF2-40B4-BE49-F238E27FC236}">
                <a16:creationId xmlns:a16="http://schemas.microsoft.com/office/drawing/2014/main" id="{7D0B8422-FC5F-4527-A891-842FA068F4E9}"/>
              </a:ext>
            </a:extLst>
          </p:cNvPr>
          <p:cNvSpPr txBox="1"/>
          <p:nvPr/>
        </p:nvSpPr>
        <p:spPr>
          <a:xfrm>
            <a:off x="453006" y="184558"/>
            <a:ext cx="10888910" cy="584775"/>
          </a:xfrm>
          <a:prstGeom prst="rect">
            <a:avLst/>
          </a:prstGeom>
          <a:noFill/>
        </p:spPr>
        <p:txBody>
          <a:bodyPr wrap="square" rtlCol="0">
            <a:spAutoFit/>
          </a:bodyPr>
          <a:lstStyle/>
          <a:p>
            <a:r>
              <a:rPr lang="en-GB" sz="1600" b="1" dirty="0">
                <a:solidFill>
                  <a:schemeClr val="bg1"/>
                </a:solidFill>
              </a:rPr>
              <a:t>Regulation No. 148 [LSD] – Stage II</a:t>
            </a:r>
          </a:p>
          <a:p>
            <a:r>
              <a:rPr lang="en-GB" sz="1600" b="1" dirty="0">
                <a:solidFill>
                  <a:schemeClr val="bg1"/>
                </a:solidFill>
              </a:rPr>
              <a:t>Draft Proposal Part 5. – Par. 5.9.</a:t>
            </a:r>
          </a:p>
        </p:txBody>
      </p:sp>
      <p:sp>
        <p:nvSpPr>
          <p:cNvPr id="6" name="Textfeld 5">
            <a:extLst>
              <a:ext uri="{FF2B5EF4-FFF2-40B4-BE49-F238E27FC236}">
                <a16:creationId xmlns:a16="http://schemas.microsoft.com/office/drawing/2014/main" id="{4B77080E-B583-4E0A-A106-5EE309C201AE}"/>
              </a:ext>
            </a:extLst>
          </p:cNvPr>
          <p:cNvSpPr txBox="1"/>
          <p:nvPr/>
        </p:nvSpPr>
        <p:spPr>
          <a:xfrm>
            <a:off x="1961201" y="779184"/>
            <a:ext cx="2189526" cy="276999"/>
          </a:xfrm>
          <a:prstGeom prst="rect">
            <a:avLst/>
          </a:prstGeom>
          <a:noFill/>
        </p:spPr>
        <p:txBody>
          <a:bodyPr wrap="square" rtlCol="0">
            <a:spAutoFit/>
          </a:bodyPr>
          <a:lstStyle/>
          <a:p>
            <a:pPr algn="ctr"/>
            <a:r>
              <a:rPr lang="en-GB" sz="1200" b="1" dirty="0"/>
              <a:t>Existing Text</a:t>
            </a:r>
          </a:p>
        </p:txBody>
      </p:sp>
      <p:sp>
        <p:nvSpPr>
          <p:cNvPr id="7" name="Textfeld 6">
            <a:extLst>
              <a:ext uri="{FF2B5EF4-FFF2-40B4-BE49-F238E27FC236}">
                <a16:creationId xmlns:a16="http://schemas.microsoft.com/office/drawing/2014/main" id="{C3837C94-65C1-4342-87C8-050C2F18A7F0}"/>
              </a:ext>
            </a:extLst>
          </p:cNvPr>
          <p:cNvSpPr txBox="1"/>
          <p:nvPr/>
        </p:nvSpPr>
        <p:spPr>
          <a:xfrm>
            <a:off x="7998240" y="779184"/>
            <a:ext cx="2189526" cy="276999"/>
          </a:xfrm>
          <a:prstGeom prst="rect">
            <a:avLst/>
          </a:prstGeom>
          <a:noFill/>
        </p:spPr>
        <p:txBody>
          <a:bodyPr wrap="square" rtlCol="0">
            <a:spAutoFit/>
          </a:bodyPr>
          <a:lstStyle/>
          <a:p>
            <a:pPr algn="ctr"/>
            <a:r>
              <a:rPr lang="en-GB" sz="1200" b="1" dirty="0"/>
              <a:t>New Text</a:t>
            </a:r>
          </a:p>
        </p:txBody>
      </p:sp>
      <p:cxnSp>
        <p:nvCxnSpPr>
          <p:cNvPr id="9" name="Gerader Verbinder 8">
            <a:extLst>
              <a:ext uri="{FF2B5EF4-FFF2-40B4-BE49-F238E27FC236}">
                <a16:creationId xmlns:a16="http://schemas.microsoft.com/office/drawing/2014/main" id="{FF97CE65-8C00-43EB-9E90-43DEE51EF5C6}"/>
              </a:ext>
            </a:extLst>
          </p:cNvPr>
          <p:cNvCxnSpPr/>
          <p:nvPr/>
        </p:nvCxnSpPr>
        <p:spPr>
          <a:xfrm>
            <a:off x="5938988" y="1012879"/>
            <a:ext cx="0" cy="5830511"/>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3" name="Tabelle 12">
            <a:extLst>
              <a:ext uri="{FF2B5EF4-FFF2-40B4-BE49-F238E27FC236}">
                <a16:creationId xmlns:a16="http://schemas.microsoft.com/office/drawing/2014/main" id="{F7668C46-D188-4822-9546-C70BABFDD2A0}"/>
              </a:ext>
            </a:extLst>
          </p:cNvPr>
          <p:cNvGraphicFramePr>
            <a:graphicFrameLocks noGrp="1"/>
          </p:cNvGraphicFramePr>
          <p:nvPr>
            <p:extLst>
              <p:ext uri="{D42A27DB-BD31-4B8C-83A1-F6EECF244321}">
                <p14:modId xmlns:p14="http://schemas.microsoft.com/office/powerpoint/2010/main" val="425910992"/>
              </p:ext>
            </p:extLst>
          </p:nvPr>
        </p:nvGraphicFramePr>
        <p:xfrm>
          <a:off x="948464" y="1697321"/>
          <a:ext cx="4612110" cy="862134"/>
        </p:xfrm>
        <a:graphic>
          <a:graphicData uri="http://schemas.openxmlformats.org/drawingml/2006/table">
            <a:tbl>
              <a:tblPr>
                <a:tableStyleId>{5C22544A-7EE6-4342-B048-85BDC9FD1C3A}</a:tableStyleId>
              </a:tblPr>
              <a:tblGrid>
                <a:gridCol w="2265791">
                  <a:extLst>
                    <a:ext uri="{9D8B030D-6E8A-4147-A177-3AD203B41FA5}">
                      <a16:colId xmlns:a16="http://schemas.microsoft.com/office/drawing/2014/main" val="764759801"/>
                    </a:ext>
                  </a:extLst>
                </a:gridCol>
                <a:gridCol w="1191490">
                  <a:extLst>
                    <a:ext uri="{9D8B030D-6E8A-4147-A177-3AD203B41FA5}">
                      <a16:colId xmlns:a16="http://schemas.microsoft.com/office/drawing/2014/main" val="4071756379"/>
                    </a:ext>
                  </a:extLst>
                </a:gridCol>
                <a:gridCol w="1154829">
                  <a:extLst>
                    <a:ext uri="{9D8B030D-6E8A-4147-A177-3AD203B41FA5}">
                      <a16:colId xmlns:a16="http://schemas.microsoft.com/office/drawing/2014/main" val="1633854893"/>
                    </a:ext>
                  </a:extLst>
                </a:gridCol>
              </a:tblGrid>
              <a:tr h="359410">
                <a:tc>
                  <a:txBody>
                    <a:bodyPr/>
                    <a:lstStyle/>
                    <a:p>
                      <a:pPr marR="71755">
                        <a:lnSpc>
                          <a:spcPts val="1000"/>
                        </a:lnSpc>
                        <a:spcBef>
                          <a:spcPts val="400"/>
                        </a:spcBef>
                        <a:spcAft>
                          <a:spcPts val="400"/>
                        </a:spcAft>
                      </a:pPr>
                      <a:r>
                        <a:rPr lang="en-GB" sz="900" i="1" dirty="0">
                          <a:effectLst/>
                          <a:latin typeface="+mn-lt"/>
                          <a:ea typeface="Times New Roman" panose="02020603050405020304" pitchFamily="18" charset="0"/>
                        </a:rPr>
                        <a:t>Rear fog lamps of category</a:t>
                      </a:r>
                      <a:endParaRPr lang="en-GB" sz="900" dirty="0">
                        <a:effectLst/>
                        <a:latin typeface="+mn-lt"/>
                        <a:ea typeface="Times New Roman" panose="02020603050405020304" pitchFamily="18" charset="0"/>
                      </a:endParaRPr>
                    </a:p>
                  </a:txBody>
                  <a:tcPr marL="0" marR="0" marT="0" marB="0" anchor="b"/>
                </a:tc>
                <a:tc>
                  <a:txBody>
                    <a:bodyPr/>
                    <a:lstStyle/>
                    <a:p>
                      <a:pPr marL="71755" marR="71755" algn="r">
                        <a:lnSpc>
                          <a:spcPts val="1000"/>
                        </a:lnSpc>
                        <a:spcBef>
                          <a:spcPts val="400"/>
                        </a:spcBef>
                        <a:spcAft>
                          <a:spcPts val="400"/>
                        </a:spcAft>
                      </a:pPr>
                      <a:r>
                        <a:rPr lang="en-GB" sz="900" i="1" dirty="0">
                          <a:effectLst/>
                          <a:latin typeface="+mn-lt"/>
                          <a:ea typeface="Times New Roman" panose="02020603050405020304" pitchFamily="18" charset="0"/>
                        </a:rPr>
                        <a:t>Minimum luminous intensity in H-V (values in cd)</a:t>
                      </a:r>
                      <a:endParaRPr lang="en-GB" sz="900" dirty="0">
                        <a:effectLst/>
                        <a:latin typeface="+mn-lt"/>
                        <a:ea typeface="Times New Roman" panose="02020603050405020304" pitchFamily="18" charset="0"/>
                      </a:endParaRPr>
                    </a:p>
                  </a:txBody>
                  <a:tcPr marL="0" marR="0" marT="0" marB="0" anchor="b"/>
                </a:tc>
                <a:tc>
                  <a:txBody>
                    <a:bodyPr/>
                    <a:lstStyle/>
                    <a:p>
                      <a:pPr marL="71755" marR="71755" algn="r">
                        <a:lnSpc>
                          <a:spcPts val="1000"/>
                        </a:lnSpc>
                        <a:spcBef>
                          <a:spcPts val="400"/>
                        </a:spcBef>
                        <a:spcAft>
                          <a:spcPts val="400"/>
                        </a:spcAft>
                      </a:pPr>
                      <a:r>
                        <a:rPr lang="en-GB" sz="900" i="1" dirty="0">
                          <a:effectLst/>
                          <a:latin typeface="+mn-lt"/>
                          <a:ea typeface="Times New Roman" panose="02020603050405020304" pitchFamily="18" charset="0"/>
                        </a:rPr>
                        <a:t>Maximum luminous intensity in any direction (values in cd) </a:t>
                      </a:r>
                      <a:endParaRPr lang="en-GB" sz="900" dirty="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4284532033"/>
                  </a:ext>
                </a:extLst>
              </a:tr>
              <a:tr h="177067">
                <a:tc>
                  <a:txBody>
                    <a:bodyPr/>
                    <a:lstStyle/>
                    <a:p>
                      <a:pPr marL="71755" marR="71755">
                        <a:lnSpc>
                          <a:spcPts val="1100"/>
                        </a:lnSpc>
                        <a:spcBef>
                          <a:spcPts val="200"/>
                        </a:spcBef>
                        <a:spcAft>
                          <a:spcPts val="200"/>
                        </a:spcAft>
                      </a:pPr>
                      <a:r>
                        <a:rPr lang="en-GB" sz="900">
                          <a:effectLst/>
                          <a:latin typeface="+mn-lt"/>
                          <a:ea typeface="Times New Roman" panose="02020603050405020304" pitchFamily="18" charset="0"/>
                        </a:rPr>
                        <a:t>F1 (steady)</a:t>
                      </a:r>
                    </a:p>
                  </a:txBody>
                  <a:tcPr marL="0" marR="0" marT="0" marB="0"/>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150</a:t>
                      </a:r>
                      <a:endParaRPr lang="en-GB" sz="1000">
                        <a:effectLst/>
                        <a:latin typeface="+mn-lt"/>
                        <a:ea typeface="Times New Roman" panose="02020603050405020304" pitchFamily="18" charset="0"/>
                      </a:endParaRPr>
                    </a:p>
                  </a:txBody>
                  <a:tcPr marL="0" marR="0" marT="0" marB="0" anchor="b"/>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300</a:t>
                      </a:r>
                      <a:endParaRPr lang="en-GB" sz="1000" dirty="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1592893879"/>
                  </a:ext>
                </a:extLst>
              </a:tr>
              <a:tr h="177067">
                <a:tc>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F2 (variable)</a:t>
                      </a:r>
                    </a:p>
                  </a:txBody>
                  <a:tcPr marL="0" marR="0" marT="0" marB="0"/>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150</a:t>
                      </a:r>
                      <a:endParaRPr lang="en-GB" sz="1000">
                        <a:effectLst/>
                        <a:latin typeface="+mn-lt"/>
                        <a:ea typeface="Times New Roman" panose="02020603050405020304" pitchFamily="18" charset="0"/>
                      </a:endParaRPr>
                    </a:p>
                  </a:txBody>
                  <a:tcPr marL="0" marR="0" marT="0" marB="0" anchor="b"/>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840</a:t>
                      </a:r>
                      <a:endParaRPr lang="en-GB" sz="1000" dirty="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921705017"/>
                  </a:ext>
                </a:extLst>
              </a:tr>
            </a:tbl>
          </a:graphicData>
        </a:graphic>
      </p:graphicFrame>
      <p:graphicFrame>
        <p:nvGraphicFramePr>
          <p:cNvPr id="16" name="Tabelle 15">
            <a:extLst>
              <a:ext uri="{FF2B5EF4-FFF2-40B4-BE49-F238E27FC236}">
                <a16:creationId xmlns:a16="http://schemas.microsoft.com/office/drawing/2014/main" id="{F7668C46-D188-4822-9546-C70BABFDD2A0}"/>
              </a:ext>
            </a:extLst>
          </p:cNvPr>
          <p:cNvGraphicFramePr>
            <a:graphicFrameLocks noGrp="1"/>
          </p:cNvGraphicFramePr>
          <p:nvPr>
            <p:extLst>
              <p:ext uri="{D42A27DB-BD31-4B8C-83A1-F6EECF244321}">
                <p14:modId xmlns:p14="http://schemas.microsoft.com/office/powerpoint/2010/main" val="4005416903"/>
              </p:ext>
            </p:extLst>
          </p:nvPr>
        </p:nvGraphicFramePr>
        <p:xfrm>
          <a:off x="6887448" y="1744946"/>
          <a:ext cx="4612110" cy="862134"/>
        </p:xfrm>
        <a:graphic>
          <a:graphicData uri="http://schemas.openxmlformats.org/drawingml/2006/table">
            <a:tbl>
              <a:tblPr>
                <a:tableStyleId>{5C22544A-7EE6-4342-B048-85BDC9FD1C3A}</a:tableStyleId>
              </a:tblPr>
              <a:tblGrid>
                <a:gridCol w="2265791">
                  <a:extLst>
                    <a:ext uri="{9D8B030D-6E8A-4147-A177-3AD203B41FA5}">
                      <a16:colId xmlns:a16="http://schemas.microsoft.com/office/drawing/2014/main" val="764759801"/>
                    </a:ext>
                  </a:extLst>
                </a:gridCol>
                <a:gridCol w="1191490">
                  <a:extLst>
                    <a:ext uri="{9D8B030D-6E8A-4147-A177-3AD203B41FA5}">
                      <a16:colId xmlns:a16="http://schemas.microsoft.com/office/drawing/2014/main" val="4071756379"/>
                    </a:ext>
                  </a:extLst>
                </a:gridCol>
                <a:gridCol w="1154829">
                  <a:extLst>
                    <a:ext uri="{9D8B030D-6E8A-4147-A177-3AD203B41FA5}">
                      <a16:colId xmlns:a16="http://schemas.microsoft.com/office/drawing/2014/main" val="1633854893"/>
                    </a:ext>
                  </a:extLst>
                </a:gridCol>
              </a:tblGrid>
              <a:tr h="359410">
                <a:tc>
                  <a:txBody>
                    <a:bodyPr/>
                    <a:lstStyle/>
                    <a:p>
                      <a:pPr marR="71755">
                        <a:lnSpc>
                          <a:spcPts val="1000"/>
                        </a:lnSpc>
                        <a:spcBef>
                          <a:spcPts val="400"/>
                        </a:spcBef>
                        <a:spcAft>
                          <a:spcPts val="400"/>
                        </a:spcAft>
                      </a:pPr>
                      <a:r>
                        <a:rPr lang="en-GB" sz="900" i="1" dirty="0">
                          <a:effectLst/>
                          <a:latin typeface="+mn-lt"/>
                          <a:ea typeface="Times New Roman" panose="02020603050405020304" pitchFamily="18" charset="0"/>
                        </a:rPr>
                        <a:t>Rear fog lamps of category</a:t>
                      </a:r>
                      <a:endParaRPr lang="en-GB" sz="900" dirty="0">
                        <a:effectLst/>
                        <a:latin typeface="+mn-lt"/>
                        <a:ea typeface="Times New Roman" panose="02020603050405020304" pitchFamily="18" charset="0"/>
                      </a:endParaRPr>
                    </a:p>
                  </a:txBody>
                  <a:tcPr marL="0" marR="0" marT="0" marB="0" anchor="b"/>
                </a:tc>
                <a:tc>
                  <a:txBody>
                    <a:bodyPr/>
                    <a:lstStyle/>
                    <a:p>
                      <a:pPr marL="71755" marR="71755" algn="r">
                        <a:lnSpc>
                          <a:spcPts val="1000"/>
                        </a:lnSpc>
                        <a:spcBef>
                          <a:spcPts val="400"/>
                        </a:spcBef>
                        <a:spcAft>
                          <a:spcPts val="400"/>
                        </a:spcAft>
                      </a:pPr>
                      <a:r>
                        <a:rPr lang="en-GB" sz="900" i="1" dirty="0">
                          <a:effectLst/>
                          <a:latin typeface="+mn-lt"/>
                          <a:ea typeface="Times New Roman" panose="02020603050405020304" pitchFamily="18" charset="0"/>
                        </a:rPr>
                        <a:t>Minimum luminous intensity in H-V (values in cd)</a:t>
                      </a:r>
                      <a:endParaRPr lang="en-GB" sz="900" dirty="0">
                        <a:effectLst/>
                        <a:latin typeface="+mn-lt"/>
                        <a:ea typeface="Times New Roman" panose="02020603050405020304" pitchFamily="18" charset="0"/>
                      </a:endParaRPr>
                    </a:p>
                  </a:txBody>
                  <a:tcPr marL="0" marR="0" marT="0" marB="0" anchor="b"/>
                </a:tc>
                <a:tc>
                  <a:txBody>
                    <a:bodyPr/>
                    <a:lstStyle/>
                    <a:p>
                      <a:pPr marL="71755" marR="71755" algn="r">
                        <a:lnSpc>
                          <a:spcPts val="1000"/>
                        </a:lnSpc>
                        <a:spcBef>
                          <a:spcPts val="400"/>
                        </a:spcBef>
                        <a:spcAft>
                          <a:spcPts val="400"/>
                        </a:spcAft>
                      </a:pPr>
                      <a:r>
                        <a:rPr lang="en-GB" sz="900" i="1" dirty="0">
                          <a:effectLst/>
                          <a:latin typeface="+mn-lt"/>
                          <a:ea typeface="Times New Roman" panose="02020603050405020304" pitchFamily="18" charset="0"/>
                        </a:rPr>
                        <a:t>Maximum luminous intensity in any direction (values in cd) </a:t>
                      </a:r>
                      <a:endParaRPr lang="en-GB" sz="900" dirty="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4284532033"/>
                  </a:ext>
                </a:extLst>
              </a:tr>
              <a:tr h="177067">
                <a:tc>
                  <a:txBody>
                    <a:bodyPr/>
                    <a:lstStyle/>
                    <a:p>
                      <a:pPr marL="71755" marR="71755">
                        <a:lnSpc>
                          <a:spcPts val="1100"/>
                        </a:lnSpc>
                        <a:spcBef>
                          <a:spcPts val="200"/>
                        </a:spcBef>
                        <a:spcAft>
                          <a:spcPts val="200"/>
                        </a:spcAft>
                      </a:pPr>
                      <a:r>
                        <a:rPr lang="en-GB" sz="900">
                          <a:effectLst/>
                          <a:latin typeface="+mn-lt"/>
                          <a:ea typeface="Times New Roman" panose="02020603050405020304" pitchFamily="18" charset="0"/>
                        </a:rPr>
                        <a:t>F1 (steady)</a:t>
                      </a:r>
                    </a:p>
                  </a:txBody>
                  <a:tcPr marL="0" marR="0" marT="0" marB="0"/>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150</a:t>
                      </a:r>
                      <a:endParaRPr lang="en-GB" sz="1000">
                        <a:effectLst/>
                        <a:latin typeface="+mn-lt"/>
                        <a:ea typeface="Times New Roman" panose="02020603050405020304" pitchFamily="18" charset="0"/>
                      </a:endParaRPr>
                    </a:p>
                  </a:txBody>
                  <a:tcPr marL="0" marR="0" marT="0" marB="0" anchor="b"/>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300</a:t>
                      </a:r>
                      <a:endParaRPr lang="en-GB" sz="1000" dirty="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1592893879"/>
                  </a:ext>
                </a:extLst>
              </a:tr>
              <a:tr h="177067">
                <a:tc>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F2 (variable)</a:t>
                      </a:r>
                    </a:p>
                  </a:txBody>
                  <a:tcPr marL="0" marR="0" marT="0" marB="0"/>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150</a:t>
                      </a:r>
                      <a:endParaRPr lang="en-GB" sz="1000">
                        <a:effectLst/>
                        <a:latin typeface="+mn-lt"/>
                        <a:ea typeface="Times New Roman" panose="02020603050405020304" pitchFamily="18" charset="0"/>
                      </a:endParaRPr>
                    </a:p>
                  </a:txBody>
                  <a:tcPr marL="0" marR="0" marT="0" marB="0" anchor="b"/>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840</a:t>
                      </a:r>
                      <a:endParaRPr lang="en-GB" sz="1000" dirty="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921705017"/>
                  </a:ext>
                </a:extLst>
              </a:tr>
            </a:tbl>
          </a:graphicData>
        </a:graphic>
      </p:graphicFrame>
      <p:sp>
        <p:nvSpPr>
          <p:cNvPr id="2" name="Foliennummernplatzhalter 1">
            <a:extLst>
              <a:ext uri="{FF2B5EF4-FFF2-40B4-BE49-F238E27FC236}">
                <a16:creationId xmlns:a16="http://schemas.microsoft.com/office/drawing/2014/main" id="{9BF192DA-41BE-46A7-84E2-2856D317E595}"/>
              </a:ext>
            </a:extLst>
          </p:cNvPr>
          <p:cNvSpPr>
            <a:spLocks noGrp="1"/>
          </p:cNvSpPr>
          <p:nvPr>
            <p:ph type="sldNum" sz="quarter" idx="12"/>
          </p:nvPr>
        </p:nvSpPr>
        <p:spPr/>
        <p:txBody>
          <a:bodyPr/>
          <a:lstStyle/>
          <a:p>
            <a:fld id="{3DDA233D-74E5-4871-94A0-ADA1F49F7BE0}" type="slidenum">
              <a:rPr lang="de-DE" smtClean="0"/>
              <a:t>13</a:t>
            </a:fld>
            <a:endParaRPr lang="de-DE"/>
          </a:p>
        </p:txBody>
      </p:sp>
      <p:sp>
        <p:nvSpPr>
          <p:cNvPr id="21" name="Textfeld 20">
            <a:extLst>
              <a:ext uri="{FF2B5EF4-FFF2-40B4-BE49-F238E27FC236}">
                <a16:creationId xmlns:a16="http://schemas.microsoft.com/office/drawing/2014/main" id="{A55B72E8-F96D-4AC6-9FDC-F208C9414D8F}"/>
              </a:ext>
            </a:extLst>
          </p:cNvPr>
          <p:cNvSpPr txBox="1"/>
          <p:nvPr/>
        </p:nvSpPr>
        <p:spPr>
          <a:xfrm>
            <a:off x="5884801" y="208728"/>
            <a:ext cx="5782624" cy="461665"/>
          </a:xfrm>
          <a:prstGeom prst="rect">
            <a:avLst/>
          </a:prstGeom>
          <a:noFill/>
        </p:spPr>
        <p:txBody>
          <a:bodyPr wrap="square" rtlCol="0">
            <a:spAutoFit/>
          </a:bodyPr>
          <a:lstStyle/>
          <a:p>
            <a:pPr algn="r"/>
            <a:r>
              <a:rPr lang="en-GB" sz="2400" b="1" dirty="0">
                <a:solidFill>
                  <a:schemeClr val="bg1"/>
                </a:solidFill>
              </a:rPr>
              <a:t>Rear fog lamps</a:t>
            </a:r>
          </a:p>
        </p:txBody>
      </p:sp>
      <p:sp>
        <p:nvSpPr>
          <p:cNvPr id="23" name="CasellaDiTesto 3">
            <a:extLst>
              <a:ext uri="{FF2B5EF4-FFF2-40B4-BE49-F238E27FC236}">
                <a16:creationId xmlns:a16="http://schemas.microsoft.com/office/drawing/2014/main" id="{FDC3B19E-EA10-42DE-B29F-323C1BC01F71}"/>
              </a:ext>
            </a:extLst>
          </p:cNvPr>
          <p:cNvSpPr txBox="1"/>
          <p:nvPr/>
        </p:nvSpPr>
        <p:spPr>
          <a:xfrm>
            <a:off x="63546" y="6433487"/>
            <a:ext cx="2060818" cy="369332"/>
          </a:xfrm>
          <a:prstGeom prst="rect">
            <a:avLst/>
          </a:prstGeom>
          <a:noFill/>
          <a:ln w="28575">
            <a:solidFill>
              <a:srgbClr val="00B0F0"/>
            </a:solidFill>
          </a:ln>
        </p:spPr>
        <p:txBody>
          <a:bodyPr wrap="square" rtlCol="0">
            <a:spAutoFit/>
          </a:bodyPr>
          <a:lstStyle/>
          <a:p>
            <a:pPr algn="r"/>
            <a:r>
              <a:rPr lang="it-IT" b="1" dirty="0">
                <a:solidFill>
                  <a:srgbClr val="00B0F0"/>
                </a:solidFill>
              </a:rPr>
              <a:t>GTBWGSL 426 Rev1</a:t>
            </a:r>
          </a:p>
        </p:txBody>
      </p:sp>
      <p:sp>
        <p:nvSpPr>
          <p:cNvPr id="24" name="Rechteck 23">
            <a:extLst>
              <a:ext uri="{FF2B5EF4-FFF2-40B4-BE49-F238E27FC236}">
                <a16:creationId xmlns:a16="http://schemas.microsoft.com/office/drawing/2014/main" id="{EA37DEFD-612A-462E-AD98-2152410686B7}"/>
              </a:ext>
            </a:extLst>
          </p:cNvPr>
          <p:cNvSpPr/>
          <p:nvPr/>
        </p:nvSpPr>
        <p:spPr>
          <a:xfrm>
            <a:off x="8619430" y="5685978"/>
            <a:ext cx="3047995" cy="1015663"/>
          </a:xfrm>
          <a:prstGeom prst="rect">
            <a:avLst/>
          </a:prstGeom>
          <a:ln>
            <a:solidFill>
              <a:schemeClr val="accent5">
                <a:lumMod val="50000"/>
              </a:schemeClr>
            </a:solidFill>
          </a:ln>
        </p:spPr>
        <p:txBody>
          <a:bodyPr wrap="square">
            <a:spAutoFit/>
          </a:bodyPr>
          <a:lstStyle/>
          <a:p>
            <a:r>
              <a:rPr lang="en-GB" sz="1200" i="1" dirty="0">
                <a:solidFill>
                  <a:schemeClr val="accent5">
                    <a:lumMod val="50000"/>
                  </a:schemeClr>
                </a:solidFill>
              </a:rPr>
              <a:t>Agreed to delete this requirement, since it is redundant - This is already generally defined in paragraph 4.8.9. !</a:t>
            </a:r>
          </a:p>
          <a:p>
            <a:r>
              <a:rPr lang="en-GB" sz="1200" i="1" dirty="0">
                <a:solidFill>
                  <a:schemeClr val="accent5">
                    <a:lumMod val="50000"/>
                  </a:schemeClr>
                </a:solidFill>
              </a:rPr>
              <a:t>For most of the other lamps, this requirement has not been duplicated in 5.6.x.</a:t>
            </a:r>
          </a:p>
        </p:txBody>
      </p:sp>
      <p:sp>
        <p:nvSpPr>
          <p:cNvPr id="25" name="Rechteck 24">
            <a:extLst>
              <a:ext uri="{FF2B5EF4-FFF2-40B4-BE49-F238E27FC236}">
                <a16:creationId xmlns:a16="http://schemas.microsoft.com/office/drawing/2014/main" id="{4E16FEFF-8665-498F-A589-28DC41E6BDB7}"/>
              </a:ext>
            </a:extLst>
          </p:cNvPr>
          <p:cNvSpPr/>
          <p:nvPr/>
        </p:nvSpPr>
        <p:spPr>
          <a:xfrm>
            <a:off x="6327342" y="3447357"/>
            <a:ext cx="5541261" cy="819843"/>
          </a:xfrm>
          <a:prstGeom prst="rect">
            <a:avLst/>
          </a:prstGeom>
          <a:no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6" name="Verbinder: gewinkelt 18">
            <a:extLst>
              <a:ext uri="{FF2B5EF4-FFF2-40B4-BE49-F238E27FC236}">
                <a16:creationId xmlns:a16="http://schemas.microsoft.com/office/drawing/2014/main" id="{0658BE05-F6B9-4A93-A8FC-6DC0F405F3E5}"/>
              </a:ext>
            </a:extLst>
          </p:cNvPr>
          <p:cNvCxnSpPr>
            <a:cxnSpLocks/>
            <a:stCxn id="25" idx="3"/>
            <a:endCxn id="24" idx="0"/>
          </p:cNvCxnSpPr>
          <p:nvPr/>
        </p:nvCxnSpPr>
        <p:spPr>
          <a:xfrm flipH="1">
            <a:off x="10143428" y="3857279"/>
            <a:ext cx="1725175" cy="1828699"/>
          </a:xfrm>
          <a:prstGeom prst="bentConnector4">
            <a:avLst>
              <a:gd name="adj1" fmla="val -13251"/>
              <a:gd name="adj2" fmla="val 88987"/>
            </a:avLst>
          </a:prstGeom>
          <a:ln>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Rechteck 27">
            <a:extLst>
              <a:ext uri="{FF2B5EF4-FFF2-40B4-BE49-F238E27FC236}">
                <a16:creationId xmlns:a16="http://schemas.microsoft.com/office/drawing/2014/main" id="{BF4A719E-4C6D-45E2-BDC2-02E679505C3B}"/>
              </a:ext>
            </a:extLst>
          </p:cNvPr>
          <p:cNvSpPr/>
          <p:nvPr/>
        </p:nvSpPr>
        <p:spPr>
          <a:xfrm>
            <a:off x="4565471" y="116165"/>
            <a:ext cx="442758" cy="646331"/>
          </a:xfrm>
          <a:prstGeom prst="rect">
            <a:avLst/>
          </a:prstGeom>
          <a:noFill/>
        </p:spPr>
        <p:txBody>
          <a:bodyPr wrap="square" lIns="91440" tIns="45720" rIns="91440" bIns="45720">
            <a:spAutoFit/>
          </a:bodyPr>
          <a:lstStyle/>
          <a:p>
            <a:pPr algn="ctr"/>
            <a:r>
              <a:rPr lang="en-GB" sz="3600" b="1" spc="50" dirty="0">
                <a:ln w="19050" cmpd="sng">
                  <a:solidFill>
                    <a:schemeClr val="accent1">
                      <a:lumMod val="50000"/>
                    </a:schemeClr>
                  </a:solidFill>
                  <a:prstDash val="solid"/>
                </a:ln>
                <a:solidFill>
                  <a:srgbClr val="92D050"/>
                </a:solidFill>
                <a:effectLst>
                  <a:glow rad="38100">
                    <a:schemeClr val="accent1">
                      <a:alpha val="40000"/>
                    </a:schemeClr>
                  </a:glow>
                </a:effectLst>
                <a:latin typeface="Arial" panose="020B0604020202020204" pitchFamily="34" charset="0"/>
                <a:cs typeface="Arial" panose="020B0604020202020204" pitchFamily="34" charset="0"/>
              </a:rPr>
              <a:t>!</a:t>
            </a:r>
          </a:p>
        </p:txBody>
      </p:sp>
      <p:sp>
        <p:nvSpPr>
          <p:cNvPr id="29" name="Rechteck 28">
            <a:extLst>
              <a:ext uri="{FF2B5EF4-FFF2-40B4-BE49-F238E27FC236}">
                <a16:creationId xmlns:a16="http://schemas.microsoft.com/office/drawing/2014/main" id="{63DBDBCF-DBE0-40F7-8A38-15D4DC32DBE1}"/>
              </a:ext>
            </a:extLst>
          </p:cNvPr>
          <p:cNvSpPr/>
          <p:nvPr/>
        </p:nvSpPr>
        <p:spPr>
          <a:xfrm>
            <a:off x="4150727" y="5354201"/>
            <a:ext cx="1701672" cy="276999"/>
          </a:xfrm>
          <a:prstGeom prst="rect">
            <a:avLst/>
          </a:prstGeom>
          <a:ln>
            <a:solidFill>
              <a:schemeClr val="accent6">
                <a:lumMod val="50000"/>
              </a:schemeClr>
            </a:solidFill>
          </a:ln>
        </p:spPr>
        <p:txBody>
          <a:bodyPr wrap="square">
            <a:spAutoFit/>
          </a:bodyPr>
          <a:lstStyle/>
          <a:p>
            <a:r>
              <a:rPr lang="en-GB" sz="1200" i="1" dirty="0">
                <a:solidFill>
                  <a:schemeClr val="accent6">
                    <a:lumMod val="50000"/>
                  </a:schemeClr>
                </a:solidFill>
              </a:rPr>
              <a:t>See comment on slide 2</a:t>
            </a:r>
            <a:endParaRPr lang="de-DE" sz="1200" i="1" dirty="0">
              <a:solidFill>
                <a:schemeClr val="accent6">
                  <a:lumMod val="50000"/>
                </a:schemeClr>
              </a:solidFill>
            </a:endParaRPr>
          </a:p>
        </p:txBody>
      </p:sp>
      <p:sp>
        <p:nvSpPr>
          <p:cNvPr id="30" name="Rechteck 29">
            <a:extLst>
              <a:ext uri="{FF2B5EF4-FFF2-40B4-BE49-F238E27FC236}">
                <a16:creationId xmlns:a16="http://schemas.microsoft.com/office/drawing/2014/main" id="{8AC202A9-9117-439E-869E-E66A04D69F20}"/>
              </a:ext>
            </a:extLst>
          </p:cNvPr>
          <p:cNvSpPr/>
          <p:nvPr/>
        </p:nvSpPr>
        <p:spPr>
          <a:xfrm>
            <a:off x="6366512" y="5345790"/>
            <a:ext cx="1826143" cy="293821"/>
          </a:xfrm>
          <a:prstGeom prst="rect">
            <a:avLst/>
          </a:prstGeom>
          <a:no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1" name="Verbinder: gewinkelt 18">
            <a:extLst>
              <a:ext uri="{FF2B5EF4-FFF2-40B4-BE49-F238E27FC236}">
                <a16:creationId xmlns:a16="http://schemas.microsoft.com/office/drawing/2014/main" id="{4BB4F952-F4DC-4576-9869-A6CBCBFADECC}"/>
              </a:ext>
            </a:extLst>
          </p:cNvPr>
          <p:cNvCxnSpPr>
            <a:cxnSpLocks/>
            <a:stCxn id="30" idx="1"/>
            <a:endCxn id="29" idx="3"/>
          </p:cNvCxnSpPr>
          <p:nvPr/>
        </p:nvCxnSpPr>
        <p:spPr>
          <a:xfrm rot="10800000">
            <a:off x="5852400" y="5492701"/>
            <a:ext cx="514113" cy="12700"/>
          </a:xfrm>
          <a:prstGeom prst="bentConnector3">
            <a:avLst>
              <a:gd name="adj1" fmla="val 50000"/>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84525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
            <a:extLst>
              <a:ext uri="{FF2B5EF4-FFF2-40B4-BE49-F238E27FC236}">
                <a16:creationId xmlns:a16="http://schemas.microsoft.com/office/drawing/2014/main" id="{D3AEBC03-8D65-4BE9-A46E-0A41ADC93A73}"/>
              </a:ext>
            </a:extLst>
          </p:cNvPr>
          <p:cNvSpPr>
            <a:spLocks noChangeArrowheads="1"/>
          </p:cNvSpPr>
          <p:nvPr/>
        </p:nvSpPr>
        <p:spPr bwMode="auto">
          <a:xfrm>
            <a:off x="6317403" y="1057504"/>
            <a:ext cx="5551200" cy="5691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kumimoji="0" lang="en-GB" altLang="de-DE" sz="900" b="0" i="0" u="none" strike="noStrike" cap="none" normalizeH="0" baseline="0" dirty="0">
                <a:ln>
                  <a:noFill/>
                </a:ln>
                <a:solidFill>
                  <a:schemeClr val="tx1"/>
                </a:solidFill>
                <a:effectLst/>
                <a:ea typeface="Times New Roman" panose="02020603050405020304" pitchFamily="18" charset="0"/>
              </a:rPr>
              <a:t>5.10.	</a:t>
            </a:r>
            <a:r>
              <a:rPr kumimoji="0" lang="en-GB" altLang="de-DE" sz="900" b="1" i="0" u="none" strike="noStrike" cap="none" normalizeH="0" baseline="0" dirty="0">
                <a:ln>
                  <a:noFill/>
                </a:ln>
                <a:solidFill>
                  <a:srgbClr val="FF0000"/>
                </a:solidFill>
                <a:effectLst/>
                <a:ea typeface="Times New Roman" panose="02020603050405020304" pitchFamily="18" charset="0"/>
              </a:rPr>
              <a:t>Manoeuvring lamps (ML)</a:t>
            </a:r>
            <a:endParaRPr kumimoji="0" lang="en-GB" altLang="de-DE" sz="900" b="1" i="0" u="none" strike="noStrike" cap="none" normalizeH="0" baseline="0" dirty="0">
              <a:ln>
                <a:noFill/>
              </a:ln>
              <a:solidFill>
                <a:srgbClr val="FF0000"/>
              </a:solidFill>
              <a:effectLst/>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5.10.1.	</a:t>
            </a:r>
            <a:r>
              <a:rPr kumimoji="0" lang="en-GB" altLang="de-DE" sz="900" b="1" i="0" u="none" strike="noStrike" cap="none" normalizeH="0" baseline="0" dirty="0">
                <a:ln>
                  <a:noFill/>
                </a:ln>
                <a:solidFill>
                  <a:srgbClr val="FF0000"/>
                </a:solidFill>
                <a:effectLst/>
                <a:ea typeface="Times New Roman" panose="02020603050405020304" pitchFamily="18" charset="0"/>
              </a:rPr>
              <a:t>Luminous intensity:</a:t>
            </a:r>
          </a:p>
          <a:p>
            <a:pPr marL="534988" lvl="0" indent="-534988"/>
            <a:r>
              <a:rPr lang="en-GB" altLang="de-DE" sz="900" dirty="0">
                <a:ea typeface="Times New Roman" panose="02020603050405020304" pitchFamily="18" charset="0"/>
              </a:rPr>
              <a:t>	</a:t>
            </a:r>
            <a:r>
              <a:rPr lang="en-GB" sz="900" dirty="0"/>
              <a:t>The intensity of light emitted shall not exceed 500 cd in all directions in which the light can be observed, when installed in any mounting position specified by the applicant.</a:t>
            </a:r>
            <a:endParaRPr kumimoji="0" lang="en-GB" altLang="de-DE" sz="9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5.10.2.	</a:t>
            </a:r>
            <a:r>
              <a:rPr kumimoji="0" lang="en-GB" altLang="de-DE" sz="900" b="1" i="0" u="none" strike="noStrike" cap="none" normalizeH="0" baseline="0" dirty="0">
                <a:ln>
                  <a:noFill/>
                </a:ln>
                <a:solidFill>
                  <a:srgbClr val="FF0000"/>
                </a:solidFill>
                <a:effectLst/>
                <a:ea typeface="Times New Roman" panose="02020603050405020304" pitchFamily="18" charset="0"/>
              </a:rPr>
              <a:t>Standard light distribution:</a:t>
            </a:r>
          </a:p>
          <a:p>
            <a:pPr marL="534988" lvl="0" indent="-534988"/>
            <a:r>
              <a:rPr lang="en-GB" altLang="de-DE" sz="900" dirty="0">
                <a:ea typeface="Times New Roman" panose="02020603050405020304" pitchFamily="18" charset="0"/>
              </a:rPr>
              <a:t>	The lamp must be so designed that the light emitted directly towards the side, the front or the rear of the vehicle does not exceed 0.5 cd within the angular field as defined below.</a:t>
            </a:r>
          </a:p>
          <a:p>
            <a:pPr marL="992188" lvl="1" indent="-449263"/>
            <a:r>
              <a:rPr lang="en-GB" altLang="de-DE" sz="900" dirty="0">
                <a:ea typeface="Times New Roman" panose="02020603050405020304" pitchFamily="18" charset="0"/>
              </a:rPr>
              <a:t>(a)	The vertical minimum angle </a:t>
            </a:r>
            <a:r>
              <a:rPr lang="en-GB" altLang="de-DE" sz="900" dirty="0" err="1">
                <a:ea typeface="Times New Roman" panose="02020603050405020304" pitchFamily="18" charset="0"/>
              </a:rPr>
              <a:t>φmin</a:t>
            </a:r>
            <a:r>
              <a:rPr lang="en-GB" altLang="de-DE" sz="900" dirty="0">
                <a:ea typeface="Times New Roman" panose="02020603050405020304" pitchFamily="18" charset="0"/>
              </a:rPr>
              <a:t> (in degrees) is:</a:t>
            </a:r>
          </a:p>
          <a:p>
            <a:pPr marL="992188" lvl="1" indent="-449263"/>
            <a:r>
              <a:rPr lang="en-GB" altLang="de-DE" sz="900" dirty="0">
                <a:ea typeface="Times New Roman" panose="02020603050405020304" pitchFamily="18" charset="0"/>
              </a:rPr>
              <a:t>	</a:t>
            </a:r>
            <a:r>
              <a:rPr lang="en-GB" altLang="de-DE" sz="900" dirty="0" err="1">
                <a:ea typeface="Times New Roman" panose="02020603050405020304" pitchFamily="18" charset="0"/>
              </a:rPr>
              <a:t>φmin</a:t>
            </a:r>
            <a:r>
              <a:rPr lang="en-GB" altLang="de-DE" sz="900" dirty="0">
                <a:ea typeface="Times New Roman" panose="02020603050405020304" pitchFamily="18" charset="0"/>
              </a:rPr>
              <a:t> = </a:t>
            </a:r>
            <a:r>
              <a:rPr lang="en-GB" altLang="de-DE" sz="900" dirty="0" err="1">
                <a:ea typeface="Times New Roman" panose="02020603050405020304" pitchFamily="18" charset="0"/>
              </a:rPr>
              <a:t>arctan</a:t>
            </a:r>
            <a:r>
              <a:rPr lang="en-GB" altLang="de-DE" sz="900" dirty="0">
                <a:ea typeface="Times New Roman" panose="02020603050405020304" pitchFamily="18" charset="0"/>
              </a:rPr>
              <a:t> (1-</a:t>
            </a:r>
            <a:r>
              <a:rPr lang="en-GB" altLang="de-DE" sz="900" b="1" dirty="0">
                <a:solidFill>
                  <a:srgbClr val="FF0000"/>
                </a:solidFill>
                <a:ea typeface="Times New Roman" panose="02020603050405020304" pitchFamily="18" charset="0"/>
              </a:rPr>
              <a:t>h</a:t>
            </a:r>
            <a:r>
              <a:rPr lang="en-GB" altLang="de-DE" sz="900" dirty="0">
                <a:ea typeface="Times New Roman" panose="02020603050405020304" pitchFamily="18" charset="0"/>
              </a:rPr>
              <a:t>)/10; where h is mounting height in m </a:t>
            </a:r>
          </a:p>
          <a:p>
            <a:pPr marL="992188" lvl="1" indent="-449263"/>
            <a:r>
              <a:rPr lang="en-GB" altLang="de-DE" sz="900" dirty="0">
                <a:ea typeface="Times New Roman" panose="02020603050405020304" pitchFamily="18" charset="0"/>
              </a:rPr>
              <a:t>(b) 	The vertical maximum angle </a:t>
            </a:r>
            <a:r>
              <a:rPr lang="en-GB" altLang="de-DE" sz="900" dirty="0" err="1">
                <a:ea typeface="Times New Roman" panose="02020603050405020304" pitchFamily="18" charset="0"/>
              </a:rPr>
              <a:t>φmax</a:t>
            </a:r>
            <a:r>
              <a:rPr lang="en-GB" altLang="de-DE" sz="900" dirty="0">
                <a:ea typeface="Times New Roman" panose="02020603050405020304" pitchFamily="18" charset="0"/>
              </a:rPr>
              <a:t> (in degrees) is: </a:t>
            </a:r>
            <a:r>
              <a:rPr lang="en-GB" altLang="de-DE" sz="900" dirty="0" err="1">
                <a:ea typeface="Times New Roman" panose="02020603050405020304" pitchFamily="18" charset="0"/>
              </a:rPr>
              <a:t>φmax</a:t>
            </a:r>
            <a:r>
              <a:rPr lang="en-GB" altLang="de-DE" sz="900" dirty="0">
                <a:ea typeface="Times New Roman" panose="02020603050405020304" pitchFamily="18" charset="0"/>
              </a:rPr>
              <a:t> = </a:t>
            </a:r>
            <a:r>
              <a:rPr lang="en-GB" altLang="de-DE" sz="900" dirty="0" err="1">
                <a:ea typeface="Times New Roman" panose="02020603050405020304" pitchFamily="18" charset="0"/>
              </a:rPr>
              <a:t>φmin</a:t>
            </a:r>
            <a:r>
              <a:rPr lang="en-GB" altLang="de-DE" sz="900" dirty="0">
                <a:ea typeface="Times New Roman" panose="02020603050405020304" pitchFamily="18" charset="0"/>
              </a:rPr>
              <a:t> + 11.3</a:t>
            </a:r>
          </a:p>
          <a:p>
            <a:pPr marL="534988" lvl="0" indent="-534988"/>
            <a:r>
              <a:rPr lang="en-GB" altLang="de-DE" sz="900" dirty="0">
                <a:ea typeface="Times New Roman" panose="02020603050405020304" pitchFamily="18" charset="0"/>
              </a:rPr>
              <a:t>	The measurement shall be limited to a horizontal angle ranging from +90° to -90° with respect to the line which cuts the reference axis and which is perpendicular to the vertical longitudinal plane of the vehicle.</a:t>
            </a:r>
            <a:endParaRPr kumimoji="0" lang="en-GB" altLang="de-DE" sz="900" b="0" i="0" u="none" strike="noStrike" cap="none" normalizeH="0" baseline="0" dirty="0">
              <a:ln>
                <a:noFill/>
              </a:ln>
              <a:solidFill>
                <a:schemeClr val="tx1"/>
              </a:solidFill>
              <a:effectLst/>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5.10.3.	</a:t>
            </a:r>
            <a:r>
              <a:rPr kumimoji="0" lang="en-GB" altLang="de-DE" sz="900" b="1" i="0" u="none" strike="noStrike" cap="none" normalizeH="0" baseline="0" dirty="0">
                <a:ln>
                  <a:noFill/>
                </a:ln>
                <a:solidFill>
                  <a:srgbClr val="FF0000"/>
                </a:solidFill>
                <a:effectLst/>
                <a:ea typeface="Times New Roman" panose="02020603050405020304" pitchFamily="18" charset="0"/>
              </a:rPr>
              <a:t>Colour:</a:t>
            </a:r>
          </a:p>
          <a:p>
            <a:pPr marL="534988" lvl="0" indent="-534988"/>
            <a:r>
              <a:rPr lang="en-GB" altLang="de-DE" sz="900" dirty="0">
                <a:ea typeface="Times New Roman" panose="02020603050405020304" pitchFamily="18" charset="0"/>
              </a:rPr>
              <a:t>	The colour of light emitted shall be white.</a:t>
            </a:r>
          </a:p>
          <a:p>
            <a:pPr marL="534988" lvl="0" indent="-534988"/>
            <a:r>
              <a:rPr lang="en-GB" altLang="de-DE" sz="900" b="1" dirty="0">
                <a:solidFill>
                  <a:srgbClr val="FF0000"/>
                </a:solidFill>
                <a:ea typeface="Times New Roman" panose="02020603050405020304" pitchFamily="18" charset="0"/>
              </a:rPr>
              <a:t>5.10.4.	Apparent surface</a:t>
            </a:r>
            <a:r>
              <a:rPr lang="en-GB" altLang="de-DE" sz="900" b="1" dirty="0">
                <a:solidFill>
                  <a:srgbClr val="FF0000"/>
                </a:solidFill>
              </a:rPr>
              <a:t>:</a:t>
            </a:r>
          </a:p>
          <a:p>
            <a:pPr marL="534988" lvl="0" indent="-534988"/>
            <a:r>
              <a:rPr lang="en-GB" altLang="de-DE" sz="900" dirty="0"/>
              <a:t>	</a:t>
            </a:r>
            <a:r>
              <a:rPr lang="en-GB" altLang="de-DE" sz="900" b="1" dirty="0">
                <a:solidFill>
                  <a:srgbClr val="FF0000"/>
                </a:solidFill>
              </a:rPr>
              <a:t>No additional requirements.</a:t>
            </a:r>
          </a:p>
          <a:p>
            <a:pPr marL="534988" lvl="0" indent="-534988"/>
            <a:r>
              <a:rPr lang="en-GB" altLang="de-DE" sz="900" b="1" dirty="0">
                <a:solidFill>
                  <a:srgbClr val="FF0000"/>
                </a:solidFill>
                <a:ea typeface="Times New Roman" panose="02020603050405020304" pitchFamily="18" charset="0"/>
              </a:rPr>
              <a:t>5.10.5.	Measurement</a:t>
            </a:r>
            <a:r>
              <a:rPr lang="en-GB" altLang="de-DE" sz="900" b="1" dirty="0">
                <a:solidFill>
                  <a:srgbClr val="FF0000"/>
                </a:solidFill>
              </a:rPr>
              <a:t>:</a:t>
            </a:r>
          </a:p>
          <a:p>
            <a:pPr marL="534988" lvl="0" indent="-534988"/>
            <a:r>
              <a:rPr lang="en-GB" altLang="de-DE" sz="900" dirty="0"/>
              <a:t>	</a:t>
            </a:r>
            <a:r>
              <a:rPr lang="en-GB" sz="900" dirty="0"/>
              <a:t>The measurement distance shall be 3.0 m minimum.</a:t>
            </a:r>
            <a:endParaRPr lang="en-GB" altLang="de-DE" sz="900" b="1" dirty="0">
              <a:solidFill>
                <a:srgbClr val="FF0000"/>
              </a:solidFill>
            </a:endParaRPr>
          </a:p>
          <a:p>
            <a:pPr marL="534988" lvl="0" indent="-534988"/>
            <a:r>
              <a:rPr lang="en-GB" altLang="de-DE" sz="900" b="1" dirty="0">
                <a:solidFill>
                  <a:srgbClr val="FF0000"/>
                </a:solidFill>
              </a:rPr>
              <a:t>5.10.6.	Other requirements:</a:t>
            </a:r>
          </a:p>
          <a:p>
            <a:pPr marL="534988" lvl="0" indent="-534988"/>
            <a:r>
              <a:rPr lang="en-GB" altLang="de-DE" sz="900" b="1" dirty="0">
                <a:solidFill>
                  <a:srgbClr val="FF0000"/>
                </a:solidFill>
              </a:rPr>
              <a:t>	No additional requirements.</a:t>
            </a:r>
          </a:p>
          <a:p>
            <a:pPr marL="534988" lvl="0" indent="-534988"/>
            <a:r>
              <a:rPr lang="en-GB" altLang="de-DE" sz="900" b="1" dirty="0">
                <a:solidFill>
                  <a:srgbClr val="FF0000"/>
                </a:solidFill>
              </a:rPr>
              <a:t>[5.10.7.	Failure provisions:</a:t>
            </a:r>
          </a:p>
          <a:p>
            <a:pPr marL="534988" lvl="0" indent="-534988"/>
            <a:r>
              <a:rPr lang="en-GB" altLang="de-DE" sz="900" b="1" dirty="0">
                <a:solidFill>
                  <a:srgbClr val="FF0000"/>
                </a:solidFill>
              </a:rPr>
              <a:t>	No additional requirements]</a:t>
            </a:r>
          </a:p>
          <a:p>
            <a:pPr marL="534988" lvl="0" indent="-534988"/>
            <a:endParaRPr lang="en-GB" altLang="de-DE" sz="900" b="1" dirty="0">
              <a:solidFill>
                <a:srgbClr val="FF0000"/>
              </a:solidFill>
            </a:endParaRPr>
          </a:p>
        </p:txBody>
      </p:sp>
      <p:sp>
        <p:nvSpPr>
          <p:cNvPr id="11" name="Rectangle 1">
            <a:extLst>
              <a:ext uri="{FF2B5EF4-FFF2-40B4-BE49-F238E27FC236}">
                <a16:creationId xmlns:a16="http://schemas.microsoft.com/office/drawing/2014/main" id="{B116A1AB-9019-4EE9-B6F9-819E95FFE457}"/>
              </a:ext>
            </a:extLst>
          </p:cNvPr>
          <p:cNvSpPr>
            <a:spLocks noChangeArrowheads="1"/>
          </p:cNvSpPr>
          <p:nvPr/>
        </p:nvSpPr>
        <p:spPr bwMode="auto">
          <a:xfrm>
            <a:off x="371495" y="1041647"/>
            <a:ext cx="5400655" cy="5512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lang="en-GB" altLang="de-DE" sz="900" dirty="0">
                <a:ea typeface="Times New Roman" panose="02020603050405020304" pitchFamily="18" charset="0"/>
              </a:rPr>
              <a:t>5.10.	TECHNICAL REQUIREMENTS CONCERNING MANOEUVRING LAMPS (SYMBOLS ML)</a:t>
            </a:r>
          </a:p>
          <a:p>
            <a:pPr marL="534988" lvl="0" indent="-534988"/>
            <a:r>
              <a:rPr lang="en-GB" altLang="de-DE" sz="900" dirty="0">
                <a:ea typeface="Times New Roman" panose="02020603050405020304" pitchFamily="18" charset="0"/>
              </a:rPr>
              <a:t>5.10.1.	The intensity of light emitted shall not exceed 500 cd in all directions in which the light can be observed, when installed in any mounting position specified by the applicant.</a:t>
            </a:r>
          </a:p>
          <a:p>
            <a:pPr marL="534988" lvl="0" indent="-534988"/>
            <a:r>
              <a:rPr lang="en-GB" altLang="de-DE" sz="900" dirty="0">
                <a:ea typeface="Times New Roman" panose="02020603050405020304" pitchFamily="18" charset="0"/>
              </a:rPr>
              <a:t>5.10.2.	The lamp must be so designed that the light emitted directly towards the side, the front or the rear of the vehicle does not exceed 0.5 cd within the angular field as defined below.</a:t>
            </a:r>
          </a:p>
          <a:p>
            <a:pPr marL="992188" lvl="1" indent="-449263"/>
            <a:r>
              <a:rPr lang="en-GB" altLang="de-DE" sz="900" dirty="0">
                <a:ea typeface="Times New Roman" panose="02020603050405020304" pitchFamily="18" charset="0"/>
              </a:rPr>
              <a:t>(a)	The vertical minimum angle </a:t>
            </a:r>
            <a:r>
              <a:rPr lang="en-GB" altLang="de-DE" sz="900" dirty="0" err="1">
                <a:ea typeface="Times New Roman" panose="02020603050405020304" pitchFamily="18" charset="0"/>
              </a:rPr>
              <a:t>φmin</a:t>
            </a:r>
            <a:r>
              <a:rPr lang="en-GB" altLang="de-DE" sz="900" dirty="0">
                <a:ea typeface="Times New Roman" panose="02020603050405020304" pitchFamily="18" charset="0"/>
              </a:rPr>
              <a:t> (in degrees) is:</a:t>
            </a:r>
          </a:p>
          <a:p>
            <a:pPr marL="992188" lvl="1" indent="-449263"/>
            <a:r>
              <a:rPr lang="en-GB" altLang="de-DE" sz="900" dirty="0">
                <a:ea typeface="Times New Roman" panose="02020603050405020304" pitchFamily="18" charset="0"/>
              </a:rPr>
              <a:t>	</a:t>
            </a:r>
            <a:r>
              <a:rPr lang="en-GB" altLang="de-DE" sz="900" dirty="0" err="1">
                <a:ea typeface="Times New Roman" panose="02020603050405020304" pitchFamily="18" charset="0"/>
              </a:rPr>
              <a:t>φmin</a:t>
            </a:r>
            <a:r>
              <a:rPr lang="en-GB" altLang="de-DE" sz="900" dirty="0">
                <a:ea typeface="Times New Roman" panose="02020603050405020304" pitchFamily="18" charset="0"/>
              </a:rPr>
              <a:t> = </a:t>
            </a:r>
            <a:r>
              <a:rPr lang="en-GB" altLang="de-DE" sz="900" dirty="0" err="1">
                <a:ea typeface="Times New Roman" panose="02020603050405020304" pitchFamily="18" charset="0"/>
              </a:rPr>
              <a:t>arctan</a:t>
            </a:r>
            <a:r>
              <a:rPr lang="en-GB" altLang="de-DE" sz="900" dirty="0">
                <a:ea typeface="Times New Roman" panose="02020603050405020304" pitchFamily="18" charset="0"/>
              </a:rPr>
              <a:t> (1-mounting height)/10; where h is mounting height in m </a:t>
            </a:r>
          </a:p>
          <a:p>
            <a:pPr marL="992188" lvl="1" indent="-449263"/>
            <a:r>
              <a:rPr lang="en-GB" altLang="de-DE" sz="900" dirty="0">
                <a:ea typeface="Times New Roman" panose="02020603050405020304" pitchFamily="18" charset="0"/>
              </a:rPr>
              <a:t>(b) 	The vertical maximum angle </a:t>
            </a:r>
            <a:r>
              <a:rPr lang="en-GB" altLang="de-DE" sz="900" dirty="0" err="1">
                <a:ea typeface="Times New Roman" panose="02020603050405020304" pitchFamily="18" charset="0"/>
              </a:rPr>
              <a:t>φmax</a:t>
            </a:r>
            <a:r>
              <a:rPr lang="en-GB" altLang="de-DE" sz="900" dirty="0">
                <a:ea typeface="Times New Roman" panose="02020603050405020304" pitchFamily="18" charset="0"/>
              </a:rPr>
              <a:t> (in degrees) is: </a:t>
            </a:r>
            <a:r>
              <a:rPr lang="en-GB" altLang="de-DE" sz="900" dirty="0" err="1">
                <a:ea typeface="Times New Roman" panose="02020603050405020304" pitchFamily="18" charset="0"/>
              </a:rPr>
              <a:t>φmax</a:t>
            </a:r>
            <a:r>
              <a:rPr lang="en-GB" altLang="de-DE" sz="900" dirty="0">
                <a:ea typeface="Times New Roman" panose="02020603050405020304" pitchFamily="18" charset="0"/>
              </a:rPr>
              <a:t> = </a:t>
            </a:r>
            <a:r>
              <a:rPr lang="en-GB" altLang="de-DE" sz="900" dirty="0" err="1">
                <a:ea typeface="Times New Roman" panose="02020603050405020304" pitchFamily="18" charset="0"/>
              </a:rPr>
              <a:t>φmin</a:t>
            </a:r>
            <a:r>
              <a:rPr lang="en-GB" altLang="de-DE" sz="900" dirty="0">
                <a:ea typeface="Times New Roman" panose="02020603050405020304" pitchFamily="18" charset="0"/>
              </a:rPr>
              <a:t> + 11.3</a:t>
            </a:r>
          </a:p>
          <a:p>
            <a:pPr marL="534988" lvl="0" indent="-534988"/>
            <a:r>
              <a:rPr lang="en-GB" altLang="de-DE" sz="900" dirty="0">
                <a:ea typeface="Times New Roman" panose="02020603050405020304" pitchFamily="18" charset="0"/>
              </a:rPr>
              <a:t>	The measurement shall be limited to a horizontal angle ranging from +90° to -90° with respect to the line which cuts the reference axis and which is perpendicular to the vertical longitudinal plane of the vehicle.</a:t>
            </a:r>
          </a:p>
          <a:p>
            <a:pPr marL="534988" lvl="0" indent="-534988"/>
            <a:r>
              <a:rPr lang="en-GB" altLang="de-DE" sz="900" dirty="0">
                <a:ea typeface="Times New Roman" panose="02020603050405020304" pitchFamily="18" charset="0"/>
              </a:rPr>
              <a:t>	The measurement distance shall be 3.0 m minimum.</a:t>
            </a:r>
          </a:p>
          <a:p>
            <a:pPr marL="534988" lvl="0" indent="-534988"/>
            <a:r>
              <a:rPr lang="en-GB" altLang="de-DE" sz="900" dirty="0">
                <a:ea typeface="Times New Roman" panose="02020603050405020304" pitchFamily="18" charset="0"/>
              </a:rPr>
              <a:t>5.10.3.	The colour of the light emitted shall be white.</a:t>
            </a:r>
          </a:p>
        </p:txBody>
      </p:sp>
      <p:sp>
        <p:nvSpPr>
          <p:cNvPr id="14" name="Rechteck 13">
            <a:extLst>
              <a:ext uri="{FF2B5EF4-FFF2-40B4-BE49-F238E27FC236}">
                <a16:creationId xmlns:a16="http://schemas.microsoft.com/office/drawing/2014/main" id="{E53CCB85-94CD-4806-9909-658DD0B55A4B}"/>
              </a:ext>
            </a:extLst>
          </p:cNvPr>
          <p:cNvSpPr/>
          <p:nvPr/>
        </p:nvSpPr>
        <p:spPr>
          <a:xfrm>
            <a:off x="437323" y="109330"/>
            <a:ext cx="11301672" cy="66000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feld 3">
            <a:extLst>
              <a:ext uri="{FF2B5EF4-FFF2-40B4-BE49-F238E27FC236}">
                <a16:creationId xmlns:a16="http://schemas.microsoft.com/office/drawing/2014/main" id="{7D0B8422-FC5F-4527-A891-842FA068F4E9}"/>
              </a:ext>
            </a:extLst>
          </p:cNvPr>
          <p:cNvSpPr txBox="1"/>
          <p:nvPr/>
        </p:nvSpPr>
        <p:spPr>
          <a:xfrm>
            <a:off x="453006" y="184558"/>
            <a:ext cx="10888910" cy="584775"/>
          </a:xfrm>
          <a:prstGeom prst="rect">
            <a:avLst/>
          </a:prstGeom>
          <a:noFill/>
        </p:spPr>
        <p:txBody>
          <a:bodyPr wrap="square" rtlCol="0">
            <a:spAutoFit/>
          </a:bodyPr>
          <a:lstStyle/>
          <a:p>
            <a:r>
              <a:rPr lang="en-GB" sz="1600" b="1" dirty="0">
                <a:solidFill>
                  <a:schemeClr val="bg1"/>
                </a:solidFill>
              </a:rPr>
              <a:t>Regulation No. 148 [LSD] – Stage II</a:t>
            </a:r>
          </a:p>
          <a:p>
            <a:r>
              <a:rPr lang="en-GB" sz="1600" b="1" dirty="0">
                <a:solidFill>
                  <a:schemeClr val="bg1"/>
                </a:solidFill>
              </a:rPr>
              <a:t>Draft Proposal Part 5. – Par. 5.10.</a:t>
            </a:r>
          </a:p>
        </p:txBody>
      </p:sp>
      <p:sp>
        <p:nvSpPr>
          <p:cNvPr id="6" name="Textfeld 5">
            <a:extLst>
              <a:ext uri="{FF2B5EF4-FFF2-40B4-BE49-F238E27FC236}">
                <a16:creationId xmlns:a16="http://schemas.microsoft.com/office/drawing/2014/main" id="{4B77080E-B583-4E0A-A106-5EE309C201AE}"/>
              </a:ext>
            </a:extLst>
          </p:cNvPr>
          <p:cNvSpPr txBox="1"/>
          <p:nvPr/>
        </p:nvSpPr>
        <p:spPr>
          <a:xfrm>
            <a:off x="1961201" y="779184"/>
            <a:ext cx="2189526" cy="276999"/>
          </a:xfrm>
          <a:prstGeom prst="rect">
            <a:avLst/>
          </a:prstGeom>
          <a:noFill/>
        </p:spPr>
        <p:txBody>
          <a:bodyPr wrap="square" rtlCol="0">
            <a:spAutoFit/>
          </a:bodyPr>
          <a:lstStyle/>
          <a:p>
            <a:pPr algn="ctr"/>
            <a:r>
              <a:rPr lang="en-GB" sz="1200" b="1" dirty="0"/>
              <a:t>Existing Text</a:t>
            </a:r>
          </a:p>
        </p:txBody>
      </p:sp>
      <p:sp>
        <p:nvSpPr>
          <p:cNvPr id="7" name="Textfeld 6">
            <a:extLst>
              <a:ext uri="{FF2B5EF4-FFF2-40B4-BE49-F238E27FC236}">
                <a16:creationId xmlns:a16="http://schemas.microsoft.com/office/drawing/2014/main" id="{C3837C94-65C1-4342-87C8-050C2F18A7F0}"/>
              </a:ext>
            </a:extLst>
          </p:cNvPr>
          <p:cNvSpPr txBox="1"/>
          <p:nvPr/>
        </p:nvSpPr>
        <p:spPr>
          <a:xfrm>
            <a:off x="7998240" y="779184"/>
            <a:ext cx="2189526" cy="276999"/>
          </a:xfrm>
          <a:prstGeom prst="rect">
            <a:avLst/>
          </a:prstGeom>
          <a:noFill/>
        </p:spPr>
        <p:txBody>
          <a:bodyPr wrap="square" rtlCol="0">
            <a:spAutoFit/>
          </a:bodyPr>
          <a:lstStyle/>
          <a:p>
            <a:pPr algn="ctr"/>
            <a:r>
              <a:rPr lang="en-GB" sz="1200" b="1" dirty="0"/>
              <a:t>New Text</a:t>
            </a:r>
          </a:p>
        </p:txBody>
      </p:sp>
      <p:cxnSp>
        <p:nvCxnSpPr>
          <p:cNvPr id="9" name="Gerader Verbinder 8">
            <a:extLst>
              <a:ext uri="{FF2B5EF4-FFF2-40B4-BE49-F238E27FC236}">
                <a16:creationId xmlns:a16="http://schemas.microsoft.com/office/drawing/2014/main" id="{FF97CE65-8C00-43EB-9E90-43DEE51EF5C6}"/>
              </a:ext>
            </a:extLst>
          </p:cNvPr>
          <p:cNvCxnSpPr/>
          <p:nvPr/>
        </p:nvCxnSpPr>
        <p:spPr>
          <a:xfrm>
            <a:off x="5938988" y="1012879"/>
            <a:ext cx="0" cy="5830511"/>
          </a:xfrm>
          <a:prstGeom prst="line">
            <a:avLst/>
          </a:prstGeom>
        </p:spPr>
        <p:style>
          <a:lnRef idx="1">
            <a:schemeClr val="accent1"/>
          </a:lnRef>
          <a:fillRef idx="0">
            <a:schemeClr val="accent1"/>
          </a:fillRef>
          <a:effectRef idx="0">
            <a:schemeClr val="accent1"/>
          </a:effectRef>
          <a:fontRef idx="minor">
            <a:schemeClr val="tx1"/>
          </a:fontRef>
        </p:style>
      </p:cxnSp>
      <p:sp>
        <p:nvSpPr>
          <p:cNvPr id="2" name="Foliennummernplatzhalter 1">
            <a:extLst>
              <a:ext uri="{FF2B5EF4-FFF2-40B4-BE49-F238E27FC236}">
                <a16:creationId xmlns:a16="http://schemas.microsoft.com/office/drawing/2014/main" id="{340BDA0A-5A14-4030-8875-DD902F6CD755}"/>
              </a:ext>
            </a:extLst>
          </p:cNvPr>
          <p:cNvSpPr>
            <a:spLocks noGrp="1"/>
          </p:cNvSpPr>
          <p:nvPr>
            <p:ph type="sldNum" sz="quarter" idx="12"/>
          </p:nvPr>
        </p:nvSpPr>
        <p:spPr/>
        <p:txBody>
          <a:bodyPr/>
          <a:lstStyle/>
          <a:p>
            <a:fld id="{3DDA233D-74E5-4871-94A0-ADA1F49F7BE0}" type="slidenum">
              <a:rPr lang="de-DE" smtClean="0"/>
              <a:t>14</a:t>
            </a:fld>
            <a:endParaRPr lang="de-DE"/>
          </a:p>
        </p:txBody>
      </p:sp>
      <p:sp>
        <p:nvSpPr>
          <p:cNvPr id="13" name="Textfeld 12">
            <a:extLst>
              <a:ext uri="{FF2B5EF4-FFF2-40B4-BE49-F238E27FC236}">
                <a16:creationId xmlns:a16="http://schemas.microsoft.com/office/drawing/2014/main" id="{29338043-3452-4F8D-B1F0-B1F3F5AB8345}"/>
              </a:ext>
            </a:extLst>
          </p:cNvPr>
          <p:cNvSpPr txBox="1"/>
          <p:nvPr/>
        </p:nvSpPr>
        <p:spPr>
          <a:xfrm>
            <a:off x="5884801" y="208728"/>
            <a:ext cx="5782624" cy="461665"/>
          </a:xfrm>
          <a:prstGeom prst="rect">
            <a:avLst/>
          </a:prstGeom>
          <a:noFill/>
        </p:spPr>
        <p:txBody>
          <a:bodyPr wrap="square" rtlCol="0">
            <a:spAutoFit/>
          </a:bodyPr>
          <a:lstStyle/>
          <a:p>
            <a:pPr algn="r"/>
            <a:r>
              <a:rPr lang="en-GB" sz="2400" b="1" dirty="0">
                <a:solidFill>
                  <a:schemeClr val="bg1"/>
                </a:solidFill>
              </a:rPr>
              <a:t>Manoeuvring lamps</a:t>
            </a:r>
          </a:p>
        </p:txBody>
      </p:sp>
      <p:sp>
        <p:nvSpPr>
          <p:cNvPr id="16" name="CasellaDiTesto 3">
            <a:extLst>
              <a:ext uri="{FF2B5EF4-FFF2-40B4-BE49-F238E27FC236}">
                <a16:creationId xmlns:a16="http://schemas.microsoft.com/office/drawing/2014/main" id="{FDC3B19E-EA10-42DE-B29F-323C1BC01F71}"/>
              </a:ext>
            </a:extLst>
          </p:cNvPr>
          <p:cNvSpPr txBox="1"/>
          <p:nvPr/>
        </p:nvSpPr>
        <p:spPr>
          <a:xfrm>
            <a:off x="63546" y="6433487"/>
            <a:ext cx="2060818" cy="369332"/>
          </a:xfrm>
          <a:prstGeom prst="rect">
            <a:avLst/>
          </a:prstGeom>
          <a:noFill/>
          <a:ln w="28575">
            <a:solidFill>
              <a:srgbClr val="00B0F0"/>
            </a:solidFill>
          </a:ln>
        </p:spPr>
        <p:txBody>
          <a:bodyPr wrap="square" rtlCol="0">
            <a:spAutoFit/>
          </a:bodyPr>
          <a:lstStyle/>
          <a:p>
            <a:pPr algn="r"/>
            <a:r>
              <a:rPr lang="it-IT" b="1" dirty="0">
                <a:solidFill>
                  <a:srgbClr val="00B0F0"/>
                </a:solidFill>
              </a:rPr>
              <a:t>GTBWGSL 426 Rev1</a:t>
            </a:r>
          </a:p>
        </p:txBody>
      </p:sp>
      <p:sp>
        <p:nvSpPr>
          <p:cNvPr id="17" name="Rechteck 16">
            <a:extLst>
              <a:ext uri="{FF2B5EF4-FFF2-40B4-BE49-F238E27FC236}">
                <a16:creationId xmlns:a16="http://schemas.microsoft.com/office/drawing/2014/main" id="{63DBDBCF-DBE0-40F7-8A38-15D4DC32DBE1}"/>
              </a:ext>
            </a:extLst>
          </p:cNvPr>
          <p:cNvSpPr/>
          <p:nvPr/>
        </p:nvSpPr>
        <p:spPr>
          <a:xfrm>
            <a:off x="4048109" y="3987209"/>
            <a:ext cx="1701672" cy="276999"/>
          </a:xfrm>
          <a:prstGeom prst="rect">
            <a:avLst/>
          </a:prstGeom>
          <a:ln>
            <a:solidFill>
              <a:schemeClr val="accent6">
                <a:lumMod val="50000"/>
              </a:schemeClr>
            </a:solidFill>
          </a:ln>
        </p:spPr>
        <p:txBody>
          <a:bodyPr wrap="square">
            <a:spAutoFit/>
          </a:bodyPr>
          <a:lstStyle/>
          <a:p>
            <a:r>
              <a:rPr lang="en-GB" sz="1200" i="1" dirty="0">
                <a:solidFill>
                  <a:schemeClr val="accent6">
                    <a:lumMod val="50000"/>
                  </a:schemeClr>
                </a:solidFill>
              </a:rPr>
              <a:t>See comment on slide 2</a:t>
            </a:r>
            <a:endParaRPr lang="de-DE" sz="1200" i="1" dirty="0">
              <a:solidFill>
                <a:schemeClr val="accent6">
                  <a:lumMod val="50000"/>
                </a:schemeClr>
              </a:solidFill>
            </a:endParaRPr>
          </a:p>
        </p:txBody>
      </p:sp>
      <p:sp>
        <p:nvSpPr>
          <p:cNvPr id="18" name="Rechteck 17">
            <a:extLst>
              <a:ext uri="{FF2B5EF4-FFF2-40B4-BE49-F238E27FC236}">
                <a16:creationId xmlns:a16="http://schemas.microsoft.com/office/drawing/2014/main" id="{8AC202A9-9117-439E-869E-E66A04D69F20}"/>
              </a:ext>
            </a:extLst>
          </p:cNvPr>
          <p:cNvSpPr/>
          <p:nvPr/>
        </p:nvSpPr>
        <p:spPr>
          <a:xfrm>
            <a:off x="6366512" y="3978798"/>
            <a:ext cx="2186361" cy="293821"/>
          </a:xfrm>
          <a:prstGeom prst="rect">
            <a:avLst/>
          </a:prstGeom>
          <a:no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9" name="Verbinder: gewinkelt 18">
            <a:extLst>
              <a:ext uri="{FF2B5EF4-FFF2-40B4-BE49-F238E27FC236}">
                <a16:creationId xmlns:a16="http://schemas.microsoft.com/office/drawing/2014/main" id="{4BB4F952-F4DC-4576-9869-A6CBCBFADECC}"/>
              </a:ext>
            </a:extLst>
          </p:cNvPr>
          <p:cNvCxnSpPr>
            <a:cxnSpLocks/>
            <a:stCxn id="18" idx="1"/>
            <a:endCxn id="17" idx="3"/>
          </p:cNvCxnSpPr>
          <p:nvPr/>
        </p:nvCxnSpPr>
        <p:spPr>
          <a:xfrm rot="10800000">
            <a:off x="5749782" y="4125709"/>
            <a:ext cx="616731" cy="12700"/>
          </a:xfrm>
          <a:prstGeom prst="bentConnector3">
            <a:avLst>
              <a:gd name="adj1" fmla="val 50000"/>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1934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
            <a:extLst>
              <a:ext uri="{FF2B5EF4-FFF2-40B4-BE49-F238E27FC236}">
                <a16:creationId xmlns:a16="http://schemas.microsoft.com/office/drawing/2014/main" id="{D3AEBC03-8D65-4BE9-A46E-0A41ADC93A73}"/>
              </a:ext>
            </a:extLst>
          </p:cNvPr>
          <p:cNvSpPr>
            <a:spLocks noChangeArrowheads="1"/>
          </p:cNvSpPr>
          <p:nvPr/>
        </p:nvSpPr>
        <p:spPr bwMode="auto">
          <a:xfrm>
            <a:off x="6074573" y="1057504"/>
            <a:ext cx="5794030" cy="5691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kumimoji="0" lang="en-GB" altLang="de-DE" sz="900" b="0" i="0" u="none" strike="noStrike" cap="none" normalizeH="0" baseline="0" dirty="0">
                <a:ln>
                  <a:noFill/>
                </a:ln>
                <a:solidFill>
                  <a:schemeClr val="tx1"/>
                </a:solidFill>
                <a:effectLst/>
                <a:ea typeface="Times New Roman" panose="02020603050405020304" pitchFamily="18" charset="0"/>
              </a:rPr>
              <a:t>5.11.	Rear</a:t>
            </a:r>
            <a:r>
              <a:rPr kumimoji="0" lang="en-GB" altLang="de-DE" sz="900" b="0" i="0" u="none" strike="noStrike" cap="none" normalizeH="0" dirty="0">
                <a:ln>
                  <a:noFill/>
                </a:ln>
                <a:solidFill>
                  <a:schemeClr val="tx1"/>
                </a:solidFill>
                <a:effectLst/>
                <a:ea typeface="Times New Roman" panose="02020603050405020304" pitchFamily="18" charset="0"/>
              </a:rPr>
              <a:t> registration plate illuminating </a:t>
            </a:r>
            <a:r>
              <a:rPr kumimoji="0" lang="en-GB" altLang="de-DE" sz="900" b="0" i="0" u="none" strike="noStrike" cap="none" normalizeH="0" baseline="0" dirty="0">
                <a:ln>
                  <a:noFill/>
                </a:ln>
                <a:solidFill>
                  <a:schemeClr val="tx1"/>
                </a:solidFill>
                <a:effectLst/>
                <a:ea typeface="Times New Roman" panose="02020603050405020304" pitchFamily="18" charset="0"/>
              </a:rPr>
              <a:t>lamps (L, LM1)</a:t>
            </a:r>
            <a:endParaRPr kumimoji="0" lang="en-GB" altLang="de-DE" sz="900" b="0" i="0" u="none" strike="noStrike" cap="none" normalizeH="0" baseline="0" dirty="0">
              <a:ln>
                <a:noFill/>
              </a:ln>
              <a:solidFill>
                <a:schemeClr val="tx1"/>
              </a:solidFill>
              <a:effectLst/>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5.11.1.	</a:t>
            </a:r>
            <a:r>
              <a:rPr kumimoji="0" lang="en-GB" altLang="de-DE" sz="900" b="1" i="0" u="none" strike="noStrike" cap="none" normalizeH="0" baseline="0" dirty="0">
                <a:ln>
                  <a:noFill/>
                </a:ln>
                <a:solidFill>
                  <a:srgbClr val="FF0000"/>
                </a:solidFill>
                <a:effectLst/>
                <a:ea typeface="Times New Roman" panose="02020603050405020304" pitchFamily="18" charset="0"/>
              </a:rPr>
              <a:t>Luminous intensity:</a:t>
            </a:r>
          </a:p>
          <a:p>
            <a:pPr marL="534988" lvl="0" indent="-534988"/>
            <a:r>
              <a:rPr lang="en-GB" altLang="de-DE" sz="900" dirty="0">
                <a:ea typeface="Times New Roman" panose="02020603050405020304" pitchFamily="18" charset="0"/>
              </a:rPr>
              <a:t>	</a:t>
            </a:r>
            <a:r>
              <a:rPr lang="en-GB" altLang="de-DE" sz="900" b="1" dirty="0">
                <a:solidFill>
                  <a:srgbClr val="FF0000"/>
                </a:solidFill>
                <a:highlight>
                  <a:srgbClr val="FFFF00"/>
                </a:highlight>
              </a:rPr>
              <a:t>??? Not applicable ???</a:t>
            </a:r>
            <a:endParaRPr kumimoji="0" lang="en-GB" altLang="de-DE" sz="900" b="0" i="0" u="none" strike="noStrike" cap="none" normalizeH="0" baseline="0" dirty="0">
              <a:ln>
                <a:noFill/>
              </a:ln>
              <a:solidFill>
                <a:schemeClr val="tx1"/>
              </a:solidFill>
              <a:effectLst/>
              <a:highlight>
                <a:srgbClr val="FFFF00"/>
              </a:highlight>
              <a:latin typeface="Times New Roman" panose="02020603050405020304" pitchFamily="18" charset="0"/>
              <a:cs typeface="Times New Roman" panose="02020603050405020304" pitchFamily="18" charset="0"/>
            </a:endParaRPr>
          </a:p>
          <a:p>
            <a:pPr marL="534988" lvl="0" indent="-534988"/>
            <a:r>
              <a:rPr kumimoji="0" lang="en-GB" altLang="de-DE" sz="900" b="0" i="0" u="none" strike="noStrike" cap="none" normalizeH="0" baseline="0" dirty="0">
                <a:ln>
                  <a:noFill/>
                </a:ln>
                <a:solidFill>
                  <a:schemeClr val="tx1"/>
                </a:solidFill>
                <a:effectLst/>
                <a:ea typeface="Times New Roman" panose="02020603050405020304" pitchFamily="18" charset="0"/>
              </a:rPr>
              <a:t>5.11.2.	</a:t>
            </a:r>
            <a:r>
              <a:rPr lang="en-GB" altLang="de-DE" sz="900" b="1" dirty="0">
                <a:solidFill>
                  <a:srgbClr val="FF0000"/>
                </a:solidFill>
                <a:ea typeface="Times New Roman" panose="02020603050405020304" pitchFamily="18" charset="0"/>
              </a:rPr>
              <a:t>Photometric characteristics:</a:t>
            </a:r>
            <a:endParaRPr kumimoji="0" lang="en-GB" altLang="de-DE" sz="900" b="1" i="0" u="none" strike="noStrike" cap="none" normalizeH="0" baseline="0" dirty="0">
              <a:ln>
                <a:noFill/>
              </a:ln>
              <a:solidFill>
                <a:srgbClr val="FF0000"/>
              </a:solidFill>
              <a:effectLst/>
              <a:ea typeface="Times New Roman" panose="02020603050405020304" pitchFamily="18" charset="0"/>
            </a:endParaRPr>
          </a:p>
          <a:p>
            <a:pPr marL="534988" lvl="0" indent="-534988"/>
            <a:r>
              <a:rPr lang="en-GB" altLang="de-DE" sz="900" dirty="0">
                <a:ea typeface="Times New Roman" panose="02020603050405020304" pitchFamily="18" charset="0"/>
              </a:rPr>
              <a:t>	At each of the points of measurement shown in paragraph 3. of Annex 3, the luminance B shall be at least </a:t>
            </a:r>
          </a:p>
          <a:p>
            <a:pPr marL="992188" lvl="1" indent="-449263"/>
            <a:r>
              <a:rPr lang="en-GB" altLang="de-DE" sz="900" dirty="0">
                <a:ea typeface="Times New Roman" panose="02020603050405020304" pitchFamily="18" charset="0"/>
              </a:rPr>
              <a:t>(a)	For categories 1a, 1b, 1c, 2a and 2b  equal to 2.5 cd/m2;</a:t>
            </a:r>
          </a:p>
          <a:p>
            <a:pPr marL="992188" lvl="1" indent="-449263"/>
            <a:r>
              <a:rPr lang="en-GB" altLang="de-DE" sz="900" dirty="0">
                <a:ea typeface="Times New Roman" panose="02020603050405020304" pitchFamily="18" charset="0"/>
              </a:rPr>
              <a:t>(b)	For categories 1 and 2 equal to 2.0 cd/m².</a:t>
            </a:r>
          </a:p>
          <a:p>
            <a:pPr marL="534988" lvl="0" indent="-534988"/>
            <a:r>
              <a:rPr lang="en-GB" altLang="de-DE" sz="900" dirty="0">
                <a:ea typeface="Times New Roman" panose="02020603050405020304" pitchFamily="18" charset="0"/>
              </a:rPr>
              <a:t>	The gradient of the luminance between the values B1 and B2, measured at any two points 1 and 2 selected from among those mentioned above, shall not exceed 2 x Bo/cm, Bo being the minimum luminance measured at the various points, i.e.:</a:t>
            </a:r>
          </a:p>
          <a:p>
            <a:pPr marL="534988" lvl="0" indent="-534988"/>
            <a:endParaRPr kumimoji="0" lang="en-GB" altLang="de-DE" sz="900" b="0" i="0" u="none" strike="noStrike" cap="none" normalizeH="0" baseline="0" dirty="0">
              <a:ln>
                <a:noFill/>
              </a:ln>
              <a:solidFill>
                <a:schemeClr val="tx1"/>
              </a:solidFill>
              <a:effectLst/>
            </a:endParaRPr>
          </a:p>
          <a:p>
            <a:pPr marL="534988" lvl="0" indent="-534988"/>
            <a:endParaRPr kumimoji="0" lang="en-GB" altLang="de-DE" sz="900" b="0" i="0" u="none" strike="noStrike" cap="none" normalizeH="0" baseline="0" dirty="0">
              <a:ln>
                <a:noFill/>
              </a:ln>
              <a:solidFill>
                <a:schemeClr val="tx1"/>
              </a:solidFill>
              <a:effectLst/>
            </a:endParaRPr>
          </a:p>
          <a:p>
            <a:pPr marL="534988" lvl="0" indent="-534988"/>
            <a:endParaRPr kumimoji="0" lang="en-GB" altLang="de-DE" sz="900" b="0" i="0" u="none" strike="noStrike" cap="none" normalizeH="0" baseline="0" dirty="0">
              <a:ln>
                <a:noFill/>
              </a:ln>
              <a:solidFill>
                <a:schemeClr val="tx1"/>
              </a:solidFill>
              <a:effectLst/>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5.11.3.	</a:t>
            </a:r>
            <a:r>
              <a:rPr kumimoji="0" lang="en-GB" altLang="de-DE" sz="900" b="1" i="0" u="none" strike="noStrike" cap="none" normalizeH="0" baseline="0" dirty="0">
                <a:ln>
                  <a:noFill/>
                </a:ln>
                <a:solidFill>
                  <a:srgbClr val="FF0000"/>
                </a:solidFill>
                <a:effectLst/>
                <a:ea typeface="Times New Roman" panose="02020603050405020304" pitchFamily="18" charset="0"/>
              </a:rPr>
              <a:t>Colour:</a:t>
            </a:r>
          </a:p>
          <a:p>
            <a:pPr marL="534988" lvl="0" indent="-534988"/>
            <a:r>
              <a:rPr lang="en-GB" altLang="de-DE" sz="900" dirty="0">
                <a:ea typeface="Times New Roman" panose="02020603050405020304" pitchFamily="18" charset="0"/>
              </a:rPr>
              <a:t>	</a:t>
            </a:r>
            <a:r>
              <a:rPr lang="en-GB" sz="900" dirty="0"/>
              <a:t>The colour of the light emitted shall be sufficiently colourless not to cause any appreciable change in the colour of the registration plate.</a:t>
            </a:r>
          </a:p>
          <a:p>
            <a:pPr marL="534988" lvl="0" indent="-534988"/>
            <a:r>
              <a:rPr lang="en-GB" altLang="de-DE" sz="900" dirty="0">
                <a:ea typeface="Times New Roman" panose="02020603050405020304" pitchFamily="18" charset="0"/>
              </a:rPr>
              <a:t>5.11.4.</a:t>
            </a:r>
            <a:r>
              <a:rPr lang="en-GB" altLang="de-DE" sz="900" b="1" dirty="0">
                <a:solidFill>
                  <a:srgbClr val="FF0000"/>
                </a:solidFill>
                <a:ea typeface="Times New Roman" panose="02020603050405020304" pitchFamily="18" charset="0"/>
              </a:rPr>
              <a:t>	Apparent surface</a:t>
            </a:r>
            <a:r>
              <a:rPr lang="en-GB" altLang="de-DE" sz="900" b="1" dirty="0">
                <a:solidFill>
                  <a:srgbClr val="FF0000"/>
                </a:solidFill>
              </a:rPr>
              <a:t>:</a:t>
            </a:r>
          </a:p>
          <a:p>
            <a:pPr marL="534988" lvl="0" indent="-534988"/>
            <a:r>
              <a:rPr lang="en-GB" altLang="de-DE" sz="900" dirty="0"/>
              <a:t>	</a:t>
            </a:r>
            <a:r>
              <a:rPr lang="en-GB" altLang="de-DE" sz="900" b="1" dirty="0">
                <a:solidFill>
                  <a:srgbClr val="FF0000"/>
                </a:solidFill>
              </a:rPr>
              <a:t>No additional requirements.</a:t>
            </a:r>
          </a:p>
          <a:p>
            <a:pPr marL="534988" lvl="0" indent="-534988"/>
            <a:r>
              <a:rPr lang="en-GB" altLang="de-DE" sz="900" dirty="0">
                <a:solidFill>
                  <a:srgbClr val="FF0000"/>
                </a:solidFill>
                <a:ea typeface="Times New Roman" panose="02020603050405020304" pitchFamily="18" charset="0"/>
              </a:rPr>
              <a:t>5.11.5.</a:t>
            </a:r>
            <a:r>
              <a:rPr lang="en-GB" altLang="de-DE" sz="900" b="1" dirty="0">
                <a:solidFill>
                  <a:srgbClr val="FF0000"/>
                </a:solidFill>
                <a:ea typeface="Times New Roman" panose="02020603050405020304" pitchFamily="18" charset="0"/>
              </a:rPr>
              <a:t>	Measurement</a:t>
            </a:r>
            <a:r>
              <a:rPr lang="en-GB" altLang="de-DE" sz="900" b="1" dirty="0">
                <a:solidFill>
                  <a:srgbClr val="FF0000"/>
                </a:solidFill>
              </a:rPr>
              <a:t>:</a:t>
            </a:r>
          </a:p>
          <a:p>
            <a:pPr marL="534988" lvl="0" indent="-534988"/>
            <a:r>
              <a:rPr lang="en-GB" altLang="de-DE" sz="900" dirty="0"/>
              <a:t>	</a:t>
            </a:r>
            <a:r>
              <a:rPr lang="en-GB" sz="900" dirty="0"/>
              <a:t>The luminance measurements shall be made on a diffuse colourless surface with known diffuse reflection factor . The diffuse colourless surface shall have the dimensions of the registration plate or the dimension exceeding one measuring point. Its centre shall be placed in the centre of the positions of the measuring points.</a:t>
            </a:r>
          </a:p>
          <a:p>
            <a:pPr marL="534988" lvl="0" indent="-534988"/>
            <a:r>
              <a:rPr lang="en-GB" sz="900" dirty="0"/>
              <a:t>	This (These) diffuse colourless surface(s) shall be placed in the position normally occupied by the registration plate and 2 mm in front of its holder.</a:t>
            </a:r>
          </a:p>
          <a:p>
            <a:pPr marL="534988" lvl="0" indent="-534988"/>
            <a:r>
              <a:rPr lang="en-GB" sz="900" dirty="0"/>
              <a:t>	Luminance measurements shall be made perpendicularly to the surface of the diffuse colourless surface with the tolerance of 5° in each direction at the points shown in paragraph 3. of Annex 3, each point representing a circular area of 25 mm in diameter. The measured luminance shall be corrected for the diffuse reflection factor 1.0.</a:t>
            </a:r>
            <a:endParaRPr lang="en-GB" altLang="de-DE" sz="900" b="1" dirty="0">
              <a:solidFill>
                <a:srgbClr val="FF0000"/>
              </a:solidFill>
            </a:endParaRPr>
          </a:p>
        </p:txBody>
      </p:sp>
      <p:sp>
        <p:nvSpPr>
          <p:cNvPr id="11" name="Rectangle 1">
            <a:extLst>
              <a:ext uri="{FF2B5EF4-FFF2-40B4-BE49-F238E27FC236}">
                <a16:creationId xmlns:a16="http://schemas.microsoft.com/office/drawing/2014/main" id="{B116A1AB-9019-4EE9-B6F9-819E95FFE457}"/>
              </a:ext>
            </a:extLst>
          </p:cNvPr>
          <p:cNvSpPr>
            <a:spLocks noChangeArrowheads="1"/>
          </p:cNvSpPr>
          <p:nvPr/>
        </p:nvSpPr>
        <p:spPr bwMode="auto">
          <a:xfrm>
            <a:off x="371495" y="1041647"/>
            <a:ext cx="5400655" cy="5512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lang="en-GB" altLang="de-DE" sz="900" dirty="0">
                <a:ea typeface="Times New Roman" panose="02020603050405020304" pitchFamily="18" charset="0"/>
              </a:rPr>
              <a:t>5.11.	TECHNICAL REQUIREMENTS CONCERNING REAR-REGISTRATION PLATE ILLUMINATING LAMPS (SYMBOL L, LM1)</a:t>
            </a:r>
          </a:p>
          <a:p>
            <a:pPr marL="534988" lvl="0" indent="-534988"/>
            <a:r>
              <a:rPr lang="en-GB" altLang="de-DE" sz="900" dirty="0">
                <a:ea typeface="Times New Roman" panose="02020603050405020304" pitchFamily="18" charset="0"/>
              </a:rPr>
              <a:t>5.11.1.	The devices for the illumination of rear-registration plates of categories 1a, 1b, 1c, 2a and 2b shall be so constructed that the whole surface of the plate will be visible within the angles given in Part D of Annex 2.</a:t>
            </a:r>
          </a:p>
          <a:p>
            <a:pPr marL="534988" lvl="0" indent="-534988"/>
            <a:r>
              <a:rPr lang="en-GB" altLang="de-DE" sz="900" dirty="0">
                <a:ea typeface="Times New Roman" panose="02020603050405020304" pitchFamily="18" charset="0"/>
              </a:rPr>
              <a:t>5.11.2.	Measuring procedure</a:t>
            </a:r>
          </a:p>
          <a:p>
            <a:pPr marL="534988" lvl="0" indent="-534988"/>
            <a:r>
              <a:rPr lang="en-GB" altLang="de-DE" sz="900" dirty="0">
                <a:ea typeface="Times New Roman" panose="02020603050405020304" pitchFamily="18" charset="0"/>
              </a:rPr>
              <a:t>	The luminance measurements shall be made on a diffuse colourless surface with known diffuse reflection factor . The diffuse colourless surface shall have the dimensions of the registration plate or the dimension exceeding one measuring point. Its centre shall be placed in the centre of the positions of the measuring points.</a:t>
            </a:r>
          </a:p>
          <a:p>
            <a:pPr marL="534988" lvl="0" indent="-534988"/>
            <a:r>
              <a:rPr lang="en-GB" altLang="de-DE" sz="900" dirty="0">
                <a:ea typeface="Times New Roman" panose="02020603050405020304" pitchFamily="18" charset="0"/>
              </a:rPr>
              <a:t>	This (These) diffuse colourless surface(s) shall be placed in the position normally occupied by the registration plate and 2 mm in front of its holder.</a:t>
            </a:r>
          </a:p>
          <a:p>
            <a:pPr marL="534988" lvl="0" indent="-534988"/>
            <a:r>
              <a:rPr lang="en-GB" altLang="de-DE" sz="900" dirty="0">
                <a:ea typeface="Times New Roman" panose="02020603050405020304" pitchFamily="18" charset="0"/>
              </a:rPr>
              <a:t>	Luminance measurements shall be made perpendicularly to the surface of the diffuse colourless surface with the tolerance of 5° in each direction at the points shown in paragraph 3. of Annex 3, each point representing a circular area of 25 mm in diameter. The measured luminance shall be corrected for the diffuse reflection factor 1.0.</a:t>
            </a:r>
          </a:p>
          <a:p>
            <a:pPr marL="534988" lvl="0" indent="-534988"/>
            <a:r>
              <a:rPr lang="en-GB" altLang="de-DE" sz="900" dirty="0">
                <a:ea typeface="Times New Roman" panose="02020603050405020304" pitchFamily="18" charset="0"/>
              </a:rPr>
              <a:t>5.11.3.	Photometric characteristics</a:t>
            </a:r>
          </a:p>
          <a:p>
            <a:pPr marL="534988" lvl="0" indent="-534988"/>
            <a:r>
              <a:rPr lang="en-GB" altLang="de-DE" sz="900" dirty="0">
                <a:ea typeface="Times New Roman" panose="02020603050405020304" pitchFamily="18" charset="0"/>
              </a:rPr>
              <a:t>	At each of the points of measurement shown in paragraph 3. of Annex 3, the luminance B shall be at least </a:t>
            </a:r>
          </a:p>
          <a:p>
            <a:pPr marL="992188" lvl="1" indent="-449263"/>
            <a:r>
              <a:rPr lang="en-GB" altLang="de-DE" sz="900" dirty="0">
                <a:ea typeface="Times New Roman" panose="02020603050405020304" pitchFamily="18" charset="0"/>
              </a:rPr>
              <a:t>(a)	For categories 1a, 1b, 1c, 2a and 2b  equal to 2.5 cd/m2;</a:t>
            </a:r>
          </a:p>
          <a:p>
            <a:pPr marL="992188" lvl="1" indent="-449263"/>
            <a:r>
              <a:rPr lang="en-GB" altLang="de-DE" sz="900" dirty="0">
                <a:ea typeface="Times New Roman" panose="02020603050405020304" pitchFamily="18" charset="0"/>
              </a:rPr>
              <a:t>(b)	For categories 1 and 2 equal to 2.0 cd/m².</a:t>
            </a:r>
          </a:p>
          <a:p>
            <a:pPr marL="534988" lvl="0" indent="-534988"/>
            <a:r>
              <a:rPr lang="en-GB" altLang="de-DE" sz="900" dirty="0">
                <a:ea typeface="Times New Roman" panose="02020603050405020304" pitchFamily="18" charset="0"/>
              </a:rPr>
              <a:t>	The gradient of the luminance between the values B1 and B2, measured at any two points 1 and 2 selected from among those mentioned above, shall not exceed 2 x Bo/cm, Bo being the minimum luminance measured at the various points, i.e.:</a:t>
            </a:r>
          </a:p>
          <a:p>
            <a:pPr marL="534988" lvl="0" indent="-534988"/>
            <a:endParaRPr lang="en-GB" altLang="de-DE" sz="900" dirty="0">
              <a:ea typeface="Times New Roman" panose="02020603050405020304" pitchFamily="18" charset="0"/>
            </a:endParaRPr>
          </a:p>
          <a:p>
            <a:pPr marL="534988" lvl="0" indent="-534988"/>
            <a:endParaRPr lang="en-GB" altLang="de-DE" sz="900" dirty="0">
              <a:ea typeface="Times New Roman" panose="02020603050405020304" pitchFamily="18" charset="0"/>
            </a:endParaRPr>
          </a:p>
          <a:p>
            <a:pPr marL="534988" lvl="0" indent="-534988"/>
            <a:endParaRPr lang="en-GB" altLang="de-DE" sz="900" dirty="0">
              <a:ea typeface="Times New Roman" panose="02020603050405020304" pitchFamily="18" charset="0"/>
            </a:endParaRPr>
          </a:p>
          <a:p>
            <a:pPr marL="534988" lvl="0" indent="-534988"/>
            <a:endParaRPr lang="en-GB" altLang="de-DE" sz="900" dirty="0">
              <a:ea typeface="Times New Roman" panose="02020603050405020304" pitchFamily="18" charset="0"/>
            </a:endParaRPr>
          </a:p>
          <a:p>
            <a:pPr marL="534988" lvl="0" indent="-534988"/>
            <a:r>
              <a:rPr lang="en-GB" altLang="de-DE" sz="900" dirty="0">
                <a:ea typeface="Times New Roman" panose="02020603050405020304" pitchFamily="18" charset="0"/>
              </a:rPr>
              <a:t>5.11.4.	The colour of the light emitted shall be sufficiently colourless not to cause any appreciable change in the colour of the registration plate.</a:t>
            </a:r>
          </a:p>
          <a:p>
            <a:pPr marL="534988" lvl="0" indent="-534988"/>
            <a:endParaRPr lang="en-GB" altLang="de-DE" sz="900" dirty="0">
              <a:ea typeface="Times New Roman" panose="02020603050405020304" pitchFamily="18" charset="0"/>
            </a:endParaRPr>
          </a:p>
        </p:txBody>
      </p:sp>
      <p:sp>
        <p:nvSpPr>
          <p:cNvPr id="14" name="Rechteck 13">
            <a:extLst>
              <a:ext uri="{FF2B5EF4-FFF2-40B4-BE49-F238E27FC236}">
                <a16:creationId xmlns:a16="http://schemas.microsoft.com/office/drawing/2014/main" id="{E53CCB85-94CD-4806-9909-658DD0B55A4B}"/>
              </a:ext>
            </a:extLst>
          </p:cNvPr>
          <p:cNvSpPr/>
          <p:nvPr/>
        </p:nvSpPr>
        <p:spPr>
          <a:xfrm>
            <a:off x="437323" y="109330"/>
            <a:ext cx="11301672" cy="66000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feld 3">
            <a:extLst>
              <a:ext uri="{FF2B5EF4-FFF2-40B4-BE49-F238E27FC236}">
                <a16:creationId xmlns:a16="http://schemas.microsoft.com/office/drawing/2014/main" id="{7D0B8422-FC5F-4527-A891-842FA068F4E9}"/>
              </a:ext>
            </a:extLst>
          </p:cNvPr>
          <p:cNvSpPr txBox="1"/>
          <p:nvPr/>
        </p:nvSpPr>
        <p:spPr>
          <a:xfrm>
            <a:off x="453006" y="184558"/>
            <a:ext cx="10888910" cy="584775"/>
          </a:xfrm>
          <a:prstGeom prst="rect">
            <a:avLst/>
          </a:prstGeom>
          <a:noFill/>
        </p:spPr>
        <p:txBody>
          <a:bodyPr wrap="square" rtlCol="0">
            <a:spAutoFit/>
          </a:bodyPr>
          <a:lstStyle/>
          <a:p>
            <a:r>
              <a:rPr lang="en-GB" sz="1600" b="1" dirty="0">
                <a:solidFill>
                  <a:schemeClr val="bg1"/>
                </a:solidFill>
              </a:rPr>
              <a:t>Regulation No. 148 [LSD] – Stage II</a:t>
            </a:r>
          </a:p>
          <a:p>
            <a:r>
              <a:rPr lang="en-GB" sz="1600" b="1" dirty="0">
                <a:solidFill>
                  <a:schemeClr val="bg1"/>
                </a:solidFill>
              </a:rPr>
              <a:t>Draft Proposal Part 5. – Par. 5.11.</a:t>
            </a:r>
          </a:p>
        </p:txBody>
      </p:sp>
      <p:sp>
        <p:nvSpPr>
          <p:cNvPr id="6" name="Textfeld 5">
            <a:extLst>
              <a:ext uri="{FF2B5EF4-FFF2-40B4-BE49-F238E27FC236}">
                <a16:creationId xmlns:a16="http://schemas.microsoft.com/office/drawing/2014/main" id="{4B77080E-B583-4E0A-A106-5EE309C201AE}"/>
              </a:ext>
            </a:extLst>
          </p:cNvPr>
          <p:cNvSpPr txBox="1"/>
          <p:nvPr/>
        </p:nvSpPr>
        <p:spPr>
          <a:xfrm>
            <a:off x="1961201" y="779184"/>
            <a:ext cx="2189526" cy="276999"/>
          </a:xfrm>
          <a:prstGeom prst="rect">
            <a:avLst/>
          </a:prstGeom>
          <a:noFill/>
        </p:spPr>
        <p:txBody>
          <a:bodyPr wrap="square" rtlCol="0">
            <a:spAutoFit/>
          </a:bodyPr>
          <a:lstStyle/>
          <a:p>
            <a:pPr algn="ctr"/>
            <a:r>
              <a:rPr lang="en-GB" sz="1200" b="1" dirty="0"/>
              <a:t>Existing Text</a:t>
            </a:r>
          </a:p>
        </p:txBody>
      </p:sp>
      <p:sp>
        <p:nvSpPr>
          <p:cNvPr id="7" name="Textfeld 6">
            <a:extLst>
              <a:ext uri="{FF2B5EF4-FFF2-40B4-BE49-F238E27FC236}">
                <a16:creationId xmlns:a16="http://schemas.microsoft.com/office/drawing/2014/main" id="{C3837C94-65C1-4342-87C8-050C2F18A7F0}"/>
              </a:ext>
            </a:extLst>
          </p:cNvPr>
          <p:cNvSpPr txBox="1"/>
          <p:nvPr/>
        </p:nvSpPr>
        <p:spPr>
          <a:xfrm>
            <a:off x="7998240" y="779184"/>
            <a:ext cx="2189526" cy="276999"/>
          </a:xfrm>
          <a:prstGeom prst="rect">
            <a:avLst/>
          </a:prstGeom>
          <a:noFill/>
        </p:spPr>
        <p:txBody>
          <a:bodyPr wrap="square" rtlCol="0">
            <a:spAutoFit/>
          </a:bodyPr>
          <a:lstStyle/>
          <a:p>
            <a:pPr algn="ctr"/>
            <a:r>
              <a:rPr lang="en-GB" sz="1200" b="1" dirty="0"/>
              <a:t>New Text</a:t>
            </a:r>
          </a:p>
        </p:txBody>
      </p:sp>
      <p:cxnSp>
        <p:nvCxnSpPr>
          <p:cNvPr id="9" name="Gerader Verbinder 8">
            <a:extLst>
              <a:ext uri="{FF2B5EF4-FFF2-40B4-BE49-F238E27FC236}">
                <a16:creationId xmlns:a16="http://schemas.microsoft.com/office/drawing/2014/main" id="{FF97CE65-8C00-43EB-9E90-43DEE51EF5C6}"/>
              </a:ext>
            </a:extLst>
          </p:cNvPr>
          <p:cNvCxnSpPr/>
          <p:nvPr/>
        </p:nvCxnSpPr>
        <p:spPr>
          <a:xfrm>
            <a:off x="5938988" y="1012879"/>
            <a:ext cx="0" cy="5830511"/>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3" name="Objekt 2"/>
          <p:cNvGraphicFramePr>
            <a:graphicFrameLocks noChangeAspect="1"/>
          </p:cNvGraphicFramePr>
          <p:nvPr>
            <p:extLst>
              <p:ext uri="{D42A27DB-BD31-4B8C-83A1-F6EECF244321}">
                <p14:modId xmlns:p14="http://schemas.microsoft.com/office/powerpoint/2010/main" val="2287289735"/>
              </p:ext>
            </p:extLst>
          </p:nvPr>
        </p:nvGraphicFramePr>
        <p:xfrm>
          <a:off x="7410450" y="2590363"/>
          <a:ext cx="2143125" cy="390525"/>
        </p:xfrm>
        <a:graphic>
          <a:graphicData uri="http://schemas.openxmlformats.org/presentationml/2006/ole">
            <mc:AlternateContent xmlns:mc="http://schemas.openxmlformats.org/markup-compatibility/2006">
              <mc:Choice xmlns:v="urn:schemas-microsoft-com:vml" Requires="v">
                <p:oleObj spid="_x0000_s1175" r:id="rId3" imgW="2145369" imgH="393529" progId="Equation.3">
                  <p:embed/>
                </p:oleObj>
              </mc:Choice>
              <mc:Fallback>
                <p:oleObj r:id="rId3" imgW="2145369" imgH="393529"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10450" y="2590363"/>
                        <a:ext cx="2143125" cy="390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kt 11"/>
          <p:cNvGraphicFramePr>
            <a:graphicFrameLocks noChangeAspect="1"/>
          </p:cNvGraphicFramePr>
          <p:nvPr>
            <p:extLst>
              <p:ext uri="{D42A27DB-BD31-4B8C-83A1-F6EECF244321}">
                <p14:modId xmlns:p14="http://schemas.microsoft.com/office/powerpoint/2010/main" val="1529363867"/>
              </p:ext>
            </p:extLst>
          </p:nvPr>
        </p:nvGraphicFramePr>
        <p:xfrm>
          <a:off x="1562100" y="4448175"/>
          <a:ext cx="2143125" cy="390525"/>
        </p:xfrm>
        <a:graphic>
          <a:graphicData uri="http://schemas.openxmlformats.org/presentationml/2006/ole">
            <mc:AlternateContent xmlns:mc="http://schemas.openxmlformats.org/markup-compatibility/2006">
              <mc:Choice xmlns:v="urn:schemas-microsoft-com:vml" Requires="v">
                <p:oleObj spid="_x0000_s1176" r:id="rId5" imgW="2145369" imgH="393529" progId="Equation.3">
                  <p:embed/>
                </p:oleObj>
              </mc:Choice>
              <mc:Fallback>
                <p:oleObj r:id="rId5" imgW="2145369" imgH="393529"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2100" y="4448175"/>
                        <a:ext cx="2143125" cy="390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Foliennummernplatzhalter 1">
            <a:extLst>
              <a:ext uri="{FF2B5EF4-FFF2-40B4-BE49-F238E27FC236}">
                <a16:creationId xmlns:a16="http://schemas.microsoft.com/office/drawing/2014/main" id="{89B49A63-BD86-4FFB-85D4-6180D02C0A5F}"/>
              </a:ext>
            </a:extLst>
          </p:cNvPr>
          <p:cNvSpPr>
            <a:spLocks noGrp="1"/>
          </p:cNvSpPr>
          <p:nvPr>
            <p:ph type="sldNum" sz="quarter" idx="12"/>
          </p:nvPr>
        </p:nvSpPr>
        <p:spPr/>
        <p:txBody>
          <a:bodyPr/>
          <a:lstStyle/>
          <a:p>
            <a:fld id="{3DDA233D-74E5-4871-94A0-ADA1F49F7BE0}" type="slidenum">
              <a:rPr lang="de-DE" smtClean="0"/>
              <a:t>15</a:t>
            </a:fld>
            <a:endParaRPr lang="de-DE"/>
          </a:p>
        </p:txBody>
      </p:sp>
      <p:sp>
        <p:nvSpPr>
          <p:cNvPr id="17" name="Textfeld 16">
            <a:extLst>
              <a:ext uri="{FF2B5EF4-FFF2-40B4-BE49-F238E27FC236}">
                <a16:creationId xmlns:a16="http://schemas.microsoft.com/office/drawing/2014/main" id="{0CC98B24-78B8-4634-AA36-2BA7A7C5B07B}"/>
              </a:ext>
            </a:extLst>
          </p:cNvPr>
          <p:cNvSpPr txBox="1"/>
          <p:nvPr/>
        </p:nvSpPr>
        <p:spPr>
          <a:xfrm>
            <a:off x="5884801" y="208728"/>
            <a:ext cx="5782624" cy="461665"/>
          </a:xfrm>
          <a:prstGeom prst="rect">
            <a:avLst/>
          </a:prstGeom>
          <a:noFill/>
        </p:spPr>
        <p:txBody>
          <a:bodyPr wrap="square" rtlCol="0">
            <a:spAutoFit/>
          </a:bodyPr>
          <a:lstStyle/>
          <a:p>
            <a:pPr algn="r"/>
            <a:r>
              <a:rPr lang="en-GB" sz="2400" b="1" dirty="0">
                <a:solidFill>
                  <a:schemeClr val="bg1"/>
                </a:solidFill>
              </a:rPr>
              <a:t>Rear registration plate illuminating lamps</a:t>
            </a:r>
          </a:p>
        </p:txBody>
      </p:sp>
      <p:sp>
        <p:nvSpPr>
          <p:cNvPr id="18" name="Rechteck 17">
            <a:extLst>
              <a:ext uri="{FF2B5EF4-FFF2-40B4-BE49-F238E27FC236}">
                <a16:creationId xmlns:a16="http://schemas.microsoft.com/office/drawing/2014/main" id="{296C9C51-EC2C-4E4B-B973-2EADAC175596}"/>
              </a:ext>
            </a:extLst>
          </p:cNvPr>
          <p:cNvSpPr/>
          <p:nvPr/>
        </p:nvSpPr>
        <p:spPr>
          <a:xfrm>
            <a:off x="4565471" y="116165"/>
            <a:ext cx="442758" cy="646331"/>
          </a:xfrm>
          <a:prstGeom prst="rect">
            <a:avLst/>
          </a:prstGeom>
          <a:noFill/>
        </p:spPr>
        <p:txBody>
          <a:bodyPr wrap="square" lIns="91440" tIns="45720" rIns="91440" bIns="45720">
            <a:spAutoFit/>
          </a:bodyPr>
          <a:lstStyle/>
          <a:p>
            <a:pPr algn="ctr"/>
            <a:r>
              <a:rPr lang="de-DE" sz="3600" b="1" cap="none" spc="50" dirty="0">
                <a:ln w="19050" cmpd="sng">
                  <a:solidFill>
                    <a:srgbClr val="FF0000"/>
                  </a:solidFill>
                  <a:prstDash val="solid"/>
                </a:ln>
                <a:solidFill>
                  <a:srgbClr val="FFFF00"/>
                </a:solidFill>
                <a:effectLst>
                  <a:glow rad="38100">
                    <a:schemeClr val="accent1">
                      <a:alpha val="40000"/>
                    </a:schemeClr>
                  </a:glow>
                </a:effectLst>
                <a:latin typeface="Arial" panose="020B0604020202020204" pitchFamily="34" charset="0"/>
                <a:cs typeface="Arial" panose="020B0604020202020204" pitchFamily="34" charset="0"/>
              </a:rPr>
              <a:t>?</a:t>
            </a:r>
          </a:p>
        </p:txBody>
      </p:sp>
      <p:sp>
        <p:nvSpPr>
          <p:cNvPr id="19" name="Rechteck 18">
            <a:extLst>
              <a:ext uri="{FF2B5EF4-FFF2-40B4-BE49-F238E27FC236}">
                <a16:creationId xmlns:a16="http://schemas.microsoft.com/office/drawing/2014/main" id="{81DFF2BA-FAAF-4103-A8DF-D03EA7D23717}"/>
              </a:ext>
            </a:extLst>
          </p:cNvPr>
          <p:cNvSpPr/>
          <p:nvPr/>
        </p:nvSpPr>
        <p:spPr>
          <a:xfrm>
            <a:off x="6698202" y="5510429"/>
            <a:ext cx="3323253" cy="461665"/>
          </a:xfrm>
          <a:prstGeom prst="rect">
            <a:avLst/>
          </a:prstGeom>
          <a:ln>
            <a:solidFill>
              <a:schemeClr val="accent6">
                <a:lumMod val="50000"/>
              </a:schemeClr>
            </a:solidFill>
          </a:ln>
        </p:spPr>
        <p:txBody>
          <a:bodyPr wrap="square">
            <a:spAutoFit/>
          </a:bodyPr>
          <a:lstStyle/>
          <a:p>
            <a:r>
              <a:rPr lang="en-GB" sz="1200" i="1" dirty="0">
                <a:solidFill>
                  <a:schemeClr val="accent6">
                    <a:lumMod val="50000"/>
                  </a:schemeClr>
                </a:solidFill>
              </a:rPr>
              <a:t>What to write here?</a:t>
            </a:r>
          </a:p>
          <a:p>
            <a:r>
              <a:rPr lang="de-DE" sz="1200" i="1" dirty="0">
                <a:solidFill>
                  <a:schemeClr val="accent6">
                    <a:lumMod val="50000"/>
                  </a:schemeClr>
                </a:solidFill>
              </a:rPr>
              <a:t>„Not </a:t>
            </a:r>
            <a:r>
              <a:rPr lang="de-DE" sz="1200" i="1" dirty="0" err="1">
                <a:solidFill>
                  <a:schemeClr val="accent6">
                    <a:lumMod val="50000"/>
                  </a:schemeClr>
                </a:solidFill>
              </a:rPr>
              <a:t>applicable</a:t>
            </a:r>
            <a:r>
              <a:rPr lang="de-DE" sz="1200" i="1" dirty="0">
                <a:solidFill>
                  <a:schemeClr val="accent6">
                    <a:lumMod val="50000"/>
                  </a:schemeClr>
                </a:solidFill>
              </a:rPr>
              <a:t>“ </a:t>
            </a:r>
            <a:r>
              <a:rPr lang="de-DE" sz="1200" i="1" dirty="0" err="1">
                <a:solidFill>
                  <a:schemeClr val="accent6">
                    <a:lumMod val="50000"/>
                  </a:schemeClr>
                </a:solidFill>
              </a:rPr>
              <a:t>or</a:t>
            </a:r>
            <a:r>
              <a:rPr lang="de-DE" sz="1200" i="1" dirty="0">
                <a:solidFill>
                  <a:schemeClr val="accent6">
                    <a:lumMod val="50000"/>
                  </a:schemeClr>
                </a:solidFill>
              </a:rPr>
              <a:t> „</a:t>
            </a:r>
            <a:r>
              <a:rPr lang="de-DE" sz="1200" i="1" dirty="0" err="1">
                <a:solidFill>
                  <a:schemeClr val="accent6">
                    <a:lumMod val="50000"/>
                  </a:schemeClr>
                </a:solidFill>
              </a:rPr>
              <a:t>No</a:t>
            </a:r>
            <a:r>
              <a:rPr lang="de-DE" sz="1200" i="1" dirty="0">
                <a:solidFill>
                  <a:schemeClr val="accent6">
                    <a:lumMod val="50000"/>
                  </a:schemeClr>
                </a:solidFill>
              </a:rPr>
              <a:t> additional </a:t>
            </a:r>
            <a:r>
              <a:rPr lang="de-DE" sz="1200" i="1" dirty="0" err="1">
                <a:solidFill>
                  <a:schemeClr val="accent6">
                    <a:lumMod val="50000"/>
                  </a:schemeClr>
                </a:solidFill>
              </a:rPr>
              <a:t>requirements</a:t>
            </a:r>
            <a:r>
              <a:rPr lang="de-DE" sz="1200" i="1" dirty="0">
                <a:solidFill>
                  <a:schemeClr val="accent6">
                    <a:lumMod val="50000"/>
                  </a:schemeClr>
                </a:solidFill>
              </a:rPr>
              <a:t>“ ?</a:t>
            </a:r>
            <a:endParaRPr lang="en-GB" sz="1200" i="1" dirty="0">
              <a:solidFill>
                <a:schemeClr val="accent6">
                  <a:lumMod val="50000"/>
                </a:schemeClr>
              </a:solidFill>
            </a:endParaRPr>
          </a:p>
        </p:txBody>
      </p:sp>
      <p:sp>
        <p:nvSpPr>
          <p:cNvPr id="20" name="Rechteck 19">
            <a:extLst>
              <a:ext uri="{FF2B5EF4-FFF2-40B4-BE49-F238E27FC236}">
                <a16:creationId xmlns:a16="http://schemas.microsoft.com/office/drawing/2014/main" id="{19E6C5B1-03B7-4F7D-9A92-5B22E8CFD69C}"/>
              </a:ext>
            </a:extLst>
          </p:cNvPr>
          <p:cNvSpPr/>
          <p:nvPr/>
        </p:nvSpPr>
        <p:spPr>
          <a:xfrm>
            <a:off x="6152007" y="1232614"/>
            <a:ext cx="1920575" cy="302571"/>
          </a:xfrm>
          <a:prstGeom prst="rect">
            <a:avLst/>
          </a:prstGeom>
          <a:no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1" name="Verbinder: gewinkelt 20">
            <a:extLst>
              <a:ext uri="{FF2B5EF4-FFF2-40B4-BE49-F238E27FC236}">
                <a16:creationId xmlns:a16="http://schemas.microsoft.com/office/drawing/2014/main" id="{29DA9AB1-DA12-4C2D-8F8F-C0125BE9D7BE}"/>
              </a:ext>
            </a:extLst>
          </p:cNvPr>
          <p:cNvCxnSpPr>
            <a:cxnSpLocks/>
            <a:stCxn id="20" idx="1"/>
            <a:endCxn id="19" idx="1"/>
          </p:cNvCxnSpPr>
          <p:nvPr/>
        </p:nvCxnSpPr>
        <p:spPr>
          <a:xfrm rot="10800000" flipH="1" flipV="1">
            <a:off x="6152006" y="1383900"/>
            <a:ext cx="546195" cy="4357362"/>
          </a:xfrm>
          <a:prstGeom prst="bentConnector3">
            <a:avLst>
              <a:gd name="adj1" fmla="val -19869"/>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CasellaDiTesto 3">
            <a:extLst>
              <a:ext uri="{FF2B5EF4-FFF2-40B4-BE49-F238E27FC236}">
                <a16:creationId xmlns:a16="http://schemas.microsoft.com/office/drawing/2014/main" id="{FDC3B19E-EA10-42DE-B29F-323C1BC01F71}"/>
              </a:ext>
            </a:extLst>
          </p:cNvPr>
          <p:cNvSpPr txBox="1"/>
          <p:nvPr/>
        </p:nvSpPr>
        <p:spPr>
          <a:xfrm>
            <a:off x="63546" y="6433487"/>
            <a:ext cx="2060818" cy="369332"/>
          </a:xfrm>
          <a:prstGeom prst="rect">
            <a:avLst/>
          </a:prstGeom>
          <a:noFill/>
          <a:ln w="28575">
            <a:solidFill>
              <a:srgbClr val="00B0F0"/>
            </a:solidFill>
          </a:ln>
        </p:spPr>
        <p:txBody>
          <a:bodyPr wrap="square" rtlCol="0">
            <a:spAutoFit/>
          </a:bodyPr>
          <a:lstStyle/>
          <a:p>
            <a:pPr algn="r"/>
            <a:r>
              <a:rPr lang="it-IT" b="1" dirty="0">
                <a:solidFill>
                  <a:srgbClr val="00B0F0"/>
                </a:solidFill>
              </a:rPr>
              <a:t>GTBWGSL 426 Rev1</a:t>
            </a:r>
          </a:p>
        </p:txBody>
      </p:sp>
    </p:spTree>
    <p:extLst>
      <p:ext uri="{BB962C8B-B14F-4D97-AF65-F5344CB8AC3E}">
        <p14:creationId xmlns:p14="http://schemas.microsoft.com/office/powerpoint/2010/main" val="30533176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
            <a:extLst>
              <a:ext uri="{FF2B5EF4-FFF2-40B4-BE49-F238E27FC236}">
                <a16:creationId xmlns:a16="http://schemas.microsoft.com/office/drawing/2014/main" id="{D3AEBC03-8D65-4BE9-A46E-0A41ADC93A73}"/>
              </a:ext>
            </a:extLst>
          </p:cNvPr>
          <p:cNvSpPr>
            <a:spLocks noChangeArrowheads="1"/>
          </p:cNvSpPr>
          <p:nvPr/>
        </p:nvSpPr>
        <p:spPr bwMode="auto">
          <a:xfrm>
            <a:off x="6317403" y="1057504"/>
            <a:ext cx="5551200" cy="5691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lang="en-GB" altLang="de-DE" sz="900" b="1" dirty="0">
                <a:solidFill>
                  <a:srgbClr val="FF0000"/>
                </a:solidFill>
              </a:rPr>
              <a:t>5.11.6.	Other requirements:</a:t>
            </a:r>
          </a:p>
          <a:p>
            <a:pPr marL="534988" lvl="0" indent="-534988"/>
            <a:r>
              <a:rPr lang="en-GB" altLang="de-DE" sz="900" b="1" dirty="0">
                <a:solidFill>
                  <a:srgbClr val="FF0000"/>
                </a:solidFill>
              </a:rPr>
              <a:t>5.11.6.1.	</a:t>
            </a:r>
            <a:r>
              <a:rPr lang="en-GB" altLang="de-DE" sz="900" dirty="0"/>
              <a:t>The devices for the illumination of rear-registration plates of categories 1a, 1b, 1c, 2a and 2b shall be so constructed that the whole surface of the plate will be visible within the angles given in Part D of Annex 2.	</a:t>
            </a:r>
          </a:p>
          <a:p>
            <a:pPr marL="534988" lvl="0" indent="-534988"/>
            <a:r>
              <a:rPr lang="en-GB" altLang="de-DE" sz="900" b="1" dirty="0">
                <a:solidFill>
                  <a:srgbClr val="FF0000"/>
                </a:solidFill>
              </a:rPr>
              <a:t>5.11.6.2.	</a:t>
            </a:r>
            <a:r>
              <a:rPr lang="en-GB" altLang="de-DE" sz="900" dirty="0"/>
              <a:t>Incidence of the light</a:t>
            </a:r>
          </a:p>
          <a:p>
            <a:pPr marL="534988" lvl="0" indent="-534988"/>
            <a:r>
              <a:rPr lang="en-GB" altLang="de-DE" sz="900" dirty="0"/>
              <a:t>	The manufacturer of the illuminating device shall specify one or more or a field of positions in which the device is to be fitted in relation to the space for the registration plate; when the lamp is placed in the position(s) specified by the manufacturer the angle of incidence of the light on the surface of the plate does not exceed 82° at any point on the surface to be illuminated, this angle being measured from the extremity of the device's illuminating area which is furthest from the surface of the plate. If there is more than one illuminating device, the foregoing requirement shall apply only to that part of the plate intended to be illuminated by the device concerned.</a:t>
            </a:r>
          </a:p>
          <a:p>
            <a:pPr marL="534988" lvl="0" indent="-534988"/>
            <a:r>
              <a:rPr lang="en-GB" altLang="de-DE" sz="900" dirty="0"/>
              <a:t>	When the device has one outer edge of the illuminating surface that is parallel to the surface of the registration plate, the extremity of the illuminating surface of the device which is furthest from the surface of the plate is the middle point of the edge of the illuminating surface, which is parallel to the plate and is furthest from the surface of the plate.</a:t>
            </a:r>
          </a:p>
          <a:p>
            <a:pPr marL="534988" lvl="0" indent="-534988"/>
            <a:r>
              <a:rPr lang="en-GB" altLang="de-DE" sz="900" dirty="0"/>
              <a:t>	The device must be so designed that no light is emitted directly towards the rear, with the exception of red light if the device is combined or grouped with a rear lamp.</a:t>
            </a:r>
          </a:p>
          <a:p>
            <a:pPr marL="534988" lvl="0" indent="-534988"/>
            <a:r>
              <a:rPr lang="en-GB" altLang="de-DE" sz="900" b="1" dirty="0">
                <a:solidFill>
                  <a:srgbClr val="FF0000"/>
                </a:solidFill>
              </a:rPr>
              <a:t>[5.11.7.	Failure provisions:</a:t>
            </a:r>
          </a:p>
          <a:p>
            <a:pPr marL="534988" lvl="0" indent="-534988"/>
            <a:r>
              <a:rPr lang="en-GB" altLang="de-DE" sz="900" b="1" dirty="0">
                <a:solidFill>
                  <a:srgbClr val="FF0000"/>
                </a:solidFill>
              </a:rPr>
              <a:t>	See Par. 4.6.]</a:t>
            </a:r>
          </a:p>
          <a:p>
            <a:pPr marL="534988" lvl="0" indent="-534988"/>
            <a:endParaRPr lang="en-GB" altLang="de-DE" sz="900" dirty="0"/>
          </a:p>
        </p:txBody>
      </p:sp>
      <p:sp>
        <p:nvSpPr>
          <p:cNvPr id="11" name="Rectangle 1">
            <a:extLst>
              <a:ext uri="{FF2B5EF4-FFF2-40B4-BE49-F238E27FC236}">
                <a16:creationId xmlns:a16="http://schemas.microsoft.com/office/drawing/2014/main" id="{B116A1AB-9019-4EE9-B6F9-819E95FFE457}"/>
              </a:ext>
            </a:extLst>
          </p:cNvPr>
          <p:cNvSpPr>
            <a:spLocks noChangeArrowheads="1"/>
          </p:cNvSpPr>
          <p:nvPr/>
        </p:nvSpPr>
        <p:spPr bwMode="auto">
          <a:xfrm>
            <a:off x="371495" y="1041647"/>
            <a:ext cx="5400655" cy="5512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lang="en-GB" altLang="de-DE" sz="900" dirty="0">
                <a:ea typeface="Times New Roman" panose="02020603050405020304" pitchFamily="18" charset="0"/>
              </a:rPr>
              <a:t>5.11.5.	Incidence of the light</a:t>
            </a:r>
          </a:p>
          <a:p>
            <a:pPr marL="534988" lvl="0" indent="-534988"/>
            <a:r>
              <a:rPr lang="en-GB" altLang="de-DE" sz="900" dirty="0">
                <a:ea typeface="Times New Roman" panose="02020603050405020304" pitchFamily="18" charset="0"/>
              </a:rPr>
              <a:t>	The manufacturer of the illuminating device shall specify one or more or a field of positions in which the device is to be fitted in relation to the space for the registration plate; when the lamp is placed in the position(s) specified by the manufacturer the angle of incidence of the light on the surface of the plate does not exceed 82° at any point on the surface to be illuminated, this angle being measured from the extremity of the device's illuminating area which is furthest from the surface of the plate. If there is more than one illuminating device, the foregoing requirement shall apply only to that part of the plate intended to be illuminated by the device concerned.</a:t>
            </a:r>
          </a:p>
          <a:p>
            <a:pPr marL="534988" lvl="0" indent="-534988"/>
            <a:r>
              <a:rPr lang="en-GB" altLang="de-DE" sz="900" dirty="0">
                <a:ea typeface="Times New Roman" panose="02020603050405020304" pitchFamily="18" charset="0"/>
              </a:rPr>
              <a:t>	When the device has one outer edge of the illuminating surface that is parallel to the surface of the registration plate, the extremity of the illuminating surface of the device which is furthest from the surface of the plate is the middle point of the edge of the illuminating surface, which is parallel to the plate and is furthest from the surface of the plate.</a:t>
            </a:r>
          </a:p>
          <a:p>
            <a:pPr marL="534988" lvl="0" indent="-534988"/>
            <a:r>
              <a:rPr lang="en-GB" altLang="de-DE" sz="900" dirty="0">
                <a:ea typeface="Times New Roman" panose="02020603050405020304" pitchFamily="18" charset="0"/>
              </a:rPr>
              <a:t>	The device must be so designed that no light is emitted directly towards the rear, with the exception of red light if the device is combined or grouped with a rear lamp.</a:t>
            </a:r>
          </a:p>
        </p:txBody>
      </p:sp>
      <p:sp>
        <p:nvSpPr>
          <p:cNvPr id="14" name="Rechteck 13">
            <a:extLst>
              <a:ext uri="{FF2B5EF4-FFF2-40B4-BE49-F238E27FC236}">
                <a16:creationId xmlns:a16="http://schemas.microsoft.com/office/drawing/2014/main" id="{E53CCB85-94CD-4806-9909-658DD0B55A4B}"/>
              </a:ext>
            </a:extLst>
          </p:cNvPr>
          <p:cNvSpPr/>
          <p:nvPr/>
        </p:nvSpPr>
        <p:spPr>
          <a:xfrm>
            <a:off x="437323" y="109330"/>
            <a:ext cx="11301672" cy="66000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feld 3">
            <a:extLst>
              <a:ext uri="{FF2B5EF4-FFF2-40B4-BE49-F238E27FC236}">
                <a16:creationId xmlns:a16="http://schemas.microsoft.com/office/drawing/2014/main" id="{7D0B8422-FC5F-4527-A891-842FA068F4E9}"/>
              </a:ext>
            </a:extLst>
          </p:cNvPr>
          <p:cNvSpPr txBox="1"/>
          <p:nvPr/>
        </p:nvSpPr>
        <p:spPr>
          <a:xfrm>
            <a:off x="453006" y="184558"/>
            <a:ext cx="10888910" cy="584775"/>
          </a:xfrm>
          <a:prstGeom prst="rect">
            <a:avLst/>
          </a:prstGeom>
          <a:noFill/>
        </p:spPr>
        <p:txBody>
          <a:bodyPr wrap="square" rtlCol="0">
            <a:spAutoFit/>
          </a:bodyPr>
          <a:lstStyle/>
          <a:p>
            <a:r>
              <a:rPr lang="en-GB" sz="1600" b="1" dirty="0">
                <a:solidFill>
                  <a:schemeClr val="bg1"/>
                </a:solidFill>
              </a:rPr>
              <a:t>Regulation No. 148 [LSD] – Stage II</a:t>
            </a:r>
          </a:p>
          <a:p>
            <a:r>
              <a:rPr lang="en-GB" sz="1600" b="1" dirty="0">
                <a:solidFill>
                  <a:schemeClr val="bg1"/>
                </a:solidFill>
              </a:rPr>
              <a:t>Draft Proposal Part 5. – Par. 5.11. (cont‘d)</a:t>
            </a:r>
          </a:p>
        </p:txBody>
      </p:sp>
      <p:sp>
        <p:nvSpPr>
          <p:cNvPr id="6" name="Textfeld 5">
            <a:extLst>
              <a:ext uri="{FF2B5EF4-FFF2-40B4-BE49-F238E27FC236}">
                <a16:creationId xmlns:a16="http://schemas.microsoft.com/office/drawing/2014/main" id="{4B77080E-B583-4E0A-A106-5EE309C201AE}"/>
              </a:ext>
            </a:extLst>
          </p:cNvPr>
          <p:cNvSpPr txBox="1"/>
          <p:nvPr/>
        </p:nvSpPr>
        <p:spPr>
          <a:xfrm>
            <a:off x="1961201" y="779184"/>
            <a:ext cx="2189526" cy="276999"/>
          </a:xfrm>
          <a:prstGeom prst="rect">
            <a:avLst/>
          </a:prstGeom>
          <a:noFill/>
        </p:spPr>
        <p:txBody>
          <a:bodyPr wrap="square" rtlCol="0">
            <a:spAutoFit/>
          </a:bodyPr>
          <a:lstStyle/>
          <a:p>
            <a:pPr algn="ctr"/>
            <a:r>
              <a:rPr lang="en-GB" sz="1200" b="1" dirty="0"/>
              <a:t>Existing Text</a:t>
            </a:r>
          </a:p>
        </p:txBody>
      </p:sp>
      <p:sp>
        <p:nvSpPr>
          <p:cNvPr id="7" name="Textfeld 6">
            <a:extLst>
              <a:ext uri="{FF2B5EF4-FFF2-40B4-BE49-F238E27FC236}">
                <a16:creationId xmlns:a16="http://schemas.microsoft.com/office/drawing/2014/main" id="{C3837C94-65C1-4342-87C8-050C2F18A7F0}"/>
              </a:ext>
            </a:extLst>
          </p:cNvPr>
          <p:cNvSpPr txBox="1"/>
          <p:nvPr/>
        </p:nvSpPr>
        <p:spPr>
          <a:xfrm>
            <a:off x="7998240" y="779184"/>
            <a:ext cx="2189526" cy="276999"/>
          </a:xfrm>
          <a:prstGeom prst="rect">
            <a:avLst/>
          </a:prstGeom>
          <a:noFill/>
        </p:spPr>
        <p:txBody>
          <a:bodyPr wrap="square" rtlCol="0">
            <a:spAutoFit/>
          </a:bodyPr>
          <a:lstStyle/>
          <a:p>
            <a:pPr algn="ctr"/>
            <a:r>
              <a:rPr lang="en-GB" sz="1200" b="1" dirty="0"/>
              <a:t>New Text</a:t>
            </a:r>
          </a:p>
        </p:txBody>
      </p:sp>
      <p:cxnSp>
        <p:nvCxnSpPr>
          <p:cNvPr id="9" name="Gerader Verbinder 8">
            <a:extLst>
              <a:ext uri="{FF2B5EF4-FFF2-40B4-BE49-F238E27FC236}">
                <a16:creationId xmlns:a16="http://schemas.microsoft.com/office/drawing/2014/main" id="{FF97CE65-8C00-43EB-9E90-43DEE51EF5C6}"/>
              </a:ext>
            </a:extLst>
          </p:cNvPr>
          <p:cNvCxnSpPr/>
          <p:nvPr/>
        </p:nvCxnSpPr>
        <p:spPr>
          <a:xfrm>
            <a:off x="5938988" y="1012879"/>
            <a:ext cx="0" cy="5830511"/>
          </a:xfrm>
          <a:prstGeom prst="line">
            <a:avLst/>
          </a:prstGeom>
        </p:spPr>
        <p:style>
          <a:lnRef idx="1">
            <a:schemeClr val="accent1"/>
          </a:lnRef>
          <a:fillRef idx="0">
            <a:schemeClr val="accent1"/>
          </a:fillRef>
          <a:effectRef idx="0">
            <a:schemeClr val="accent1"/>
          </a:effectRef>
          <a:fontRef idx="minor">
            <a:schemeClr val="tx1"/>
          </a:fontRef>
        </p:style>
      </p:cxnSp>
      <p:sp>
        <p:nvSpPr>
          <p:cNvPr id="2" name="Foliennummernplatzhalter 1">
            <a:extLst>
              <a:ext uri="{FF2B5EF4-FFF2-40B4-BE49-F238E27FC236}">
                <a16:creationId xmlns:a16="http://schemas.microsoft.com/office/drawing/2014/main" id="{0A0604FB-86F5-49C2-ADC6-F5C8F3854973}"/>
              </a:ext>
            </a:extLst>
          </p:cNvPr>
          <p:cNvSpPr>
            <a:spLocks noGrp="1"/>
          </p:cNvSpPr>
          <p:nvPr>
            <p:ph type="sldNum" sz="quarter" idx="12"/>
          </p:nvPr>
        </p:nvSpPr>
        <p:spPr/>
        <p:txBody>
          <a:bodyPr/>
          <a:lstStyle/>
          <a:p>
            <a:fld id="{3DDA233D-74E5-4871-94A0-ADA1F49F7BE0}" type="slidenum">
              <a:rPr lang="de-DE" smtClean="0"/>
              <a:t>16</a:t>
            </a:fld>
            <a:endParaRPr lang="de-DE"/>
          </a:p>
        </p:txBody>
      </p:sp>
      <p:sp>
        <p:nvSpPr>
          <p:cNvPr id="13" name="Textfeld 12">
            <a:extLst>
              <a:ext uri="{FF2B5EF4-FFF2-40B4-BE49-F238E27FC236}">
                <a16:creationId xmlns:a16="http://schemas.microsoft.com/office/drawing/2014/main" id="{CE4BDA19-C275-47EB-805C-CF01A790B008}"/>
              </a:ext>
            </a:extLst>
          </p:cNvPr>
          <p:cNvSpPr txBox="1"/>
          <p:nvPr/>
        </p:nvSpPr>
        <p:spPr>
          <a:xfrm>
            <a:off x="5884801" y="208728"/>
            <a:ext cx="5782624" cy="461665"/>
          </a:xfrm>
          <a:prstGeom prst="rect">
            <a:avLst/>
          </a:prstGeom>
          <a:noFill/>
        </p:spPr>
        <p:txBody>
          <a:bodyPr wrap="square" rtlCol="0">
            <a:spAutoFit/>
          </a:bodyPr>
          <a:lstStyle/>
          <a:p>
            <a:pPr algn="r"/>
            <a:r>
              <a:rPr lang="en-GB" sz="2400" b="1" dirty="0">
                <a:solidFill>
                  <a:schemeClr val="bg1"/>
                </a:solidFill>
              </a:rPr>
              <a:t>Rear registration plate illuminating lamps</a:t>
            </a:r>
          </a:p>
        </p:txBody>
      </p:sp>
      <p:sp>
        <p:nvSpPr>
          <p:cNvPr id="16" name="CasellaDiTesto 3">
            <a:extLst>
              <a:ext uri="{FF2B5EF4-FFF2-40B4-BE49-F238E27FC236}">
                <a16:creationId xmlns:a16="http://schemas.microsoft.com/office/drawing/2014/main" id="{FDC3B19E-EA10-42DE-B29F-323C1BC01F71}"/>
              </a:ext>
            </a:extLst>
          </p:cNvPr>
          <p:cNvSpPr txBox="1"/>
          <p:nvPr/>
        </p:nvSpPr>
        <p:spPr>
          <a:xfrm>
            <a:off x="63546" y="6433487"/>
            <a:ext cx="2060818" cy="369332"/>
          </a:xfrm>
          <a:prstGeom prst="rect">
            <a:avLst/>
          </a:prstGeom>
          <a:noFill/>
          <a:ln w="28575">
            <a:solidFill>
              <a:srgbClr val="00B0F0"/>
            </a:solidFill>
          </a:ln>
        </p:spPr>
        <p:txBody>
          <a:bodyPr wrap="square" rtlCol="0">
            <a:spAutoFit/>
          </a:bodyPr>
          <a:lstStyle/>
          <a:p>
            <a:pPr algn="r"/>
            <a:r>
              <a:rPr lang="it-IT" b="1" dirty="0">
                <a:solidFill>
                  <a:srgbClr val="00B0F0"/>
                </a:solidFill>
              </a:rPr>
              <a:t>GTBWGSL 426 Rev1</a:t>
            </a:r>
          </a:p>
        </p:txBody>
      </p:sp>
      <p:sp>
        <p:nvSpPr>
          <p:cNvPr id="17" name="Rechteck 16">
            <a:extLst>
              <a:ext uri="{FF2B5EF4-FFF2-40B4-BE49-F238E27FC236}">
                <a16:creationId xmlns:a16="http://schemas.microsoft.com/office/drawing/2014/main" id="{63DBDBCF-DBE0-40F7-8A38-15D4DC32DBE1}"/>
              </a:ext>
            </a:extLst>
          </p:cNvPr>
          <p:cNvSpPr/>
          <p:nvPr/>
        </p:nvSpPr>
        <p:spPr>
          <a:xfrm>
            <a:off x="4048109" y="3571573"/>
            <a:ext cx="1701672" cy="276999"/>
          </a:xfrm>
          <a:prstGeom prst="rect">
            <a:avLst/>
          </a:prstGeom>
          <a:ln>
            <a:solidFill>
              <a:schemeClr val="accent6">
                <a:lumMod val="50000"/>
              </a:schemeClr>
            </a:solidFill>
          </a:ln>
        </p:spPr>
        <p:txBody>
          <a:bodyPr wrap="square">
            <a:spAutoFit/>
          </a:bodyPr>
          <a:lstStyle/>
          <a:p>
            <a:r>
              <a:rPr lang="en-GB" sz="1200" i="1" dirty="0">
                <a:solidFill>
                  <a:schemeClr val="accent6">
                    <a:lumMod val="50000"/>
                  </a:schemeClr>
                </a:solidFill>
              </a:rPr>
              <a:t>See comment on slide 2</a:t>
            </a:r>
            <a:endParaRPr lang="de-DE" sz="1200" i="1" dirty="0">
              <a:solidFill>
                <a:schemeClr val="accent6">
                  <a:lumMod val="50000"/>
                </a:schemeClr>
              </a:solidFill>
            </a:endParaRPr>
          </a:p>
        </p:txBody>
      </p:sp>
      <p:sp>
        <p:nvSpPr>
          <p:cNvPr id="18" name="Rechteck 17">
            <a:extLst>
              <a:ext uri="{FF2B5EF4-FFF2-40B4-BE49-F238E27FC236}">
                <a16:creationId xmlns:a16="http://schemas.microsoft.com/office/drawing/2014/main" id="{8AC202A9-9117-439E-869E-E66A04D69F20}"/>
              </a:ext>
            </a:extLst>
          </p:cNvPr>
          <p:cNvSpPr/>
          <p:nvPr/>
        </p:nvSpPr>
        <p:spPr>
          <a:xfrm>
            <a:off x="6366512" y="3563162"/>
            <a:ext cx="1826143" cy="293821"/>
          </a:xfrm>
          <a:prstGeom prst="rect">
            <a:avLst/>
          </a:prstGeom>
          <a:no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9" name="Verbinder: gewinkelt 18">
            <a:extLst>
              <a:ext uri="{FF2B5EF4-FFF2-40B4-BE49-F238E27FC236}">
                <a16:creationId xmlns:a16="http://schemas.microsoft.com/office/drawing/2014/main" id="{4BB4F952-F4DC-4576-9869-A6CBCBFADECC}"/>
              </a:ext>
            </a:extLst>
          </p:cNvPr>
          <p:cNvCxnSpPr>
            <a:cxnSpLocks/>
            <a:stCxn id="18" idx="1"/>
            <a:endCxn id="17" idx="3"/>
          </p:cNvCxnSpPr>
          <p:nvPr/>
        </p:nvCxnSpPr>
        <p:spPr>
          <a:xfrm rot="10800000">
            <a:off x="5749782" y="3710073"/>
            <a:ext cx="616731" cy="12700"/>
          </a:xfrm>
          <a:prstGeom prst="bentConnector3">
            <a:avLst>
              <a:gd name="adj1" fmla="val 50000"/>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3563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B116A1AB-9019-4EE9-B6F9-819E95FFE457}"/>
              </a:ext>
            </a:extLst>
          </p:cNvPr>
          <p:cNvSpPr>
            <a:spLocks noChangeArrowheads="1"/>
          </p:cNvSpPr>
          <p:nvPr/>
        </p:nvSpPr>
        <p:spPr bwMode="auto">
          <a:xfrm>
            <a:off x="371495" y="1041647"/>
            <a:ext cx="5368939" cy="5512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kumimoji="0" lang="en-GB" altLang="de-DE" sz="900" b="0" i="0" u="none" strike="noStrike" cap="none" normalizeH="0" baseline="0" dirty="0">
                <a:ln>
                  <a:noFill/>
                </a:ln>
                <a:solidFill>
                  <a:schemeClr val="tx1"/>
                </a:solidFill>
                <a:effectLst/>
                <a:ea typeface="Times New Roman" panose="02020603050405020304" pitchFamily="18" charset="0"/>
              </a:rPr>
              <a:t>5.1	</a:t>
            </a:r>
            <a:r>
              <a:rPr lang="en-GB" altLang="de-DE" sz="900" dirty="0">
                <a:ea typeface="Times New Roman" panose="02020603050405020304" pitchFamily="18" charset="0"/>
              </a:rPr>
              <a:t>TECHNICAL REQUIREMENTS CONCERNING FRONT POSITION LAMPS</a:t>
            </a:r>
            <a:r>
              <a:rPr kumimoji="0" lang="en-GB" altLang="de-DE" sz="900" b="0" i="0" u="none" strike="noStrike" cap="none" normalizeH="0" baseline="0" dirty="0">
                <a:ln>
                  <a:noFill/>
                </a:ln>
                <a:solidFill>
                  <a:schemeClr val="tx1"/>
                </a:solidFill>
                <a:effectLst/>
                <a:ea typeface="Times New Roman" panose="02020603050405020304" pitchFamily="18" charset="0"/>
              </a:rPr>
              <a:t> (</a:t>
            </a:r>
            <a:r>
              <a:rPr lang="en-GB" altLang="de-DE" sz="900" dirty="0">
                <a:ea typeface="Times New Roman" panose="02020603050405020304" pitchFamily="18" charset="0"/>
              </a:rPr>
              <a:t>SYMBOLS </a:t>
            </a:r>
            <a:r>
              <a:rPr kumimoji="0" lang="en-GB" altLang="de-DE" sz="900" b="0" i="0" u="none" strike="noStrike" cap="none" normalizeH="0" baseline="0" dirty="0">
                <a:ln>
                  <a:noFill/>
                </a:ln>
                <a:solidFill>
                  <a:schemeClr val="tx1"/>
                </a:solidFill>
                <a:effectLst/>
                <a:ea typeface="Times New Roman" panose="02020603050405020304" pitchFamily="18" charset="0"/>
              </a:rPr>
              <a:t>A, MA) </a:t>
            </a:r>
            <a:r>
              <a:rPr lang="en-GB" altLang="de-DE" sz="900" dirty="0">
                <a:ea typeface="Times New Roman" panose="02020603050405020304" pitchFamily="18" charset="0"/>
              </a:rPr>
              <a:t>AND FRONT END-OUTLINE MARKER LAMPS </a:t>
            </a:r>
            <a:r>
              <a:rPr kumimoji="0" lang="en-GB" altLang="de-DE" sz="900" b="0" i="0" u="none" strike="noStrike" cap="none" normalizeH="0" baseline="0" dirty="0">
                <a:ln>
                  <a:noFill/>
                </a:ln>
                <a:solidFill>
                  <a:schemeClr val="tx1"/>
                </a:solidFill>
                <a:effectLst/>
                <a:ea typeface="Times New Roman" panose="02020603050405020304" pitchFamily="18" charset="0"/>
              </a:rPr>
              <a:t>(</a:t>
            </a:r>
            <a:r>
              <a:rPr lang="en-GB" altLang="de-DE" sz="900" dirty="0">
                <a:ea typeface="Times New Roman" panose="02020603050405020304" pitchFamily="18" charset="0"/>
              </a:rPr>
              <a:t>SYMBOLS </a:t>
            </a:r>
            <a:r>
              <a:rPr kumimoji="0" lang="en-GB" altLang="de-DE" sz="900" b="0" i="0" u="none" strike="noStrike" cap="none" normalizeH="0" baseline="0" dirty="0">
                <a:ln>
                  <a:noFill/>
                </a:ln>
                <a:solidFill>
                  <a:schemeClr val="tx1"/>
                </a:solidFill>
                <a:effectLst/>
                <a:ea typeface="Times New Roman" panose="02020603050405020304" pitchFamily="18" charset="0"/>
              </a:rPr>
              <a:t>AM)</a:t>
            </a:r>
            <a:endParaRPr kumimoji="0" lang="en-GB" altLang="de-DE" sz="900" b="0" i="0" u="none" strike="noStrike" cap="none" normalizeH="0" baseline="0" dirty="0">
              <a:ln>
                <a:noFill/>
              </a:ln>
              <a:solidFill>
                <a:schemeClr val="tx1"/>
              </a:solidFill>
              <a:effectLst/>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5.1.1.	The light emitted by each of the two lamps supplied shall meet the requirements in Table 3.</a:t>
            </a:r>
            <a:endParaRPr kumimoji="0" lang="en-GB" altLang="de-DE" sz="9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L="534988" lvl="0"/>
            <a:r>
              <a:rPr lang="en-GB" altLang="de-DE" sz="900" dirty="0">
                <a:latin typeface="+mn-lt"/>
                <a:cs typeface="Times New Roman" panose="02020603050405020304" pitchFamily="18" charset="0"/>
              </a:rPr>
              <a:t>Table 3: Luminous intensities for front position and front end-outline marker lamps</a:t>
            </a:r>
            <a:endParaRPr lang="en-GB" altLang="de-DE" sz="900" b="1" dirty="0">
              <a:latin typeface="+mn-lt"/>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lvl="0" indent="-534988"/>
            <a:endParaRPr lang="en-GB" altLang="de-DE" sz="900" b="1" dirty="0">
              <a:latin typeface="+mn-lt"/>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5.1.2.	Outside the reference axis and within the angular fields defined in the diagrams in Part A of Annex 2, the intensity of the light emitted by each lamp must in each direction corresponding to the points in the table of standard light distribution reproduced in paragraph 2. of Annex 3, be not less than the minimum specified in paragraph 5.1.1., multiplied by the percentage specified in the said table of the 	direction in question.</a:t>
            </a:r>
            <a:endParaRPr kumimoji="0" lang="en-GB" altLang="de-DE" sz="900" b="0" i="0" u="none" strike="noStrike" cap="none" normalizeH="0" baseline="0" dirty="0">
              <a:ln>
                <a:noFill/>
              </a:ln>
              <a:solidFill>
                <a:schemeClr val="tx1"/>
              </a:solidFill>
              <a:effectLst/>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5.1.3.	Throughout the fields defined in the diagrams in Part A of Annex 2, the luminous intensity of the light emitted must be not less than 0.05 cd for front position lamps and front end-outline marker lamps; </a:t>
            </a: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5.1.4.	The colour of the light emitted shall be white, however the lamp identified by symbol ‘MA’ may be amber.</a:t>
            </a:r>
            <a:r>
              <a:rPr kumimoji="0" lang="en-GB" altLang="de-DE" sz="900" b="0" i="0" u="none" strike="noStrike" cap="none" normalizeH="0" baseline="0" dirty="0">
                <a:ln>
                  <a:noFill/>
                </a:ln>
                <a:solidFill>
                  <a:schemeClr val="tx1"/>
                </a:solidFill>
                <a:effectLst/>
              </a:rPr>
              <a:t> </a:t>
            </a:r>
          </a:p>
        </p:txBody>
      </p:sp>
      <p:sp>
        <p:nvSpPr>
          <p:cNvPr id="13" name="Rectangle 1">
            <a:extLst>
              <a:ext uri="{FF2B5EF4-FFF2-40B4-BE49-F238E27FC236}">
                <a16:creationId xmlns:a16="http://schemas.microsoft.com/office/drawing/2014/main" id="{D3AEBC03-8D65-4BE9-A46E-0A41ADC93A73}"/>
              </a:ext>
            </a:extLst>
          </p:cNvPr>
          <p:cNvSpPr>
            <a:spLocks noChangeArrowheads="1"/>
          </p:cNvSpPr>
          <p:nvPr/>
        </p:nvSpPr>
        <p:spPr bwMode="auto">
          <a:xfrm>
            <a:off x="6317403" y="1057504"/>
            <a:ext cx="5486672" cy="5691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5.1.	</a:t>
            </a:r>
            <a:r>
              <a:rPr kumimoji="0" lang="en-GB" altLang="de-DE" sz="900" b="1" i="0" u="none" strike="noStrike" cap="none" normalizeH="0" baseline="0" dirty="0">
                <a:ln>
                  <a:noFill/>
                </a:ln>
                <a:solidFill>
                  <a:srgbClr val="FF0000"/>
                </a:solidFill>
                <a:effectLst/>
                <a:ea typeface="Times New Roman" panose="02020603050405020304" pitchFamily="18" charset="0"/>
              </a:rPr>
              <a:t>Front position lamps (A, MA) and front end-outline marker lamps (AM)</a:t>
            </a:r>
            <a:endParaRPr kumimoji="0" lang="en-GB" altLang="de-DE" sz="900" b="1" i="0" u="none" strike="noStrike" cap="none" normalizeH="0" baseline="0" dirty="0">
              <a:ln>
                <a:noFill/>
              </a:ln>
              <a:solidFill>
                <a:srgbClr val="FF0000"/>
              </a:solidFill>
              <a:effectLst/>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5.1.1.	</a:t>
            </a:r>
            <a:r>
              <a:rPr kumimoji="0" lang="en-GB" altLang="de-DE" sz="900" b="1" i="0" u="none" strike="noStrike" cap="none" normalizeH="0" baseline="0" dirty="0">
                <a:ln>
                  <a:noFill/>
                </a:ln>
                <a:solidFill>
                  <a:srgbClr val="FF0000"/>
                </a:solidFill>
                <a:effectLst/>
                <a:ea typeface="Times New Roman" panose="02020603050405020304" pitchFamily="18" charset="0"/>
              </a:rPr>
              <a:t>Luminous intensity:</a:t>
            </a:r>
          </a:p>
          <a:p>
            <a:pPr marL="534988" lvl="0" indent="-534988"/>
            <a:r>
              <a:rPr lang="en-GB" altLang="de-DE" sz="900" dirty="0">
                <a:ea typeface="Times New Roman" panose="02020603050405020304" pitchFamily="18" charset="0"/>
              </a:rPr>
              <a:t>	</a:t>
            </a:r>
            <a:r>
              <a:rPr kumimoji="0" lang="en-GB" altLang="de-DE" sz="900" b="0" i="0" u="none" strike="noStrike" cap="none" normalizeH="0" baseline="0" dirty="0">
                <a:ln>
                  <a:noFill/>
                </a:ln>
                <a:solidFill>
                  <a:schemeClr val="tx1"/>
                </a:solidFill>
                <a:effectLst/>
                <a:ea typeface="Times New Roman" panose="02020603050405020304" pitchFamily="18" charset="0"/>
              </a:rPr>
              <a:t>The light emitted by each of the two </a:t>
            </a:r>
            <a:r>
              <a:rPr lang="en-GB" sz="900" b="1" strike="sngStrike" dirty="0">
                <a:solidFill>
                  <a:srgbClr val="FF0000"/>
                </a:solidFill>
              </a:rPr>
              <a:t>lamps</a:t>
            </a:r>
            <a:r>
              <a:rPr lang="en-GB" sz="900" dirty="0"/>
              <a:t> </a:t>
            </a:r>
            <a:r>
              <a:rPr lang="en-GB" sz="900" b="1" dirty="0">
                <a:solidFill>
                  <a:srgbClr val="FF0000"/>
                </a:solidFill>
              </a:rPr>
              <a:t>samples</a:t>
            </a:r>
            <a:r>
              <a:rPr lang="en-GB" sz="900" dirty="0">
                <a:solidFill>
                  <a:srgbClr val="FF0000"/>
                </a:solidFill>
              </a:rPr>
              <a:t> </a:t>
            </a:r>
            <a:r>
              <a:rPr kumimoji="0" lang="en-GB" altLang="de-DE" sz="900" b="0" i="0" u="none" strike="noStrike" cap="none" normalizeH="0" baseline="0" dirty="0">
                <a:ln>
                  <a:noFill/>
                </a:ln>
                <a:solidFill>
                  <a:schemeClr val="tx1"/>
                </a:solidFill>
                <a:effectLst/>
                <a:ea typeface="Times New Roman" panose="02020603050405020304" pitchFamily="18" charset="0"/>
              </a:rPr>
              <a:t>supplied shall meet the requirements in Table 3.</a:t>
            </a:r>
            <a:endParaRPr kumimoji="0" lang="en-GB" altLang="de-DE" sz="9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r>
              <a:rPr kumimoji="0" lang="en-GB" altLang="de-DE" sz="900" b="1" i="0" u="none" strike="noStrike" cap="none" normalizeH="0" baseline="0" dirty="0">
                <a:ln>
                  <a:noFill/>
                </a:ln>
                <a:effectLst/>
                <a:latin typeface="+mn-lt"/>
                <a:cs typeface="Times New Roman" panose="02020603050405020304" pitchFamily="18" charset="0"/>
              </a:rPr>
              <a:t>Table 3: </a:t>
            </a:r>
            <a:r>
              <a:rPr kumimoji="0" lang="en-GB" altLang="de-DE" sz="900" b="1" i="0" u="none" strike="noStrike" cap="none" normalizeH="0" baseline="0" dirty="0">
                <a:ln>
                  <a:noFill/>
                </a:ln>
                <a:solidFill>
                  <a:schemeClr val="tx1"/>
                </a:solidFill>
                <a:effectLst/>
                <a:latin typeface="+mn-lt"/>
                <a:cs typeface="Times New Roman" panose="02020603050405020304" pitchFamily="18" charset="0"/>
              </a:rPr>
              <a:t>Luminous intensities for front position and front end-outline marker lamps</a:t>
            </a:r>
            <a:endParaRPr kumimoji="0" lang="en-GB" altLang="de-DE" sz="900" b="0" i="0" u="none" strike="noStrike" cap="none" normalizeH="0" baseline="0" dirty="0">
              <a:ln>
                <a:noFill/>
              </a:ln>
              <a:solidFill>
                <a:schemeClr val="tx1"/>
              </a:solidFill>
              <a:effectLst/>
              <a:latin typeface="+mn-lt"/>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0" i="0" u="none" strike="noStrike" cap="none" normalizeH="0" baseline="0" dirty="0">
              <a:ln>
                <a:noFill/>
              </a:ln>
              <a:solidFill>
                <a:schemeClr val="tx1"/>
              </a:solidFill>
              <a:effectLst/>
              <a:ea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5.1.2.	</a:t>
            </a:r>
            <a:r>
              <a:rPr kumimoji="0" lang="en-GB" altLang="de-DE" sz="900" b="1" i="0" u="none" strike="noStrike" cap="none" normalizeH="0" baseline="0" dirty="0">
                <a:ln>
                  <a:noFill/>
                </a:ln>
                <a:solidFill>
                  <a:srgbClr val="FF0000"/>
                </a:solidFill>
                <a:effectLst/>
                <a:ea typeface="Times New Roman" panose="02020603050405020304" pitchFamily="18" charset="0"/>
              </a:rPr>
              <a:t>Standard light distribution:</a:t>
            </a:r>
          </a:p>
          <a:p>
            <a:pPr marL="534988" lvl="0" indent="-534988"/>
            <a:r>
              <a:rPr lang="en-GB" altLang="de-DE" sz="900" b="1" dirty="0">
                <a:solidFill>
                  <a:srgbClr val="FF0000"/>
                </a:solidFill>
                <a:ea typeface="Times New Roman" panose="02020603050405020304" pitchFamily="18" charset="0"/>
              </a:rPr>
              <a:t>5.1.2.1.</a:t>
            </a:r>
            <a:r>
              <a:rPr lang="en-GB" altLang="de-DE" sz="900" dirty="0">
                <a:ea typeface="Times New Roman" panose="02020603050405020304" pitchFamily="18" charset="0"/>
              </a:rPr>
              <a:t>	</a:t>
            </a:r>
            <a:r>
              <a:rPr kumimoji="0" lang="en-GB" altLang="de-DE" sz="900" b="0" i="0" u="none" strike="noStrike" cap="none" normalizeH="0" baseline="0" dirty="0">
                <a:ln>
                  <a:noFill/>
                </a:ln>
                <a:solidFill>
                  <a:schemeClr val="tx1"/>
                </a:solidFill>
                <a:effectLst/>
                <a:ea typeface="Times New Roman" panose="02020603050405020304" pitchFamily="18" charset="0"/>
              </a:rPr>
              <a:t>Outside the reference axis and within the angular fields defined in the diagrams in Part A of Annex 2, the intensity of the light emitted by each </a:t>
            </a:r>
            <a:r>
              <a:rPr lang="en-GB" sz="900" b="1" strike="sngStrike" dirty="0">
                <a:solidFill>
                  <a:srgbClr val="FF0000"/>
                </a:solidFill>
              </a:rPr>
              <a:t>lamp</a:t>
            </a:r>
            <a:r>
              <a:rPr lang="en-GB" sz="900" dirty="0"/>
              <a:t> </a:t>
            </a:r>
            <a:r>
              <a:rPr lang="en-GB" sz="900" b="1" dirty="0">
                <a:solidFill>
                  <a:srgbClr val="FF0000"/>
                </a:solidFill>
              </a:rPr>
              <a:t>sample</a:t>
            </a:r>
            <a:r>
              <a:rPr lang="en-GB" sz="900" dirty="0">
                <a:solidFill>
                  <a:srgbClr val="FF0000"/>
                </a:solidFill>
              </a:rPr>
              <a:t> </a:t>
            </a:r>
            <a:r>
              <a:rPr kumimoji="0" lang="en-GB" altLang="de-DE" sz="900" b="0" i="0" u="none" strike="noStrike" cap="none" normalizeH="0" baseline="0" dirty="0">
                <a:ln>
                  <a:noFill/>
                </a:ln>
                <a:solidFill>
                  <a:schemeClr val="tx1"/>
                </a:solidFill>
                <a:effectLst/>
                <a:ea typeface="Times New Roman" panose="02020603050405020304" pitchFamily="18" charset="0"/>
              </a:rPr>
              <a:t>must in each direction corresponding to the points in the table of standard light distribution reproduced in paragraph 2. of Annex 3, be not less than the minimum specified in paragraph 5.1.1., multiplied by the percentage specified in the said table of the direction in question.</a:t>
            </a:r>
            <a:endParaRPr kumimoji="0" lang="en-GB" altLang="de-DE" sz="900" b="0" i="0" u="none" strike="noStrike" cap="none" normalizeH="0" baseline="0" dirty="0">
              <a:ln>
                <a:noFill/>
              </a:ln>
              <a:solidFill>
                <a:schemeClr val="tx1"/>
              </a:solidFill>
              <a:effectLst/>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1" i="0" u="none" strike="noStrike" cap="none" normalizeH="0" baseline="0" dirty="0">
                <a:ln>
                  <a:noFill/>
                </a:ln>
                <a:solidFill>
                  <a:srgbClr val="FF0000"/>
                </a:solidFill>
                <a:effectLst/>
                <a:ea typeface="Times New Roman" panose="02020603050405020304" pitchFamily="18" charset="0"/>
              </a:rPr>
              <a:t>5.1.2.2.</a:t>
            </a:r>
            <a:r>
              <a:rPr lang="en-GB" altLang="de-DE" sz="900" dirty="0">
                <a:ea typeface="Times New Roman" panose="02020603050405020304" pitchFamily="18" charset="0"/>
              </a:rPr>
              <a:t>	</a:t>
            </a:r>
            <a:r>
              <a:rPr kumimoji="0" lang="en-GB" altLang="de-DE" sz="900" b="0" i="0" u="none" strike="noStrike" cap="none" normalizeH="0" baseline="0" dirty="0">
                <a:ln>
                  <a:noFill/>
                </a:ln>
                <a:solidFill>
                  <a:schemeClr val="tx1"/>
                </a:solidFill>
                <a:effectLst/>
                <a:ea typeface="Times New Roman" panose="02020603050405020304" pitchFamily="18" charset="0"/>
              </a:rPr>
              <a:t>Throughout the fields defined in the diagrams in Part A of Annex 2, the luminous intensity of the light emitted must be not less than 0.05 cd for front position lamps and front end-outline marker lamps; </a:t>
            </a: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5.1.3.	</a:t>
            </a:r>
            <a:r>
              <a:rPr kumimoji="0" lang="en-GB" altLang="de-DE" sz="900" b="1" i="0" u="none" strike="noStrike" cap="none" normalizeH="0" baseline="0" dirty="0">
                <a:ln>
                  <a:noFill/>
                </a:ln>
                <a:solidFill>
                  <a:srgbClr val="FF0000"/>
                </a:solidFill>
                <a:effectLst/>
                <a:ea typeface="Times New Roman" panose="02020603050405020304" pitchFamily="18" charset="0"/>
              </a:rPr>
              <a:t>Colour:</a:t>
            </a:r>
          </a:p>
          <a:p>
            <a:pPr marL="534988" marR="0" lvl="0" indent="-534988" algn="l" defTabSz="914400" rtl="0" eaLnBrk="0" fontAlgn="base" latinLnBrk="0" hangingPunct="0">
              <a:lnSpc>
                <a:spcPct val="100000"/>
              </a:lnSpc>
              <a:spcBef>
                <a:spcPct val="0"/>
              </a:spcBef>
              <a:spcAft>
                <a:spcPct val="0"/>
              </a:spcAft>
              <a:buClrTx/>
              <a:buSzTx/>
              <a:buFontTx/>
              <a:buNone/>
              <a:tabLst/>
            </a:pPr>
            <a:r>
              <a:rPr lang="en-GB" altLang="de-DE" sz="900" dirty="0">
                <a:ea typeface="Times New Roman" panose="02020603050405020304" pitchFamily="18" charset="0"/>
              </a:rPr>
              <a:t>	</a:t>
            </a:r>
            <a:r>
              <a:rPr kumimoji="0" lang="en-GB" altLang="de-DE" sz="900" b="0" i="0" u="none" strike="noStrike" cap="none" normalizeH="0" baseline="0" dirty="0">
                <a:ln>
                  <a:noFill/>
                </a:ln>
                <a:solidFill>
                  <a:schemeClr val="tx1"/>
                </a:solidFill>
                <a:effectLst/>
                <a:ea typeface="Times New Roman" panose="02020603050405020304" pitchFamily="18" charset="0"/>
              </a:rPr>
              <a:t>The colour of the light emitted shall be white, however the lamp identified by symbol ‘MA’ may be amber.</a:t>
            </a:r>
          </a:p>
          <a:p>
            <a:pPr marL="534988" lvl="0" indent="-534988"/>
            <a:r>
              <a:rPr lang="en-GB" altLang="de-DE" sz="900" dirty="0">
                <a:ea typeface="Times New Roman" panose="02020603050405020304" pitchFamily="18" charset="0"/>
              </a:rPr>
              <a:t>5.1.4.</a:t>
            </a:r>
            <a:r>
              <a:rPr lang="en-GB" altLang="de-DE" sz="900" b="1" dirty="0">
                <a:solidFill>
                  <a:srgbClr val="FF0000"/>
                </a:solidFill>
                <a:ea typeface="Times New Roman" panose="02020603050405020304" pitchFamily="18" charset="0"/>
              </a:rPr>
              <a:t>	Apparent surface</a:t>
            </a:r>
            <a:r>
              <a:rPr lang="en-GB" altLang="de-DE" sz="900" b="1" dirty="0">
                <a:solidFill>
                  <a:srgbClr val="FF0000"/>
                </a:solidFill>
              </a:rPr>
              <a:t>:</a:t>
            </a:r>
          </a:p>
          <a:p>
            <a:pPr marL="534988" lvl="0" indent="-534988"/>
            <a:r>
              <a:rPr lang="en-GB" altLang="de-DE" sz="900" dirty="0"/>
              <a:t>	</a:t>
            </a:r>
            <a:r>
              <a:rPr lang="en-GB" altLang="de-DE" sz="900" b="1" dirty="0">
                <a:solidFill>
                  <a:srgbClr val="FF0000"/>
                </a:solidFill>
              </a:rPr>
              <a:t>No additional requirements.</a:t>
            </a:r>
          </a:p>
          <a:p>
            <a:pPr marL="534988" lvl="0" indent="-534988"/>
            <a:r>
              <a:rPr lang="en-GB" altLang="de-DE" sz="900" b="1" dirty="0">
                <a:solidFill>
                  <a:srgbClr val="FF0000"/>
                </a:solidFill>
                <a:ea typeface="Times New Roman" panose="02020603050405020304" pitchFamily="18" charset="0"/>
              </a:rPr>
              <a:t>5.1.5.	Measurement</a:t>
            </a:r>
            <a:r>
              <a:rPr lang="en-GB" altLang="de-DE" sz="900" b="1" dirty="0">
                <a:solidFill>
                  <a:srgbClr val="FF0000"/>
                </a:solidFill>
              </a:rPr>
              <a:t>:</a:t>
            </a:r>
          </a:p>
          <a:p>
            <a:pPr marL="534988" lvl="0" indent="-534988"/>
            <a:r>
              <a:rPr lang="en-GB" altLang="de-DE" sz="900" dirty="0"/>
              <a:t>	</a:t>
            </a:r>
            <a:r>
              <a:rPr lang="en-GB" altLang="de-DE" sz="900" b="1" dirty="0">
                <a:solidFill>
                  <a:srgbClr val="FF0000"/>
                </a:solidFill>
              </a:rPr>
              <a:t>No additional requirements.</a:t>
            </a:r>
          </a:p>
          <a:p>
            <a:pPr marL="534988" lvl="0" indent="-534988"/>
            <a:r>
              <a:rPr lang="en-GB" altLang="de-DE" sz="900" b="1" dirty="0">
                <a:solidFill>
                  <a:srgbClr val="FF0000"/>
                </a:solidFill>
              </a:rPr>
              <a:t>5.1.6.	Other requirements:</a:t>
            </a:r>
          </a:p>
          <a:p>
            <a:pPr marL="534988" lvl="0" indent="-534988"/>
            <a:r>
              <a:rPr lang="en-GB" altLang="de-DE" sz="900" b="1" dirty="0">
                <a:solidFill>
                  <a:srgbClr val="FF0000"/>
                </a:solidFill>
              </a:rPr>
              <a:t>	No additional requirements.</a:t>
            </a:r>
          </a:p>
          <a:p>
            <a:pPr marL="534988" lvl="0" indent="-534988"/>
            <a:r>
              <a:rPr lang="en-GB" altLang="de-DE" sz="900" b="1" dirty="0">
                <a:solidFill>
                  <a:srgbClr val="FF0000"/>
                </a:solidFill>
              </a:rPr>
              <a:t>[5.1.7.	Failure provisions:</a:t>
            </a:r>
          </a:p>
          <a:p>
            <a:pPr marL="534988" lvl="0" indent="-534988"/>
            <a:r>
              <a:rPr lang="en-GB" altLang="de-DE" sz="900" b="1" dirty="0">
                <a:solidFill>
                  <a:srgbClr val="FF0000"/>
                </a:solidFill>
              </a:rPr>
              <a:t>	See Par. 4.6.]</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0" i="0" u="none" strike="noStrike" cap="none" normalizeH="0" baseline="0" dirty="0">
              <a:ln>
                <a:noFill/>
              </a:ln>
              <a:solidFill>
                <a:schemeClr val="tx1"/>
              </a:solidFill>
              <a:effectLst/>
            </a:endParaRPr>
          </a:p>
        </p:txBody>
      </p:sp>
      <p:sp>
        <p:nvSpPr>
          <p:cNvPr id="14" name="Rechteck 13">
            <a:extLst>
              <a:ext uri="{FF2B5EF4-FFF2-40B4-BE49-F238E27FC236}">
                <a16:creationId xmlns:a16="http://schemas.microsoft.com/office/drawing/2014/main" id="{E53CCB85-94CD-4806-9909-658DD0B55A4B}"/>
              </a:ext>
            </a:extLst>
          </p:cNvPr>
          <p:cNvSpPr/>
          <p:nvPr/>
        </p:nvSpPr>
        <p:spPr>
          <a:xfrm>
            <a:off x="437323" y="109330"/>
            <a:ext cx="11301672" cy="66000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feld 3">
            <a:extLst>
              <a:ext uri="{FF2B5EF4-FFF2-40B4-BE49-F238E27FC236}">
                <a16:creationId xmlns:a16="http://schemas.microsoft.com/office/drawing/2014/main" id="{7D0B8422-FC5F-4527-A891-842FA068F4E9}"/>
              </a:ext>
            </a:extLst>
          </p:cNvPr>
          <p:cNvSpPr txBox="1"/>
          <p:nvPr/>
        </p:nvSpPr>
        <p:spPr>
          <a:xfrm>
            <a:off x="453006" y="184558"/>
            <a:ext cx="10888910" cy="584775"/>
          </a:xfrm>
          <a:prstGeom prst="rect">
            <a:avLst/>
          </a:prstGeom>
          <a:noFill/>
        </p:spPr>
        <p:txBody>
          <a:bodyPr wrap="square" rtlCol="0">
            <a:spAutoFit/>
          </a:bodyPr>
          <a:lstStyle/>
          <a:p>
            <a:r>
              <a:rPr lang="en-GB" sz="1600" b="1" dirty="0"/>
              <a:t>Regulation No. 148 [LSD] – Stage II</a:t>
            </a:r>
          </a:p>
          <a:p>
            <a:r>
              <a:rPr lang="en-GB" sz="1600" b="1" dirty="0"/>
              <a:t>Draft Proposal Part 5. – Par. 5.1.</a:t>
            </a:r>
          </a:p>
        </p:txBody>
      </p:sp>
      <p:sp>
        <p:nvSpPr>
          <p:cNvPr id="6" name="Textfeld 5">
            <a:extLst>
              <a:ext uri="{FF2B5EF4-FFF2-40B4-BE49-F238E27FC236}">
                <a16:creationId xmlns:a16="http://schemas.microsoft.com/office/drawing/2014/main" id="{4B77080E-B583-4E0A-A106-5EE309C201AE}"/>
              </a:ext>
            </a:extLst>
          </p:cNvPr>
          <p:cNvSpPr txBox="1"/>
          <p:nvPr/>
        </p:nvSpPr>
        <p:spPr>
          <a:xfrm>
            <a:off x="1961201" y="779184"/>
            <a:ext cx="2189526" cy="276999"/>
          </a:xfrm>
          <a:prstGeom prst="rect">
            <a:avLst/>
          </a:prstGeom>
          <a:noFill/>
        </p:spPr>
        <p:txBody>
          <a:bodyPr wrap="square" rtlCol="0">
            <a:spAutoFit/>
          </a:bodyPr>
          <a:lstStyle/>
          <a:p>
            <a:pPr algn="ctr"/>
            <a:r>
              <a:rPr lang="en-GB" sz="1200" b="1" dirty="0"/>
              <a:t>Existing Text</a:t>
            </a:r>
          </a:p>
        </p:txBody>
      </p:sp>
      <p:sp>
        <p:nvSpPr>
          <p:cNvPr id="7" name="Textfeld 6">
            <a:extLst>
              <a:ext uri="{FF2B5EF4-FFF2-40B4-BE49-F238E27FC236}">
                <a16:creationId xmlns:a16="http://schemas.microsoft.com/office/drawing/2014/main" id="{C3837C94-65C1-4342-87C8-050C2F18A7F0}"/>
              </a:ext>
            </a:extLst>
          </p:cNvPr>
          <p:cNvSpPr txBox="1"/>
          <p:nvPr/>
        </p:nvSpPr>
        <p:spPr>
          <a:xfrm>
            <a:off x="7965976" y="779184"/>
            <a:ext cx="2189526" cy="276999"/>
          </a:xfrm>
          <a:prstGeom prst="rect">
            <a:avLst/>
          </a:prstGeom>
          <a:noFill/>
        </p:spPr>
        <p:txBody>
          <a:bodyPr wrap="square" rtlCol="0">
            <a:spAutoFit/>
          </a:bodyPr>
          <a:lstStyle/>
          <a:p>
            <a:pPr algn="ctr"/>
            <a:r>
              <a:rPr lang="en-GB" sz="1200" b="1" dirty="0"/>
              <a:t>New Text</a:t>
            </a:r>
          </a:p>
        </p:txBody>
      </p:sp>
      <p:cxnSp>
        <p:nvCxnSpPr>
          <p:cNvPr id="9" name="Gerader Verbinder 8">
            <a:extLst>
              <a:ext uri="{FF2B5EF4-FFF2-40B4-BE49-F238E27FC236}">
                <a16:creationId xmlns:a16="http://schemas.microsoft.com/office/drawing/2014/main" id="{FF97CE65-8C00-43EB-9E90-43DEE51EF5C6}"/>
              </a:ext>
            </a:extLst>
          </p:cNvPr>
          <p:cNvCxnSpPr/>
          <p:nvPr/>
        </p:nvCxnSpPr>
        <p:spPr>
          <a:xfrm>
            <a:off x="5938988" y="1012879"/>
            <a:ext cx="0" cy="5830511"/>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0" name="Tabelle 9">
            <a:extLst>
              <a:ext uri="{FF2B5EF4-FFF2-40B4-BE49-F238E27FC236}">
                <a16:creationId xmlns:a16="http://schemas.microsoft.com/office/drawing/2014/main" id="{F7668C46-D188-4822-9546-C70BABFDD2A0}"/>
              </a:ext>
            </a:extLst>
          </p:cNvPr>
          <p:cNvGraphicFramePr>
            <a:graphicFrameLocks noGrp="1"/>
          </p:cNvGraphicFramePr>
          <p:nvPr>
            <p:extLst>
              <p:ext uri="{D42A27DB-BD31-4B8C-83A1-F6EECF244321}">
                <p14:modId xmlns:p14="http://schemas.microsoft.com/office/powerpoint/2010/main" val="3522171352"/>
              </p:ext>
            </p:extLst>
          </p:nvPr>
        </p:nvGraphicFramePr>
        <p:xfrm>
          <a:off x="948464" y="1821147"/>
          <a:ext cx="4676774" cy="1340035"/>
        </p:xfrm>
        <a:graphic>
          <a:graphicData uri="http://schemas.openxmlformats.org/drawingml/2006/table">
            <a:tbl>
              <a:tblPr>
                <a:tableStyleId>{5C22544A-7EE6-4342-B048-85BDC9FD1C3A}</a:tableStyleId>
              </a:tblPr>
              <a:tblGrid>
                <a:gridCol w="1991486">
                  <a:extLst>
                    <a:ext uri="{9D8B030D-6E8A-4147-A177-3AD203B41FA5}">
                      <a16:colId xmlns:a16="http://schemas.microsoft.com/office/drawing/2014/main" val="764759801"/>
                    </a:ext>
                  </a:extLst>
                </a:gridCol>
                <a:gridCol w="932138">
                  <a:extLst>
                    <a:ext uri="{9D8B030D-6E8A-4147-A177-3AD203B41FA5}">
                      <a16:colId xmlns:a16="http://schemas.microsoft.com/office/drawing/2014/main" val="4071756379"/>
                    </a:ext>
                  </a:extLst>
                </a:gridCol>
                <a:gridCol w="876575">
                  <a:extLst>
                    <a:ext uri="{9D8B030D-6E8A-4147-A177-3AD203B41FA5}">
                      <a16:colId xmlns:a16="http://schemas.microsoft.com/office/drawing/2014/main" val="1633854893"/>
                    </a:ext>
                  </a:extLst>
                </a:gridCol>
                <a:gridCol w="876575">
                  <a:extLst>
                    <a:ext uri="{9D8B030D-6E8A-4147-A177-3AD203B41FA5}">
                      <a16:colId xmlns:a16="http://schemas.microsoft.com/office/drawing/2014/main" val="1682122190"/>
                    </a:ext>
                  </a:extLst>
                </a:gridCol>
              </a:tblGrid>
              <a:tr h="241652">
                <a:tc rowSpan="2">
                  <a:txBody>
                    <a:bodyPr/>
                    <a:lstStyle/>
                    <a:p>
                      <a:pPr marL="71755" marR="71755">
                        <a:lnSpc>
                          <a:spcPts val="1000"/>
                        </a:lnSpc>
                        <a:spcBef>
                          <a:spcPts val="400"/>
                        </a:spcBef>
                        <a:spcAft>
                          <a:spcPts val="400"/>
                        </a:spcAft>
                      </a:pPr>
                      <a:r>
                        <a:rPr lang="en-GB" sz="800" dirty="0">
                          <a:effectLst/>
                        </a:rPr>
                        <a:t> </a:t>
                      </a:r>
                      <a:endParaRPr lang="de-DE" sz="1000" dirty="0">
                        <a:effectLst/>
                        <a:latin typeface="Times New Roman" panose="02020603050405020304" pitchFamily="18" charset="0"/>
                        <a:ea typeface="Times New Roman" panose="02020603050405020304" pitchFamily="18" charset="0"/>
                      </a:endParaRPr>
                    </a:p>
                  </a:txBody>
                  <a:tcPr marL="0" marR="0" marT="0" marB="0" anchor="b"/>
                </a:tc>
                <a:tc rowSpan="2">
                  <a:txBody>
                    <a:bodyPr/>
                    <a:lstStyle/>
                    <a:p>
                      <a:pPr marL="71755" marR="71755" algn="r">
                        <a:lnSpc>
                          <a:spcPts val="1000"/>
                        </a:lnSpc>
                        <a:spcBef>
                          <a:spcPts val="400"/>
                        </a:spcBef>
                        <a:spcAft>
                          <a:spcPts val="400"/>
                        </a:spcAft>
                      </a:pPr>
                      <a:r>
                        <a:rPr lang="en-GB" sz="800" dirty="0">
                          <a:effectLst/>
                        </a:rPr>
                        <a:t>Minimum luminous intensity in HV (values in cd)</a:t>
                      </a:r>
                      <a:endParaRPr lang="de-DE" sz="1000" dirty="0">
                        <a:effectLst/>
                        <a:latin typeface="Times New Roman" panose="02020603050405020304" pitchFamily="18" charset="0"/>
                        <a:ea typeface="Times New Roman" panose="02020603050405020304" pitchFamily="18" charset="0"/>
                      </a:endParaRPr>
                    </a:p>
                  </a:txBody>
                  <a:tcPr marL="0" marR="0" marT="0" marB="0" anchor="b"/>
                </a:tc>
                <a:tc gridSpan="2">
                  <a:txBody>
                    <a:bodyPr/>
                    <a:lstStyle/>
                    <a:p>
                      <a:pPr marL="71755" marR="71755" algn="r">
                        <a:lnSpc>
                          <a:spcPts val="1000"/>
                        </a:lnSpc>
                        <a:spcBef>
                          <a:spcPts val="400"/>
                        </a:spcBef>
                        <a:spcAft>
                          <a:spcPts val="400"/>
                        </a:spcAft>
                      </a:pPr>
                      <a:r>
                        <a:rPr lang="en-GB" sz="800">
                          <a:effectLst/>
                        </a:rPr>
                        <a:t>Maximum luminous intensity in any direction when used as (values in cd)</a:t>
                      </a:r>
                      <a:endParaRPr lang="de-DE" sz="1000">
                        <a:effectLst/>
                        <a:latin typeface="Times New Roman" panose="02020603050405020304" pitchFamily="18" charset="0"/>
                        <a:ea typeface="Times New Roman" panose="02020603050405020304" pitchFamily="18" charset="0"/>
                      </a:endParaRPr>
                    </a:p>
                  </a:txBody>
                  <a:tcPr marL="0" marR="0" marT="0" marB="0" anchor="b"/>
                </a:tc>
                <a:tc hMerge="1">
                  <a:txBody>
                    <a:bodyPr/>
                    <a:lstStyle/>
                    <a:p>
                      <a:endParaRPr lang="de-DE"/>
                    </a:p>
                  </a:txBody>
                  <a:tcPr/>
                </a:tc>
                <a:extLst>
                  <a:ext uri="{0D108BD9-81ED-4DB2-BD59-A6C34878D82A}">
                    <a16:rowId xmlns:a16="http://schemas.microsoft.com/office/drawing/2014/main" val="4284532033"/>
                  </a:ext>
                </a:extLst>
              </a:tr>
              <a:tr h="409442">
                <a:tc vMerge="1">
                  <a:txBody>
                    <a:bodyPr/>
                    <a:lstStyle/>
                    <a:p>
                      <a:endParaRPr lang="de-DE"/>
                    </a:p>
                  </a:txBody>
                  <a:tcPr/>
                </a:tc>
                <a:tc vMerge="1">
                  <a:txBody>
                    <a:bodyPr/>
                    <a:lstStyle/>
                    <a:p>
                      <a:endParaRPr lang="de-DE"/>
                    </a:p>
                  </a:txBody>
                  <a:tcPr/>
                </a:tc>
                <a:tc>
                  <a:txBody>
                    <a:bodyPr/>
                    <a:lstStyle/>
                    <a:p>
                      <a:pPr marL="71755" marR="71755" algn="r">
                        <a:lnSpc>
                          <a:spcPts val="1000"/>
                        </a:lnSpc>
                        <a:spcBef>
                          <a:spcPts val="400"/>
                        </a:spcBef>
                        <a:spcAft>
                          <a:spcPts val="400"/>
                        </a:spcAft>
                      </a:pPr>
                      <a:r>
                        <a:rPr lang="en-GB" sz="800">
                          <a:effectLst/>
                        </a:rPr>
                        <a:t>A single lamp</a:t>
                      </a:r>
                      <a:endParaRPr lang="de-DE"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000"/>
                        </a:lnSpc>
                        <a:spcBef>
                          <a:spcPts val="400"/>
                        </a:spcBef>
                        <a:spcAft>
                          <a:spcPts val="400"/>
                        </a:spcAft>
                      </a:pPr>
                      <a:r>
                        <a:rPr lang="en-GB" sz="800">
                          <a:effectLst/>
                        </a:rPr>
                        <a:t>A lamp marked "D" </a:t>
                      </a:r>
                      <a:r>
                        <a:rPr lang="en-GB" sz="800" spc="-10">
                          <a:effectLst/>
                        </a:rPr>
                        <a:t>(paragraph 3.3.2.5.2.)</a:t>
                      </a:r>
                      <a:endParaRPr lang="de-DE"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2366363217"/>
                  </a:ext>
                </a:extLst>
              </a:tr>
              <a:tr h="219878">
                <a:tc>
                  <a:txBody>
                    <a:bodyPr/>
                    <a:lstStyle/>
                    <a:p>
                      <a:pPr marL="71755" marR="71755">
                        <a:lnSpc>
                          <a:spcPts val="1100"/>
                        </a:lnSpc>
                        <a:spcBef>
                          <a:spcPts val="200"/>
                        </a:spcBef>
                        <a:spcAft>
                          <a:spcPts val="200"/>
                        </a:spcAft>
                      </a:pPr>
                      <a:r>
                        <a:rPr lang="en-GB" sz="900" dirty="0">
                          <a:effectLst/>
                        </a:rPr>
                        <a:t>Front position lamps, front end-outline marker lamp, A or AM</a:t>
                      </a:r>
                      <a:endParaRPr lang="de-DE" sz="10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rPr>
                        <a:t>4</a:t>
                      </a:r>
                      <a:endParaRPr lang="de-DE" sz="10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rPr>
                        <a:t>140</a:t>
                      </a:r>
                      <a:endParaRPr lang="de-DE" sz="10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rPr>
                        <a:t>70</a:t>
                      </a:r>
                      <a:endParaRPr lang="de-DE" sz="10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592893879"/>
                  </a:ext>
                </a:extLst>
              </a:tr>
              <a:tr h="128938">
                <a:tc>
                  <a:txBody>
                    <a:bodyPr/>
                    <a:lstStyle/>
                    <a:p>
                      <a:pPr marL="71755" marR="71755">
                        <a:lnSpc>
                          <a:spcPts val="1100"/>
                        </a:lnSpc>
                        <a:spcBef>
                          <a:spcPts val="200"/>
                        </a:spcBef>
                        <a:spcAft>
                          <a:spcPts val="200"/>
                        </a:spcAft>
                      </a:pPr>
                      <a:r>
                        <a:rPr lang="fr-FR" sz="900">
                          <a:effectLst/>
                        </a:rPr>
                        <a:t>Front position lamps (motorcycle), MA</a:t>
                      </a:r>
                      <a:endParaRPr lang="de-DE" sz="10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rPr>
                        <a:t>4</a:t>
                      </a:r>
                      <a:endParaRPr lang="de-DE" sz="10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rPr>
                        <a:t>140</a:t>
                      </a:r>
                      <a:endParaRPr lang="de-DE" sz="10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rPr>
                        <a:t>N.A.</a:t>
                      </a:r>
                      <a:endParaRPr lang="de-DE" sz="10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921705017"/>
                  </a:ext>
                </a:extLst>
              </a:tr>
              <a:tr h="224147">
                <a:tc>
                  <a:txBody>
                    <a:bodyPr/>
                    <a:lstStyle/>
                    <a:p>
                      <a:pPr marL="71755" marR="71755">
                        <a:lnSpc>
                          <a:spcPts val="1100"/>
                        </a:lnSpc>
                        <a:spcBef>
                          <a:spcPts val="200"/>
                        </a:spcBef>
                        <a:spcAft>
                          <a:spcPts val="200"/>
                        </a:spcAft>
                      </a:pPr>
                      <a:r>
                        <a:rPr lang="en-GB" sz="900" dirty="0">
                          <a:effectLst/>
                        </a:rPr>
                        <a:t>Front position lamps A incorporated in a headlamp or in a front fog lamp</a:t>
                      </a:r>
                      <a:endParaRPr lang="de-DE" sz="10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rPr>
                        <a:t>4</a:t>
                      </a:r>
                      <a:endParaRPr lang="de-DE" sz="10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rPr>
                        <a:t>140</a:t>
                      </a:r>
                      <a:endParaRPr lang="de-DE" sz="10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rPr>
                        <a:t>N.A.</a:t>
                      </a:r>
                      <a:endParaRPr lang="de-DE" sz="10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4112512320"/>
                  </a:ext>
                </a:extLst>
              </a:tr>
            </a:tbl>
          </a:graphicData>
        </a:graphic>
      </p:graphicFrame>
      <p:graphicFrame>
        <p:nvGraphicFramePr>
          <p:cNvPr id="12" name="Tabelle 11">
            <a:extLst>
              <a:ext uri="{FF2B5EF4-FFF2-40B4-BE49-F238E27FC236}">
                <a16:creationId xmlns:a16="http://schemas.microsoft.com/office/drawing/2014/main" id="{59175245-3F70-4B4F-BFA9-87EF1CD3B6DB}"/>
              </a:ext>
            </a:extLst>
          </p:cNvPr>
          <p:cNvGraphicFramePr>
            <a:graphicFrameLocks noGrp="1"/>
          </p:cNvGraphicFramePr>
          <p:nvPr>
            <p:extLst>
              <p:ext uri="{D42A27DB-BD31-4B8C-83A1-F6EECF244321}">
                <p14:modId xmlns:p14="http://schemas.microsoft.com/office/powerpoint/2010/main" val="1914927678"/>
              </p:ext>
            </p:extLst>
          </p:nvPr>
        </p:nvGraphicFramePr>
        <p:xfrm>
          <a:off x="6894372" y="1803047"/>
          <a:ext cx="4676774" cy="1360828"/>
        </p:xfrm>
        <a:graphic>
          <a:graphicData uri="http://schemas.openxmlformats.org/drawingml/2006/table">
            <a:tbl>
              <a:tblPr>
                <a:tableStyleId>{5C22544A-7EE6-4342-B048-85BDC9FD1C3A}</a:tableStyleId>
              </a:tblPr>
              <a:tblGrid>
                <a:gridCol w="1991486">
                  <a:extLst>
                    <a:ext uri="{9D8B030D-6E8A-4147-A177-3AD203B41FA5}">
                      <a16:colId xmlns:a16="http://schemas.microsoft.com/office/drawing/2014/main" val="764759801"/>
                    </a:ext>
                  </a:extLst>
                </a:gridCol>
                <a:gridCol w="932138">
                  <a:extLst>
                    <a:ext uri="{9D8B030D-6E8A-4147-A177-3AD203B41FA5}">
                      <a16:colId xmlns:a16="http://schemas.microsoft.com/office/drawing/2014/main" val="4071756379"/>
                    </a:ext>
                  </a:extLst>
                </a:gridCol>
                <a:gridCol w="876575">
                  <a:extLst>
                    <a:ext uri="{9D8B030D-6E8A-4147-A177-3AD203B41FA5}">
                      <a16:colId xmlns:a16="http://schemas.microsoft.com/office/drawing/2014/main" val="1633854893"/>
                    </a:ext>
                  </a:extLst>
                </a:gridCol>
                <a:gridCol w="876575">
                  <a:extLst>
                    <a:ext uri="{9D8B030D-6E8A-4147-A177-3AD203B41FA5}">
                      <a16:colId xmlns:a16="http://schemas.microsoft.com/office/drawing/2014/main" val="1682122190"/>
                    </a:ext>
                  </a:extLst>
                </a:gridCol>
              </a:tblGrid>
              <a:tr h="251850">
                <a:tc rowSpan="2">
                  <a:txBody>
                    <a:bodyPr/>
                    <a:lstStyle/>
                    <a:p>
                      <a:pPr marL="71755" marR="71755">
                        <a:lnSpc>
                          <a:spcPts val="1000"/>
                        </a:lnSpc>
                        <a:spcBef>
                          <a:spcPts val="400"/>
                        </a:spcBef>
                        <a:spcAft>
                          <a:spcPts val="400"/>
                        </a:spcAft>
                      </a:pPr>
                      <a:r>
                        <a:rPr lang="en-GB" sz="800" dirty="0">
                          <a:effectLst/>
                        </a:rPr>
                        <a:t> </a:t>
                      </a:r>
                      <a:endParaRPr lang="de-DE" sz="1000" dirty="0">
                        <a:effectLst/>
                        <a:latin typeface="Times New Roman" panose="02020603050405020304" pitchFamily="18" charset="0"/>
                        <a:ea typeface="Times New Roman" panose="02020603050405020304" pitchFamily="18" charset="0"/>
                      </a:endParaRPr>
                    </a:p>
                  </a:txBody>
                  <a:tcPr marL="0" marR="0" marT="0" marB="0" anchor="b"/>
                </a:tc>
                <a:tc rowSpan="2">
                  <a:txBody>
                    <a:bodyPr/>
                    <a:lstStyle/>
                    <a:p>
                      <a:pPr marL="71755" marR="71755" algn="r">
                        <a:lnSpc>
                          <a:spcPts val="1000"/>
                        </a:lnSpc>
                        <a:spcBef>
                          <a:spcPts val="400"/>
                        </a:spcBef>
                        <a:spcAft>
                          <a:spcPts val="400"/>
                        </a:spcAft>
                      </a:pPr>
                      <a:r>
                        <a:rPr lang="en-GB" sz="800">
                          <a:effectLst/>
                        </a:rPr>
                        <a:t>Minimum luminous intensity in HV (values in cd)</a:t>
                      </a:r>
                      <a:endParaRPr lang="de-DE" sz="1000">
                        <a:effectLst/>
                        <a:latin typeface="Times New Roman" panose="02020603050405020304" pitchFamily="18" charset="0"/>
                        <a:ea typeface="Times New Roman" panose="02020603050405020304" pitchFamily="18" charset="0"/>
                      </a:endParaRPr>
                    </a:p>
                  </a:txBody>
                  <a:tcPr marL="0" marR="0" marT="0" marB="0" anchor="b"/>
                </a:tc>
                <a:tc gridSpan="2">
                  <a:txBody>
                    <a:bodyPr/>
                    <a:lstStyle/>
                    <a:p>
                      <a:pPr marL="71755" marR="71755" algn="r">
                        <a:lnSpc>
                          <a:spcPts val="1000"/>
                        </a:lnSpc>
                        <a:spcBef>
                          <a:spcPts val="400"/>
                        </a:spcBef>
                        <a:spcAft>
                          <a:spcPts val="400"/>
                        </a:spcAft>
                      </a:pPr>
                      <a:r>
                        <a:rPr lang="en-GB" sz="800">
                          <a:effectLst/>
                        </a:rPr>
                        <a:t>Maximum luminous intensity in any direction when used as (values in cd)</a:t>
                      </a:r>
                      <a:endParaRPr lang="de-DE" sz="1000">
                        <a:effectLst/>
                        <a:latin typeface="Times New Roman" panose="02020603050405020304" pitchFamily="18" charset="0"/>
                        <a:ea typeface="Times New Roman" panose="02020603050405020304" pitchFamily="18" charset="0"/>
                      </a:endParaRPr>
                    </a:p>
                  </a:txBody>
                  <a:tcPr marL="0" marR="0" marT="0" marB="0" anchor="b"/>
                </a:tc>
                <a:tc hMerge="1">
                  <a:txBody>
                    <a:bodyPr/>
                    <a:lstStyle/>
                    <a:p>
                      <a:endParaRPr lang="de-DE"/>
                    </a:p>
                  </a:txBody>
                  <a:tcPr/>
                </a:tc>
                <a:extLst>
                  <a:ext uri="{0D108BD9-81ED-4DB2-BD59-A6C34878D82A}">
                    <a16:rowId xmlns:a16="http://schemas.microsoft.com/office/drawing/2014/main" val="4284532033"/>
                  </a:ext>
                </a:extLst>
              </a:tr>
              <a:tr h="426721">
                <a:tc vMerge="1">
                  <a:txBody>
                    <a:bodyPr/>
                    <a:lstStyle/>
                    <a:p>
                      <a:endParaRPr lang="de-DE"/>
                    </a:p>
                  </a:txBody>
                  <a:tcPr/>
                </a:tc>
                <a:tc vMerge="1">
                  <a:txBody>
                    <a:bodyPr/>
                    <a:lstStyle/>
                    <a:p>
                      <a:endParaRPr lang="de-DE"/>
                    </a:p>
                  </a:txBody>
                  <a:tcPr/>
                </a:tc>
                <a:tc>
                  <a:txBody>
                    <a:bodyPr/>
                    <a:lstStyle/>
                    <a:p>
                      <a:pPr marL="71755" marR="71755" algn="r">
                        <a:lnSpc>
                          <a:spcPts val="1000"/>
                        </a:lnSpc>
                        <a:spcBef>
                          <a:spcPts val="400"/>
                        </a:spcBef>
                        <a:spcAft>
                          <a:spcPts val="400"/>
                        </a:spcAft>
                      </a:pPr>
                      <a:r>
                        <a:rPr lang="en-GB" sz="800">
                          <a:effectLst/>
                        </a:rPr>
                        <a:t>A single lamp</a:t>
                      </a:r>
                      <a:endParaRPr lang="de-DE"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000"/>
                        </a:lnSpc>
                        <a:spcBef>
                          <a:spcPts val="400"/>
                        </a:spcBef>
                        <a:spcAft>
                          <a:spcPts val="400"/>
                        </a:spcAft>
                      </a:pPr>
                      <a:r>
                        <a:rPr lang="en-GB" sz="800">
                          <a:effectLst/>
                        </a:rPr>
                        <a:t>A lamp marked "D" </a:t>
                      </a:r>
                      <a:r>
                        <a:rPr lang="en-GB" sz="800" spc="-10">
                          <a:effectLst/>
                        </a:rPr>
                        <a:t>(paragraph 3.3.2.5.2.)</a:t>
                      </a:r>
                      <a:endParaRPr lang="de-DE"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2366363217"/>
                  </a:ext>
                </a:extLst>
              </a:tr>
              <a:tr h="229157">
                <a:tc>
                  <a:txBody>
                    <a:bodyPr/>
                    <a:lstStyle/>
                    <a:p>
                      <a:pPr marL="71755" marR="71755">
                        <a:lnSpc>
                          <a:spcPts val="1100"/>
                        </a:lnSpc>
                        <a:spcBef>
                          <a:spcPts val="200"/>
                        </a:spcBef>
                        <a:spcAft>
                          <a:spcPts val="200"/>
                        </a:spcAft>
                      </a:pPr>
                      <a:r>
                        <a:rPr lang="en-GB" sz="900" dirty="0">
                          <a:effectLst/>
                        </a:rPr>
                        <a:t>Front position lamps, front end-outline marker lamp, A or AM</a:t>
                      </a:r>
                      <a:endParaRPr lang="de-DE" sz="10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rPr>
                        <a:t>4</a:t>
                      </a:r>
                      <a:endParaRPr lang="de-DE" sz="10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rPr>
                        <a:t>140</a:t>
                      </a:r>
                      <a:endParaRPr lang="de-DE" sz="10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rPr>
                        <a:t>70</a:t>
                      </a:r>
                      <a:endParaRPr lang="de-DE" sz="10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592893879"/>
                  </a:ext>
                </a:extLst>
              </a:tr>
              <a:tr h="134379">
                <a:tc>
                  <a:txBody>
                    <a:bodyPr/>
                    <a:lstStyle/>
                    <a:p>
                      <a:pPr marL="71755" marR="71755">
                        <a:lnSpc>
                          <a:spcPts val="1100"/>
                        </a:lnSpc>
                        <a:spcBef>
                          <a:spcPts val="200"/>
                        </a:spcBef>
                        <a:spcAft>
                          <a:spcPts val="200"/>
                        </a:spcAft>
                      </a:pPr>
                      <a:r>
                        <a:rPr lang="fr-FR" sz="900">
                          <a:effectLst/>
                        </a:rPr>
                        <a:t>Front position lamps (motorcycle), MA</a:t>
                      </a:r>
                      <a:endParaRPr lang="de-DE" sz="10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rPr>
                        <a:t>4</a:t>
                      </a:r>
                      <a:endParaRPr lang="de-DE" sz="10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rPr>
                        <a:t>140</a:t>
                      </a:r>
                      <a:endParaRPr lang="de-DE" sz="10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rPr>
                        <a:t>N.A.</a:t>
                      </a:r>
                      <a:endParaRPr lang="de-DE" sz="10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921705017"/>
                  </a:ext>
                </a:extLst>
              </a:tr>
              <a:tr h="233607">
                <a:tc>
                  <a:txBody>
                    <a:bodyPr/>
                    <a:lstStyle/>
                    <a:p>
                      <a:pPr marL="71755" marR="71755">
                        <a:lnSpc>
                          <a:spcPts val="1100"/>
                        </a:lnSpc>
                        <a:spcBef>
                          <a:spcPts val="200"/>
                        </a:spcBef>
                        <a:spcAft>
                          <a:spcPts val="200"/>
                        </a:spcAft>
                      </a:pPr>
                      <a:r>
                        <a:rPr lang="en-GB" sz="900" dirty="0">
                          <a:effectLst/>
                        </a:rPr>
                        <a:t>Front position lamps A incorporated in a headlamp or in a front fog lamp</a:t>
                      </a:r>
                      <a:endParaRPr lang="de-DE" sz="10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rPr>
                        <a:t>4</a:t>
                      </a:r>
                      <a:endParaRPr lang="de-DE" sz="10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rPr>
                        <a:t>140</a:t>
                      </a:r>
                      <a:endParaRPr lang="de-DE" sz="10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rPr>
                        <a:t>N.A.</a:t>
                      </a:r>
                      <a:endParaRPr lang="de-DE" sz="10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4112512320"/>
                  </a:ext>
                </a:extLst>
              </a:tr>
            </a:tbl>
          </a:graphicData>
        </a:graphic>
      </p:graphicFrame>
      <p:sp>
        <p:nvSpPr>
          <p:cNvPr id="15" name="Textfeld 14">
            <a:extLst>
              <a:ext uri="{FF2B5EF4-FFF2-40B4-BE49-F238E27FC236}">
                <a16:creationId xmlns:a16="http://schemas.microsoft.com/office/drawing/2014/main" id="{4B77080E-B583-4E0A-A106-5EE309C201AE}"/>
              </a:ext>
            </a:extLst>
          </p:cNvPr>
          <p:cNvSpPr txBox="1"/>
          <p:nvPr/>
        </p:nvSpPr>
        <p:spPr>
          <a:xfrm>
            <a:off x="5123500" y="212601"/>
            <a:ext cx="6596829" cy="461665"/>
          </a:xfrm>
          <a:prstGeom prst="rect">
            <a:avLst/>
          </a:prstGeom>
          <a:noFill/>
        </p:spPr>
        <p:txBody>
          <a:bodyPr wrap="square" rtlCol="0">
            <a:spAutoFit/>
          </a:bodyPr>
          <a:lstStyle/>
          <a:p>
            <a:pPr algn="r"/>
            <a:r>
              <a:rPr lang="en-GB" sz="2400" b="1" dirty="0"/>
              <a:t>Front position &amp; front end-outline marker lamps</a:t>
            </a:r>
          </a:p>
        </p:txBody>
      </p:sp>
      <p:sp>
        <p:nvSpPr>
          <p:cNvPr id="16" name="CasellaDiTesto 3">
            <a:extLst>
              <a:ext uri="{FF2B5EF4-FFF2-40B4-BE49-F238E27FC236}">
                <a16:creationId xmlns:a16="http://schemas.microsoft.com/office/drawing/2014/main" id="{FDC3B19E-EA10-42DE-B29F-323C1BC01F71}"/>
              </a:ext>
            </a:extLst>
          </p:cNvPr>
          <p:cNvSpPr txBox="1"/>
          <p:nvPr/>
        </p:nvSpPr>
        <p:spPr>
          <a:xfrm>
            <a:off x="63546" y="6433487"/>
            <a:ext cx="2060818" cy="369332"/>
          </a:xfrm>
          <a:prstGeom prst="rect">
            <a:avLst/>
          </a:prstGeom>
          <a:noFill/>
          <a:ln w="28575">
            <a:solidFill>
              <a:srgbClr val="00B0F0"/>
            </a:solidFill>
          </a:ln>
        </p:spPr>
        <p:txBody>
          <a:bodyPr wrap="square" rtlCol="0">
            <a:spAutoFit/>
          </a:bodyPr>
          <a:lstStyle/>
          <a:p>
            <a:pPr algn="r"/>
            <a:r>
              <a:rPr lang="it-IT" b="1" dirty="0">
                <a:solidFill>
                  <a:srgbClr val="00B0F0"/>
                </a:solidFill>
              </a:rPr>
              <a:t>GTBWGSL 426 Rev1</a:t>
            </a:r>
          </a:p>
        </p:txBody>
      </p:sp>
      <p:sp>
        <p:nvSpPr>
          <p:cNvPr id="2" name="Foliennummernplatzhalter 1">
            <a:extLst>
              <a:ext uri="{FF2B5EF4-FFF2-40B4-BE49-F238E27FC236}">
                <a16:creationId xmlns:a16="http://schemas.microsoft.com/office/drawing/2014/main" id="{D02422D0-1B0A-4856-93E3-D948B4CABA57}"/>
              </a:ext>
            </a:extLst>
          </p:cNvPr>
          <p:cNvSpPr>
            <a:spLocks noGrp="1"/>
          </p:cNvSpPr>
          <p:nvPr>
            <p:ph type="sldNum" sz="quarter" idx="12"/>
          </p:nvPr>
        </p:nvSpPr>
        <p:spPr/>
        <p:txBody>
          <a:bodyPr/>
          <a:lstStyle/>
          <a:p>
            <a:fld id="{3DDA233D-74E5-4871-94A0-ADA1F49F7BE0}" type="slidenum">
              <a:rPr lang="de-DE" smtClean="0"/>
              <a:t>2</a:t>
            </a:fld>
            <a:endParaRPr lang="de-DE" dirty="0"/>
          </a:p>
        </p:txBody>
      </p:sp>
      <p:sp>
        <p:nvSpPr>
          <p:cNvPr id="17" name="Rechteck 16">
            <a:extLst>
              <a:ext uri="{FF2B5EF4-FFF2-40B4-BE49-F238E27FC236}">
                <a16:creationId xmlns:a16="http://schemas.microsoft.com/office/drawing/2014/main" id="{63DBDBCF-DBE0-40F7-8A38-15D4DC32DBE1}"/>
              </a:ext>
            </a:extLst>
          </p:cNvPr>
          <p:cNvSpPr/>
          <p:nvPr/>
        </p:nvSpPr>
        <p:spPr>
          <a:xfrm>
            <a:off x="8970548" y="5363617"/>
            <a:ext cx="2958218" cy="1384995"/>
          </a:xfrm>
          <a:prstGeom prst="rect">
            <a:avLst/>
          </a:prstGeom>
          <a:ln>
            <a:solidFill>
              <a:schemeClr val="accent6">
                <a:lumMod val="50000"/>
              </a:schemeClr>
            </a:solidFill>
          </a:ln>
        </p:spPr>
        <p:txBody>
          <a:bodyPr wrap="square">
            <a:spAutoFit/>
          </a:bodyPr>
          <a:lstStyle/>
          <a:p>
            <a:r>
              <a:rPr lang="en-GB" sz="1200" i="1" dirty="0">
                <a:solidFill>
                  <a:schemeClr val="accent6">
                    <a:lumMod val="50000"/>
                  </a:schemeClr>
                </a:solidFill>
              </a:rPr>
              <a:t>For the time being add a paragraph in each function with reference to paragraph 4.6. !</a:t>
            </a:r>
          </a:p>
          <a:p>
            <a:r>
              <a:rPr lang="en-GB" sz="1200" i="1" dirty="0">
                <a:solidFill>
                  <a:schemeClr val="accent6">
                    <a:lumMod val="50000"/>
                  </a:schemeClr>
                </a:solidFill>
              </a:rPr>
              <a:t>Independent of a future common solution for failure provisions, it could be generally handled in one place only (paragraph 4.6.) – or to split the requirements for each function into the relevant sub-paragraph 5.x.7.?</a:t>
            </a:r>
            <a:endParaRPr lang="de-DE" sz="1200" i="1" dirty="0">
              <a:solidFill>
                <a:schemeClr val="accent6">
                  <a:lumMod val="50000"/>
                </a:schemeClr>
              </a:solidFill>
            </a:endParaRPr>
          </a:p>
        </p:txBody>
      </p:sp>
      <p:sp>
        <p:nvSpPr>
          <p:cNvPr id="18" name="Rechteck 17">
            <a:extLst>
              <a:ext uri="{FF2B5EF4-FFF2-40B4-BE49-F238E27FC236}">
                <a16:creationId xmlns:a16="http://schemas.microsoft.com/office/drawing/2014/main" id="{8AC202A9-9117-439E-869E-E66A04D69F20}"/>
              </a:ext>
            </a:extLst>
          </p:cNvPr>
          <p:cNvSpPr/>
          <p:nvPr/>
        </p:nvSpPr>
        <p:spPr>
          <a:xfrm>
            <a:off x="6366512" y="5909204"/>
            <a:ext cx="2223757" cy="293821"/>
          </a:xfrm>
          <a:prstGeom prst="rect">
            <a:avLst/>
          </a:prstGeom>
          <a:no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9" name="Verbinder: gewinkelt 18">
            <a:extLst>
              <a:ext uri="{FF2B5EF4-FFF2-40B4-BE49-F238E27FC236}">
                <a16:creationId xmlns:a16="http://schemas.microsoft.com/office/drawing/2014/main" id="{4BB4F952-F4DC-4576-9869-A6CBCBFADECC}"/>
              </a:ext>
            </a:extLst>
          </p:cNvPr>
          <p:cNvCxnSpPr>
            <a:cxnSpLocks/>
            <a:stCxn id="18" idx="3"/>
            <a:endCxn id="17" idx="1"/>
          </p:cNvCxnSpPr>
          <p:nvPr/>
        </p:nvCxnSpPr>
        <p:spPr>
          <a:xfrm>
            <a:off x="8590269" y="6056115"/>
            <a:ext cx="380279" cy="12700"/>
          </a:xfrm>
          <a:prstGeom prst="bentConnector3">
            <a:avLst>
              <a:gd name="adj1" fmla="val 50000"/>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Rechteck 19">
            <a:extLst>
              <a:ext uri="{FF2B5EF4-FFF2-40B4-BE49-F238E27FC236}">
                <a16:creationId xmlns:a16="http://schemas.microsoft.com/office/drawing/2014/main" id="{BF4A719E-4C6D-45E2-BDC2-02E679505C3B}"/>
              </a:ext>
            </a:extLst>
          </p:cNvPr>
          <p:cNvSpPr/>
          <p:nvPr/>
        </p:nvSpPr>
        <p:spPr>
          <a:xfrm>
            <a:off x="4565471" y="116165"/>
            <a:ext cx="442758" cy="646331"/>
          </a:xfrm>
          <a:prstGeom prst="rect">
            <a:avLst/>
          </a:prstGeom>
          <a:noFill/>
        </p:spPr>
        <p:txBody>
          <a:bodyPr wrap="square" lIns="91440" tIns="45720" rIns="91440" bIns="45720">
            <a:spAutoFit/>
          </a:bodyPr>
          <a:lstStyle/>
          <a:p>
            <a:pPr algn="ctr"/>
            <a:r>
              <a:rPr lang="en-GB" sz="3600" b="1" spc="50" dirty="0">
                <a:ln w="19050" cmpd="sng">
                  <a:solidFill>
                    <a:srgbClr val="FF0000"/>
                  </a:solidFill>
                  <a:prstDash val="solid"/>
                </a:ln>
                <a:solidFill>
                  <a:srgbClr val="FFFF00"/>
                </a:solidFill>
                <a:effectLst>
                  <a:glow rad="38100">
                    <a:schemeClr val="accent1">
                      <a:alpha val="40000"/>
                    </a:schemeClr>
                  </a:glow>
                </a:effectLst>
                <a:latin typeface="Arial" panose="020B0604020202020204" pitchFamily="34" charset="0"/>
                <a:cs typeface="Arial" panose="020B0604020202020204" pitchFamily="34" charset="0"/>
              </a:rPr>
              <a:t>?</a:t>
            </a:r>
          </a:p>
        </p:txBody>
      </p:sp>
      <p:sp>
        <p:nvSpPr>
          <p:cNvPr id="21" name="Rechteck 20">
            <a:extLst>
              <a:ext uri="{FF2B5EF4-FFF2-40B4-BE49-F238E27FC236}">
                <a16:creationId xmlns:a16="http://schemas.microsoft.com/office/drawing/2014/main" id="{B4455A42-508F-4A6E-B117-934EBA270E3B}"/>
              </a:ext>
            </a:extLst>
          </p:cNvPr>
          <p:cNvSpPr/>
          <p:nvPr/>
        </p:nvSpPr>
        <p:spPr>
          <a:xfrm>
            <a:off x="6383461" y="4669032"/>
            <a:ext cx="5336868" cy="414696"/>
          </a:xfrm>
          <a:prstGeom prst="rect">
            <a:avLst/>
          </a:prstGeom>
          <a:no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Rechteck 21">
            <a:extLst>
              <a:ext uri="{FF2B5EF4-FFF2-40B4-BE49-F238E27FC236}">
                <a16:creationId xmlns:a16="http://schemas.microsoft.com/office/drawing/2014/main" id="{14566CDF-DF51-4713-BEFB-F2F01238D88B}"/>
              </a:ext>
            </a:extLst>
          </p:cNvPr>
          <p:cNvSpPr/>
          <p:nvPr/>
        </p:nvSpPr>
        <p:spPr>
          <a:xfrm>
            <a:off x="2778316" y="5708327"/>
            <a:ext cx="2958218" cy="830997"/>
          </a:xfrm>
          <a:prstGeom prst="rect">
            <a:avLst/>
          </a:prstGeom>
          <a:ln>
            <a:solidFill>
              <a:schemeClr val="accent6">
                <a:lumMod val="50000"/>
              </a:schemeClr>
            </a:solidFill>
          </a:ln>
        </p:spPr>
        <p:txBody>
          <a:bodyPr wrap="square">
            <a:spAutoFit/>
          </a:bodyPr>
          <a:lstStyle/>
          <a:p>
            <a:r>
              <a:rPr lang="en-GB" sz="1200" i="1" dirty="0">
                <a:solidFill>
                  <a:schemeClr val="accent6">
                    <a:lumMod val="50000"/>
                  </a:schemeClr>
                </a:solidFill>
              </a:rPr>
              <a:t>Is a special paragraph “colour” necessary in the device Regulation as all the colour requirements are in the installation Regulations?</a:t>
            </a:r>
            <a:endParaRPr lang="de-DE" sz="1200" i="1" dirty="0">
              <a:solidFill>
                <a:schemeClr val="accent6">
                  <a:lumMod val="50000"/>
                </a:schemeClr>
              </a:solidFill>
            </a:endParaRPr>
          </a:p>
        </p:txBody>
      </p:sp>
      <p:cxnSp>
        <p:nvCxnSpPr>
          <p:cNvPr id="23" name="Verbinder: gewinkelt 22">
            <a:extLst>
              <a:ext uri="{FF2B5EF4-FFF2-40B4-BE49-F238E27FC236}">
                <a16:creationId xmlns:a16="http://schemas.microsoft.com/office/drawing/2014/main" id="{4876B30B-7080-4294-A33E-39C657D22665}"/>
              </a:ext>
            </a:extLst>
          </p:cNvPr>
          <p:cNvCxnSpPr>
            <a:cxnSpLocks/>
            <a:stCxn id="21" idx="1"/>
            <a:endCxn id="22" idx="3"/>
          </p:cNvCxnSpPr>
          <p:nvPr/>
        </p:nvCxnSpPr>
        <p:spPr>
          <a:xfrm rot="10800000" flipV="1">
            <a:off x="5736535" y="4876380"/>
            <a:ext cx="646927" cy="1247446"/>
          </a:xfrm>
          <a:prstGeom prst="bentConnector3">
            <a:avLst>
              <a:gd name="adj1" fmla="val 50000"/>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9376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
            <a:extLst>
              <a:ext uri="{FF2B5EF4-FFF2-40B4-BE49-F238E27FC236}">
                <a16:creationId xmlns:a16="http://schemas.microsoft.com/office/drawing/2014/main" id="{D3AEBC03-8D65-4BE9-A46E-0A41ADC93A73}"/>
              </a:ext>
            </a:extLst>
          </p:cNvPr>
          <p:cNvSpPr>
            <a:spLocks noChangeArrowheads="1"/>
          </p:cNvSpPr>
          <p:nvPr/>
        </p:nvSpPr>
        <p:spPr bwMode="auto">
          <a:xfrm>
            <a:off x="6317403" y="1057504"/>
            <a:ext cx="5551200" cy="5691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kumimoji="0" lang="en-GB" altLang="de-DE" sz="900" b="0" i="0" u="none" strike="noStrike" cap="none" normalizeH="0" baseline="0" dirty="0">
                <a:ln>
                  <a:noFill/>
                </a:ln>
                <a:solidFill>
                  <a:schemeClr val="tx1"/>
                </a:solidFill>
                <a:effectLst/>
                <a:ea typeface="Times New Roman" panose="02020603050405020304" pitchFamily="18" charset="0"/>
              </a:rPr>
              <a:t>5.2.	</a:t>
            </a:r>
            <a:r>
              <a:rPr kumimoji="0" lang="en-GB" altLang="de-DE" sz="900" b="1" i="0" u="none" strike="noStrike" cap="none" normalizeH="0" baseline="0" dirty="0">
                <a:ln>
                  <a:noFill/>
                </a:ln>
                <a:solidFill>
                  <a:srgbClr val="FF0000"/>
                </a:solidFill>
                <a:effectLst/>
                <a:ea typeface="Times New Roman" panose="02020603050405020304" pitchFamily="18" charset="0"/>
              </a:rPr>
              <a:t>Rear position lamps (</a:t>
            </a:r>
            <a:r>
              <a:rPr lang="en-GB" altLang="de-DE" sz="900" b="1" dirty="0">
                <a:solidFill>
                  <a:srgbClr val="FF0000"/>
                </a:solidFill>
                <a:ea typeface="Times New Roman" panose="02020603050405020304" pitchFamily="18" charset="0"/>
              </a:rPr>
              <a:t>R1, R2, MR</a:t>
            </a:r>
            <a:r>
              <a:rPr kumimoji="0" lang="en-GB" altLang="de-DE" sz="900" b="1" i="0" u="none" strike="noStrike" cap="none" normalizeH="0" baseline="0" dirty="0">
                <a:ln>
                  <a:noFill/>
                </a:ln>
                <a:solidFill>
                  <a:srgbClr val="FF0000"/>
                </a:solidFill>
                <a:effectLst/>
                <a:ea typeface="Times New Roman" panose="02020603050405020304" pitchFamily="18" charset="0"/>
              </a:rPr>
              <a:t>) and rear end-outline marker lamps, (</a:t>
            </a:r>
            <a:r>
              <a:rPr lang="en-GB" altLang="de-DE" sz="900" b="1" dirty="0">
                <a:solidFill>
                  <a:srgbClr val="FF0000"/>
                </a:solidFill>
                <a:ea typeface="Times New Roman" panose="02020603050405020304" pitchFamily="18" charset="0"/>
              </a:rPr>
              <a:t>RM1, RM2</a:t>
            </a:r>
            <a:r>
              <a:rPr kumimoji="0" lang="en-GB" altLang="de-DE" sz="900" b="1" i="0" u="none" strike="noStrike" cap="none" normalizeH="0" baseline="0" dirty="0">
                <a:ln>
                  <a:noFill/>
                </a:ln>
                <a:solidFill>
                  <a:srgbClr val="FF0000"/>
                </a:solidFill>
                <a:effectLst/>
                <a:ea typeface="Times New Roman" panose="02020603050405020304" pitchFamily="18" charset="0"/>
              </a:rPr>
              <a:t>)</a:t>
            </a:r>
            <a:endParaRPr kumimoji="0" lang="en-GB" altLang="de-DE" sz="900" b="1" i="0" u="none" strike="noStrike" cap="none" normalizeH="0" baseline="0" dirty="0">
              <a:ln>
                <a:noFill/>
              </a:ln>
              <a:solidFill>
                <a:srgbClr val="FF0000"/>
              </a:solidFill>
              <a:effectLst/>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5.2.1.	</a:t>
            </a:r>
            <a:r>
              <a:rPr kumimoji="0" lang="en-GB" altLang="de-DE" sz="900" b="1" i="0" u="none" strike="noStrike" cap="none" normalizeH="0" baseline="0" dirty="0">
                <a:ln>
                  <a:noFill/>
                </a:ln>
                <a:solidFill>
                  <a:srgbClr val="FF0000"/>
                </a:solidFill>
                <a:effectLst/>
                <a:ea typeface="Times New Roman" panose="02020603050405020304" pitchFamily="18" charset="0"/>
              </a:rPr>
              <a:t>Luminous intensity:</a:t>
            </a:r>
          </a:p>
          <a:p>
            <a:pPr marL="534988" lvl="0" indent="-534988"/>
            <a:r>
              <a:rPr lang="en-GB" altLang="de-DE" sz="900" dirty="0">
                <a:ea typeface="Times New Roman" panose="02020603050405020304" pitchFamily="18" charset="0"/>
              </a:rPr>
              <a:t>	</a:t>
            </a:r>
            <a:r>
              <a:rPr kumimoji="0" lang="en-GB" altLang="de-DE" sz="900" b="0" i="0" u="none" strike="noStrike" cap="none" normalizeH="0" baseline="0" dirty="0">
                <a:ln>
                  <a:noFill/>
                </a:ln>
                <a:solidFill>
                  <a:schemeClr val="tx1"/>
                </a:solidFill>
                <a:effectLst/>
                <a:ea typeface="Times New Roman" panose="02020603050405020304" pitchFamily="18" charset="0"/>
              </a:rPr>
              <a:t>The light emitted by each of the two </a:t>
            </a:r>
            <a:r>
              <a:rPr lang="en-GB" sz="900" b="1" strike="sngStrike" dirty="0">
                <a:solidFill>
                  <a:srgbClr val="FF0000"/>
                </a:solidFill>
              </a:rPr>
              <a:t>lamps</a:t>
            </a:r>
            <a:r>
              <a:rPr lang="en-GB" sz="900" dirty="0"/>
              <a:t> </a:t>
            </a:r>
            <a:r>
              <a:rPr lang="en-GB" sz="900" b="1" dirty="0">
                <a:solidFill>
                  <a:srgbClr val="FF0000"/>
                </a:solidFill>
              </a:rPr>
              <a:t>samples</a:t>
            </a:r>
            <a:r>
              <a:rPr lang="en-GB" sz="900" dirty="0">
                <a:solidFill>
                  <a:srgbClr val="FF0000"/>
                </a:solidFill>
              </a:rPr>
              <a:t> </a:t>
            </a:r>
            <a:r>
              <a:rPr kumimoji="0" lang="en-GB" altLang="de-DE" sz="900" b="0" i="0" u="none" strike="noStrike" cap="none" normalizeH="0" baseline="0" dirty="0">
                <a:ln>
                  <a:noFill/>
                </a:ln>
                <a:solidFill>
                  <a:schemeClr val="tx1"/>
                </a:solidFill>
                <a:effectLst/>
                <a:ea typeface="Times New Roman" panose="02020603050405020304" pitchFamily="18" charset="0"/>
              </a:rPr>
              <a:t>supplied shall meet the requirements in Table 4.</a:t>
            </a:r>
            <a:endParaRPr kumimoji="0" lang="en-GB" altLang="de-DE" sz="9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lvl="0" indent="-534988"/>
            <a:r>
              <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r>
              <a:rPr kumimoji="0" lang="en-GB" altLang="de-DE" sz="900" b="1" i="0" u="none" strike="noStrike" cap="none" normalizeH="0" baseline="0" dirty="0">
                <a:ln>
                  <a:noFill/>
                </a:ln>
                <a:solidFill>
                  <a:srgbClr val="FF0000"/>
                </a:solidFill>
                <a:effectLst/>
                <a:latin typeface="+mn-lt"/>
                <a:cs typeface="Times New Roman" panose="02020603050405020304" pitchFamily="18" charset="0"/>
              </a:rPr>
              <a:t>Table 4: </a:t>
            </a:r>
            <a:r>
              <a:rPr kumimoji="0" lang="en-GB" altLang="de-DE" sz="900" b="1" i="0" u="none" strike="noStrike" cap="none" normalizeH="0" baseline="0" dirty="0">
                <a:ln>
                  <a:noFill/>
                </a:ln>
                <a:solidFill>
                  <a:schemeClr val="tx1"/>
                </a:solidFill>
                <a:effectLst/>
                <a:latin typeface="+mn-lt"/>
                <a:cs typeface="Times New Roman" panose="02020603050405020304" pitchFamily="18" charset="0"/>
              </a:rPr>
              <a:t>Luminous intensities for rear position and </a:t>
            </a:r>
            <a:r>
              <a:rPr lang="en-GB" altLang="de-DE" sz="900" b="1" dirty="0">
                <a:latin typeface="+mn-lt"/>
                <a:cs typeface="Times New Roman" panose="02020603050405020304" pitchFamily="18" charset="0"/>
              </a:rPr>
              <a:t>rear end-outline </a:t>
            </a:r>
            <a:r>
              <a:rPr kumimoji="0" lang="en-GB" altLang="de-DE" sz="900" b="1" i="0" u="none" strike="noStrike" cap="none" normalizeH="0" baseline="0" dirty="0">
                <a:ln>
                  <a:noFill/>
                </a:ln>
                <a:solidFill>
                  <a:schemeClr val="tx1"/>
                </a:solidFill>
                <a:effectLst/>
                <a:latin typeface="+mn-lt"/>
                <a:cs typeface="Times New Roman" panose="02020603050405020304" pitchFamily="18" charset="0"/>
              </a:rPr>
              <a:t>marker lamps</a:t>
            </a:r>
            <a:endParaRPr kumimoji="0" lang="en-GB" altLang="de-DE" sz="900" b="0" i="0" u="none" strike="noStrike" cap="none" normalizeH="0" baseline="0" dirty="0">
              <a:ln>
                <a:noFill/>
              </a:ln>
              <a:solidFill>
                <a:schemeClr val="tx1"/>
              </a:solidFill>
              <a:effectLst/>
              <a:latin typeface="+mn-lt"/>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0" i="0" u="none" strike="noStrike" cap="none" normalizeH="0" baseline="0" dirty="0">
              <a:ln>
                <a:noFill/>
              </a:ln>
              <a:solidFill>
                <a:schemeClr val="tx1"/>
              </a:solidFill>
              <a:effectLst/>
              <a:ea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5.2.2.	</a:t>
            </a:r>
            <a:r>
              <a:rPr kumimoji="0" lang="en-GB" altLang="de-DE" sz="900" b="1" i="0" u="none" strike="noStrike" cap="none" normalizeH="0" baseline="0" dirty="0">
                <a:ln>
                  <a:noFill/>
                </a:ln>
                <a:solidFill>
                  <a:srgbClr val="FF0000"/>
                </a:solidFill>
                <a:effectLst/>
                <a:ea typeface="Times New Roman" panose="02020603050405020304" pitchFamily="18" charset="0"/>
              </a:rPr>
              <a:t>Standard light distribution:</a:t>
            </a:r>
          </a:p>
          <a:p>
            <a:pPr marL="534988" lvl="0" indent="-534988"/>
            <a:r>
              <a:rPr lang="en-GB" altLang="de-DE" sz="900" b="1" dirty="0">
                <a:solidFill>
                  <a:srgbClr val="FF0000"/>
                </a:solidFill>
                <a:ea typeface="Times New Roman" panose="02020603050405020304" pitchFamily="18" charset="0"/>
              </a:rPr>
              <a:t>5.2.2.1.</a:t>
            </a:r>
            <a:r>
              <a:rPr lang="en-GB" altLang="de-DE" sz="900" dirty="0">
                <a:ea typeface="Times New Roman" panose="02020603050405020304" pitchFamily="18" charset="0"/>
              </a:rPr>
              <a:t>	Outside the reference axis and within the angular fields defined in the diagrams in Part A of Annex 2, the intensity of the light emitted by each </a:t>
            </a:r>
            <a:r>
              <a:rPr lang="en-GB" sz="900" b="1" strike="sngStrike" dirty="0">
                <a:solidFill>
                  <a:srgbClr val="FF0000"/>
                </a:solidFill>
              </a:rPr>
              <a:t>lamp</a:t>
            </a:r>
            <a:r>
              <a:rPr lang="en-GB" sz="900" dirty="0"/>
              <a:t> </a:t>
            </a:r>
            <a:r>
              <a:rPr lang="en-GB" sz="900" b="1" dirty="0">
                <a:solidFill>
                  <a:srgbClr val="FF0000"/>
                </a:solidFill>
              </a:rPr>
              <a:t>sample</a:t>
            </a:r>
            <a:r>
              <a:rPr lang="en-GB" sz="900" dirty="0">
                <a:solidFill>
                  <a:srgbClr val="FF0000"/>
                </a:solidFill>
              </a:rPr>
              <a:t> </a:t>
            </a:r>
            <a:r>
              <a:rPr lang="en-GB" altLang="de-DE" sz="900" dirty="0">
                <a:ea typeface="Times New Roman" panose="02020603050405020304" pitchFamily="18" charset="0"/>
              </a:rPr>
              <a:t>must in each direction corresponding to the points in the table of standard light distribution reproduced in paragraph 2.</a:t>
            </a:r>
            <a:r>
              <a:rPr lang="en-GB" altLang="de-DE" sz="900" b="1" dirty="0">
                <a:solidFill>
                  <a:srgbClr val="FF0000"/>
                </a:solidFill>
                <a:ea typeface="Times New Roman" panose="02020603050405020304" pitchFamily="18" charset="0"/>
              </a:rPr>
              <a:t>1.</a:t>
            </a:r>
            <a:r>
              <a:rPr lang="en-GB" altLang="de-DE" sz="900" dirty="0">
                <a:ea typeface="Times New Roman" panose="02020603050405020304" pitchFamily="18" charset="0"/>
              </a:rPr>
              <a:t> of Annex 3, be not less than the minimum specified in paragraph 5.2.1., multiplied by the percentage specified in the said table for of the direction in question.</a:t>
            </a:r>
            <a:endParaRPr kumimoji="0" lang="en-GB" altLang="de-DE" sz="900" b="0" i="0" u="none" strike="noStrike" cap="none" normalizeH="0" baseline="0" dirty="0">
              <a:ln>
                <a:noFill/>
              </a:ln>
              <a:solidFill>
                <a:schemeClr val="tx1"/>
              </a:solidFill>
              <a:effectLst/>
            </a:endParaRPr>
          </a:p>
          <a:p>
            <a:pPr marL="534988" lvl="0" indent="-534988"/>
            <a:r>
              <a:rPr kumimoji="0" lang="en-GB" altLang="de-DE" sz="900" b="1" i="0" u="none" strike="noStrike" cap="none" normalizeH="0" baseline="0" dirty="0">
                <a:ln>
                  <a:noFill/>
                </a:ln>
                <a:solidFill>
                  <a:srgbClr val="FF0000"/>
                </a:solidFill>
                <a:effectLst/>
                <a:ea typeface="Times New Roman" panose="02020603050405020304" pitchFamily="18" charset="0"/>
              </a:rPr>
              <a:t>5.2.2.2.</a:t>
            </a:r>
            <a:r>
              <a:rPr lang="en-GB" altLang="de-DE" sz="900" dirty="0">
                <a:ea typeface="Times New Roman" panose="02020603050405020304" pitchFamily="18" charset="0"/>
              </a:rPr>
              <a:t>	However, a luminous intensity of 60 cd shall be permitted for rear position lamps reciprocally incorporated with stop lamps below a plane forming an angle of 5° with and downward from the horizontal plane; </a:t>
            </a:r>
            <a:endParaRPr kumimoji="0" lang="en-GB" altLang="de-DE" sz="900" b="0" i="0" u="none" strike="noStrike" cap="none" normalizeH="0" baseline="0" dirty="0">
              <a:ln>
                <a:noFill/>
              </a:ln>
              <a:solidFill>
                <a:schemeClr val="tx1"/>
              </a:solidFill>
              <a:effectLst/>
              <a:ea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5.2.3.	</a:t>
            </a:r>
            <a:r>
              <a:rPr kumimoji="0" lang="en-GB" altLang="de-DE" sz="900" b="1" i="0" u="none" strike="noStrike" cap="none" normalizeH="0" baseline="0" dirty="0">
                <a:ln>
                  <a:noFill/>
                </a:ln>
                <a:solidFill>
                  <a:srgbClr val="FF0000"/>
                </a:solidFill>
                <a:effectLst/>
                <a:ea typeface="Times New Roman" panose="02020603050405020304" pitchFamily="18" charset="0"/>
              </a:rPr>
              <a:t>Colour:</a:t>
            </a:r>
          </a:p>
          <a:p>
            <a:pPr marL="534988" lvl="0" indent="-534988"/>
            <a:r>
              <a:rPr lang="en-GB" altLang="de-DE" sz="900" dirty="0">
                <a:ea typeface="Times New Roman" panose="02020603050405020304" pitchFamily="18" charset="0"/>
              </a:rPr>
              <a:t>	The colour of light emitted shall be red.</a:t>
            </a:r>
            <a:br>
              <a:rPr lang="en-GB" altLang="de-DE" sz="900" dirty="0">
                <a:ea typeface="Times New Roman" panose="02020603050405020304" pitchFamily="18" charset="0"/>
              </a:rPr>
            </a:br>
            <a:r>
              <a:rPr lang="en-GB" altLang="de-DE" sz="900" strike="sngStrike" dirty="0">
                <a:solidFill>
                  <a:srgbClr val="FF0000"/>
                </a:solidFill>
                <a:ea typeface="Times New Roman" panose="02020603050405020304" pitchFamily="18" charset="0"/>
              </a:rPr>
              <a:t>This requirement shall also apply within the range of variable luminous intensity produced by:</a:t>
            </a:r>
          </a:p>
          <a:p>
            <a:pPr marL="992188" lvl="1" indent="-449263"/>
            <a:r>
              <a:rPr lang="en-GB" altLang="de-DE" sz="900" strike="sngStrike" dirty="0">
                <a:solidFill>
                  <a:srgbClr val="FF0000"/>
                </a:solidFill>
                <a:ea typeface="Times New Roman" panose="02020603050405020304" pitchFamily="18" charset="0"/>
              </a:rPr>
              <a:t>(a)	Rear position lamps of category R2;</a:t>
            </a:r>
          </a:p>
          <a:p>
            <a:pPr marL="992188" lvl="1" indent="-449263"/>
            <a:r>
              <a:rPr lang="en-GB" altLang="de-DE" sz="900" strike="sngStrike" dirty="0">
                <a:solidFill>
                  <a:srgbClr val="FF0000"/>
                </a:solidFill>
                <a:ea typeface="Times New Roman" panose="02020603050405020304" pitchFamily="18" charset="0"/>
              </a:rPr>
              <a:t>(b)	Rear end-outline marker lamps of category RM2.</a:t>
            </a:r>
          </a:p>
          <a:p>
            <a:pPr marL="534988" lvl="0" indent="-534988"/>
            <a:r>
              <a:rPr lang="en-GB" altLang="de-DE" sz="900" dirty="0">
                <a:ea typeface="Times New Roman" panose="02020603050405020304" pitchFamily="18" charset="0"/>
              </a:rPr>
              <a:t>5.2.4.</a:t>
            </a:r>
            <a:r>
              <a:rPr lang="en-GB" altLang="de-DE" sz="900" b="1" dirty="0">
                <a:solidFill>
                  <a:srgbClr val="FF0000"/>
                </a:solidFill>
                <a:ea typeface="Times New Roman" panose="02020603050405020304" pitchFamily="18" charset="0"/>
              </a:rPr>
              <a:t>	Apparent surface</a:t>
            </a:r>
            <a:r>
              <a:rPr lang="en-GB" altLang="de-DE" sz="900" b="1" dirty="0">
                <a:solidFill>
                  <a:srgbClr val="FF0000"/>
                </a:solidFill>
              </a:rPr>
              <a:t>:</a:t>
            </a:r>
          </a:p>
          <a:p>
            <a:pPr marL="534988" lvl="0" indent="-534988"/>
            <a:r>
              <a:rPr lang="en-GB" altLang="de-DE" sz="900" dirty="0"/>
              <a:t>	</a:t>
            </a:r>
            <a:r>
              <a:rPr lang="en-GB" altLang="de-DE" sz="900" b="1" dirty="0">
                <a:solidFill>
                  <a:srgbClr val="FF0000"/>
                </a:solidFill>
              </a:rPr>
              <a:t>No additional requirements.</a:t>
            </a:r>
          </a:p>
          <a:p>
            <a:pPr marL="534988" lvl="0" indent="-534988"/>
            <a:r>
              <a:rPr lang="en-GB" altLang="de-DE" sz="900" dirty="0">
                <a:ea typeface="Times New Roman" panose="02020603050405020304" pitchFamily="18" charset="0"/>
              </a:rPr>
              <a:t>5.2.5.</a:t>
            </a:r>
            <a:r>
              <a:rPr lang="en-GB" altLang="de-DE" sz="900" b="1" dirty="0">
                <a:solidFill>
                  <a:srgbClr val="FF0000"/>
                </a:solidFill>
                <a:ea typeface="Times New Roman" panose="02020603050405020304" pitchFamily="18" charset="0"/>
              </a:rPr>
              <a:t>	Measurement</a:t>
            </a:r>
            <a:r>
              <a:rPr lang="en-GB" altLang="de-DE" sz="900" b="1" dirty="0">
                <a:solidFill>
                  <a:srgbClr val="FF0000"/>
                </a:solidFill>
              </a:rPr>
              <a:t>:</a:t>
            </a:r>
          </a:p>
          <a:p>
            <a:pPr marL="534988" lvl="0" indent="-534988"/>
            <a:r>
              <a:rPr lang="en-GB" altLang="de-DE" sz="900" dirty="0"/>
              <a:t>	</a:t>
            </a:r>
            <a:r>
              <a:rPr lang="en-GB" altLang="de-DE" sz="900" b="1" dirty="0">
                <a:solidFill>
                  <a:srgbClr val="FF0000"/>
                </a:solidFill>
              </a:rPr>
              <a:t>No additional requirements.</a:t>
            </a:r>
          </a:p>
          <a:p>
            <a:pPr marL="534988" lvl="0" indent="-534988"/>
            <a:r>
              <a:rPr lang="en-GB" altLang="de-DE" sz="900" b="1" dirty="0">
                <a:solidFill>
                  <a:srgbClr val="FF0000"/>
                </a:solidFill>
              </a:rPr>
              <a:t>5.2.6.	Other requirements:</a:t>
            </a:r>
          </a:p>
          <a:p>
            <a:pPr marL="534988" lvl="0" indent="-534988"/>
            <a:r>
              <a:rPr lang="en-GB" altLang="de-DE" sz="900" b="1" dirty="0">
                <a:solidFill>
                  <a:srgbClr val="FF0000"/>
                </a:solidFill>
              </a:rPr>
              <a:t>	No additional requirements.</a:t>
            </a:r>
          </a:p>
          <a:p>
            <a:pPr marL="534988" lvl="0" indent="-534988"/>
            <a:r>
              <a:rPr lang="en-GB" altLang="de-DE" sz="900" b="1" dirty="0">
                <a:solidFill>
                  <a:srgbClr val="FF0000"/>
                </a:solidFill>
              </a:rPr>
              <a:t>[5.2.7.	Failure provisions:</a:t>
            </a:r>
          </a:p>
          <a:p>
            <a:pPr marL="534988" lvl="0" indent="-534988"/>
            <a:r>
              <a:rPr lang="en-GB" altLang="de-DE" sz="900" b="1" dirty="0">
                <a:solidFill>
                  <a:srgbClr val="FF0000"/>
                </a:solidFill>
              </a:rPr>
              <a:t>	See Par. 4.6.]</a:t>
            </a:r>
          </a:p>
          <a:p>
            <a:pPr marL="534988" lvl="0" indent="-534988"/>
            <a:endParaRPr lang="en-GB" altLang="de-DE" sz="900" b="1" dirty="0">
              <a:solidFill>
                <a:srgbClr val="FF0000"/>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0" i="0" u="none" strike="noStrike" cap="none" normalizeH="0" baseline="0" dirty="0">
              <a:ln>
                <a:noFill/>
              </a:ln>
              <a:solidFill>
                <a:schemeClr val="tx1"/>
              </a:solidFill>
              <a:effectLst/>
            </a:endParaRPr>
          </a:p>
        </p:txBody>
      </p:sp>
      <p:sp>
        <p:nvSpPr>
          <p:cNvPr id="11" name="Rectangle 1">
            <a:extLst>
              <a:ext uri="{FF2B5EF4-FFF2-40B4-BE49-F238E27FC236}">
                <a16:creationId xmlns:a16="http://schemas.microsoft.com/office/drawing/2014/main" id="{B116A1AB-9019-4EE9-B6F9-819E95FFE457}"/>
              </a:ext>
            </a:extLst>
          </p:cNvPr>
          <p:cNvSpPr>
            <a:spLocks noChangeArrowheads="1"/>
          </p:cNvSpPr>
          <p:nvPr/>
        </p:nvSpPr>
        <p:spPr bwMode="auto">
          <a:xfrm>
            <a:off x="371495" y="1041647"/>
            <a:ext cx="5368939" cy="5512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lang="en-GB" altLang="de-DE" sz="900" dirty="0">
                <a:ea typeface="Times New Roman" panose="02020603050405020304" pitchFamily="18" charset="0"/>
              </a:rPr>
              <a:t>5.2.	TECHNICAL REQUIREMENTS CONCERNING REAR POSITION LAMPS (SYMBOLS R1, R2, MR) AND REAR END-OUTLINE MARKER LAMPS (SYMBOLS RM1, RM2)</a:t>
            </a:r>
          </a:p>
          <a:p>
            <a:pPr marL="534988" lvl="0" indent="-534988"/>
            <a:r>
              <a:rPr lang="en-GB" altLang="de-DE" sz="900" dirty="0">
                <a:ea typeface="Times New Roman" panose="02020603050405020304" pitchFamily="18" charset="0"/>
              </a:rPr>
              <a:t>5.2.1.	The light emitted by each of the two lamps supplied shall meet the requirements in Table 4.</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lvl="0"/>
            <a:r>
              <a:rPr kumimoji="0" lang="en-GB" altLang="de-DE" sz="900" b="0" i="0" u="none" strike="noStrike" cap="none" normalizeH="0" baseline="0" dirty="0">
                <a:ln>
                  <a:noFill/>
                </a:ln>
                <a:solidFill>
                  <a:schemeClr val="tx1"/>
                </a:solidFill>
                <a:effectLst/>
                <a:latin typeface="+mn-lt"/>
                <a:cs typeface="Times New Roman" panose="02020603050405020304" pitchFamily="18" charset="0"/>
              </a:rPr>
              <a:t>Table 4: </a:t>
            </a:r>
            <a:r>
              <a:rPr lang="en-GB" altLang="de-DE" sz="900" dirty="0">
                <a:latin typeface="+mn-lt"/>
                <a:cs typeface="Times New Roman" panose="02020603050405020304" pitchFamily="18" charset="0"/>
              </a:rPr>
              <a:t>Luminous intensities for rear position and </a:t>
            </a:r>
            <a:r>
              <a:rPr lang="en-GB" altLang="de-DE" sz="900" dirty="0">
                <a:cs typeface="Times New Roman" panose="02020603050405020304" pitchFamily="18" charset="0"/>
              </a:rPr>
              <a:t>rear </a:t>
            </a:r>
            <a:r>
              <a:rPr lang="en-GB" altLang="de-DE" sz="900" dirty="0">
                <a:latin typeface="+mn-lt"/>
                <a:cs typeface="Times New Roman" panose="02020603050405020304" pitchFamily="18" charset="0"/>
              </a:rPr>
              <a:t>end-outline marker lamps</a:t>
            </a:r>
            <a:r>
              <a:rPr kumimoji="0" lang="en-GB" altLang="de-DE" sz="9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lvl="0" indent="-534988"/>
            <a:r>
              <a:rPr lang="en-GB" altLang="de-DE" sz="900" dirty="0">
                <a:ea typeface="Times New Roman" panose="02020603050405020304" pitchFamily="18" charset="0"/>
              </a:rPr>
              <a:t>5.2.2.	Outside the reference axis and within the angular fields defined in the diagrams in Part A of Annex 2, the intensity of the light emitted by each lamp must in each direction corresponding to the points in the table of standard light distribution reproduced in paragraph 2. of Annex 3, be not less than the minimum specified in paragraph 5.2.1., multiplied by the percentage specified in the said table for the direction in question.</a:t>
            </a:r>
          </a:p>
          <a:p>
            <a:pPr marL="534988" lvl="0" indent="-534988"/>
            <a:r>
              <a:rPr lang="en-GB" altLang="de-DE" sz="900" dirty="0">
                <a:ea typeface="Times New Roman" panose="02020603050405020304" pitchFamily="18" charset="0"/>
              </a:rPr>
              <a:t>5.2.3.	However, a luminous intensity of 60 cd shall be permitted for rear position lamps reciprocally incorporated with stop lamps below a plane forming an angle of 5° with and downward from the horizontal plane;</a:t>
            </a:r>
          </a:p>
          <a:p>
            <a:pPr marL="534988" lvl="0" indent="-534988"/>
            <a:r>
              <a:rPr lang="en-GB" altLang="de-DE" sz="900" dirty="0">
                <a:ea typeface="Times New Roman" panose="02020603050405020304" pitchFamily="18" charset="0"/>
              </a:rPr>
              <a:t>5.2.4.	Throughout the fields defined in the diagrams in Part A of Annex 2, the luminous intensity of the light emitted must be not less than 0.05 cd for rear position lamps and end-outline marker lamps, </a:t>
            </a:r>
          </a:p>
          <a:p>
            <a:pPr marL="534988" lvl="0" indent="-534988"/>
            <a:r>
              <a:rPr lang="en-GB" altLang="de-DE" sz="900" dirty="0">
                <a:ea typeface="Times New Roman" panose="02020603050405020304" pitchFamily="18" charset="0"/>
              </a:rPr>
              <a:t>5.2.5.	The colour of light emitted shall be red.</a:t>
            </a:r>
          </a:p>
          <a:p>
            <a:pPr marL="534988" lvl="0" indent="-534988"/>
            <a:r>
              <a:rPr lang="en-GB" altLang="de-DE" sz="900" dirty="0">
                <a:ea typeface="Times New Roman" panose="02020603050405020304" pitchFamily="18" charset="0"/>
              </a:rPr>
              <a:t>	This requirement shall also apply within the range of variable luminous intensity produced by:</a:t>
            </a:r>
          </a:p>
          <a:p>
            <a:pPr marL="992188" lvl="1" indent="-449263"/>
            <a:r>
              <a:rPr lang="en-GB" altLang="de-DE" sz="900" dirty="0">
                <a:ea typeface="Times New Roman" panose="02020603050405020304" pitchFamily="18" charset="0"/>
              </a:rPr>
              <a:t>(a)	Rear position lamps of category R2;</a:t>
            </a:r>
          </a:p>
          <a:p>
            <a:pPr marL="992188" lvl="1" indent="-449263"/>
            <a:r>
              <a:rPr lang="en-GB" altLang="de-DE" sz="900" dirty="0">
                <a:ea typeface="Times New Roman" panose="02020603050405020304" pitchFamily="18" charset="0"/>
              </a:rPr>
              <a:t>(b)	Rear end-outline marker lamps of category RM2.</a:t>
            </a:r>
          </a:p>
        </p:txBody>
      </p:sp>
      <p:sp>
        <p:nvSpPr>
          <p:cNvPr id="14" name="Rechteck 13">
            <a:extLst>
              <a:ext uri="{FF2B5EF4-FFF2-40B4-BE49-F238E27FC236}">
                <a16:creationId xmlns:a16="http://schemas.microsoft.com/office/drawing/2014/main" id="{E53CCB85-94CD-4806-9909-658DD0B55A4B}"/>
              </a:ext>
            </a:extLst>
          </p:cNvPr>
          <p:cNvSpPr/>
          <p:nvPr/>
        </p:nvSpPr>
        <p:spPr>
          <a:xfrm>
            <a:off x="437323" y="109330"/>
            <a:ext cx="11301672" cy="660003"/>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feld 3">
            <a:extLst>
              <a:ext uri="{FF2B5EF4-FFF2-40B4-BE49-F238E27FC236}">
                <a16:creationId xmlns:a16="http://schemas.microsoft.com/office/drawing/2014/main" id="{7D0B8422-FC5F-4527-A891-842FA068F4E9}"/>
              </a:ext>
            </a:extLst>
          </p:cNvPr>
          <p:cNvSpPr txBox="1"/>
          <p:nvPr/>
        </p:nvSpPr>
        <p:spPr>
          <a:xfrm>
            <a:off x="453006" y="184558"/>
            <a:ext cx="10888910" cy="584775"/>
          </a:xfrm>
          <a:prstGeom prst="rect">
            <a:avLst/>
          </a:prstGeom>
          <a:noFill/>
        </p:spPr>
        <p:txBody>
          <a:bodyPr wrap="square" rtlCol="0">
            <a:spAutoFit/>
          </a:bodyPr>
          <a:lstStyle/>
          <a:p>
            <a:r>
              <a:rPr lang="en-GB" sz="1600" b="1" dirty="0"/>
              <a:t>Regulation No. 148 [LSD] – Stage II</a:t>
            </a:r>
          </a:p>
          <a:p>
            <a:r>
              <a:rPr lang="en-GB" sz="1600" b="1" dirty="0"/>
              <a:t>Draft Proposal Part 5. – Par. 5.2.</a:t>
            </a:r>
          </a:p>
        </p:txBody>
      </p:sp>
      <p:sp>
        <p:nvSpPr>
          <p:cNvPr id="6" name="Textfeld 5">
            <a:extLst>
              <a:ext uri="{FF2B5EF4-FFF2-40B4-BE49-F238E27FC236}">
                <a16:creationId xmlns:a16="http://schemas.microsoft.com/office/drawing/2014/main" id="{4B77080E-B583-4E0A-A106-5EE309C201AE}"/>
              </a:ext>
            </a:extLst>
          </p:cNvPr>
          <p:cNvSpPr txBox="1"/>
          <p:nvPr/>
        </p:nvSpPr>
        <p:spPr>
          <a:xfrm>
            <a:off x="1961201" y="779184"/>
            <a:ext cx="2189526" cy="276999"/>
          </a:xfrm>
          <a:prstGeom prst="rect">
            <a:avLst/>
          </a:prstGeom>
          <a:noFill/>
        </p:spPr>
        <p:txBody>
          <a:bodyPr wrap="square" rtlCol="0">
            <a:spAutoFit/>
          </a:bodyPr>
          <a:lstStyle/>
          <a:p>
            <a:pPr algn="ctr"/>
            <a:r>
              <a:rPr lang="en-GB" sz="1200" b="1" dirty="0"/>
              <a:t>Existing Text</a:t>
            </a:r>
          </a:p>
        </p:txBody>
      </p:sp>
      <p:sp>
        <p:nvSpPr>
          <p:cNvPr id="7" name="Textfeld 6">
            <a:extLst>
              <a:ext uri="{FF2B5EF4-FFF2-40B4-BE49-F238E27FC236}">
                <a16:creationId xmlns:a16="http://schemas.microsoft.com/office/drawing/2014/main" id="{C3837C94-65C1-4342-87C8-050C2F18A7F0}"/>
              </a:ext>
            </a:extLst>
          </p:cNvPr>
          <p:cNvSpPr txBox="1"/>
          <p:nvPr/>
        </p:nvSpPr>
        <p:spPr>
          <a:xfrm>
            <a:off x="7998240" y="779184"/>
            <a:ext cx="2189526" cy="276999"/>
          </a:xfrm>
          <a:prstGeom prst="rect">
            <a:avLst/>
          </a:prstGeom>
          <a:noFill/>
        </p:spPr>
        <p:txBody>
          <a:bodyPr wrap="square" rtlCol="0">
            <a:spAutoFit/>
          </a:bodyPr>
          <a:lstStyle/>
          <a:p>
            <a:pPr algn="ctr"/>
            <a:r>
              <a:rPr lang="en-GB" sz="1200" b="1" dirty="0"/>
              <a:t>New Text</a:t>
            </a:r>
          </a:p>
        </p:txBody>
      </p:sp>
      <p:cxnSp>
        <p:nvCxnSpPr>
          <p:cNvPr id="9" name="Gerader Verbinder 8">
            <a:extLst>
              <a:ext uri="{FF2B5EF4-FFF2-40B4-BE49-F238E27FC236}">
                <a16:creationId xmlns:a16="http://schemas.microsoft.com/office/drawing/2014/main" id="{FF97CE65-8C00-43EB-9E90-43DEE51EF5C6}"/>
              </a:ext>
            </a:extLst>
          </p:cNvPr>
          <p:cNvCxnSpPr/>
          <p:nvPr/>
        </p:nvCxnSpPr>
        <p:spPr>
          <a:xfrm>
            <a:off x="5938988" y="1012879"/>
            <a:ext cx="0" cy="5830511"/>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0" name="Tabelle 9">
            <a:extLst>
              <a:ext uri="{FF2B5EF4-FFF2-40B4-BE49-F238E27FC236}">
                <a16:creationId xmlns:a16="http://schemas.microsoft.com/office/drawing/2014/main" id="{F7668C46-D188-4822-9546-C70BABFDD2A0}"/>
              </a:ext>
            </a:extLst>
          </p:cNvPr>
          <p:cNvGraphicFramePr>
            <a:graphicFrameLocks noGrp="1"/>
          </p:cNvGraphicFramePr>
          <p:nvPr>
            <p:extLst>
              <p:ext uri="{D42A27DB-BD31-4B8C-83A1-F6EECF244321}">
                <p14:modId xmlns:p14="http://schemas.microsoft.com/office/powerpoint/2010/main" val="2868408008"/>
              </p:ext>
            </p:extLst>
          </p:nvPr>
        </p:nvGraphicFramePr>
        <p:xfrm>
          <a:off x="948464" y="1821146"/>
          <a:ext cx="4676774" cy="1333397"/>
        </p:xfrm>
        <a:graphic>
          <a:graphicData uri="http://schemas.openxmlformats.org/drawingml/2006/table">
            <a:tbl>
              <a:tblPr>
                <a:tableStyleId>{5C22544A-7EE6-4342-B048-85BDC9FD1C3A}</a:tableStyleId>
              </a:tblPr>
              <a:tblGrid>
                <a:gridCol w="1991486">
                  <a:extLst>
                    <a:ext uri="{9D8B030D-6E8A-4147-A177-3AD203B41FA5}">
                      <a16:colId xmlns:a16="http://schemas.microsoft.com/office/drawing/2014/main" val="764759801"/>
                    </a:ext>
                  </a:extLst>
                </a:gridCol>
                <a:gridCol w="932138">
                  <a:extLst>
                    <a:ext uri="{9D8B030D-6E8A-4147-A177-3AD203B41FA5}">
                      <a16:colId xmlns:a16="http://schemas.microsoft.com/office/drawing/2014/main" val="4071756379"/>
                    </a:ext>
                  </a:extLst>
                </a:gridCol>
                <a:gridCol w="876575">
                  <a:extLst>
                    <a:ext uri="{9D8B030D-6E8A-4147-A177-3AD203B41FA5}">
                      <a16:colId xmlns:a16="http://schemas.microsoft.com/office/drawing/2014/main" val="1633854893"/>
                    </a:ext>
                  </a:extLst>
                </a:gridCol>
                <a:gridCol w="876575">
                  <a:extLst>
                    <a:ext uri="{9D8B030D-6E8A-4147-A177-3AD203B41FA5}">
                      <a16:colId xmlns:a16="http://schemas.microsoft.com/office/drawing/2014/main" val="1682122190"/>
                    </a:ext>
                  </a:extLst>
                </a:gridCol>
              </a:tblGrid>
              <a:tr h="239307">
                <a:tc rowSpan="2">
                  <a:txBody>
                    <a:bodyPr/>
                    <a:lstStyle/>
                    <a:p>
                      <a:pPr marL="71755" marR="71755">
                        <a:lnSpc>
                          <a:spcPts val="1000"/>
                        </a:lnSpc>
                        <a:spcBef>
                          <a:spcPts val="400"/>
                        </a:spcBef>
                        <a:spcAft>
                          <a:spcPts val="400"/>
                        </a:spcAft>
                      </a:pPr>
                      <a:r>
                        <a:rPr lang="en-GB" sz="800" dirty="0">
                          <a:effectLst/>
                        </a:rPr>
                        <a:t> </a:t>
                      </a:r>
                      <a:endParaRPr lang="de-DE" sz="1000" dirty="0">
                        <a:effectLst/>
                        <a:latin typeface="Times New Roman" panose="02020603050405020304" pitchFamily="18" charset="0"/>
                        <a:ea typeface="Times New Roman" panose="02020603050405020304" pitchFamily="18" charset="0"/>
                      </a:endParaRPr>
                    </a:p>
                  </a:txBody>
                  <a:tcPr marL="0" marR="0" marT="0" marB="0" anchor="b"/>
                </a:tc>
                <a:tc rowSpan="2">
                  <a:txBody>
                    <a:bodyPr/>
                    <a:lstStyle/>
                    <a:p>
                      <a:pPr marL="71755" marR="71755" algn="r">
                        <a:lnSpc>
                          <a:spcPts val="1000"/>
                        </a:lnSpc>
                        <a:spcBef>
                          <a:spcPts val="400"/>
                        </a:spcBef>
                        <a:spcAft>
                          <a:spcPts val="400"/>
                        </a:spcAft>
                      </a:pPr>
                      <a:r>
                        <a:rPr lang="en-GB" sz="800" dirty="0">
                          <a:effectLst/>
                        </a:rPr>
                        <a:t>Minimum luminous intensity in HV (values in cd)</a:t>
                      </a:r>
                      <a:endParaRPr lang="de-DE" sz="1000" dirty="0">
                        <a:effectLst/>
                        <a:latin typeface="Times New Roman" panose="02020603050405020304" pitchFamily="18" charset="0"/>
                        <a:ea typeface="Times New Roman" panose="02020603050405020304" pitchFamily="18" charset="0"/>
                      </a:endParaRPr>
                    </a:p>
                  </a:txBody>
                  <a:tcPr marL="0" marR="0" marT="0" marB="0" anchor="b"/>
                </a:tc>
                <a:tc gridSpan="2">
                  <a:txBody>
                    <a:bodyPr/>
                    <a:lstStyle/>
                    <a:p>
                      <a:pPr marL="71755" marR="71755" algn="r">
                        <a:lnSpc>
                          <a:spcPts val="1000"/>
                        </a:lnSpc>
                        <a:spcBef>
                          <a:spcPts val="400"/>
                        </a:spcBef>
                        <a:spcAft>
                          <a:spcPts val="400"/>
                        </a:spcAft>
                      </a:pPr>
                      <a:r>
                        <a:rPr lang="en-GB" sz="800">
                          <a:effectLst/>
                        </a:rPr>
                        <a:t>Maximum luminous intensity in any direction when used as (values in cd)</a:t>
                      </a:r>
                      <a:endParaRPr lang="de-DE" sz="1000">
                        <a:effectLst/>
                        <a:latin typeface="Times New Roman" panose="02020603050405020304" pitchFamily="18" charset="0"/>
                        <a:ea typeface="Times New Roman" panose="02020603050405020304" pitchFamily="18" charset="0"/>
                      </a:endParaRPr>
                    </a:p>
                  </a:txBody>
                  <a:tcPr marL="0" marR="0" marT="0" marB="0" anchor="b"/>
                </a:tc>
                <a:tc hMerge="1">
                  <a:txBody>
                    <a:bodyPr/>
                    <a:lstStyle/>
                    <a:p>
                      <a:endParaRPr lang="de-DE"/>
                    </a:p>
                  </a:txBody>
                  <a:tcPr/>
                </a:tc>
                <a:extLst>
                  <a:ext uri="{0D108BD9-81ED-4DB2-BD59-A6C34878D82A}">
                    <a16:rowId xmlns:a16="http://schemas.microsoft.com/office/drawing/2014/main" val="4284532033"/>
                  </a:ext>
                </a:extLst>
              </a:tr>
              <a:tr h="405469">
                <a:tc vMerge="1">
                  <a:txBody>
                    <a:bodyPr/>
                    <a:lstStyle/>
                    <a:p>
                      <a:endParaRPr lang="de-DE"/>
                    </a:p>
                  </a:txBody>
                  <a:tcPr/>
                </a:tc>
                <a:tc vMerge="1">
                  <a:txBody>
                    <a:bodyPr/>
                    <a:lstStyle/>
                    <a:p>
                      <a:endParaRPr lang="de-DE"/>
                    </a:p>
                  </a:txBody>
                  <a:tcPr/>
                </a:tc>
                <a:tc>
                  <a:txBody>
                    <a:bodyPr/>
                    <a:lstStyle/>
                    <a:p>
                      <a:pPr marL="71755" marR="71755" algn="r">
                        <a:lnSpc>
                          <a:spcPts val="1000"/>
                        </a:lnSpc>
                        <a:spcBef>
                          <a:spcPts val="400"/>
                        </a:spcBef>
                        <a:spcAft>
                          <a:spcPts val="400"/>
                        </a:spcAft>
                      </a:pPr>
                      <a:r>
                        <a:rPr lang="en-GB" sz="800">
                          <a:effectLst/>
                        </a:rPr>
                        <a:t>A single lamp</a:t>
                      </a:r>
                      <a:endParaRPr lang="de-DE"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000"/>
                        </a:lnSpc>
                        <a:spcBef>
                          <a:spcPts val="400"/>
                        </a:spcBef>
                        <a:spcAft>
                          <a:spcPts val="400"/>
                        </a:spcAft>
                      </a:pPr>
                      <a:r>
                        <a:rPr lang="en-GB" sz="800">
                          <a:effectLst/>
                        </a:rPr>
                        <a:t>A lamp marked "D" </a:t>
                      </a:r>
                      <a:r>
                        <a:rPr lang="en-GB" sz="800" spc="-10">
                          <a:effectLst/>
                        </a:rPr>
                        <a:t>(paragraph 3.3.2.5.2.)</a:t>
                      </a:r>
                      <a:endParaRPr lang="de-DE"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2366363217"/>
                  </a:ext>
                </a:extLst>
              </a:tr>
              <a:tr h="217744">
                <a:tc>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Rear position lamps, rear end-outline marker lamp</a:t>
                      </a:r>
                      <a:endParaRPr lang="en-GB" sz="12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 </a:t>
                      </a:r>
                      <a:endParaRPr lang="en-GB" sz="12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 </a:t>
                      </a:r>
                      <a:endParaRPr lang="en-GB" sz="120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 </a:t>
                      </a:r>
                      <a:endParaRPr lang="en-GB" sz="120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128283">
                <a:tc>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R1 or RM1 (steady)</a:t>
                      </a:r>
                      <a:endParaRPr lang="en-GB" sz="12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4</a:t>
                      </a:r>
                      <a:endParaRPr lang="en-GB" sz="12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17</a:t>
                      </a:r>
                      <a:endParaRPr lang="en-GB" sz="12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8.5</a:t>
                      </a:r>
                      <a:endParaRPr lang="en-GB" sz="1200" dirty="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1592893879"/>
                  </a:ext>
                </a:extLst>
              </a:tr>
              <a:tr h="128283">
                <a:tc>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MR</a:t>
                      </a:r>
                      <a:endParaRPr lang="en-GB" sz="12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4</a:t>
                      </a:r>
                      <a:endParaRPr lang="en-GB" sz="12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17</a:t>
                      </a:r>
                      <a:endParaRPr lang="en-GB" sz="12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N.A.</a:t>
                      </a:r>
                      <a:endParaRPr lang="en-GB" sz="1200" dirty="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921705017"/>
                  </a:ext>
                </a:extLst>
              </a:tr>
              <a:tr h="128283">
                <a:tc>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R2 or RM2 (variable)</a:t>
                      </a:r>
                      <a:endParaRPr lang="en-GB" sz="12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4</a:t>
                      </a:r>
                      <a:endParaRPr lang="en-GB" sz="12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42</a:t>
                      </a:r>
                      <a:endParaRPr lang="en-GB" sz="12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21</a:t>
                      </a:r>
                      <a:endParaRPr lang="en-GB" sz="1200" dirty="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4112512320"/>
                  </a:ext>
                </a:extLst>
              </a:tr>
            </a:tbl>
          </a:graphicData>
        </a:graphic>
      </p:graphicFrame>
      <p:graphicFrame>
        <p:nvGraphicFramePr>
          <p:cNvPr id="12" name="Tabelle 11">
            <a:extLst>
              <a:ext uri="{FF2B5EF4-FFF2-40B4-BE49-F238E27FC236}">
                <a16:creationId xmlns:a16="http://schemas.microsoft.com/office/drawing/2014/main" id="{59175245-3F70-4B4F-BFA9-87EF1CD3B6DB}"/>
              </a:ext>
            </a:extLst>
          </p:cNvPr>
          <p:cNvGraphicFramePr>
            <a:graphicFrameLocks noGrp="1"/>
          </p:cNvGraphicFramePr>
          <p:nvPr>
            <p:extLst>
              <p:ext uri="{D42A27DB-BD31-4B8C-83A1-F6EECF244321}">
                <p14:modId xmlns:p14="http://schemas.microsoft.com/office/powerpoint/2010/main" val="2153724414"/>
              </p:ext>
            </p:extLst>
          </p:nvPr>
        </p:nvGraphicFramePr>
        <p:xfrm>
          <a:off x="6894372" y="1822097"/>
          <a:ext cx="4676774" cy="1246420"/>
        </p:xfrm>
        <a:graphic>
          <a:graphicData uri="http://schemas.openxmlformats.org/drawingml/2006/table">
            <a:tbl>
              <a:tblPr>
                <a:tableStyleId>{5C22544A-7EE6-4342-B048-85BDC9FD1C3A}</a:tableStyleId>
              </a:tblPr>
              <a:tblGrid>
                <a:gridCol w="1991486">
                  <a:extLst>
                    <a:ext uri="{9D8B030D-6E8A-4147-A177-3AD203B41FA5}">
                      <a16:colId xmlns:a16="http://schemas.microsoft.com/office/drawing/2014/main" val="764759801"/>
                    </a:ext>
                  </a:extLst>
                </a:gridCol>
                <a:gridCol w="932138">
                  <a:extLst>
                    <a:ext uri="{9D8B030D-6E8A-4147-A177-3AD203B41FA5}">
                      <a16:colId xmlns:a16="http://schemas.microsoft.com/office/drawing/2014/main" val="4071756379"/>
                    </a:ext>
                  </a:extLst>
                </a:gridCol>
                <a:gridCol w="876575">
                  <a:extLst>
                    <a:ext uri="{9D8B030D-6E8A-4147-A177-3AD203B41FA5}">
                      <a16:colId xmlns:a16="http://schemas.microsoft.com/office/drawing/2014/main" val="1633854893"/>
                    </a:ext>
                  </a:extLst>
                </a:gridCol>
                <a:gridCol w="876575">
                  <a:extLst>
                    <a:ext uri="{9D8B030D-6E8A-4147-A177-3AD203B41FA5}">
                      <a16:colId xmlns:a16="http://schemas.microsoft.com/office/drawing/2014/main" val="1682122190"/>
                    </a:ext>
                  </a:extLst>
                </a:gridCol>
              </a:tblGrid>
              <a:tr h="257777">
                <a:tc rowSpan="2">
                  <a:txBody>
                    <a:bodyPr/>
                    <a:lstStyle/>
                    <a:p>
                      <a:pPr marL="71755" marR="71755">
                        <a:lnSpc>
                          <a:spcPts val="1000"/>
                        </a:lnSpc>
                        <a:spcBef>
                          <a:spcPts val="400"/>
                        </a:spcBef>
                        <a:spcAft>
                          <a:spcPts val="400"/>
                        </a:spcAft>
                      </a:pPr>
                      <a:r>
                        <a:rPr lang="en-GB" sz="800" dirty="0">
                          <a:effectLst/>
                        </a:rPr>
                        <a:t> </a:t>
                      </a:r>
                      <a:endParaRPr lang="de-DE" sz="1000" dirty="0">
                        <a:effectLst/>
                        <a:latin typeface="Times New Roman" panose="02020603050405020304" pitchFamily="18" charset="0"/>
                        <a:ea typeface="Times New Roman" panose="02020603050405020304" pitchFamily="18" charset="0"/>
                      </a:endParaRPr>
                    </a:p>
                  </a:txBody>
                  <a:tcPr marL="0" marR="0" marT="0" marB="0" anchor="b"/>
                </a:tc>
                <a:tc rowSpan="2">
                  <a:txBody>
                    <a:bodyPr/>
                    <a:lstStyle/>
                    <a:p>
                      <a:pPr marL="71755" marR="71755" algn="r">
                        <a:lnSpc>
                          <a:spcPts val="1000"/>
                        </a:lnSpc>
                        <a:spcBef>
                          <a:spcPts val="400"/>
                        </a:spcBef>
                        <a:spcAft>
                          <a:spcPts val="400"/>
                        </a:spcAft>
                      </a:pPr>
                      <a:r>
                        <a:rPr lang="en-GB" sz="800">
                          <a:effectLst/>
                        </a:rPr>
                        <a:t>Minimum luminous intensity in HV (values in cd)</a:t>
                      </a:r>
                      <a:endParaRPr lang="de-DE" sz="1000">
                        <a:effectLst/>
                        <a:latin typeface="Times New Roman" panose="02020603050405020304" pitchFamily="18" charset="0"/>
                        <a:ea typeface="Times New Roman" panose="02020603050405020304" pitchFamily="18" charset="0"/>
                      </a:endParaRPr>
                    </a:p>
                  </a:txBody>
                  <a:tcPr marL="0" marR="0" marT="0" marB="0" anchor="b"/>
                </a:tc>
                <a:tc gridSpan="2">
                  <a:txBody>
                    <a:bodyPr/>
                    <a:lstStyle/>
                    <a:p>
                      <a:pPr marL="71755" marR="71755" algn="r">
                        <a:lnSpc>
                          <a:spcPts val="1000"/>
                        </a:lnSpc>
                        <a:spcBef>
                          <a:spcPts val="400"/>
                        </a:spcBef>
                        <a:spcAft>
                          <a:spcPts val="400"/>
                        </a:spcAft>
                      </a:pPr>
                      <a:r>
                        <a:rPr lang="en-GB" sz="800">
                          <a:effectLst/>
                        </a:rPr>
                        <a:t>Maximum luminous intensity in any direction when used as (values in cd)</a:t>
                      </a:r>
                      <a:endParaRPr lang="de-DE" sz="1000">
                        <a:effectLst/>
                        <a:latin typeface="Times New Roman" panose="02020603050405020304" pitchFamily="18" charset="0"/>
                        <a:ea typeface="Times New Roman" panose="02020603050405020304" pitchFamily="18" charset="0"/>
                      </a:endParaRPr>
                    </a:p>
                  </a:txBody>
                  <a:tcPr marL="0" marR="0" marT="0" marB="0" anchor="b"/>
                </a:tc>
                <a:tc hMerge="1">
                  <a:txBody>
                    <a:bodyPr/>
                    <a:lstStyle/>
                    <a:p>
                      <a:endParaRPr lang="de-DE"/>
                    </a:p>
                  </a:txBody>
                  <a:tcPr/>
                </a:tc>
                <a:extLst>
                  <a:ext uri="{0D108BD9-81ED-4DB2-BD59-A6C34878D82A}">
                    <a16:rowId xmlns:a16="http://schemas.microsoft.com/office/drawing/2014/main" val="4284532033"/>
                  </a:ext>
                </a:extLst>
              </a:tr>
              <a:tr h="436763">
                <a:tc vMerge="1">
                  <a:txBody>
                    <a:bodyPr/>
                    <a:lstStyle/>
                    <a:p>
                      <a:endParaRPr lang="de-DE"/>
                    </a:p>
                  </a:txBody>
                  <a:tcPr/>
                </a:tc>
                <a:tc vMerge="1">
                  <a:txBody>
                    <a:bodyPr/>
                    <a:lstStyle/>
                    <a:p>
                      <a:endParaRPr lang="de-DE"/>
                    </a:p>
                  </a:txBody>
                  <a:tcPr/>
                </a:tc>
                <a:tc>
                  <a:txBody>
                    <a:bodyPr/>
                    <a:lstStyle/>
                    <a:p>
                      <a:pPr marL="71755" marR="71755" algn="r">
                        <a:lnSpc>
                          <a:spcPts val="1000"/>
                        </a:lnSpc>
                        <a:spcBef>
                          <a:spcPts val="400"/>
                        </a:spcBef>
                        <a:spcAft>
                          <a:spcPts val="400"/>
                        </a:spcAft>
                      </a:pPr>
                      <a:r>
                        <a:rPr lang="en-GB" sz="800">
                          <a:effectLst/>
                        </a:rPr>
                        <a:t>A single lamp</a:t>
                      </a:r>
                      <a:endParaRPr lang="de-DE"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000"/>
                        </a:lnSpc>
                        <a:spcBef>
                          <a:spcPts val="400"/>
                        </a:spcBef>
                        <a:spcAft>
                          <a:spcPts val="400"/>
                        </a:spcAft>
                      </a:pPr>
                      <a:r>
                        <a:rPr lang="en-GB" sz="800">
                          <a:effectLst/>
                        </a:rPr>
                        <a:t>A lamp marked "D" </a:t>
                      </a:r>
                      <a:r>
                        <a:rPr lang="en-GB" sz="800" spc="-10">
                          <a:effectLst/>
                        </a:rPr>
                        <a:t>(paragraph 3.3.2.5.2.)</a:t>
                      </a:r>
                      <a:endParaRPr lang="de-DE"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2366363217"/>
                  </a:ext>
                </a:extLst>
              </a:tr>
              <a:tr h="234549">
                <a:tc>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Rear position lamps, rear end-outline marker lamp, R1 or RM1 (steady)</a:t>
                      </a: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4</a:t>
                      </a:r>
                      <a:endParaRPr lang="en-GB" sz="12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17</a:t>
                      </a:r>
                      <a:endParaRPr lang="en-GB" sz="12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8.5</a:t>
                      </a:r>
                      <a:endParaRPr lang="en-GB" sz="1200" dirty="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1592893879"/>
                  </a:ext>
                </a:extLst>
              </a:tr>
              <a:tr h="137542">
                <a:tc>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MR</a:t>
                      </a:r>
                      <a:endParaRPr lang="en-GB" sz="12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4</a:t>
                      </a:r>
                      <a:endParaRPr lang="en-GB" sz="120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17</a:t>
                      </a:r>
                      <a:endParaRPr lang="en-GB" sz="12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N.A.</a:t>
                      </a:r>
                      <a:endParaRPr lang="en-GB" sz="1200" dirty="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921705017"/>
                  </a:ext>
                </a:extLst>
              </a:tr>
              <a:tr h="139700">
                <a:tc>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R2 or RM2 (variable)</a:t>
                      </a:r>
                      <a:endParaRPr lang="en-GB" sz="12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4</a:t>
                      </a:r>
                      <a:endParaRPr lang="en-GB" sz="12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42</a:t>
                      </a:r>
                      <a:endParaRPr lang="en-GB" sz="12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21</a:t>
                      </a:r>
                      <a:endParaRPr lang="en-GB" sz="1200" dirty="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4112512320"/>
                  </a:ext>
                </a:extLst>
              </a:tr>
            </a:tbl>
          </a:graphicData>
        </a:graphic>
      </p:graphicFrame>
      <p:sp>
        <p:nvSpPr>
          <p:cNvPr id="13" name="Textfeld 12">
            <a:extLst>
              <a:ext uri="{FF2B5EF4-FFF2-40B4-BE49-F238E27FC236}">
                <a16:creationId xmlns:a16="http://schemas.microsoft.com/office/drawing/2014/main" id="{4B77080E-B583-4E0A-A106-5EE309C201AE}"/>
              </a:ext>
            </a:extLst>
          </p:cNvPr>
          <p:cNvSpPr txBox="1"/>
          <p:nvPr/>
        </p:nvSpPr>
        <p:spPr>
          <a:xfrm>
            <a:off x="5123500" y="170610"/>
            <a:ext cx="6615489" cy="461665"/>
          </a:xfrm>
          <a:prstGeom prst="rect">
            <a:avLst/>
          </a:prstGeom>
          <a:noFill/>
        </p:spPr>
        <p:txBody>
          <a:bodyPr wrap="square" rtlCol="0">
            <a:spAutoFit/>
          </a:bodyPr>
          <a:lstStyle>
            <a:defPPr>
              <a:defRPr lang="de-DE"/>
            </a:defPPr>
            <a:lvl1pPr algn="r">
              <a:defRPr sz="2400" b="1"/>
            </a:lvl1pPr>
          </a:lstStyle>
          <a:p>
            <a:r>
              <a:rPr lang="en-GB" dirty="0"/>
              <a:t>Rear position &amp; rear end-outline marker lamps</a:t>
            </a:r>
          </a:p>
        </p:txBody>
      </p:sp>
      <p:sp>
        <p:nvSpPr>
          <p:cNvPr id="16" name="Rechteck 15">
            <a:extLst>
              <a:ext uri="{FF2B5EF4-FFF2-40B4-BE49-F238E27FC236}">
                <a16:creationId xmlns:a16="http://schemas.microsoft.com/office/drawing/2014/main" id="{EA37DEFD-612A-462E-AD98-2152410686B7}"/>
              </a:ext>
            </a:extLst>
          </p:cNvPr>
          <p:cNvSpPr/>
          <p:nvPr/>
        </p:nvSpPr>
        <p:spPr>
          <a:xfrm>
            <a:off x="8894618" y="5432485"/>
            <a:ext cx="2925887" cy="1015663"/>
          </a:xfrm>
          <a:prstGeom prst="rect">
            <a:avLst/>
          </a:prstGeom>
          <a:ln>
            <a:solidFill>
              <a:schemeClr val="accent5">
                <a:lumMod val="50000"/>
              </a:schemeClr>
            </a:solidFill>
          </a:ln>
        </p:spPr>
        <p:txBody>
          <a:bodyPr wrap="square">
            <a:spAutoFit/>
          </a:bodyPr>
          <a:lstStyle/>
          <a:p>
            <a:r>
              <a:rPr lang="en-GB" sz="1200" i="1" dirty="0">
                <a:solidFill>
                  <a:schemeClr val="accent5">
                    <a:lumMod val="50000"/>
                  </a:schemeClr>
                </a:solidFill>
              </a:rPr>
              <a:t>Agreed to delete this requirement, since it is self-evident, that the colour requirement is applicable to all categories of these lamps?</a:t>
            </a:r>
          </a:p>
          <a:p>
            <a:r>
              <a:rPr lang="en-GB" sz="1200" i="1" dirty="0">
                <a:solidFill>
                  <a:schemeClr val="accent5">
                    <a:lumMod val="50000"/>
                  </a:schemeClr>
                </a:solidFill>
              </a:rPr>
              <a:t>It is also not mentioned for variable stop lamps and rear fog lamps!</a:t>
            </a:r>
          </a:p>
        </p:txBody>
      </p:sp>
      <p:sp>
        <p:nvSpPr>
          <p:cNvPr id="17" name="Rechteck 16">
            <a:extLst>
              <a:ext uri="{FF2B5EF4-FFF2-40B4-BE49-F238E27FC236}">
                <a16:creationId xmlns:a16="http://schemas.microsoft.com/office/drawing/2014/main" id="{4E16FEFF-8665-498F-A589-28DC41E6BDB7}"/>
              </a:ext>
            </a:extLst>
          </p:cNvPr>
          <p:cNvSpPr/>
          <p:nvPr/>
        </p:nvSpPr>
        <p:spPr>
          <a:xfrm>
            <a:off x="6910201" y="4950640"/>
            <a:ext cx="4844623" cy="423863"/>
          </a:xfrm>
          <a:prstGeom prst="rect">
            <a:avLst/>
          </a:prstGeom>
          <a:no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8" name="Verbinder: gewinkelt 18">
            <a:extLst>
              <a:ext uri="{FF2B5EF4-FFF2-40B4-BE49-F238E27FC236}">
                <a16:creationId xmlns:a16="http://schemas.microsoft.com/office/drawing/2014/main" id="{0658BE05-F6B9-4A93-A8FC-6DC0F405F3E5}"/>
              </a:ext>
            </a:extLst>
          </p:cNvPr>
          <p:cNvCxnSpPr>
            <a:cxnSpLocks/>
            <a:stCxn id="17" idx="3"/>
            <a:endCxn id="16" idx="3"/>
          </p:cNvCxnSpPr>
          <p:nvPr/>
        </p:nvCxnSpPr>
        <p:spPr>
          <a:xfrm>
            <a:off x="11754824" y="5162572"/>
            <a:ext cx="65681" cy="777745"/>
          </a:xfrm>
          <a:prstGeom prst="bentConnector3">
            <a:avLst>
              <a:gd name="adj1" fmla="val 448046"/>
            </a:avLst>
          </a:prstGeom>
          <a:ln>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Foliennummernplatzhalter 19">
            <a:extLst>
              <a:ext uri="{FF2B5EF4-FFF2-40B4-BE49-F238E27FC236}">
                <a16:creationId xmlns:a16="http://schemas.microsoft.com/office/drawing/2014/main" id="{D83D74B4-80DA-4890-8884-D6CCA2739844}"/>
              </a:ext>
            </a:extLst>
          </p:cNvPr>
          <p:cNvSpPr>
            <a:spLocks noGrp="1"/>
          </p:cNvSpPr>
          <p:nvPr>
            <p:ph type="sldNum" sz="quarter" idx="12"/>
          </p:nvPr>
        </p:nvSpPr>
        <p:spPr/>
        <p:txBody>
          <a:bodyPr/>
          <a:lstStyle/>
          <a:p>
            <a:fld id="{3DDA233D-74E5-4871-94A0-ADA1F49F7BE0}" type="slidenum">
              <a:rPr lang="de-DE" smtClean="0"/>
              <a:t>3</a:t>
            </a:fld>
            <a:endParaRPr lang="de-DE" dirty="0"/>
          </a:p>
        </p:txBody>
      </p:sp>
      <p:sp>
        <p:nvSpPr>
          <p:cNvPr id="19" name="CasellaDiTesto 3">
            <a:extLst>
              <a:ext uri="{FF2B5EF4-FFF2-40B4-BE49-F238E27FC236}">
                <a16:creationId xmlns:a16="http://schemas.microsoft.com/office/drawing/2014/main" id="{FDC3B19E-EA10-42DE-B29F-323C1BC01F71}"/>
              </a:ext>
            </a:extLst>
          </p:cNvPr>
          <p:cNvSpPr txBox="1"/>
          <p:nvPr/>
        </p:nvSpPr>
        <p:spPr>
          <a:xfrm>
            <a:off x="63546" y="6433487"/>
            <a:ext cx="2060818" cy="369332"/>
          </a:xfrm>
          <a:prstGeom prst="rect">
            <a:avLst/>
          </a:prstGeom>
          <a:noFill/>
          <a:ln w="28575">
            <a:solidFill>
              <a:srgbClr val="00B0F0"/>
            </a:solidFill>
          </a:ln>
        </p:spPr>
        <p:txBody>
          <a:bodyPr wrap="square" rtlCol="0">
            <a:spAutoFit/>
          </a:bodyPr>
          <a:lstStyle/>
          <a:p>
            <a:pPr algn="r"/>
            <a:r>
              <a:rPr lang="it-IT" b="1" dirty="0">
                <a:solidFill>
                  <a:srgbClr val="00B0F0"/>
                </a:solidFill>
              </a:rPr>
              <a:t>GTBWGSL 426 Rev1</a:t>
            </a:r>
          </a:p>
        </p:txBody>
      </p:sp>
      <p:sp>
        <p:nvSpPr>
          <p:cNvPr id="21" name="Rechteck 20">
            <a:extLst>
              <a:ext uri="{FF2B5EF4-FFF2-40B4-BE49-F238E27FC236}">
                <a16:creationId xmlns:a16="http://schemas.microsoft.com/office/drawing/2014/main" id="{BF4A719E-4C6D-45E2-BDC2-02E679505C3B}"/>
              </a:ext>
            </a:extLst>
          </p:cNvPr>
          <p:cNvSpPr/>
          <p:nvPr/>
        </p:nvSpPr>
        <p:spPr>
          <a:xfrm>
            <a:off x="4565471" y="116165"/>
            <a:ext cx="442758" cy="646331"/>
          </a:xfrm>
          <a:prstGeom prst="rect">
            <a:avLst/>
          </a:prstGeom>
          <a:noFill/>
        </p:spPr>
        <p:txBody>
          <a:bodyPr wrap="square" lIns="91440" tIns="45720" rIns="91440" bIns="45720">
            <a:spAutoFit/>
          </a:bodyPr>
          <a:lstStyle/>
          <a:p>
            <a:pPr algn="ctr"/>
            <a:r>
              <a:rPr lang="en-GB" sz="3600" b="1" spc="50" dirty="0">
                <a:ln w="19050" cmpd="sng">
                  <a:solidFill>
                    <a:schemeClr val="accent1">
                      <a:lumMod val="50000"/>
                    </a:schemeClr>
                  </a:solidFill>
                  <a:prstDash val="solid"/>
                </a:ln>
                <a:solidFill>
                  <a:srgbClr val="92D050"/>
                </a:solidFill>
                <a:effectLst>
                  <a:glow rad="38100">
                    <a:schemeClr val="accent1">
                      <a:alpha val="40000"/>
                    </a:schemeClr>
                  </a:glow>
                </a:effectLst>
                <a:latin typeface="Arial" panose="020B0604020202020204" pitchFamily="34" charset="0"/>
                <a:cs typeface="Arial" panose="020B0604020202020204" pitchFamily="34" charset="0"/>
              </a:rPr>
              <a:t>!</a:t>
            </a:r>
          </a:p>
        </p:txBody>
      </p:sp>
      <p:sp>
        <p:nvSpPr>
          <p:cNvPr id="23" name="Rechteck 22">
            <a:extLst>
              <a:ext uri="{FF2B5EF4-FFF2-40B4-BE49-F238E27FC236}">
                <a16:creationId xmlns:a16="http://schemas.microsoft.com/office/drawing/2014/main" id="{63DBDBCF-DBE0-40F7-8A38-15D4DC32DBE1}"/>
              </a:ext>
            </a:extLst>
          </p:cNvPr>
          <p:cNvSpPr/>
          <p:nvPr/>
        </p:nvSpPr>
        <p:spPr>
          <a:xfrm>
            <a:off x="3953642" y="6176228"/>
            <a:ext cx="1701672" cy="276999"/>
          </a:xfrm>
          <a:prstGeom prst="rect">
            <a:avLst/>
          </a:prstGeom>
          <a:ln>
            <a:solidFill>
              <a:schemeClr val="accent6">
                <a:lumMod val="50000"/>
              </a:schemeClr>
            </a:solidFill>
          </a:ln>
        </p:spPr>
        <p:txBody>
          <a:bodyPr wrap="square">
            <a:spAutoFit/>
          </a:bodyPr>
          <a:lstStyle/>
          <a:p>
            <a:r>
              <a:rPr lang="en-GB" sz="1200" i="1" dirty="0">
                <a:solidFill>
                  <a:schemeClr val="accent6">
                    <a:lumMod val="50000"/>
                  </a:schemeClr>
                </a:solidFill>
              </a:rPr>
              <a:t>See comment on slide 2</a:t>
            </a:r>
            <a:endParaRPr lang="de-DE" sz="1200" i="1" dirty="0">
              <a:solidFill>
                <a:schemeClr val="accent6">
                  <a:lumMod val="50000"/>
                </a:schemeClr>
              </a:solidFill>
            </a:endParaRPr>
          </a:p>
        </p:txBody>
      </p:sp>
      <p:sp>
        <p:nvSpPr>
          <p:cNvPr id="24" name="Rechteck 23">
            <a:extLst>
              <a:ext uri="{FF2B5EF4-FFF2-40B4-BE49-F238E27FC236}">
                <a16:creationId xmlns:a16="http://schemas.microsoft.com/office/drawing/2014/main" id="{8AC202A9-9117-439E-869E-E66A04D69F20}"/>
              </a:ext>
            </a:extLst>
          </p:cNvPr>
          <p:cNvSpPr/>
          <p:nvPr/>
        </p:nvSpPr>
        <p:spPr>
          <a:xfrm>
            <a:off x="6366513" y="6167817"/>
            <a:ext cx="1816906" cy="293821"/>
          </a:xfrm>
          <a:prstGeom prst="rect">
            <a:avLst/>
          </a:prstGeom>
          <a:no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5" name="Verbinder: gewinkelt 18">
            <a:extLst>
              <a:ext uri="{FF2B5EF4-FFF2-40B4-BE49-F238E27FC236}">
                <a16:creationId xmlns:a16="http://schemas.microsoft.com/office/drawing/2014/main" id="{4BB4F952-F4DC-4576-9869-A6CBCBFADECC}"/>
              </a:ext>
            </a:extLst>
          </p:cNvPr>
          <p:cNvCxnSpPr>
            <a:cxnSpLocks/>
            <a:stCxn id="24" idx="1"/>
            <a:endCxn id="23" idx="3"/>
          </p:cNvCxnSpPr>
          <p:nvPr/>
        </p:nvCxnSpPr>
        <p:spPr>
          <a:xfrm rot="10800000">
            <a:off x="5655315" y="6314728"/>
            <a:ext cx="711199" cy="12700"/>
          </a:xfrm>
          <a:prstGeom prst="bentConnector3">
            <a:avLst>
              <a:gd name="adj1" fmla="val 50000"/>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35356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
            <a:extLst>
              <a:ext uri="{FF2B5EF4-FFF2-40B4-BE49-F238E27FC236}">
                <a16:creationId xmlns:a16="http://schemas.microsoft.com/office/drawing/2014/main" id="{D3AEBC03-8D65-4BE9-A46E-0A41ADC93A73}"/>
              </a:ext>
            </a:extLst>
          </p:cNvPr>
          <p:cNvSpPr>
            <a:spLocks noChangeArrowheads="1"/>
          </p:cNvSpPr>
          <p:nvPr/>
        </p:nvSpPr>
        <p:spPr bwMode="auto">
          <a:xfrm>
            <a:off x="6317403" y="1057504"/>
            <a:ext cx="5551200" cy="5691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kumimoji="0" lang="en-GB" altLang="de-DE" sz="900" b="0" i="0" u="none" strike="noStrike" cap="none" normalizeH="0" baseline="0" dirty="0">
                <a:ln>
                  <a:noFill/>
                </a:ln>
                <a:solidFill>
                  <a:schemeClr val="tx1"/>
                </a:solidFill>
                <a:effectLst/>
                <a:ea typeface="Times New Roman" panose="02020603050405020304" pitchFamily="18" charset="0"/>
              </a:rPr>
              <a:t>5.3.	</a:t>
            </a:r>
            <a:r>
              <a:rPr kumimoji="0" lang="en-GB" altLang="de-DE" sz="900" b="1" i="0" u="none" strike="noStrike" cap="none" normalizeH="0" baseline="0" dirty="0">
                <a:ln>
                  <a:noFill/>
                </a:ln>
                <a:solidFill>
                  <a:srgbClr val="FF0000"/>
                </a:solidFill>
                <a:effectLst/>
                <a:ea typeface="Times New Roman" panose="02020603050405020304" pitchFamily="18" charset="0"/>
              </a:rPr>
              <a:t>Parking lamps (77R)</a:t>
            </a:r>
            <a:endParaRPr kumimoji="0" lang="en-GB" altLang="de-DE" sz="900" b="1" i="0" u="none" strike="noStrike" cap="none" normalizeH="0" baseline="0" dirty="0">
              <a:ln>
                <a:noFill/>
              </a:ln>
              <a:solidFill>
                <a:srgbClr val="FF0000"/>
              </a:solidFill>
              <a:effectLst/>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5.3.1.	</a:t>
            </a:r>
            <a:r>
              <a:rPr kumimoji="0" lang="en-GB" altLang="de-DE" sz="900" b="1" i="0" u="none" strike="noStrike" cap="none" normalizeH="0" baseline="0" dirty="0">
                <a:ln>
                  <a:noFill/>
                </a:ln>
                <a:solidFill>
                  <a:srgbClr val="FF0000"/>
                </a:solidFill>
                <a:effectLst/>
                <a:ea typeface="Times New Roman" panose="02020603050405020304" pitchFamily="18" charset="0"/>
              </a:rPr>
              <a:t>Luminous intensity:</a:t>
            </a:r>
          </a:p>
          <a:p>
            <a:pPr marL="534988" lvl="0" indent="-534988"/>
            <a:r>
              <a:rPr lang="en-GB" altLang="de-DE" sz="900" dirty="0">
                <a:ea typeface="Times New Roman" panose="02020603050405020304" pitchFamily="18" charset="0"/>
              </a:rPr>
              <a:t>	</a:t>
            </a:r>
            <a:r>
              <a:rPr kumimoji="0" lang="en-GB" altLang="de-DE" sz="900" b="0" i="0" u="none" strike="noStrike" cap="none" normalizeH="0" baseline="0" dirty="0">
                <a:ln>
                  <a:noFill/>
                </a:ln>
                <a:solidFill>
                  <a:schemeClr val="tx1"/>
                </a:solidFill>
                <a:effectLst/>
                <a:ea typeface="Times New Roman" panose="02020603050405020304" pitchFamily="18" charset="0"/>
              </a:rPr>
              <a:t>The light emitted by each of the two </a:t>
            </a:r>
            <a:r>
              <a:rPr lang="en-GB" sz="900" b="1" strike="sngStrike" dirty="0">
                <a:solidFill>
                  <a:srgbClr val="FF0000"/>
                </a:solidFill>
              </a:rPr>
              <a:t>lamps</a:t>
            </a:r>
            <a:r>
              <a:rPr lang="en-GB" sz="900" dirty="0"/>
              <a:t> </a:t>
            </a:r>
            <a:r>
              <a:rPr lang="en-GB" sz="900" b="1" dirty="0">
                <a:solidFill>
                  <a:srgbClr val="FF0000"/>
                </a:solidFill>
              </a:rPr>
              <a:t>samples</a:t>
            </a:r>
            <a:r>
              <a:rPr lang="en-GB" sz="900" dirty="0">
                <a:solidFill>
                  <a:srgbClr val="FF0000"/>
                </a:solidFill>
              </a:rPr>
              <a:t> </a:t>
            </a:r>
            <a:r>
              <a:rPr kumimoji="0" lang="en-GB" altLang="de-DE" sz="900" b="0" i="0" u="none" strike="noStrike" cap="none" normalizeH="0" baseline="0" dirty="0">
                <a:ln>
                  <a:noFill/>
                </a:ln>
                <a:solidFill>
                  <a:schemeClr val="tx1"/>
                </a:solidFill>
                <a:effectLst/>
                <a:ea typeface="Times New Roman" panose="02020603050405020304" pitchFamily="18" charset="0"/>
              </a:rPr>
              <a:t>supplied shall meet the requirements in Table </a:t>
            </a:r>
            <a:r>
              <a:rPr lang="en-GB" altLang="de-DE" sz="900" dirty="0">
                <a:ea typeface="Times New Roman" panose="02020603050405020304" pitchFamily="18" charset="0"/>
              </a:rPr>
              <a:t>5</a:t>
            </a:r>
            <a:r>
              <a:rPr kumimoji="0" lang="en-GB" altLang="de-DE" sz="900" b="0" i="0" u="none" strike="noStrike" cap="none" normalizeH="0" baseline="0" dirty="0">
                <a:ln>
                  <a:noFill/>
                </a:ln>
                <a:solidFill>
                  <a:schemeClr val="tx1"/>
                </a:solidFill>
                <a:effectLst/>
                <a:ea typeface="Times New Roman" panose="02020603050405020304" pitchFamily="18" charset="0"/>
              </a:rPr>
              <a:t>.</a:t>
            </a:r>
            <a:endParaRPr kumimoji="0" lang="en-GB" altLang="de-DE" sz="9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lvl="0" indent="-534988"/>
            <a:r>
              <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r>
              <a:rPr kumimoji="0" lang="en-GB" altLang="de-DE" sz="900" b="1" i="0" u="none" strike="noStrike" cap="none" normalizeH="0" baseline="0" dirty="0">
                <a:ln>
                  <a:noFill/>
                </a:ln>
                <a:solidFill>
                  <a:srgbClr val="FF0000"/>
                </a:solidFill>
                <a:effectLst/>
                <a:latin typeface="+mn-lt"/>
                <a:cs typeface="Times New Roman" panose="02020603050405020304" pitchFamily="18" charset="0"/>
              </a:rPr>
              <a:t>Table 5: </a:t>
            </a:r>
            <a:r>
              <a:rPr kumimoji="0" lang="en-GB" altLang="de-DE" sz="900" b="1" i="0" u="none" strike="noStrike" cap="none" normalizeH="0" baseline="0" dirty="0">
                <a:ln>
                  <a:noFill/>
                </a:ln>
                <a:solidFill>
                  <a:schemeClr val="tx1"/>
                </a:solidFill>
                <a:effectLst/>
                <a:latin typeface="+mn-lt"/>
                <a:cs typeface="Times New Roman" panose="02020603050405020304" pitchFamily="18" charset="0"/>
              </a:rPr>
              <a:t>Luminous intensities for parking lamps</a:t>
            </a:r>
            <a:endParaRPr kumimoji="0" lang="en-GB" altLang="de-DE" sz="900" b="0" i="0" u="none" strike="noStrike" cap="none" normalizeH="0" baseline="0" dirty="0">
              <a:ln>
                <a:noFill/>
              </a:ln>
              <a:solidFill>
                <a:schemeClr val="tx1"/>
              </a:solidFill>
              <a:effectLst/>
              <a:latin typeface="+mn-lt"/>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0" i="0" u="none" strike="noStrike" cap="none" normalizeH="0" baseline="0" dirty="0">
              <a:ln>
                <a:noFill/>
              </a:ln>
              <a:solidFill>
                <a:schemeClr val="tx1"/>
              </a:solidFill>
              <a:effectLst/>
              <a:ea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5.3.2.	</a:t>
            </a:r>
            <a:r>
              <a:rPr kumimoji="0" lang="en-GB" altLang="de-DE" sz="900" b="1" i="0" u="none" strike="noStrike" cap="none" normalizeH="0" baseline="0" dirty="0">
                <a:ln>
                  <a:noFill/>
                </a:ln>
                <a:solidFill>
                  <a:srgbClr val="FF0000"/>
                </a:solidFill>
                <a:effectLst/>
                <a:ea typeface="Times New Roman" panose="02020603050405020304" pitchFamily="18" charset="0"/>
              </a:rPr>
              <a:t>Standard light distribution:</a:t>
            </a:r>
          </a:p>
          <a:p>
            <a:pPr marL="534988" lvl="0" indent="-534988"/>
            <a:r>
              <a:rPr lang="en-GB" altLang="de-DE" sz="900" b="1" dirty="0">
                <a:solidFill>
                  <a:srgbClr val="FF0000"/>
                </a:solidFill>
                <a:ea typeface="Times New Roman" panose="02020603050405020304" pitchFamily="18" charset="0"/>
              </a:rPr>
              <a:t>5.3.2.1.</a:t>
            </a:r>
            <a:r>
              <a:rPr lang="en-GB" altLang="de-DE" sz="900" dirty="0">
                <a:ea typeface="Times New Roman" panose="02020603050405020304" pitchFamily="18" charset="0"/>
              </a:rPr>
              <a:t>	Outside the reference axis and within the angular fields defined in the diagrams in Part A of Annex 2, the intensity of the light emitted by each </a:t>
            </a:r>
            <a:r>
              <a:rPr lang="en-GB" sz="900" b="1" strike="sngStrike" dirty="0">
                <a:solidFill>
                  <a:srgbClr val="FF0000"/>
                </a:solidFill>
              </a:rPr>
              <a:t>lamp</a:t>
            </a:r>
            <a:r>
              <a:rPr lang="en-GB" sz="900" dirty="0"/>
              <a:t> </a:t>
            </a:r>
            <a:r>
              <a:rPr lang="en-GB" sz="900" b="1" dirty="0">
                <a:solidFill>
                  <a:srgbClr val="FF0000"/>
                </a:solidFill>
              </a:rPr>
              <a:t>sample</a:t>
            </a:r>
            <a:r>
              <a:rPr lang="en-GB" sz="900" dirty="0">
                <a:solidFill>
                  <a:srgbClr val="FF0000"/>
                </a:solidFill>
              </a:rPr>
              <a:t> </a:t>
            </a:r>
            <a:r>
              <a:rPr lang="en-GB" altLang="de-DE" sz="900" dirty="0">
                <a:ea typeface="Times New Roman" panose="02020603050405020304" pitchFamily="18" charset="0"/>
              </a:rPr>
              <a:t>must, in each direction corresponding to the points in the table of standard light distribution reproduced in paragraph 2.</a:t>
            </a:r>
            <a:r>
              <a:rPr lang="en-GB" altLang="de-DE" sz="900" b="1" dirty="0">
                <a:solidFill>
                  <a:srgbClr val="FF0000"/>
                </a:solidFill>
                <a:ea typeface="Times New Roman" panose="02020603050405020304" pitchFamily="18" charset="0"/>
              </a:rPr>
              <a:t>1.</a:t>
            </a:r>
            <a:r>
              <a:rPr lang="en-GB" altLang="de-DE" sz="900" dirty="0">
                <a:ea typeface="Times New Roman" panose="02020603050405020304" pitchFamily="18" charset="0"/>
              </a:rPr>
              <a:t> of Annex 3, be not less than the minimum specified in paragraph 5.3.1., multiplied by the percentage specified in the said table of the direction in question.</a:t>
            </a:r>
            <a:endParaRPr kumimoji="0" lang="en-GB" altLang="de-DE" sz="900" b="0" i="0" u="none" strike="noStrike" cap="none" normalizeH="0" baseline="0" dirty="0">
              <a:ln>
                <a:noFill/>
              </a:ln>
              <a:solidFill>
                <a:schemeClr val="tx1"/>
              </a:solidFill>
              <a:effectLst/>
            </a:endParaRPr>
          </a:p>
          <a:p>
            <a:pPr marL="534988" lvl="0" indent="-534988"/>
            <a:r>
              <a:rPr kumimoji="0" lang="en-GB" altLang="de-DE" sz="900" b="1" i="0" u="none" strike="noStrike" cap="none" normalizeH="0" baseline="0" dirty="0">
                <a:ln>
                  <a:noFill/>
                </a:ln>
                <a:solidFill>
                  <a:srgbClr val="FF0000"/>
                </a:solidFill>
                <a:effectLst/>
                <a:ea typeface="Times New Roman" panose="02020603050405020304" pitchFamily="18" charset="0"/>
              </a:rPr>
              <a:t>5.3.2.2.</a:t>
            </a:r>
            <a:r>
              <a:rPr lang="en-GB" altLang="de-DE" sz="900" dirty="0">
                <a:ea typeface="Times New Roman" panose="02020603050405020304" pitchFamily="18" charset="0"/>
              </a:rPr>
              <a:t>	However, a luminous intensity of 60 cd shall be permitted for parking lamps directed to the rear incorporated with stop lamps below a plane forming an angle of 5° with and downward from the horizontal plane; </a:t>
            </a:r>
            <a:endParaRPr kumimoji="0" lang="en-GB" altLang="de-DE" sz="900" b="0" i="0" u="none" strike="noStrike" cap="none" normalizeH="0" baseline="0" dirty="0">
              <a:ln>
                <a:noFill/>
              </a:ln>
              <a:solidFill>
                <a:schemeClr val="tx1"/>
              </a:solidFill>
              <a:effectLst/>
              <a:ea typeface="Times New Roman" panose="02020603050405020304" pitchFamily="18" charset="0"/>
            </a:endParaRPr>
          </a:p>
          <a:p>
            <a:pPr marL="534988" indent="-534988"/>
            <a:r>
              <a:rPr lang="en-GB" altLang="de-DE" sz="900" b="1" dirty="0">
                <a:solidFill>
                  <a:srgbClr val="FF0000"/>
                </a:solidFill>
                <a:ea typeface="Times New Roman" panose="02020603050405020304" pitchFamily="18" charset="0"/>
              </a:rPr>
              <a:t>5.3.2.3.</a:t>
            </a:r>
            <a:r>
              <a:rPr lang="en-GB" altLang="de-DE" sz="900" dirty="0">
                <a:ea typeface="Times New Roman" panose="02020603050405020304" pitchFamily="18" charset="0"/>
              </a:rPr>
              <a:t>	</a:t>
            </a:r>
            <a:r>
              <a:rPr lang="en-GB" sz="900" dirty="0"/>
              <a:t>Throughout the fields defined in the diagrams in Part </a:t>
            </a:r>
            <a:r>
              <a:rPr lang="en-GB" sz="900" b="1" dirty="0">
                <a:solidFill>
                  <a:srgbClr val="FF0000"/>
                </a:solidFill>
              </a:rPr>
              <a:t>A or</a:t>
            </a:r>
            <a:r>
              <a:rPr lang="en-GB" sz="900" dirty="0">
                <a:solidFill>
                  <a:srgbClr val="FF0000"/>
                </a:solidFill>
              </a:rPr>
              <a:t> </a:t>
            </a:r>
            <a:r>
              <a:rPr lang="en-GB" sz="900" dirty="0"/>
              <a:t>B of Annex 2, the luminous intensity of the light emitted must be not less than 0.05 cd for front</a:t>
            </a:r>
            <a:r>
              <a:rPr lang="en-GB" sz="900" b="1" dirty="0"/>
              <a:t>,</a:t>
            </a:r>
            <a:r>
              <a:rPr lang="en-GB" sz="900" dirty="0"/>
              <a:t> rear </a:t>
            </a:r>
            <a:r>
              <a:rPr lang="en-GB" sz="900" b="1" dirty="0">
                <a:solidFill>
                  <a:srgbClr val="FF0000"/>
                </a:solidFill>
              </a:rPr>
              <a:t>and side</a:t>
            </a:r>
            <a:r>
              <a:rPr lang="en-GB" sz="900" dirty="0">
                <a:solidFill>
                  <a:srgbClr val="FF0000"/>
                </a:solidFill>
              </a:rPr>
              <a:t> </a:t>
            </a:r>
            <a:r>
              <a:rPr lang="en-GB" sz="900" dirty="0"/>
              <a:t>parking lamps;</a:t>
            </a:r>
            <a:endParaRPr lang="en-GB" altLang="de-DE" sz="900" dirty="0">
              <a:ea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5.3.3.	</a:t>
            </a:r>
            <a:r>
              <a:rPr kumimoji="0" lang="en-GB" altLang="de-DE" sz="900" b="1" i="0" u="none" strike="noStrike" cap="none" normalizeH="0" baseline="0" dirty="0">
                <a:ln>
                  <a:noFill/>
                </a:ln>
                <a:solidFill>
                  <a:srgbClr val="FF0000"/>
                </a:solidFill>
                <a:effectLst/>
                <a:ea typeface="Times New Roman" panose="02020603050405020304" pitchFamily="18" charset="0"/>
              </a:rPr>
              <a:t>Colour:</a:t>
            </a:r>
          </a:p>
          <a:p>
            <a:pPr marL="534988" lvl="0" indent="-534988"/>
            <a:r>
              <a:rPr lang="en-GB" altLang="de-DE" sz="900" dirty="0">
                <a:ea typeface="Times New Roman" panose="02020603050405020304" pitchFamily="18" charset="0"/>
              </a:rPr>
              <a:t>	The colour of light emitted shall:</a:t>
            </a:r>
          </a:p>
          <a:p>
            <a:pPr marL="992188" lvl="1" indent="-457200"/>
            <a:r>
              <a:rPr lang="en-GB" altLang="de-DE" sz="900" dirty="0">
                <a:ea typeface="Times New Roman" panose="02020603050405020304" pitchFamily="18" charset="0"/>
              </a:rPr>
              <a:t>(a)	For </a:t>
            </a:r>
            <a:r>
              <a:rPr lang="en-GB" altLang="de-DE" sz="900" b="1" dirty="0">
                <a:solidFill>
                  <a:srgbClr val="FF0000"/>
                </a:solidFill>
                <a:ea typeface="Times New Roman" panose="02020603050405020304" pitchFamily="18" charset="0"/>
              </a:rPr>
              <a:t>front</a:t>
            </a:r>
            <a:r>
              <a:rPr lang="en-GB" altLang="de-DE" sz="900" dirty="0">
                <a:solidFill>
                  <a:srgbClr val="FF0000"/>
                </a:solidFill>
                <a:ea typeface="Times New Roman" panose="02020603050405020304" pitchFamily="18" charset="0"/>
              </a:rPr>
              <a:t> </a:t>
            </a:r>
            <a:r>
              <a:rPr lang="en-GB" altLang="de-DE" sz="900" dirty="0">
                <a:ea typeface="Times New Roman" panose="02020603050405020304" pitchFamily="18" charset="0"/>
              </a:rPr>
              <a:t>parking lamps be white;</a:t>
            </a:r>
          </a:p>
          <a:p>
            <a:pPr marL="992188" lvl="1" indent="-457200"/>
            <a:r>
              <a:rPr lang="en-GB" altLang="de-DE" sz="900" dirty="0">
                <a:ea typeface="Times New Roman" panose="02020603050405020304" pitchFamily="18" charset="0"/>
              </a:rPr>
              <a:t>(b)	For </a:t>
            </a:r>
            <a:r>
              <a:rPr lang="en-GB" altLang="de-DE" sz="900" b="1" dirty="0">
                <a:solidFill>
                  <a:srgbClr val="FF0000"/>
                </a:solidFill>
                <a:ea typeface="Times New Roman" panose="02020603050405020304" pitchFamily="18" charset="0"/>
              </a:rPr>
              <a:t>rear</a:t>
            </a:r>
            <a:r>
              <a:rPr lang="en-GB" altLang="de-DE" sz="900" dirty="0">
                <a:ea typeface="Times New Roman" panose="02020603050405020304" pitchFamily="18" charset="0"/>
              </a:rPr>
              <a:t> parking lamps be red;</a:t>
            </a:r>
          </a:p>
          <a:p>
            <a:pPr marL="992188" lvl="1" indent="-457200"/>
            <a:r>
              <a:rPr lang="en-GB" altLang="de-DE" sz="900" dirty="0">
                <a:ea typeface="Times New Roman" panose="02020603050405020304" pitchFamily="18" charset="0"/>
              </a:rPr>
              <a:t>(c)	For </a:t>
            </a:r>
            <a:r>
              <a:rPr lang="en-GB" altLang="de-DE" sz="900" b="1" dirty="0">
                <a:solidFill>
                  <a:srgbClr val="FF0000"/>
                </a:solidFill>
                <a:ea typeface="Times New Roman" panose="02020603050405020304" pitchFamily="18" charset="0"/>
              </a:rPr>
              <a:t>side</a:t>
            </a:r>
            <a:r>
              <a:rPr lang="en-GB" altLang="de-DE" sz="900" dirty="0">
                <a:ea typeface="Times New Roman" panose="02020603050405020304" pitchFamily="18" charset="0"/>
              </a:rPr>
              <a:t> parking lamps be amber.</a:t>
            </a:r>
          </a:p>
          <a:p>
            <a:pPr marL="534988" lvl="0" indent="-534988"/>
            <a:r>
              <a:rPr lang="en-GB" altLang="de-DE" sz="900" dirty="0">
                <a:ea typeface="Times New Roman" panose="02020603050405020304" pitchFamily="18" charset="0"/>
              </a:rPr>
              <a:t>5.3.4.</a:t>
            </a:r>
            <a:r>
              <a:rPr lang="en-GB" altLang="de-DE" sz="900" b="1" dirty="0">
                <a:solidFill>
                  <a:srgbClr val="FF0000"/>
                </a:solidFill>
                <a:ea typeface="Times New Roman" panose="02020603050405020304" pitchFamily="18" charset="0"/>
              </a:rPr>
              <a:t>	Apparent surface</a:t>
            </a:r>
            <a:r>
              <a:rPr lang="en-GB" altLang="de-DE" sz="900" b="1" dirty="0">
                <a:solidFill>
                  <a:srgbClr val="FF0000"/>
                </a:solidFill>
              </a:rPr>
              <a:t>:</a:t>
            </a:r>
          </a:p>
          <a:p>
            <a:pPr marL="534988" lvl="0" indent="-534988"/>
            <a:r>
              <a:rPr lang="en-GB" altLang="de-DE" sz="900" dirty="0"/>
              <a:t>	</a:t>
            </a:r>
            <a:r>
              <a:rPr lang="en-GB" altLang="de-DE" sz="900" b="1" dirty="0">
                <a:solidFill>
                  <a:srgbClr val="FF0000"/>
                </a:solidFill>
              </a:rPr>
              <a:t>No additional requirements.</a:t>
            </a:r>
          </a:p>
          <a:p>
            <a:pPr marL="534988" lvl="0" indent="-534988"/>
            <a:r>
              <a:rPr lang="en-GB" altLang="de-DE" sz="900" dirty="0">
                <a:ea typeface="Times New Roman" panose="02020603050405020304" pitchFamily="18" charset="0"/>
              </a:rPr>
              <a:t>5.3.5.</a:t>
            </a:r>
            <a:r>
              <a:rPr lang="en-GB" altLang="de-DE" sz="900" b="1" dirty="0">
                <a:solidFill>
                  <a:srgbClr val="FF0000"/>
                </a:solidFill>
                <a:ea typeface="Times New Roman" panose="02020603050405020304" pitchFamily="18" charset="0"/>
              </a:rPr>
              <a:t>	Measurement</a:t>
            </a:r>
            <a:r>
              <a:rPr lang="en-GB" altLang="de-DE" sz="900" b="1" dirty="0">
                <a:solidFill>
                  <a:srgbClr val="FF0000"/>
                </a:solidFill>
              </a:rPr>
              <a:t>:</a:t>
            </a:r>
          </a:p>
          <a:p>
            <a:pPr marL="534988" lvl="0" indent="-534988"/>
            <a:r>
              <a:rPr lang="en-GB" altLang="de-DE" sz="900" dirty="0"/>
              <a:t>	</a:t>
            </a:r>
            <a:r>
              <a:rPr lang="en-GB" altLang="de-DE" sz="900" b="1" dirty="0">
                <a:solidFill>
                  <a:srgbClr val="FF0000"/>
                </a:solidFill>
              </a:rPr>
              <a:t>No additional requirements.</a:t>
            </a:r>
          </a:p>
          <a:p>
            <a:pPr marL="534988" lvl="0" indent="-534988"/>
            <a:r>
              <a:rPr lang="en-GB" altLang="de-DE" sz="900" b="1" dirty="0">
                <a:solidFill>
                  <a:srgbClr val="FF0000"/>
                </a:solidFill>
              </a:rPr>
              <a:t>5.3.6.	Other requirements:</a:t>
            </a:r>
          </a:p>
          <a:p>
            <a:pPr marL="534988" lvl="0" indent="-534988"/>
            <a:r>
              <a:rPr lang="en-GB" altLang="de-DE" sz="900" b="1" dirty="0">
                <a:solidFill>
                  <a:srgbClr val="FF0000"/>
                </a:solidFill>
              </a:rPr>
              <a:t>	No additional requirements.</a:t>
            </a:r>
          </a:p>
          <a:p>
            <a:pPr marL="534988" lvl="0" indent="-534988"/>
            <a:r>
              <a:rPr lang="en-GB" altLang="de-DE" sz="900" b="1" dirty="0">
                <a:solidFill>
                  <a:srgbClr val="FF0000"/>
                </a:solidFill>
              </a:rPr>
              <a:t>[5.3.7.	Failure provisions:</a:t>
            </a:r>
          </a:p>
          <a:p>
            <a:pPr marL="534988" lvl="0" indent="-534988"/>
            <a:r>
              <a:rPr lang="en-GB" altLang="de-DE" sz="900" b="1" dirty="0">
                <a:solidFill>
                  <a:srgbClr val="FF0000"/>
                </a:solidFill>
              </a:rPr>
              <a:t>	See Par. 4.6.]</a:t>
            </a:r>
          </a:p>
          <a:p>
            <a:pPr marL="534988" lvl="0" indent="-534988"/>
            <a:endParaRPr lang="en-GB" altLang="de-DE" sz="900" b="1" dirty="0">
              <a:solidFill>
                <a:srgbClr val="FF0000"/>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0" i="0" u="none" strike="noStrike" cap="none" normalizeH="0" baseline="0" dirty="0">
              <a:ln>
                <a:noFill/>
              </a:ln>
              <a:solidFill>
                <a:schemeClr val="tx1"/>
              </a:solidFill>
              <a:effectLst/>
            </a:endParaRPr>
          </a:p>
        </p:txBody>
      </p:sp>
      <p:sp>
        <p:nvSpPr>
          <p:cNvPr id="11" name="Rectangle 1">
            <a:extLst>
              <a:ext uri="{FF2B5EF4-FFF2-40B4-BE49-F238E27FC236}">
                <a16:creationId xmlns:a16="http://schemas.microsoft.com/office/drawing/2014/main" id="{B116A1AB-9019-4EE9-B6F9-819E95FFE457}"/>
              </a:ext>
            </a:extLst>
          </p:cNvPr>
          <p:cNvSpPr>
            <a:spLocks noChangeArrowheads="1"/>
          </p:cNvSpPr>
          <p:nvPr/>
        </p:nvSpPr>
        <p:spPr bwMode="auto">
          <a:xfrm>
            <a:off x="371495" y="1041647"/>
            <a:ext cx="5368939" cy="5512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lang="en-GB" altLang="de-DE" sz="900" dirty="0">
                <a:ea typeface="Times New Roman" panose="02020603050405020304" pitchFamily="18" charset="0"/>
              </a:rPr>
              <a:t>5.3.	TECHNICAL REQUIREMENTS CONCERNING PARKING LAMPS (SYMBOL 77R)</a:t>
            </a:r>
          </a:p>
          <a:p>
            <a:pPr marL="534988" lvl="0" indent="-534988"/>
            <a:r>
              <a:rPr lang="en-GB" altLang="de-DE" sz="900" dirty="0">
                <a:ea typeface="Times New Roman" panose="02020603050405020304" pitchFamily="18" charset="0"/>
              </a:rPr>
              <a:t>5.3.1.	The light emitted by each of the two lamps supplied shall meet the requirements in Table 5.</a:t>
            </a:r>
          </a:p>
          <a:p>
            <a:pPr marL="534988" lvl="0" indent="-534988"/>
            <a:endParaRPr lang="en-GB" altLang="de-DE" sz="900" dirty="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lvl="0"/>
            <a:r>
              <a:rPr lang="en-GB" altLang="de-DE" sz="900" dirty="0">
                <a:latin typeface="+mn-lt"/>
                <a:cs typeface="Times New Roman" panose="02020603050405020304" pitchFamily="18" charset="0"/>
              </a:rPr>
              <a:t>Table 5: Luminous intensities for parking lamps</a:t>
            </a:r>
            <a:endParaRPr kumimoji="0" lang="en-GB" altLang="de-DE" sz="900" b="0" i="0" u="none" strike="noStrike" cap="none" normalizeH="0" baseline="0" dirty="0">
              <a:ln>
                <a:noFill/>
              </a:ln>
              <a:solidFill>
                <a:schemeClr val="tx1"/>
              </a:solidFill>
              <a:effectLst/>
              <a:latin typeface="+mn-lt"/>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lvl="0" indent="-534988"/>
            <a:r>
              <a:rPr lang="en-GB" altLang="de-DE" sz="900" dirty="0">
                <a:ea typeface="Times New Roman" panose="02020603050405020304" pitchFamily="18" charset="0"/>
              </a:rPr>
              <a:t>5.3.2.	However, a luminous intensity of 60 cd shall be permitted for parking lamps directed to the rear incorporated with stop lamps below a plane forming an angle of 5° with and downward from the horizontal plane.</a:t>
            </a:r>
          </a:p>
          <a:p>
            <a:pPr marL="534988" lvl="0" indent="-534988"/>
            <a:r>
              <a:rPr lang="en-GB" altLang="de-DE" sz="900" dirty="0">
                <a:ea typeface="Times New Roman" panose="02020603050405020304" pitchFamily="18" charset="0"/>
              </a:rPr>
              <a:t>5.3.3.	Outside the reference axis and within the angular fields defined in the diagrams in Part A of Annex 2, the intensity of the light emitted by each lamp shall, in each direction corresponding to the points in the table of standard light distribution reproduced in paragraph 2. of Annex 3, be not less than the minimum specified in paragraph 5.3.1., multiplied by the percentage specified in the said table for the direction in question.</a:t>
            </a:r>
          </a:p>
          <a:p>
            <a:pPr marL="534988" lvl="0" indent="-534988"/>
            <a:r>
              <a:rPr lang="en-GB" altLang="de-DE" sz="900" dirty="0">
                <a:ea typeface="Times New Roman" panose="02020603050405020304" pitchFamily="18" charset="0"/>
              </a:rPr>
              <a:t>5.3.4.	Throughout the fields defined in the diagrams in Part B of Annex 2, the luminous intensity of the light emitted must be not less than 0.05 cd for front and rear parking lamps;</a:t>
            </a:r>
          </a:p>
          <a:p>
            <a:pPr marL="534988" lvl="0" indent="-534988"/>
            <a:r>
              <a:rPr lang="en-GB" altLang="de-DE" sz="900" dirty="0">
                <a:ea typeface="Times New Roman" panose="02020603050405020304" pitchFamily="18" charset="0"/>
              </a:rPr>
              <a:t>5.3.5.	The colour of light emitted shall:</a:t>
            </a:r>
          </a:p>
          <a:p>
            <a:pPr marL="992188" lvl="1" indent="-457200"/>
            <a:r>
              <a:rPr lang="en-GB" altLang="de-DE" sz="900" dirty="0">
                <a:ea typeface="Times New Roman" panose="02020603050405020304" pitchFamily="18" charset="0"/>
              </a:rPr>
              <a:t>(a)	For forward facing parking lamps be white;</a:t>
            </a:r>
          </a:p>
          <a:p>
            <a:pPr marL="992188" lvl="1" indent="-457200"/>
            <a:r>
              <a:rPr lang="en-GB" altLang="de-DE" sz="900" dirty="0">
                <a:ea typeface="Times New Roman" panose="02020603050405020304" pitchFamily="18" charset="0"/>
              </a:rPr>
              <a:t>(b)	For rearward facing parking lamps be red;</a:t>
            </a:r>
          </a:p>
          <a:p>
            <a:pPr marL="992188" lvl="1" indent="-457200"/>
            <a:r>
              <a:rPr lang="en-GB" altLang="de-DE" sz="900" dirty="0">
                <a:ea typeface="Times New Roman" panose="02020603050405020304" pitchFamily="18" charset="0"/>
              </a:rPr>
              <a:t>(c)	For side facing parking lamps be amber.</a:t>
            </a:r>
          </a:p>
        </p:txBody>
      </p:sp>
      <p:sp>
        <p:nvSpPr>
          <p:cNvPr id="14" name="Rechteck 13">
            <a:extLst>
              <a:ext uri="{FF2B5EF4-FFF2-40B4-BE49-F238E27FC236}">
                <a16:creationId xmlns:a16="http://schemas.microsoft.com/office/drawing/2014/main" id="{E53CCB85-94CD-4806-9909-658DD0B55A4B}"/>
              </a:ext>
            </a:extLst>
          </p:cNvPr>
          <p:cNvSpPr/>
          <p:nvPr/>
        </p:nvSpPr>
        <p:spPr>
          <a:xfrm>
            <a:off x="437323" y="109330"/>
            <a:ext cx="11301672" cy="660003"/>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feld 3">
            <a:extLst>
              <a:ext uri="{FF2B5EF4-FFF2-40B4-BE49-F238E27FC236}">
                <a16:creationId xmlns:a16="http://schemas.microsoft.com/office/drawing/2014/main" id="{7D0B8422-FC5F-4527-A891-842FA068F4E9}"/>
              </a:ext>
            </a:extLst>
          </p:cNvPr>
          <p:cNvSpPr txBox="1"/>
          <p:nvPr/>
        </p:nvSpPr>
        <p:spPr>
          <a:xfrm>
            <a:off x="453006" y="184558"/>
            <a:ext cx="10888910" cy="584775"/>
          </a:xfrm>
          <a:prstGeom prst="rect">
            <a:avLst/>
          </a:prstGeom>
          <a:noFill/>
        </p:spPr>
        <p:txBody>
          <a:bodyPr wrap="square" rtlCol="0">
            <a:spAutoFit/>
          </a:bodyPr>
          <a:lstStyle/>
          <a:p>
            <a:r>
              <a:rPr lang="en-GB" sz="1600" b="1" dirty="0"/>
              <a:t>Regulation No. 148 [LSD] – Stage II</a:t>
            </a:r>
          </a:p>
          <a:p>
            <a:r>
              <a:rPr lang="en-GB" sz="1600" b="1" dirty="0"/>
              <a:t>Draft Proposal Part 5. – Par. 5.3.</a:t>
            </a:r>
          </a:p>
        </p:txBody>
      </p:sp>
      <p:sp>
        <p:nvSpPr>
          <p:cNvPr id="6" name="Textfeld 5">
            <a:extLst>
              <a:ext uri="{FF2B5EF4-FFF2-40B4-BE49-F238E27FC236}">
                <a16:creationId xmlns:a16="http://schemas.microsoft.com/office/drawing/2014/main" id="{4B77080E-B583-4E0A-A106-5EE309C201AE}"/>
              </a:ext>
            </a:extLst>
          </p:cNvPr>
          <p:cNvSpPr txBox="1"/>
          <p:nvPr/>
        </p:nvSpPr>
        <p:spPr>
          <a:xfrm>
            <a:off x="1961201" y="779184"/>
            <a:ext cx="2189526" cy="276999"/>
          </a:xfrm>
          <a:prstGeom prst="rect">
            <a:avLst/>
          </a:prstGeom>
          <a:noFill/>
        </p:spPr>
        <p:txBody>
          <a:bodyPr wrap="square" rtlCol="0">
            <a:spAutoFit/>
          </a:bodyPr>
          <a:lstStyle/>
          <a:p>
            <a:pPr algn="ctr"/>
            <a:r>
              <a:rPr lang="en-GB" sz="1200" b="1" dirty="0"/>
              <a:t>Existing Text</a:t>
            </a:r>
          </a:p>
        </p:txBody>
      </p:sp>
      <p:sp>
        <p:nvSpPr>
          <p:cNvPr id="7" name="Textfeld 6">
            <a:extLst>
              <a:ext uri="{FF2B5EF4-FFF2-40B4-BE49-F238E27FC236}">
                <a16:creationId xmlns:a16="http://schemas.microsoft.com/office/drawing/2014/main" id="{C3837C94-65C1-4342-87C8-050C2F18A7F0}"/>
              </a:ext>
            </a:extLst>
          </p:cNvPr>
          <p:cNvSpPr txBox="1"/>
          <p:nvPr/>
        </p:nvSpPr>
        <p:spPr>
          <a:xfrm>
            <a:off x="7998240" y="779184"/>
            <a:ext cx="2189526" cy="276999"/>
          </a:xfrm>
          <a:prstGeom prst="rect">
            <a:avLst/>
          </a:prstGeom>
          <a:noFill/>
        </p:spPr>
        <p:txBody>
          <a:bodyPr wrap="square" rtlCol="0">
            <a:spAutoFit/>
          </a:bodyPr>
          <a:lstStyle/>
          <a:p>
            <a:pPr algn="ctr"/>
            <a:r>
              <a:rPr lang="en-GB" sz="1200" b="1" dirty="0"/>
              <a:t>New Text</a:t>
            </a:r>
          </a:p>
        </p:txBody>
      </p:sp>
      <p:cxnSp>
        <p:nvCxnSpPr>
          <p:cNvPr id="9" name="Gerader Verbinder 8">
            <a:extLst>
              <a:ext uri="{FF2B5EF4-FFF2-40B4-BE49-F238E27FC236}">
                <a16:creationId xmlns:a16="http://schemas.microsoft.com/office/drawing/2014/main" id="{FF97CE65-8C00-43EB-9E90-43DEE51EF5C6}"/>
              </a:ext>
            </a:extLst>
          </p:cNvPr>
          <p:cNvCxnSpPr/>
          <p:nvPr/>
        </p:nvCxnSpPr>
        <p:spPr>
          <a:xfrm>
            <a:off x="5938988" y="1012879"/>
            <a:ext cx="0" cy="5830511"/>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0" name="Tabelle 9">
            <a:extLst>
              <a:ext uri="{FF2B5EF4-FFF2-40B4-BE49-F238E27FC236}">
                <a16:creationId xmlns:a16="http://schemas.microsoft.com/office/drawing/2014/main" id="{F7668C46-D188-4822-9546-C70BABFDD2A0}"/>
              </a:ext>
            </a:extLst>
          </p:cNvPr>
          <p:cNvGraphicFramePr>
            <a:graphicFrameLocks noGrp="1"/>
          </p:cNvGraphicFramePr>
          <p:nvPr>
            <p:extLst>
              <p:ext uri="{D42A27DB-BD31-4B8C-83A1-F6EECF244321}">
                <p14:modId xmlns:p14="http://schemas.microsoft.com/office/powerpoint/2010/main" val="2167761328"/>
              </p:ext>
            </p:extLst>
          </p:nvPr>
        </p:nvGraphicFramePr>
        <p:xfrm>
          <a:off x="948464" y="1821146"/>
          <a:ext cx="4612110" cy="862134"/>
        </p:xfrm>
        <a:graphic>
          <a:graphicData uri="http://schemas.openxmlformats.org/drawingml/2006/table">
            <a:tbl>
              <a:tblPr>
                <a:tableStyleId>{5C22544A-7EE6-4342-B048-85BDC9FD1C3A}</a:tableStyleId>
              </a:tblPr>
              <a:tblGrid>
                <a:gridCol w="2265791">
                  <a:extLst>
                    <a:ext uri="{9D8B030D-6E8A-4147-A177-3AD203B41FA5}">
                      <a16:colId xmlns:a16="http://schemas.microsoft.com/office/drawing/2014/main" val="764759801"/>
                    </a:ext>
                  </a:extLst>
                </a:gridCol>
                <a:gridCol w="1191490">
                  <a:extLst>
                    <a:ext uri="{9D8B030D-6E8A-4147-A177-3AD203B41FA5}">
                      <a16:colId xmlns:a16="http://schemas.microsoft.com/office/drawing/2014/main" val="4071756379"/>
                    </a:ext>
                  </a:extLst>
                </a:gridCol>
                <a:gridCol w="1154829">
                  <a:extLst>
                    <a:ext uri="{9D8B030D-6E8A-4147-A177-3AD203B41FA5}">
                      <a16:colId xmlns:a16="http://schemas.microsoft.com/office/drawing/2014/main" val="1633854893"/>
                    </a:ext>
                  </a:extLst>
                </a:gridCol>
              </a:tblGrid>
              <a:tr h="359410">
                <a:tc>
                  <a:txBody>
                    <a:bodyPr/>
                    <a:lstStyle/>
                    <a:p>
                      <a:pPr marL="71755" marR="71755">
                        <a:lnSpc>
                          <a:spcPts val="1000"/>
                        </a:lnSpc>
                        <a:spcBef>
                          <a:spcPts val="400"/>
                        </a:spcBef>
                        <a:spcAft>
                          <a:spcPts val="400"/>
                        </a:spcAft>
                      </a:pPr>
                      <a:r>
                        <a:rPr lang="en-GB" sz="900" dirty="0">
                          <a:effectLst/>
                          <a:latin typeface="+mn-lt"/>
                        </a:rPr>
                        <a:t> </a:t>
                      </a:r>
                      <a:endParaRPr lang="de-DE" sz="900" dirty="0">
                        <a:effectLst/>
                        <a:latin typeface="+mn-lt"/>
                        <a:ea typeface="Times New Roman" panose="02020603050405020304" pitchFamily="18" charset="0"/>
                      </a:endParaRPr>
                    </a:p>
                  </a:txBody>
                  <a:tcPr marL="0" marR="0" marT="0" marB="0" anchor="b"/>
                </a:tc>
                <a:tc>
                  <a:txBody>
                    <a:bodyPr/>
                    <a:lstStyle/>
                    <a:p>
                      <a:pPr marL="71755" marR="71755" algn="r">
                        <a:lnSpc>
                          <a:spcPts val="1000"/>
                        </a:lnSpc>
                        <a:spcBef>
                          <a:spcPts val="400"/>
                        </a:spcBef>
                        <a:spcAft>
                          <a:spcPts val="400"/>
                        </a:spcAft>
                      </a:pPr>
                      <a:r>
                        <a:rPr lang="en-GB" sz="900" i="1">
                          <a:effectLst/>
                          <a:latin typeface="+mn-lt"/>
                          <a:ea typeface="Times New Roman" panose="02020603050405020304" pitchFamily="18" charset="0"/>
                        </a:rPr>
                        <a:t>Minimum luminous intensity in H-V (values in cd)</a:t>
                      </a:r>
                      <a:endParaRPr lang="en-GB" sz="900">
                        <a:effectLst/>
                        <a:latin typeface="+mn-lt"/>
                        <a:ea typeface="Times New Roman" panose="02020603050405020304" pitchFamily="18" charset="0"/>
                      </a:endParaRPr>
                    </a:p>
                  </a:txBody>
                  <a:tcPr marL="0" marR="0" marT="0" marB="0" anchor="b"/>
                </a:tc>
                <a:tc>
                  <a:txBody>
                    <a:bodyPr/>
                    <a:lstStyle/>
                    <a:p>
                      <a:pPr marL="71755" marR="71755" algn="r">
                        <a:lnSpc>
                          <a:spcPts val="1000"/>
                        </a:lnSpc>
                        <a:spcBef>
                          <a:spcPts val="400"/>
                        </a:spcBef>
                        <a:spcAft>
                          <a:spcPts val="400"/>
                        </a:spcAft>
                      </a:pPr>
                      <a:r>
                        <a:rPr lang="en-GB" sz="900" i="1" dirty="0">
                          <a:effectLst/>
                          <a:latin typeface="+mn-lt"/>
                          <a:ea typeface="Times New Roman" panose="02020603050405020304" pitchFamily="18" charset="0"/>
                        </a:rPr>
                        <a:t>Maximum luminous intensity in any direction (values in cd) </a:t>
                      </a:r>
                      <a:endParaRPr lang="en-GB" sz="900" dirty="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4284532033"/>
                  </a:ext>
                </a:extLst>
              </a:tr>
              <a:tr h="177067">
                <a:tc>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forward facing parking lamps</a:t>
                      </a: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2</a:t>
                      </a: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60</a:t>
                      </a:r>
                    </a:p>
                  </a:txBody>
                  <a:tcPr marL="0" marR="0" marT="0" marB="0" anchor="ctr"/>
                </a:tc>
                <a:extLst>
                  <a:ext uri="{0D108BD9-81ED-4DB2-BD59-A6C34878D82A}">
                    <a16:rowId xmlns:a16="http://schemas.microsoft.com/office/drawing/2014/main" val="1592893879"/>
                  </a:ext>
                </a:extLst>
              </a:tr>
              <a:tr h="177067">
                <a:tc>
                  <a:txBody>
                    <a:bodyPr/>
                    <a:lstStyle/>
                    <a:p>
                      <a:pPr marL="71755" marR="71755">
                        <a:lnSpc>
                          <a:spcPts val="1100"/>
                        </a:lnSpc>
                        <a:spcBef>
                          <a:spcPts val="200"/>
                        </a:spcBef>
                        <a:spcAft>
                          <a:spcPts val="200"/>
                        </a:spcAft>
                      </a:pPr>
                      <a:r>
                        <a:rPr lang="en-GB" sz="900">
                          <a:effectLst/>
                          <a:latin typeface="+mn-lt"/>
                          <a:ea typeface="Times New Roman" panose="02020603050405020304" pitchFamily="18" charset="0"/>
                        </a:rPr>
                        <a:t>rearward facing parking lamps</a:t>
                      </a: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2</a:t>
                      </a: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30</a:t>
                      </a:r>
                    </a:p>
                  </a:txBody>
                  <a:tcPr marL="0" marR="0" marT="0" marB="0" anchor="ctr"/>
                </a:tc>
                <a:extLst>
                  <a:ext uri="{0D108BD9-81ED-4DB2-BD59-A6C34878D82A}">
                    <a16:rowId xmlns:a16="http://schemas.microsoft.com/office/drawing/2014/main" val="921705017"/>
                  </a:ext>
                </a:extLst>
              </a:tr>
            </a:tbl>
          </a:graphicData>
        </a:graphic>
      </p:graphicFrame>
      <p:graphicFrame>
        <p:nvGraphicFramePr>
          <p:cNvPr id="13" name="Tabelle 12">
            <a:extLst>
              <a:ext uri="{FF2B5EF4-FFF2-40B4-BE49-F238E27FC236}">
                <a16:creationId xmlns:a16="http://schemas.microsoft.com/office/drawing/2014/main" id="{F7668C46-D188-4822-9546-C70BABFDD2A0}"/>
              </a:ext>
            </a:extLst>
          </p:cNvPr>
          <p:cNvGraphicFramePr>
            <a:graphicFrameLocks noGrp="1"/>
          </p:cNvGraphicFramePr>
          <p:nvPr>
            <p:extLst>
              <p:ext uri="{D42A27DB-BD31-4B8C-83A1-F6EECF244321}">
                <p14:modId xmlns:p14="http://schemas.microsoft.com/office/powerpoint/2010/main" val="352642025"/>
              </p:ext>
            </p:extLst>
          </p:nvPr>
        </p:nvGraphicFramePr>
        <p:xfrm>
          <a:off x="6887446" y="1735421"/>
          <a:ext cx="4612110" cy="862134"/>
        </p:xfrm>
        <a:graphic>
          <a:graphicData uri="http://schemas.openxmlformats.org/drawingml/2006/table">
            <a:tbl>
              <a:tblPr>
                <a:tableStyleId>{5C22544A-7EE6-4342-B048-85BDC9FD1C3A}</a:tableStyleId>
              </a:tblPr>
              <a:tblGrid>
                <a:gridCol w="2265791">
                  <a:extLst>
                    <a:ext uri="{9D8B030D-6E8A-4147-A177-3AD203B41FA5}">
                      <a16:colId xmlns:a16="http://schemas.microsoft.com/office/drawing/2014/main" val="764759801"/>
                    </a:ext>
                  </a:extLst>
                </a:gridCol>
                <a:gridCol w="1191490">
                  <a:extLst>
                    <a:ext uri="{9D8B030D-6E8A-4147-A177-3AD203B41FA5}">
                      <a16:colId xmlns:a16="http://schemas.microsoft.com/office/drawing/2014/main" val="4071756379"/>
                    </a:ext>
                  </a:extLst>
                </a:gridCol>
                <a:gridCol w="1154829">
                  <a:extLst>
                    <a:ext uri="{9D8B030D-6E8A-4147-A177-3AD203B41FA5}">
                      <a16:colId xmlns:a16="http://schemas.microsoft.com/office/drawing/2014/main" val="1633854893"/>
                    </a:ext>
                  </a:extLst>
                </a:gridCol>
              </a:tblGrid>
              <a:tr h="359410">
                <a:tc>
                  <a:txBody>
                    <a:bodyPr/>
                    <a:lstStyle/>
                    <a:p>
                      <a:pPr marL="71755" marR="71755">
                        <a:lnSpc>
                          <a:spcPts val="1000"/>
                        </a:lnSpc>
                        <a:spcBef>
                          <a:spcPts val="400"/>
                        </a:spcBef>
                        <a:spcAft>
                          <a:spcPts val="400"/>
                        </a:spcAft>
                      </a:pPr>
                      <a:r>
                        <a:rPr lang="en-GB" sz="900" dirty="0">
                          <a:effectLst/>
                          <a:latin typeface="+mn-lt"/>
                        </a:rPr>
                        <a:t> </a:t>
                      </a:r>
                      <a:endParaRPr lang="de-DE" sz="900" dirty="0">
                        <a:effectLst/>
                        <a:latin typeface="+mn-lt"/>
                        <a:ea typeface="Times New Roman" panose="02020603050405020304" pitchFamily="18" charset="0"/>
                      </a:endParaRPr>
                    </a:p>
                  </a:txBody>
                  <a:tcPr marL="0" marR="0" marT="0" marB="0" anchor="b"/>
                </a:tc>
                <a:tc>
                  <a:txBody>
                    <a:bodyPr/>
                    <a:lstStyle/>
                    <a:p>
                      <a:pPr marL="71755" marR="71755" algn="r">
                        <a:lnSpc>
                          <a:spcPts val="1000"/>
                        </a:lnSpc>
                        <a:spcBef>
                          <a:spcPts val="400"/>
                        </a:spcBef>
                        <a:spcAft>
                          <a:spcPts val="400"/>
                        </a:spcAft>
                      </a:pPr>
                      <a:r>
                        <a:rPr lang="en-GB" sz="900" i="1">
                          <a:effectLst/>
                          <a:latin typeface="+mn-lt"/>
                          <a:ea typeface="Times New Roman" panose="02020603050405020304" pitchFamily="18" charset="0"/>
                        </a:rPr>
                        <a:t>Minimum luminous intensity in H-V (values in cd)</a:t>
                      </a:r>
                      <a:endParaRPr lang="en-GB" sz="900">
                        <a:effectLst/>
                        <a:latin typeface="+mn-lt"/>
                        <a:ea typeface="Times New Roman" panose="02020603050405020304" pitchFamily="18" charset="0"/>
                      </a:endParaRPr>
                    </a:p>
                  </a:txBody>
                  <a:tcPr marL="0" marR="0" marT="0" marB="0" anchor="b"/>
                </a:tc>
                <a:tc>
                  <a:txBody>
                    <a:bodyPr/>
                    <a:lstStyle/>
                    <a:p>
                      <a:pPr marL="71755" marR="71755" algn="r">
                        <a:lnSpc>
                          <a:spcPts val="1000"/>
                        </a:lnSpc>
                        <a:spcBef>
                          <a:spcPts val="400"/>
                        </a:spcBef>
                        <a:spcAft>
                          <a:spcPts val="400"/>
                        </a:spcAft>
                      </a:pPr>
                      <a:r>
                        <a:rPr lang="en-GB" sz="900" i="1" dirty="0">
                          <a:effectLst/>
                          <a:latin typeface="+mn-lt"/>
                          <a:ea typeface="Times New Roman" panose="02020603050405020304" pitchFamily="18" charset="0"/>
                        </a:rPr>
                        <a:t>Maximum luminous intensity in any direction (values in cd) </a:t>
                      </a:r>
                      <a:endParaRPr lang="en-GB" sz="900" dirty="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4284532033"/>
                  </a:ext>
                </a:extLst>
              </a:tr>
              <a:tr h="177067">
                <a:tc>
                  <a:txBody>
                    <a:bodyPr/>
                    <a:lstStyle/>
                    <a:p>
                      <a:pPr marL="71755" marR="71755">
                        <a:lnSpc>
                          <a:spcPts val="1100"/>
                        </a:lnSpc>
                        <a:spcBef>
                          <a:spcPts val="200"/>
                        </a:spcBef>
                        <a:spcAft>
                          <a:spcPts val="200"/>
                        </a:spcAft>
                      </a:pPr>
                      <a:r>
                        <a:rPr lang="en-GB" sz="900" b="1" dirty="0">
                          <a:solidFill>
                            <a:srgbClr val="FF0000"/>
                          </a:solidFill>
                          <a:effectLst/>
                          <a:latin typeface="+mn-lt"/>
                          <a:ea typeface="Times New Roman" panose="02020603050405020304" pitchFamily="18" charset="0"/>
                        </a:rPr>
                        <a:t>front </a:t>
                      </a:r>
                      <a:r>
                        <a:rPr lang="en-GB" sz="900" dirty="0">
                          <a:effectLst/>
                          <a:latin typeface="+mn-lt"/>
                          <a:ea typeface="Times New Roman" panose="02020603050405020304" pitchFamily="18" charset="0"/>
                        </a:rPr>
                        <a:t>parking lamps</a:t>
                      </a: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2</a:t>
                      </a: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60</a:t>
                      </a:r>
                    </a:p>
                  </a:txBody>
                  <a:tcPr marL="0" marR="0" marT="0" marB="0" anchor="ctr"/>
                </a:tc>
                <a:extLst>
                  <a:ext uri="{0D108BD9-81ED-4DB2-BD59-A6C34878D82A}">
                    <a16:rowId xmlns:a16="http://schemas.microsoft.com/office/drawing/2014/main" val="1592893879"/>
                  </a:ext>
                </a:extLst>
              </a:tr>
              <a:tr h="177067">
                <a:tc>
                  <a:txBody>
                    <a:bodyPr/>
                    <a:lstStyle/>
                    <a:p>
                      <a:pPr marL="71755" marR="71755">
                        <a:lnSpc>
                          <a:spcPts val="1100"/>
                        </a:lnSpc>
                        <a:spcBef>
                          <a:spcPts val="200"/>
                        </a:spcBef>
                        <a:spcAft>
                          <a:spcPts val="200"/>
                        </a:spcAft>
                      </a:pPr>
                      <a:r>
                        <a:rPr lang="en-GB" sz="900" b="1" dirty="0">
                          <a:solidFill>
                            <a:srgbClr val="FF0000"/>
                          </a:solidFill>
                          <a:effectLst/>
                          <a:latin typeface="+mn-lt"/>
                          <a:ea typeface="Times New Roman" panose="02020603050405020304" pitchFamily="18" charset="0"/>
                        </a:rPr>
                        <a:t>rear</a:t>
                      </a:r>
                      <a:r>
                        <a:rPr lang="en-GB" sz="900" dirty="0">
                          <a:solidFill>
                            <a:srgbClr val="FF0000"/>
                          </a:solidFill>
                          <a:effectLst/>
                          <a:latin typeface="+mn-lt"/>
                          <a:ea typeface="Times New Roman" panose="02020603050405020304" pitchFamily="18" charset="0"/>
                        </a:rPr>
                        <a:t> </a:t>
                      </a:r>
                      <a:r>
                        <a:rPr lang="en-GB" sz="900" dirty="0">
                          <a:effectLst/>
                          <a:latin typeface="+mn-lt"/>
                          <a:ea typeface="Times New Roman" panose="02020603050405020304" pitchFamily="18" charset="0"/>
                        </a:rPr>
                        <a:t>facing parking lamps</a:t>
                      </a: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2</a:t>
                      </a: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30</a:t>
                      </a:r>
                    </a:p>
                  </a:txBody>
                  <a:tcPr marL="0" marR="0" marT="0" marB="0" anchor="ctr"/>
                </a:tc>
                <a:extLst>
                  <a:ext uri="{0D108BD9-81ED-4DB2-BD59-A6C34878D82A}">
                    <a16:rowId xmlns:a16="http://schemas.microsoft.com/office/drawing/2014/main" val="921705017"/>
                  </a:ext>
                </a:extLst>
              </a:tr>
            </a:tbl>
          </a:graphicData>
        </a:graphic>
      </p:graphicFrame>
      <p:sp>
        <p:nvSpPr>
          <p:cNvPr id="12" name="Textfeld 11">
            <a:extLst>
              <a:ext uri="{FF2B5EF4-FFF2-40B4-BE49-F238E27FC236}">
                <a16:creationId xmlns:a16="http://schemas.microsoft.com/office/drawing/2014/main" id="{4B77080E-B583-4E0A-A106-5EE309C201AE}"/>
              </a:ext>
            </a:extLst>
          </p:cNvPr>
          <p:cNvSpPr txBox="1"/>
          <p:nvPr/>
        </p:nvSpPr>
        <p:spPr>
          <a:xfrm>
            <a:off x="5948450" y="182784"/>
            <a:ext cx="5782624" cy="461665"/>
          </a:xfrm>
          <a:prstGeom prst="rect">
            <a:avLst/>
          </a:prstGeom>
          <a:noFill/>
        </p:spPr>
        <p:txBody>
          <a:bodyPr wrap="square" rtlCol="0">
            <a:spAutoFit/>
          </a:bodyPr>
          <a:lstStyle/>
          <a:p>
            <a:pPr algn="r"/>
            <a:r>
              <a:rPr lang="en-GB" sz="2400" b="1" dirty="0"/>
              <a:t>Parking lamps</a:t>
            </a:r>
          </a:p>
        </p:txBody>
      </p:sp>
      <p:sp>
        <p:nvSpPr>
          <p:cNvPr id="16" name="Rechteck 15">
            <a:extLst>
              <a:ext uri="{FF2B5EF4-FFF2-40B4-BE49-F238E27FC236}">
                <a16:creationId xmlns:a16="http://schemas.microsoft.com/office/drawing/2014/main" id="{EA37DEFD-612A-462E-AD98-2152410686B7}"/>
              </a:ext>
            </a:extLst>
          </p:cNvPr>
          <p:cNvSpPr/>
          <p:nvPr/>
        </p:nvSpPr>
        <p:spPr>
          <a:xfrm>
            <a:off x="9955728" y="4929192"/>
            <a:ext cx="1637858" cy="430887"/>
          </a:xfrm>
          <a:prstGeom prst="rect">
            <a:avLst/>
          </a:prstGeom>
          <a:solidFill>
            <a:schemeClr val="accent1">
              <a:lumMod val="75000"/>
            </a:schemeClr>
          </a:solidFill>
          <a:ln>
            <a:solidFill>
              <a:schemeClr val="accent6">
                <a:lumMod val="50000"/>
              </a:schemeClr>
            </a:solidFill>
          </a:ln>
        </p:spPr>
        <p:txBody>
          <a:bodyPr wrap="square">
            <a:spAutoFit/>
          </a:bodyPr>
          <a:lstStyle/>
          <a:p>
            <a:r>
              <a:rPr lang="en-GB" sz="1100" i="1" dirty="0">
                <a:solidFill>
                  <a:schemeClr val="bg1"/>
                </a:solidFill>
              </a:rPr>
              <a:t>See additional document WGSL426 Rev.1 A</a:t>
            </a:r>
          </a:p>
        </p:txBody>
      </p:sp>
      <p:sp>
        <p:nvSpPr>
          <p:cNvPr id="17" name="Rechteck 16">
            <a:extLst>
              <a:ext uri="{FF2B5EF4-FFF2-40B4-BE49-F238E27FC236}">
                <a16:creationId xmlns:a16="http://schemas.microsoft.com/office/drawing/2014/main" id="{4E16FEFF-8665-498F-A589-28DC41E6BDB7}"/>
              </a:ext>
            </a:extLst>
          </p:cNvPr>
          <p:cNvSpPr/>
          <p:nvPr/>
        </p:nvSpPr>
        <p:spPr>
          <a:xfrm>
            <a:off x="6887445" y="5076825"/>
            <a:ext cx="2301005" cy="152400"/>
          </a:xfrm>
          <a:prstGeom prst="rect">
            <a:avLst/>
          </a:prstGeom>
          <a:no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8" name="Verbinder: gewinkelt 18">
            <a:extLst>
              <a:ext uri="{FF2B5EF4-FFF2-40B4-BE49-F238E27FC236}">
                <a16:creationId xmlns:a16="http://schemas.microsoft.com/office/drawing/2014/main" id="{0658BE05-F6B9-4A93-A8FC-6DC0F405F3E5}"/>
              </a:ext>
            </a:extLst>
          </p:cNvPr>
          <p:cNvCxnSpPr>
            <a:cxnSpLocks/>
            <a:stCxn id="17" idx="3"/>
            <a:endCxn id="16" idx="1"/>
          </p:cNvCxnSpPr>
          <p:nvPr/>
        </p:nvCxnSpPr>
        <p:spPr>
          <a:xfrm flipV="1">
            <a:off x="9188450" y="5144636"/>
            <a:ext cx="767278" cy="8389"/>
          </a:xfrm>
          <a:prstGeom prst="bentConnector3">
            <a:avLst>
              <a:gd name="adj1" fmla="val 50000"/>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 name="Foliennummernplatzhalter 1">
            <a:extLst>
              <a:ext uri="{FF2B5EF4-FFF2-40B4-BE49-F238E27FC236}">
                <a16:creationId xmlns:a16="http://schemas.microsoft.com/office/drawing/2014/main" id="{7AC81D4B-C101-439B-B4DE-368811D1D500}"/>
              </a:ext>
            </a:extLst>
          </p:cNvPr>
          <p:cNvSpPr>
            <a:spLocks noGrp="1"/>
          </p:cNvSpPr>
          <p:nvPr>
            <p:ph type="sldNum" sz="quarter" idx="12"/>
          </p:nvPr>
        </p:nvSpPr>
        <p:spPr/>
        <p:txBody>
          <a:bodyPr/>
          <a:lstStyle/>
          <a:p>
            <a:fld id="{3DDA233D-74E5-4871-94A0-ADA1F49F7BE0}" type="slidenum">
              <a:rPr lang="de-DE" smtClean="0"/>
              <a:t>4</a:t>
            </a:fld>
            <a:endParaRPr lang="de-DE" dirty="0"/>
          </a:p>
        </p:txBody>
      </p:sp>
      <p:sp>
        <p:nvSpPr>
          <p:cNvPr id="20" name="Rechteck 19">
            <a:extLst>
              <a:ext uri="{FF2B5EF4-FFF2-40B4-BE49-F238E27FC236}">
                <a16:creationId xmlns:a16="http://schemas.microsoft.com/office/drawing/2014/main" id="{01D5DE85-10FC-4461-86E7-B7174714A43D}"/>
              </a:ext>
            </a:extLst>
          </p:cNvPr>
          <p:cNvSpPr/>
          <p:nvPr/>
        </p:nvSpPr>
        <p:spPr>
          <a:xfrm>
            <a:off x="4565471" y="116165"/>
            <a:ext cx="442758" cy="646331"/>
          </a:xfrm>
          <a:prstGeom prst="rect">
            <a:avLst/>
          </a:prstGeom>
          <a:noFill/>
        </p:spPr>
        <p:txBody>
          <a:bodyPr wrap="square" lIns="91440" tIns="45720" rIns="91440" bIns="45720">
            <a:spAutoFit/>
          </a:bodyPr>
          <a:lstStyle/>
          <a:p>
            <a:pPr algn="ctr"/>
            <a:r>
              <a:rPr lang="de-DE" sz="3600" b="1" cap="none" spc="50" dirty="0">
                <a:ln w="19050" cmpd="sng">
                  <a:solidFill>
                    <a:srgbClr val="FF0000"/>
                  </a:solidFill>
                  <a:prstDash val="solid"/>
                </a:ln>
                <a:solidFill>
                  <a:srgbClr val="FFFF00"/>
                </a:solidFill>
                <a:effectLst>
                  <a:glow rad="38100">
                    <a:schemeClr val="accent1">
                      <a:alpha val="40000"/>
                    </a:schemeClr>
                  </a:glow>
                </a:effectLst>
                <a:latin typeface="Arial" panose="020B0604020202020204" pitchFamily="34" charset="0"/>
                <a:cs typeface="Arial" panose="020B0604020202020204" pitchFamily="34" charset="0"/>
              </a:rPr>
              <a:t>?</a:t>
            </a:r>
          </a:p>
        </p:txBody>
      </p:sp>
      <p:sp>
        <p:nvSpPr>
          <p:cNvPr id="21" name="CasellaDiTesto 3">
            <a:extLst>
              <a:ext uri="{FF2B5EF4-FFF2-40B4-BE49-F238E27FC236}">
                <a16:creationId xmlns:a16="http://schemas.microsoft.com/office/drawing/2014/main" id="{FDC3B19E-EA10-42DE-B29F-323C1BC01F71}"/>
              </a:ext>
            </a:extLst>
          </p:cNvPr>
          <p:cNvSpPr txBox="1"/>
          <p:nvPr/>
        </p:nvSpPr>
        <p:spPr>
          <a:xfrm>
            <a:off x="63546" y="6433487"/>
            <a:ext cx="2060818" cy="369332"/>
          </a:xfrm>
          <a:prstGeom prst="rect">
            <a:avLst/>
          </a:prstGeom>
          <a:noFill/>
          <a:ln w="28575">
            <a:solidFill>
              <a:srgbClr val="00B0F0"/>
            </a:solidFill>
          </a:ln>
        </p:spPr>
        <p:txBody>
          <a:bodyPr wrap="square" rtlCol="0">
            <a:spAutoFit/>
          </a:bodyPr>
          <a:lstStyle/>
          <a:p>
            <a:pPr algn="r"/>
            <a:r>
              <a:rPr lang="it-IT" b="1" dirty="0">
                <a:solidFill>
                  <a:srgbClr val="00B0F0"/>
                </a:solidFill>
              </a:rPr>
              <a:t>GTBWGSL 426 Rev1</a:t>
            </a:r>
          </a:p>
        </p:txBody>
      </p:sp>
      <p:sp>
        <p:nvSpPr>
          <p:cNvPr id="22" name="Rechteck 21">
            <a:extLst>
              <a:ext uri="{FF2B5EF4-FFF2-40B4-BE49-F238E27FC236}">
                <a16:creationId xmlns:a16="http://schemas.microsoft.com/office/drawing/2014/main" id="{63DBDBCF-DBE0-40F7-8A38-15D4DC32DBE1}"/>
              </a:ext>
            </a:extLst>
          </p:cNvPr>
          <p:cNvSpPr/>
          <p:nvPr/>
        </p:nvSpPr>
        <p:spPr>
          <a:xfrm>
            <a:off x="4003919" y="6046919"/>
            <a:ext cx="1701672" cy="276999"/>
          </a:xfrm>
          <a:prstGeom prst="rect">
            <a:avLst/>
          </a:prstGeom>
          <a:ln>
            <a:solidFill>
              <a:schemeClr val="accent6">
                <a:lumMod val="50000"/>
              </a:schemeClr>
            </a:solidFill>
          </a:ln>
        </p:spPr>
        <p:txBody>
          <a:bodyPr wrap="square">
            <a:spAutoFit/>
          </a:bodyPr>
          <a:lstStyle/>
          <a:p>
            <a:r>
              <a:rPr lang="en-GB" sz="1200" i="1" dirty="0">
                <a:solidFill>
                  <a:schemeClr val="accent6">
                    <a:lumMod val="50000"/>
                  </a:schemeClr>
                </a:solidFill>
              </a:rPr>
              <a:t>See comment on slide 2</a:t>
            </a:r>
            <a:endParaRPr lang="de-DE" sz="1200" i="1" dirty="0">
              <a:solidFill>
                <a:schemeClr val="accent6">
                  <a:lumMod val="50000"/>
                </a:schemeClr>
              </a:solidFill>
            </a:endParaRPr>
          </a:p>
        </p:txBody>
      </p:sp>
      <p:sp>
        <p:nvSpPr>
          <p:cNvPr id="23" name="Rechteck 22">
            <a:extLst>
              <a:ext uri="{FF2B5EF4-FFF2-40B4-BE49-F238E27FC236}">
                <a16:creationId xmlns:a16="http://schemas.microsoft.com/office/drawing/2014/main" id="{8AC202A9-9117-439E-869E-E66A04D69F20}"/>
              </a:ext>
            </a:extLst>
          </p:cNvPr>
          <p:cNvSpPr/>
          <p:nvPr/>
        </p:nvSpPr>
        <p:spPr>
          <a:xfrm>
            <a:off x="6366513" y="6038508"/>
            <a:ext cx="1816906" cy="293821"/>
          </a:xfrm>
          <a:prstGeom prst="rect">
            <a:avLst/>
          </a:prstGeom>
          <a:no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4" name="Verbinder: gewinkelt 18">
            <a:extLst>
              <a:ext uri="{FF2B5EF4-FFF2-40B4-BE49-F238E27FC236}">
                <a16:creationId xmlns:a16="http://schemas.microsoft.com/office/drawing/2014/main" id="{4BB4F952-F4DC-4576-9869-A6CBCBFADECC}"/>
              </a:ext>
            </a:extLst>
          </p:cNvPr>
          <p:cNvCxnSpPr>
            <a:cxnSpLocks/>
            <a:stCxn id="23" idx="1"/>
            <a:endCxn id="22" idx="3"/>
          </p:cNvCxnSpPr>
          <p:nvPr/>
        </p:nvCxnSpPr>
        <p:spPr>
          <a:xfrm rot="10800000">
            <a:off x="5705591" y="6185419"/>
            <a:ext cx="660922" cy="12700"/>
          </a:xfrm>
          <a:prstGeom prst="bentConnector3">
            <a:avLst>
              <a:gd name="adj1" fmla="val 50000"/>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3725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
            <a:extLst>
              <a:ext uri="{FF2B5EF4-FFF2-40B4-BE49-F238E27FC236}">
                <a16:creationId xmlns:a16="http://schemas.microsoft.com/office/drawing/2014/main" id="{D3AEBC03-8D65-4BE9-A46E-0A41ADC93A73}"/>
              </a:ext>
            </a:extLst>
          </p:cNvPr>
          <p:cNvSpPr>
            <a:spLocks noChangeArrowheads="1"/>
          </p:cNvSpPr>
          <p:nvPr/>
        </p:nvSpPr>
        <p:spPr bwMode="auto">
          <a:xfrm>
            <a:off x="6317403" y="1057504"/>
            <a:ext cx="5551200" cy="5691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kumimoji="0" lang="en-GB" altLang="de-DE" sz="900" b="0" i="0" u="none" strike="noStrike" cap="none" normalizeH="0" baseline="0" dirty="0">
                <a:ln>
                  <a:noFill/>
                </a:ln>
                <a:solidFill>
                  <a:schemeClr val="tx1"/>
                </a:solidFill>
                <a:effectLst/>
                <a:ea typeface="Times New Roman" panose="02020603050405020304" pitchFamily="18" charset="0"/>
              </a:rPr>
              <a:t>5.4.	</a:t>
            </a:r>
            <a:r>
              <a:rPr kumimoji="0" lang="en-GB" altLang="de-DE" sz="900" b="1" i="0" u="none" strike="noStrike" cap="none" normalizeH="0" baseline="0" dirty="0">
                <a:ln>
                  <a:noFill/>
                </a:ln>
                <a:solidFill>
                  <a:srgbClr val="FF0000"/>
                </a:solidFill>
                <a:effectLst/>
                <a:ea typeface="Times New Roman" panose="02020603050405020304" pitchFamily="18" charset="0"/>
              </a:rPr>
              <a:t>Daytime running lamps (RL)</a:t>
            </a:r>
            <a:endParaRPr kumimoji="0" lang="en-GB" altLang="de-DE" sz="900" b="1" i="0" u="none" strike="noStrike" cap="none" normalizeH="0" baseline="0" dirty="0">
              <a:ln>
                <a:noFill/>
              </a:ln>
              <a:solidFill>
                <a:srgbClr val="FF0000"/>
              </a:solidFill>
              <a:effectLst/>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5.4.1.	</a:t>
            </a:r>
            <a:r>
              <a:rPr kumimoji="0" lang="en-GB" altLang="de-DE" sz="900" b="1" i="0" u="none" strike="noStrike" cap="none" normalizeH="0" baseline="0" dirty="0">
                <a:ln>
                  <a:noFill/>
                </a:ln>
                <a:solidFill>
                  <a:srgbClr val="FF0000"/>
                </a:solidFill>
                <a:effectLst/>
                <a:ea typeface="Times New Roman" panose="02020603050405020304" pitchFamily="18" charset="0"/>
              </a:rPr>
              <a:t>Luminous intensity:</a:t>
            </a:r>
          </a:p>
          <a:p>
            <a:pPr marL="534988" lvl="0" indent="-534988"/>
            <a:r>
              <a:rPr lang="en-GB" altLang="de-DE" sz="900" dirty="0">
                <a:ea typeface="Times New Roman" panose="02020603050405020304" pitchFamily="18" charset="0"/>
              </a:rPr>
              <a:t>	</a:t>
            </a:r>
            <a:r>
              <a:rPr kumimoji="0" lang="en-GB" altLang="de-DE" sz="900" b="0" i="0" u="none" strike="noStrike" cap="none" normalizeH="0" baseline="0" dirty="0">
                <a:ln>
                  <a:noFill/>
                </a:ln>
                <a:solidFill>
                  <a:schemeClr val="tx1"/>
                </a:solidFill>
                <a:effectLst/>
                <a:ea typeface="Times New Roman" panose="02020603050405020304" pitchFamily="18" charset="0"/>
              </a:rPr>
              <a:t>The light emitted by each of the two </a:t>
            </a:r>
            <a:r>
              <a:rPr lang="en-GB" sz="900" b="1" strike="sngStrike" dirty="0">
                <a:solidFill>
                  <a:srgbClr val="FF0000"/>
                </a:solidFill>
              </a:rPr>
              <a:t>lamps</a:t>
            </a:r>
            <a:r>
              <a:rPr lang="en-GB" sz="900" dirty="0"/>
              <a:t> </a:t>
            </a:r>
            <a:r>
              <a:rPr lang="en-GB" sz="900" b="1" dirty="0">
                <a:solidFill>
                  <a:srgbClr val="FF0000"/>
                </a:solidFill>
              </a:rPr>
              <a:t>samples</a:t>
            </a:r>
            <a:r>
              <a:rPr lang="en-GB" sz="900" dirty="0">
                <a:solidFill>
                  <a:srgbClr val="FF0000"/>
                </a:solidFill>
              </a:rPr>
              <a:t> </a:t>
            </a:r>
            <a:r>
              <a:rPr kumimoji="0" lang="en-GB" altLang="de-DE" sz="900" b="0" i="0" u="none" strike="noStrike" cap="none" normalizeH="0" baseline="0" dirty="0">
                <a:ln>
                  <a:noFill/>
                </a:ln>
                <a:solidFill>
                  <a:schemeClr val="tx1"/>
                </a:solidFill>
                <a:effectLst/>
                <a:ea typeface="Times New Roman" panose="02020603050405020304" pitchFamily="18" charset="0"/>
              </a:rPr>
              <a:t>supplied shall meet the requirements in Table </a:t>
            </a:r>
            <a:r>
              <a:rPr lang="en-GB" altLang="de-DE" sz="900" dirty="0">
                <a:ea typeface="Times New Roman" panose="02020603050405020304" pitchFamily="18" charset="0"/>
              </a:rPr>
              <a:t>6</a:t>
            </a:r>
            <a:r>
              <a:rPr kumimoji="0" lang="en-GB" altLang="de-DE" sz="900" b="0" i="0" u="none" strike="noStrike" cap="none" normalizeH="0" baseline="0" dirty="0">
                <a:ln>
                  <a:noFill/>
                </a:ln>
                <a:solidFill>
                  <a:schemeClr val="tx1"/>
                </a:solidFill>
                <a:effectLst/>
                <a:ea typeface="Times New Roman" panose="02020603050405020304" pitchFamily="18" charset="0"/>
              </a:rPr>
              <a:t>.</a:t>
            </a:r>
            <a:endParaRPr kumimoji="0" lang="en-GB" altLang="de-DE" sz="9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lvl="0" indent="-534988"/>
            <a:r>
              <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r>
              <a:rPr kumimoji="0" lang="en-GB" altLang="de-DE" sz="900" b="1" i="0" u="none" strike="noStrike" cap="none" normalizeH="0" baseline="0" dirty="0">
                <a:ln>
                  <a:noFill/>
                </a:ln>
                <a:solidFill>
                  <a:srgbClr val="FF0000"/>
                </a:solidFill>
                <a:effectLst/>
                <a:latin typeface="+mn-lt"/>
                <a:cs typeface="Times New Roman" panose="02020603050405020304" pitchFamily="18" charset="0"/>
              </a:rPr>
              <a:t>Table 6: </a:t>
            </a:r>
            <a:r>
              <a:rPr kumimoji="0" lang="en-GB" altLang="de-DE" sz="900" b="1" i="0" u="none" strike="noStrike" cap="none" normalizeH="0" baseline="0" dirty="0">
                <a:ln>
                  <a:noFill/>
                </a:ln>
                <a:solidFill>
                  <a:schemeClr val="tx1"/>
                </a:solidFill>
                <a:effectLst/>
                <a:latin typeface="+mn-lt"/>
                <a:cs typeface="Times New Roman" panose="02020603050405020304" pitchFamily="18" charset="0"/>
              </a:rPr>
              <a:t>Luminous intensities for daytime running lamps</a:t>
            </a:r>
            <a:endParaRPr kumimoji="0" lang="en-GB" altLang="de-DE" sz="900" b="0" i="0" u="none" strike="noStrike" cap="none" normalizeH="0" baseline="0" dirty="0">
              <a:ln>
                <a:noFill/>
              </a:ln>
              <a:solidFill>
                <a:schemeClr val="tx1"/>
              </a:solidFill>
              <a:effectLst/>
              <a:latin typeface="+mn-lt"/>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0" i="0" u="none" strike="noStrike" cap="none" normalizeH="0" baseline="0" dirty="0">
              <a:ln>
                <a:noFill/>
              </a:ln>
              <a:solidFill>
                <a:schemeClr val="tx1"/>
              </a:solidFill>
              <a:effectLst/>
              <a:ea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5.4.2.	</a:t>
            </a:r>
            <a:r>
              <a:rPr kumimoji="0" lang="en-GB" altLang="de-DE" sz="900" b="1" i="0" u="none" strike="noStrike" cap="none" normalizeH="0" baseline="0" dirty="0">
                <a:ln>
                  <a:noFill/>
                </a:ln>
                <a:solidFill>
                  <a:srgbClr val="FF0000"/>
                </a:solidFill>
                <a:effectLst/>
                <a:ea typeface="Times New Roman" panose="02020603050405020304" pitchFamily="18" charset="0"/>
              </a:rPr>
              <a:t>Standard light distribution:</a:t>
            </a:r>
          </a:p>
          <a:p>
            <a:pPr marL="534988" lvl="0" indent="-534988"/>
            <a:r>
              <a:rPr lang="en-GB" altLang="de-DE" sz="900" b="1" dirty="0">
                <a:solidFill>
                  <a:srgbClr val="FF0000"/>
                </a:solidFill>
                <a:ea typeface="Times New Roman" panose="02020603050405020304" pitchFamily="18" charset="0"/>
              </a:rPr>
              <a:t>5.4.2.1.</a:t>
            </a:r>
            <a:r>
              <a:rPr lang="en-GB" altLang="de-DE" sz="900" dirty="0">
                <a:ea typeface="Times New Roman" panose="02020603050405020304" pitchFamily="18" charset="0"/>
              </a:rPr>
              <a:t>	</a:t>
            </a:r>
            <a:r>
              <a:rPr lang="en-GB" sz="900" dirty="0"/>
              <a:t>Outside the reference axis </a:t>
            </a:r>
            <a:r>
              <a:rPr lang="en-GB" sz="900" b="1" dirty="0">
                <a:solidFill>
                  <a:srgbClr val="FF0000"/>
                </a:solidFill>
              </a:rPr>
              <a:t>and within the angular fields defined in the diagrams in Part A of Annex 2,</a:t>
            </a:r>
            <a:r>
              <a:rPr lang="en-GB" sz="900" b="1" dirty="0"/>
              <a:t> </a:t>
            </a:r>
            <a:r>
              <a:rPr lang="en-GB" sz="900" dirty="0"/>
              <a:t>the intensity of the light emitted by each </a:t>
            </a:r>
            <a:r>
              <a:rPr lang="en-GB" sz="900" b="1" strike="sngStrike" dirty="0">
                <a:solidFill>
                  <a:srgbClr val="FF0000"/>
                </a:solidFill>
              </a:rPr>
              <a:t>lamp</a:t>
            </a:r>
            <a:r>
              <a:rPr lang="en-GB" sz="900" dirty="0"/>
              <a:t> </a:t>
            </a:r>
            <a:r>
              <a:rPr lang="en-GB" sz="900" b="1" dirty="0">
                <a:solidFill>
                  <a:srgbClr val="FF0000"/>
                </a:solidFill>
              </a:rPr>
              <a:t>sample</a:t>
            </a:r>
            <a:r>
              <a:rPr lang="en-GB" sz="900" dirty="0">
                <a:solidFill>
                  <a:srgbClr val="FF0000"/>
                </a:solidFill>
              </a:rPr>
              <a:t> </a:t>
            </a:r>
            <a:r>
              <a:rPr lang="en-GB" sz="900" dirty="0"/>
              <a:t>must, in each direction corresponding to the points in the table of standard light distribution reproduced in paragraph 2.</a:t>
            </a:r>
            <a:r>
              <a:rPr lang="en-GB" sz="900" b="1" dirty="0">
                <a:solidFill>
                  <a:srgbClr val="FF0000"/>
                </a:solidFill>
              </a:rPr>
              <a:t>1.</a:t>
            </a:r>
            <a:r>
              <a:rPr lang="en-GB" sz="900" dirty="0"/>
              <a:t> of Annex 3, be not less than the minimum specified in paragraph 5.4.1., multiplied by the percentage specified in the said table of the direction in question.</a:t>
            </a:r>
            <a:endParaRPr kumimoji="0" lang="en-GB" altLang="de-DE" sz="900" b="0" i="0" u="none" strike="noStrike" cap="none" normalizeH="0" baseline="0" dirty="0">
              <a:ln>
                <a:noFill/>
              </a:ln>
              <a:solidFill>
                <a:schemeClr val="tx1"/>
              </a:solidFill>
              <a:effectLst/>
            </a:endParaRPr>
          </a:p>
          <a:p>
            <a:pPr marL="534988" lvl="0" indent="-534988"/>
            <a:r>
              <a:rPr kumimoji="0" lang="en-GB" altLang="de-DE" sz="900" b="1" i="0" u="none" strike="noStrike" cap="none" normalizeH="0" baseline="0" dirty="0">
                <a:ln>
                  <a:noFill/>
                </a:ln>
                <a:solidFill>
                  <a:srgbClr val="FF0000"/>
                </a:solidFill>
                <a:effectLst/>
                <a:ea typeface="Times New Roman" panose="02020603050405020304" pitchFamily="18" charset="0"/>
              </a:rPr>
              <a:t>5.4.2.2.</a:t>
            </a:r>
            <a:r>
              <a:rPr lang="en-GB" altLang="de-DE" sz="900" dirty="0">
                <a:ea typeface="Times New Roman" panose="02020603050405020304" pitchFamily="18" charset="0"/>
              </a:rPr>
              <a:t>	However, a luminous intensity of 60 cd shall be permitted for parking lamps directed to the rear incorporated with stop lamps below a plane forming an angle of 5° with and downward from the horizontal plane; </a:t>
            </a:r>
            <a:endParaRPr kumimoji="0" lang="en-GB" altLang="de-DE" sz="900" b="0" i="0" u="none" strike="noStrike" cap="none" normalizeH="0" baseline="0" dirty="0">
              <a:ln>
                <a:noFill/>
              </a:ln>
              <a:solidFill>
                <a:schemeClr val="tx1"/>
              </a:solidFill>
              <a:effectLst/>
              <a:ea typeface="Times New Roman" panose="02020603050405020304" pitchFamily="18" charset="0"/>
            </a:endParaRPr>
          </a:p>
          <a:p>
            <a:pPr marL="534988" indent="-534988"/>
            <a:r>
              <a:rPr lang="en-GB" altLang="de-DE" sz="900" b="1" dirty="0">
                <a:solidFill>
                  <a:srgbClr val="FF0000"/>
                </a:solidFill>
                <a:ea typeface="Times New Roman" panose="02020603050405020304" pitchFamily="18" charset="0"/>
              </a:rPr>
              <a:t>5.4.2.3.</a:t>
            </a:r>
            <a:r>
              <a:rPr lang="en-GB" altLang="de-DE" sz="900" dirty="0">
                <a:ea typeface="Times New Roman" panose="02020603050405020304" pitchFamily="18" charset="0"/>
              </a:rPr>
              <a:t>	</a:t>
            </a:r>
            <a:r>
              <a:rPr lang="en-GB" sz="900" dirty="0"/>
              <a:t>Moreover, throughout the field defined in the diagram in Part A of Annex 2, the intensity of the light emitted shall not be less than 1.0 cd.</a:t>
            </a:r>
            <a:endParaRPr lang="en-GB" altLang="de-DE" sz="900" dirty="0">
              <a:ea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5.4.3.	</a:t>
            </a:r>
            <a:r>
              <a:rPr kumimoji="0" lang="en-GB" altLang="de-DE" sz="900" b="1" i="0" u="none" strike="noStrike" cap="none" normalizeH="0" baseline="0" dirty="0">
                <a:ln>
                  <a:noFill/>
                </a:ln>
                <a:solidFill>
                  <a:srgbClr val="FF0000"/>
                </a:solidFill>
                <a:effectLst/>
                <a:ea typeface="Times New Roman" panose="02020603050405020304" pitchFamily="18" charset="0"/>
              </a:rPr>
              <a:t>Colour:</a:t>
            </a:r>
          </a:p>
          <a:p>
            <a:pPr marL="534988" lvl="0" indent="-534988"/>
            <a:r>
              <a:rPr lang="en-GB" altLang="de-DE" sz="900" dirty="0">
                <a:ea typeface="Times New Roman" panose="02020603050405020304" pitchFamily="18" charset="0"/>
              </a:rPr>
              <a:t>	The colour of the light emitted shall be white.</a:t>
            </a:r>
          </a:p>
          <a:p>
            <a:pPr marL="534988" lvl="0" indent="-534988"/>
            <a:r>
              <a:rPr lang="en-GB" altLang="de-DE" sz="900" dirty="0">
                <a:ea typeface="Times New Roman" panose="02020603050405020304" pitchFamily="18" charset="0"/>
              </a:rPr>
              <a:t>5.4.4.</a:t>
            </a:r>
            <a:r>
              <a:rPr lang="en-GB" altLang="de-DE" sz="900" b="1" dirty="0">
                <a:solidFill>
                  <a:srgbClr val="FF0000"/>
                </a:solidFill>
                <a:ea typeface="Times New Roman" panose="02020603050405020304" pitchFamily="18" charset="0"/>
              </a:rPr>
              <a:t>	Apparent surface</a:t>
            </a:r>
            <a:r>
              <a:rPr lang="en-GB" altLang="de-DE" sz="900" b="1" dirty="0">
                <a:solidFill>
                  <a:srgbClr val="FF0000"/>
                </a:solidFill>
              </a:rPr>
              <a:t>:</a:t>
            </a:r>
          </a:p>
          <a:p>
            <a:pPr marL="534988" lvl="0" indent="-534988"/>
            <a:r>
              <a:rPr lang="en-GB" altLang="de-DE" sz="900" dirty="0"/>
              <a:t>	</a:t>
            </a:r>
            <a:r>
              <a:rPr lang="en-GB" sz="900" dirty="0"/>
              <a:t>The area of the apparent surface in the direction of the axis of reference of the daytime running lamp shall be not less than 25 cm</a:t>
            </a:r>
            <a:r>
              <a:rPr lang="en-GB" sz="900" baseline="30000" dirty="0"/>
              <a:t>2</a:t>
            </a:r>
            <a:r>
              <a:rPr lang="en-GB" sz="900" dirty="0"/>
              <a:t> and not more than 200 cm</a:t>
            </a:r>
            <a:r>
              <a:rPr lang="en-GB" sz="900" baseline="30000" dirty="0"/>
              <a:t>2</a:t>
            </a:r>
            <a:r>
              <a:rPr lang="en-GB" sz="900" dirty="0"/>
              <a:t>.</a:t>
            </a:r>
          </a:p>
          <a:p>
            <a:pPr marL="534988" lvl="0" indent="-534988"/>
            <a:r>
              <a:rPr lang="en-GB" altLang="de-DE" sz="900" dirty="0">
                <a:ea typeface="Times New Roman" panose="02020603050405020304" pitchFamily="18" charset="0"/>
              </a:rPr>
              <a:t>5.4.5.</a:t>
            </a:r>
            <a:r>
              <a:rPr lang="en-GB" altLang="de-DE" sz="900" dirty="0">
                <a:solidFill>
                  <a:srgbClr val="FF0000"/>
                </a:solidFill>
                <a:ea typeface="Times New Roman" panose="02020603050405020304" pitchFamily="18" charset="0"/>
              </a:rPr>
              <a:t>	Measurement</a:t>
            </a:r>
            <a:r>
              <a:rPr lang="en-GB" altLang="de-DE" sz="900" dirty="0">
                <a:solidFill>
                  <a:srgbClr val="FF0000"/>
                </a:solidFill>
              </a:rPr>
              <a:t>:</a:t>
            </a:r>
          </a:p>
          <a:p>
            <a:pPr marL="534988" lvl="0" indent="-534988"/>
            <a:r>
              <a:rPr lang="en-GB" altLang="de-DE" sz="900" dirty="0"/>
              <a:t>	</a:t>
            </a:r>
            <a:r>
              <a:rPr lang="en-GB" altLang="de-DE" sz="900" b="1" dirty="0">
                <a:solidFill>
                  <a:srgbClr val="FF0000"/>
                </a:solidFill>
              </a:rPr>
              <a:t>No additional requirements.</a:t>
            </a:r>
          </a:p>
          <a:p>
            <a:pPr marL="534988" lvl="0" indent="-534988"/>
            <a:r>
              <a:rPr lang="en-GB" altLang="de-DE" sz="900" dirty="0">
                <a:ea typeface="Times New Roman" panose="02020603050405020304" pitchFamily="18" charset="0"/>
              </a:rPr>
              <a:t>5.4.6.</a:t>
            </a:r>
            <a:r>
              <a:rPr lang="en-GB" altLang="de-DE" sz="900" b="1" dirty="0">
                <a:solidFill>
                  <a:srgbClr val="FF0000"/>
                </a:solidFill>
              </a:rPr>
              <a:t>	Other requirements:</a:t>
            </a:r>
          </a:p>
          <a:p>
            <a:pPr marL="534988" lvl="0" indent="-534988"/>
            <a:r>
              <a:rPr lang="en-GB" altLang="de-DE" sz="900" b="1" dirty="0">
                <a:solidFill>
                  <a:srgbClr val="FF0000"/>
                </a:solidFill>
                <a:ea typeface="Times New Roman" panose="02020603050405020304" pitchFamily="18" charset="0"/>
              </a:rPr>
              <a:t> </a:t>
            </a:r>
            <a:r>
              <a:rPr lang="en-GB" altLang="de-DE" sz="900" b="1" dirty="0">
                <a:solidFill>
                  <a:srgbClr val="FF0000"/>
                </a:solidFill>
              </a:rPr>
              <a:t>	</a:t>
            </a:r>
            <a:r>
              <a:rPr lang="en-GB" sz="900" dirty="0"/>
              <a:t>The daytime running lamp shall be subjected to the heat resistance test specified in Annex 6.</a:t>
            </a:r>
          </a:p>
          <a:p>
            <a:pPr marL="534988" lvl="0" indent="-534988"/>
            <a:r>
              <a:rPr lang="de-DE" sz="900" b="1" dirty="0">
                <a:solidFill>
                  <a:srgbClr val="FF0000"/>
                </a:solidFill>
              </a:rPr>
              <a:t>[5.4.7.</a:t>
            </a:r>
            <a:r>
              <a:rPr lang="de-DE" sz="900" dirty="0"/>
              <a:t>	</a:t>
            </a:r>
            <a:r>
              <a:rPr lang="de-DE" sz="900" b="1" strike="sngStrike" dirty="0">
                <a:solidFill>
                  <a:srgbClr val="FF0000"/>
                </a:solidFill>
              </a:rPr>
              <a:t>Light source </a:t>
            </a:r>
            <a:r>
              <a:rPr lang="de-DE" sz="900" b="1" strike="sngStrike" dirty="0" err="1">
                <a:solidFill>
                  <a:srgbClr val="FF0000"/>
                </a:solidFill>
              </a:rPr>
              <a:t>failure</a:t>
            </a:r>
            <a:r>
              <a:rPr lang="de-DE" sz="900" b="1" strike="sngStrike" dirty="0">
                <a:solidFill>
                  <a:srgbClr val="FF0000"/>
                </a:solidFill>
              </a:rPr>
              <a:t> </a:t>
            </a:r>
            <a:r>
              <a:rPr lang="en-GB" altLang="de-DE" sz="900" b="1" dirty="0">
                <a:solidFill>
                  <a:srgbClr val="FF0000"/>
                </a:solidFill>
                <a:ea typeface="Times New Roman" panose="02020603050405020304" pitchFamily="18" charset="0"/>
              </a:rPr>
              <a:t>Failure provisions:</a:t>
            </a:r>
          </a:p>
          <a:p>
            <a:pPr marL="534988" lvl="0" indent="-534988" algn="just"/>
            <a:r>
              <a:rPr lang="en-GB" altLang="de-DE" sz="900" b="1" strike="sngStrike" dirty="0">
                <a:solidFill>
                  <a:srgbClr val="FF0000"/>
                </a:solidFill>
                <a:ea typeface="Times New Roman" panose="02020603050405020304" pitchFamily="18" charset="0"/>
              </a:rPr>
              <a:t>5.4.7.1.	In the case of a daytime running lamp containing more than one light source, the daytime running lamp shall comply with the minimum intensity required and the maximum intensity shall not be exceeded when all light sources are activated.</a:t>
            </a:r>
          </a:p>
          <a:p>
            <a:pPr marL="534988" lvl="0" indent="-534988"/>
            <a:r>
              <a:rPr lang="en-GB" altLang="de-DE" sz="900" dirty="0">
                <a:ea typeface="Times New Roman" panose="02020603050405020304" pitchFamily="18" charset="0"/>
              </a:rPr>
              <a:t>	In case of failure of any one light source in a single lamp containing more than one light source, one of the following provisions shall apply:</a:t>
            </a:r>
          </a:p>
          <a:p>
            <a:pPr marL="992188" lvl="1" indent="-449263"/>
            <a:r>
              <a:rPr lang="en-GB" altLang="de-DE" sz="900" dirty="0">
                <a:ea typeface="Times New Roman" panose="02020603050405020304" pitchFamily="18" charset="0"/>
              </a:rPr>
              <a:t>(a)	The light intensity at the points of standard light distribution defined in paragraph 2.2. of Annex 3 shall be at least 80 per cent of the minimum intensity required; or</a:t>
            </a:r>
          </a:p>
          <a:p>
            <a:pPr marL="992188" lvl="1" indent="-449263"/>
            <a:r>
              <a:rPr lang="en-GB" altLang="de-DE" sz="900" dirty="0">
                <a:ea typeface="Times New Roman" panose="02020603050405020304" pitchFamily="18" charset="0"/>
              </a:rPr>
              <a:t>(b)	The light intensity in the axis of reference shall be at least 50 per cent of the minimum intensity required, provided that a note in the communication form states that the lamp is only for use on a vehicle fitted with an operating tell-tale.</a:t>
            </a:r>
            <a:r>
              <a:rPr lang="en-GB" altLang="de-DE" sz="900" b="1" dirty="0">
                <a:solidFill>
                  <a:srgbClr val="FF0000"/>
                </a:solidFill>
                <a:ea typeface="Times New Roman" panose="02020603050405020304" pitchFamily="18" charset="0"/>
              </a:rPr>
              <a:t>]</a:t>
            </a:r>
          </a:p>
        </p:txBody>
      </p:sp>
      <p:sp>
        <p:nvSpPr>
          <p:cNvPr id="11" name="Rectangle 1">
            <a:extLst>
              <a:ext uri="{FF2B5EF4-FFF2-40B4-BE49-F238E27FC236}">
                <a16:creationId xmlns:a16="http://schemas.microsoft.com/office/drawing/2014/main" id="{B116A1AB-9019-4EE9-B6F9-819E95FFE457}"/>
              </a:ext>
            </a:extLst>
          </p:cNvPr>
          <p:cNvSpPr>
            <a:spLocks noChangeArrowheads="1"/>
          </p:cNvSpPr>
          <p:nvPr/>
        </p:nvSpPr>
        <p:spPr bwMode="auto">
          <a:xfrm>
            <a:off x="371495" y="1041647"/>
            <a:ext cx="5438755" cy="5512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lang="en-GB" altLang="de-DE" sz="900" dirty="0">
                <a:ea typeface="Times New Roman" panose="02020603050405020304" pitchFamily="18" charset="0"/>
              </a:rPr>
              <a:t>5.4.	TECHNICAL REQUIREMENTS CONCERNING DAYTIME RUNNING LAMPS (SYMBOLS RL)</a:t>
            </a:r>
          </a:p>
          <a:p>
            <a:pPr marL="534988" lvl="0" indent="-534988"/>
            <a:r>
              <a:rPr lang="en-GB" altLang="de-DE" sz="900" dirty="0">
                <a:ea typeface="Times New Roman" panose="02020603050405020304" pitchFamily="18" charset="0"/>
              </a:rPr>
              <a:t>5.4.1.	The light emitted by each of the two lamps supplied shall meet the requirements in Table 6.</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0" i="0" u="none" strike="noStrike" cap="none" normalizeH="0" baseline="0" dirty="0">
              <a:ln>
                <a:noFill/>
              </a:ln>
              <a:solidFill>
                <a:schemeClr val="tx1"/>
              </a:solidFill>
              <a:effectLst/>
              <a:latin typeface="+mn-lt"/>
              <a:cs typeface="Times New Roman" panose="02020603050405020304" pitchFamily="18" charset="0"/>
            </a:endParaRPr>
          </a:p>
          <a:p>
            <a:pPr marL="534988" lvl="0"/>
            <a:r>
              <a:rPr lang="en-GB" altLang="de-DE" sz="900" dirty="0">
                <a:latin typeface="+mn-lt"/>
                <a:cs typeface="Times New Roman" panose="02020603050405020304" pitchFamily="18" charset="0"/>
              </a:rPr>
              <a:t>Table 6: Luminous intensities for daytime running lamps</a:t>
            </a:r>
            <a:endParaRPr kumimoji="0" lang="en-GB" altLang="de-DE" sz="900" b="1" i="0" u="none" strike="noStrike" cap="none" normalizeH="0" baseline="0" dirty="0">
              <a:ln>
                <a:noFill/>
              </a:ln>
              <a:solidFill>
                <a:schemeClr val="tx1"/>
              </a:solidFill>
              <a:effectLst/>
              <a:latin typeface="+mn-lt"/>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lvl="0" indent="-534988"/>
            <a:r>
              <a:rPr lang="en-GB" altLang="de-DE" sz="900" dirty="0">
                <a:ea typeface="Times New Roman" panose="02020603050405020304" pitchFamily="18" charset="0"/>
              </a:rPr>
              <a:t>5.4.2.	Outside the reference axis the intensity of the light emitted by each lamp must, in each direction corresponding to the points in the table of standard light distribution reproduced in paragraph 2. of Annex 3, be not less than the minimum specified in paragraph 5.4.1., multiplied by the percentage specified in the said table of the direction in question.</a:t>
            </a:r>
          </a:p>
          <a:p>
            <a:pPr marL="534988" lvl="0" indent="-534988"/>
            <a:r>
              <a:rPr lang="en-GB" altLang="de-DE" sz="900" dirty="0">
                <a:ea typeface="Times New Roman" panose="02020603050405020304" pitchFamily="18" charset="0"/>
              </a:rPr>
              <a:t>5.4.3.	Moreover, throughout the field defined in the diagram in Part A of Annex 2, the intensity of the light emitted shall not be less than 1.0 cd.</a:t>
            </a:r>
          </a:p>
          <a:p>
            <a:pPr marL="534988" lvl="0" indent="-534988"/>
            <a:r>
              <a:rPr lang="en-GB" altLang="de-DE" sz="900" dirty="0">
                <a:ea typeface="Times New Roman" panose="02020603050405020304" pitchFamily="18" charset="0"/>
              </a:rPr>
              <a:t>5.4.4.	Light source failure</a:t>
            </a:r>
          </a:p>
          <a:p>
            <a:pPr marL="534988" lvl="0" indent="-534988"/>
            <a:r>
              <a:rPr lang="en-GB" altLang="de-DE" sz="900" dirty="0">
                <a:ea typeface="Times New Roman" panose="02020603050405020304" pitchFamily="18" charset="0"/>
              </a:rPr>
              <a:t>5.4.4.1.	In the case of a daytime running lamp containing more than one light source, the daytime running lamp shall comply with the minimum intensity required and the maximum intensity shall not be exceeded when all light sources are activated.</a:t>
            </a:r>
          </a:p>
          <a:p>
            <a:pPr marL="534988" lvl="0" indent="-534988"/>
            <a:r>
              <a:rPr lang="en-GB" altLang="de-DE" sz="900" dirty="0">
                <a:ea typeface="Times New Roman" panose="02020603050405020304" pitchFamily="18" charset="0"/>
              </a:rPr>
              <a:t>5.4.4.2. 	In case of failure of any one light source in a single lamp containing more than one light source, one of the following provisions shall apply:</a:t>
            </a:r>
          </a:p>
          <a:p>
            <a:pPr marL="992188" lvl="1" indent="-449263"/>
            <a:r>
              <a:rPr lang="en-GB" altLang="de-DE" sz="900" dirty="0">
                <a:ea typeface="Times New Roman" panose="02020603050405020304" pitchFamily="18" charset="0"/>
              </a:rPr>
              <a:t>(a)	The light intensity at the points of standard light distribution defined in paragraph 2.2. of Annex 3 shall be at least 80 per cent of the minimum intensity required; or</a:t>
            </a:r>
          </a:p>
          <a:p>
            <a:pPr marL="992188" lvl="1" indent="-449263"/>
            <a:r>
              <a:rPr lang="en-GB" altLang="de-DE" sz="900" dirty="0">
                <a:ea typeface="Times New Roman" panose="02020603050405020304" pitchFamily="18" charset="0"/>
              </a:rPr>
              <a:t>(b)	The light intensity in the axis of reference shall be at least 50 per cent of the minimum intensity required, provided that a note in the communication form states that the lamp is only for use on a vehicle fitted with an operating tell-tale.</a:t>
            </a:r>
          </a:p>
          <a:p>
            <a:pPr marL="534988" lvl="0" indent="-534988"/>
            <a:r>
              <a:rPr lang="en-GB" altLang="de-DE" sz="900" dirty="0">
                <a:ea typeface="Times New Roman" panose="02020603050405020304" pitchFamily="18" charset="0"/>
              </a:rPr>
              <a:t>5.4.5.	The colour of the light emitted shall be white.</a:t>
            </a:r>
          </a:p>
          <a:p>
            <a:pPr marL="534988" lvl="0" indent="-534988"/>
            <a:r>
              <a:rPr lang="en-GB" altLang="de-DE" sz="900" dirty="0">
                <a:ea typeface="Times New Roman" panose="02020603050405020304" pitchFamily="18" charset="0"/>
              </a:rPr>
              <a:t>5.4.6.	The area of the apparent surface in the direction of the axis of reference of the daytime running lamp shall be not less than 25 cm2 and not more than 200 cm2.</a:t>
            </a:r>
          </a:p>
          <a:p>
            <a:pPr marL="534988" lvl="0" indent="-534988"/>
            <a:r>
              <a:rPr lang="en-GB" altLang="de-DE" sz="900" dirty="0">
                <a:ea typeface="Times New Roman" panose="02020603050405020304" pitchFamily="18" charset="0"/>
              </a:rPr>
              <a:t>5.4.7.	The daytime running lamp shall be subjected to the heat resistance test specified in Annex 6.</a:t>
            </a:r>
          </a:p>
        </p:txBody>
      </p:sp>
      <p:sp>
        <p:nvSpPr>
          <p:cNvPr id="14" name="Rechteck 13">
            <a:extLst>
              <a:ext uri="{FF2B5EF4-FFF2-40B4-BE49-F238E27FC236}">
                <a16:creationId xmlns:a16="http://schemas.microsoft.com/office/drawing/2014/main" id="{E53CCB85-94CD-4806-9909-658DD0B55A4B}"/>
              </a:ext>
            </a:extLst>
          </p:cNvPr>
          <p:cNvSpPr/>
          <p:nvPr/>
        </p:nvSpPr>
        <p:spPr>
          <a:xfrm>
            <a:off x="437323" y="109330"/>
            <a:ext cx="11301672" cy="660003"/>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feld 3">
            <a:extLst>
              <a:ext uri="{FF2B5EF4-FFF2-40B4-BE49-F238E27FC236}">
                <a16:creationId xmlns:a16="http://schemas.microsoft.com/office/drawing/2014/main" id="{7D0B8422-FC5F-4527-A891-842FA068F4E9}"/>
              </a:ext>
            </a:extLst>
          </p:cNvPr>
          <p:cNvSpPr txBox="1"/>
          <p:nvPr/>
        </p:nvSpPr>
        <p:spPr>
          <a:xfrm>
            <a:off x="453006" y="184558"/>
            <a:ext cx="10888910" cy="584775"/>
          </a:xfrm>
          <a:prstGeom prst="rect">
            <a:avLst/>
          </a:prstGeom>
          <a:noFill/>
        </p:spPr>
        <p:txBody>
          <a:bodyPr wrap="square" rtlCol="0">
            <a:spAutoFit/>
          </a:bodyPr>
          <a:lstStyle/>
          <a:p>
            <a:r>
              <a:rPr lang="en-GB" sz="1600" b="1" dirty="0">
                <a:solidFill>
                  <a:schemeClr val="bg1"/>
                </a:solidFill>
              </a:rPr>
              <a:t>Regulation No. 148 [LSD] – Stage II</a:t>
            </a:r>
          </a:p>
          <a:p>
            <a:r>
              <a:rPr lang="en-GB" sz="1600" b="1" dirty="0">
                <a:solidFill>
                  <a:schemeClr val="bg1"/>
                </a:solidFill>
              </a:rPr>
              <a:t>Draft Proposal Part 5. – Par. 5.4.</a:t>
            </a:r>
          </a:p>
        </p:txBody>
      </p:sp>
      <p:sp>
        <p:nvSpPr>
          <p:cNvPr id="6" name="Textfeld 5">
            <a:extLst>
              <a:ext uri="{FF2B5EF4-FFF2-40B4-BE49-F238E27FC236}">
                <a16:creationId xmlns:a16="http://schemas.microsoft.com/office/drawing/2014/main" id="{4B77080E-B583-4E0A-A106-5EE309C201AE}"/>
              </a:ext>
            </a:extLst>
          </p:cNvPr>
          <p:cNvSpPr txBox="1"/>
          <p:nvPr/>
        </p:nvSpPr>
        <p:spPr>
          <a:xfrm>
            <a:off x="1961201" y="779184"/>
            <a:ext cx="2189526" cy="276999"/>
          </a:xfrm>
          <a:prstGeom prst="rect">
            <a:avLst/>
          </a:prstGeom>
          <a:noFill/>
        </p:spPr>
        <p:txBody>
          <a:bodyPr wrap="square" rtlCol="0">
            <a:spAutoFit/>
          </a:bodyPr>
          <a:lstStyle/>
          <a:p>
            <a:pPr algn="ctr"/>
            <a:r>
              <a:rPr lang="en-GB" sz="1200" b="1" dirty="0"/>
              <a:t>Existing Text</a:t>
            </a:r>
          </a:p>
        </p:txBody>
      </p:sp>
      <p:sp>
        <p:nvSpPr>
          <p:cNvPr id="7" name="Textfeld 6">
            <a:extLst>
              <a:ext uri="{FF2B5EF4-FFF2-40B4-BE49-F238E27FC236}">
                <a16:creationId xmlns:a16="http://schemas.microsoft.com/office/drawing/2014/main" id="{C3837C94-65C1-4342-87C8-050C2F18A7F0}"/>
              </a:ext>
            </a:extLst>
          </p:cNvPr>
          <p:cNvSpPr txBox="1"/>
          <p:nvPr/>
        </p:nvSpPr>
        <p:spPr>
          <a:xfrm>
            <a:off x="7998240" y="779184"/>
            <a:ext cx="2189526" cy="276999"/>
          </a:xfrm>
          <a:prstGeom prst="rect">
            <a:avLst/>
          </a:prstGeom>
          <a:noFill/>
        </p:spPr>
        <p:txBody>
          <a:bodyPr wrap="square" rtlCol="0">
            <a:spAutoFit/>
          </a:bodyPr>
          <a:lstStyle/>
          <a:p>
            <a:pPr algn="ctr"/>
            <a:r>
              <a:rPr lang="en-GB" sz="1200" b="1" dirty="0"/>
              <a:t>New Text</a:t>
            </a:r>
          </a:p>
        </p:txBody>
      </p:sp>
      <p:cxnSp>
        <p:nvCxnSpPr>
          <p:cNvPr id="9" name="Gerader Verbinder 8">
            <a:extLst>
              <a:ext uri="{FF2B5EF4-FFF2-40B4-BE49-F238E27FC236}">
                <a16:creationId xmlns:a16="http://schemas.microsoft.com/office/drawing/2014/main" id="{FF97CE65-8C00-43EB-9E90-43DEE51EF5C6}"/>
              </a:ext>
            </a:extLst>
          </p:cNvPr>
          <p:cNvCxnSpPr/>
          <p:nvPr/>
        </p:nvCxnSpPr>
        <p:spPr>
          <a:xfrm>
            <a:off x="5938988" y="1012879"/>
            <a:ext cx="0" cy="5830511"/>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0" name="Tabelle 9">
            <a:extLst>
              <a:ext uri="{FF2B5EF4-FFF2-40B4-BE49-F238E27FC236}">
                <a16:creationId xmlns:a16="http://schemas.microsoft.com/office/drawing/2014/main" id="{F7668C46-D188-4822-9546-C70BABFDD2A0}"/>
              </a:ext>
            </a:extLst>
          </p:cNvPr>
          <p:cNvGraphicFramePr>
            <a:graphicFrameLocks noGrp="1"/>
          </p:cNvGraphicFramePr>
          <p:nvPr>
            <p:extLst>
              <p:ext uri="{D42A27DB-BD31-4B8C-83A1-F6EECF244321}">
                <p14:modId xmlns:p14="http://schemas.microsoft.com/office/powerpoint/2010/main" val="1523938331"/>
              </p:ext>
            </p:extLst>
          </p:nvPr>
        </p:nvGraphicFramePr>
        <p:xfrm>
          <a:off x="948464" y="1821146"/>
          <a:ext cx="4612110" cy="538474"/>
        </p:xfrm>
        <a:graphic>
          <a:graphicData uri="http://schemas.openxmlformats.org/drawingml/2006/table">
            <a:tbl>
              <a:tblPr>
                <a:tableStyleId>{5C22544A-7EE6-4342-B048-85BDC9FD1C3A}</a:tableStyleId>
              </a:tblPr>
              <a:tblGrid>
                <a:gridCol w="2265791">
                  <a:extLst>
                    <a:ext uri="{9D8B030D-6E8A-4147-A177-3AD203B41FA5}">
                      <a16:colId xmlns:a16="http://schemas.microsoft.com/office/drawing/2014/main" val="764759801"/>
                    </a:ext>
                  </a:extLst>
                </a:gridCol>
                <a:gridCol w="1191490">
                  <a:extLst>
                    <a:ext uri="{9D8B030D-6E8A-4147-A177-3AD203B41FA5}">
                      <a16:colId xmlns:a16="http://schemas.microsoft.com/office/drawing/2014/main" val="4071756379"/>
                    </a:ext>
                  </a:extLst>
                </a:gridCol>
                <a:gridCol w="1154829">
                  <a:extLst>
                    <a:ext uri="{9D8B030D-6E8A-4147-A177-3AD203B41FA5}">
                      <a16:colId xmlns:a16="http://schemas.microsoft.com/office/drawing/2014/main" val="1633854893"/>
                    </a:ext>
                  </a:extLst>
                </a:gridCol>
              </a:tblGrid>
              <a:tr h="359410">
                <a:tc>
                  <a:txBody>
                    <a:bodyPr/>
                    <a:lstStyle/>
                    <a:p>
                      <a:pPr marL="71755">
                        <a:lnSpc>
                          <a:spcPts val="1000"/>
                        </a:lnSpc>
                        <a:spcBef>
                          <a:spcPts val="400"/>
                        </a:spcBef>
                        <a:spcAft>
                          <a:spcPts val="400"/>
                        </a:spcAft>
                      </a:pPr>
                      <a:r>
                        <a:rPr lang="en-GB" sz="800" i="1" dirty="0">
                          <a:effectLst/>
                          <a:latin typeface="+mn-lt"/>
                          <a:ea typeface="Times New Roman" panose="02020603050405020304" pitchFamily="18" charset="0"/>
                        </a:rPr>
                        <a:t> </a:t>
                      </a:r>
                      <a:endParaRPr lang="en-GB" sz="1000" dirty="0">
                        <a:effectLst/>
                        <a:latin typeface="+mn-lt"/>
                        <a:ea typeface="Times New Roman" panose="02020603050405020304" pitchFamily="18" charset="0"/>
                      </a:endParaRPr>
                    </a:p>
                  </a:txBody>
                  <a:tcPr marL="0" marR="0" marT="0" marB="0" anchor="b"/>
                </a:tc>
                <a:tc>
                  <a:txBody>
                    <a:bodyPr/>
                    <a:lstStyle/>
                    <a:p>
                      <a:pPr marL="71755" algn="r">
                        <a:lnSpc>
                          <a:spcPts val="1000"/>
                        </a:lnSpc>
                        <a:spcBef>
                          <a:spcPts val="400"/>
                        </a:spcBef>
                        <a:spcAft>
                          <a:spcPts val="400"/>
                        </a:spcAft>
                      </a:pPr>
                      <a:r>
                        <a:rPr lang="en-GB" sz="800" i="1">
                          <a:effectLst/>
                          <a:latin typeface="+mn-lt"/>
                          <a:ea typeface="Times New Roman" panose="02020603050405020304" pitchFamily="18" charset="0"/>
                        </a:rPr>
                        <a:t>Minimum luminous intensity in H-V (values in cd)</a:t>
                      </a:r>
                      <a:endParaRPr lang="en-GB" sz="1000">
                        <a:effectLst/>
                        <a:latin typeface="+mn-lt"/>
                        <a:ea typeface="Times New Roman" panose="02020603050405020304" pitchFamily="18" charset="0"/>
                      </a:endParaRPr>
                    </a:p>
                  </a:txBody>
                  <a:tcPr marL="0" marR="0" marT="0" marB="0" anchor="b"/>
                </a:tc>
                <a:tc>
                  <a:txBody>
                    <a:bodyPr/>
                    <a:lstStyle/>
                    <a:p>
                      <a:pPr marL="71755" algn="r">
                        <a:lnSpc>
                          <a:spcPts val="1000"/>
                        </a:lnSpc>
                        <a:spcBef>
                          <a:spcPts val="400"/>
                        </a:spcBef>
                        <a:spcAft>
                          <a:spcPts val="400"/>
                        </a:spcAft>
                      </a:pPr>
                      <a:r>
                        <a:rPr lang="en-GB" sz="800" i="1">
                          <a:effectLst/>
                          <a:latin typeface="+mn-lt"/>
                          <a:ea typeface="Times New Roman" panose="02020603050405020304" pitchFamily="18" charset="0"/>
                        </a:rPr>
                        <a:t>Maximum luminous intensity in any direction (values in cd) </a:t>
                      </a:r>
                      <a:endParaRPr lang="en-GB" sz="100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4284532033"/>
                  </a:ext>
                </a:extLst>
              </a:tr>
              <a:tr h="162363">
                <a:tc>
                  <a:txBody>
                    <a:bodyPr/>
                    <a:lstStyle/>
                    <a:p>
                      <a:pPr marL="71755">
                        <a:lnSpc>
                          <a:spcPts val="1200"/>
                        </a:lnSpc>
                        <a:spcAft>
                          <a:spcPts val="600"/>
                        </a:spcAft>
                      </a:pPr>
                      <a:r>
                        <a:rPr lang="en-GB" sz="900">
                          <a:effectLst/>
                          <a:latin typeface="+mn-lt"/>
                          <a:ea typeface="Times New Roman" panose="02020603050405020304" pitchFamily="18" charset="0"/>
                        </a:rPr>
                        <a:t>Daytime running lamps</a:t>
                      </a:r>
                      <a:endParaRPr lang="en-GB" sz="1000">
                        <a:effectLst/>
                        <a:latin typeface="+mn-lt"/>
                        <a:ea typeface="Times New Roman" panose="02020603050405020304" pitchFamily="18" charset="0"/>
                      </a:endParaRPr>
                    </a:p>
                  </a:txBody>
                  <a:tcPr marL="0" marR="0" marT="0" marB="0"/>
                </a:tc>
                <a:tc>
                  <a:txBody>
                    <a:bodyPr/>
                    <a:lstStyle/>
                    <a:p>
                      <a:pPr marL="71755" algn="r">
                        <a:lnSpc>
                          <a:spcPts val="1200"/>
                        </a:lnSpc>
                        <a:spcAft>
                          <a:spcPts val="600"/>
                        </a:spcAft>
                      </a:pPr>
                      <a:r>
                        <a:rPr lang="en-GB" sz="900">
                          <a:effectLst/>
                          <a:latin typeface="+mn-lt"/>
                          <a:ea typeface="Times New Roman" panose="02020603050405020304" pitchFamily="18" charset="0"/>
                        </a:rPr>
                        <a:t>400</a:t>
                      </a:r>
                      <a:endParaRPr lang="en-GB" sz="1000">
                        <a:effectLst/>
                        <a:latin typeface="+mn-lt"/>
                        <a:ea typeface="Times New Roman" panose="02020603050405020304" pitchFamily="18" charset="0"/>
                      </a:endParaRPr>
                    </a:p>
                  </a:txBody>
                  <a:tcPr marL="0" marR="0" marT="0" marB="0" anchor="b"/>
                </a:tc>
                <a:tc>
                  <a:txBody>
                    <a:bodyPr/>
                    <a:lstStyle/>
                    <a:p>
                      <a:pPr marL="71755" algn="r">
                        <a:lnSpc>
                          <a:spcPts val="1200"/>
                        </a:lnSpc>
                        <a:spcAft>
                          <a:spcPts val="600"/>
                        </a:spcAft>
                      </a:pPr>
                      <a:r>
                        <a:rPr lang="en-GB" sz="900" dirty="0">
                          <a:effectLst/>
                          <a:latin typeface="+mn-lt"/>
                          <a:ea typeface="Times New Roman" panose="02020603050405020304" pitchFamily="18" charset="0"/>
                        </a:rPr>
                        <a:t>1200</a:t>
                      </a:r>
                      <a:endParaRPr lang="en-GB" sz="1000" dirty="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1592893879"/>
                  </a:ext>
                </a:extLst>
              </a:tr>
            </a:tbl>
          </a:graphicData>
        </a:graphic>
      </p:graphicFrame>
      <p:graphicFrame>
        <p:nvGraphicFramePr>
          <p:cNvPr id="12" name="Tabelle 11">
            <a:extLst>
              <a:ext uri="{FF2B5EF4-FFF2-40B4-BE49-F238E27FC236}">
                <a16:creationId xmlns:a16="http://schemas.microsoft.com/office/drawing/2014/main" id="{F7668C46-D188-4822-9546-C70BABFDD2A0}"/>
              </a:ext>
            </a:extLst>
          </p:cNvPr>
          <p:cNvGraphicFramePr>
            <a:graphicFrameLocks noGrp="1"/>
          </p:cNvGraphicFramePr>
          <p:nvPr>
            <p:extLst>
              <p:ext uri="{D42A27DB-BD31-4B8C-83A1-F6EECF244321}">
                <p14:modId xmlns:p14="http://schemas.microsoft.com/office/powerpoint/2010/main" val="3586527432"/>
              </p:ext>
            </p:extLst>
          </p:nvPr>
        </p:nvGraphicFramePr>
        <p:xfrm>
          <a:off x="6887446" y="1662192"/>
          <a:ext cx="4612110" cy="538474"/>
        </p:xfrm>
        <a:graphic>
          <a:graphicData uri="http://schemas.openxmlformats.org/drawingml/2006/table">
            <a:tbl>
              <a:tblPr>
                <a:tableStyleId>{5C22544A-7EE6-4342-B048-85BDC9FD1C3A}</a:tableStyleId>
              </a:tblPr>
              <a:tblGrid>
                <a:gridCol w="2265791">
                  <a:extLst>
                    <a:ext uri="{9D8B030D-6E8A-4147-A177-3AD203B41FA5}">
                      <a16:colId xmlns:a16="http://schemas.microsoft.com/office/drawing/2014/main" val="764759801"/>
                    </a:ext>
                  </a:extLst>
                </a:gridCol>
                <a:gridCol w="1191490">
                  <a:extLst>
                    <a:ext uri="{9D8B030D-6E8A-4147-A177-3AD203B41FA5}">
                      <a16:colId xmlns:a16="http://schemas.microsoft.com/office/drawing/2014/main" val="4071756379"/>
                    </a:ext>
                  </a:extLst>
                </a:gridCol>
                <a:gridCol w="1154829">
                  <a:extLst>
                    <a:ext uri="{9D8B030D-6E8A-4147-A177-3AD203B41FA5}">
                      <a16:colId xmlns:a16="http://schemas.microsoft.com/office/drawing/2014/main" val="1633854893"/>
                    </a:ext>
                  </a:extLst>
                </a:gridCol>
              </a:tblGrid>
              <a:tr h="359410">
                <a:tc>
                  <a:txBody>
                    <a:bodyPr/>
                    <a:lstStyle/>
                    <a:p>
                      <a:pPr marL="71755">
                        <a:lnSpc>
                          <a:spcPts val="1000"/>
                        </a:lnSpc>
                        <a:spcBef>
                          <a:spcPts val="400"/>
                        </a:spcBef>
                        <a:spcAft>
                          <a:spcPts val="400"/>
                        </a:spcAft>
                      </a:pPr>
                      <a:r>
                        <a:rPr lang="en-GB" sz="800" i="1" dirty="0">
                          <a:effectLst/>
                          <a:latin typeface="+mn-lt"/>
                          <a:ea typeface="Times New Roman" panose="02020603050405020304" pitchFamily="18" charset="0"/>
                        </a:rPr>
                        <a:t> </a:t>
                      </a:r>
                      <a:endParaRPr lang="en-GB" sz="1000" dirty="0">
                        <a:effectLst/>
                        <a:latin typeface="+mn-lt"/>
                        <a:ea typeface="Times New Roman" panose="02020603050405020304" pitchFamily="18" charset="0"/>
                      </a:endParaRPr>
                    </a:p>
                  </a:txBody>
                  <a:tcPr marL="0" marR="0" marT="0" marB="0" anchor="b"/>
                </a:tc>
                <a:tc>
                  <a:txBody>
                    <a:bodyPr/>
                    <a:lstStyle/>
                    <a:p>
                      <a:pPr marL="71755" algn="r">
                        <a:lnSpc>
                          <a:spcPts val="1000"/>
                        </a:lnSpc>
                        <a:spcBef>
                          <a:spcPts val="400"/>
                        </a:spcBef>
                        <a:spcAft>
                          <a:spcPts val="400"/>
                        </a:spcAft>
                      </a:pPr>
                      <a:r>
                        <a:rPr lang="en-GB" sz="800" i="1">
                          <a:effectLst/>
                          <a:latin typeface="+mn-lt"/>
                          <a:ea typeface="Times New Roman" panose="02020603050405020304" pitchFamily="18" charset="0"/>
                        </a:rPr>
                        <a:t>Minimum luminous intensity in H-V (values in cd)</a:t>
                      </a:r>
                      <a:endParaRPr lang="en-GB" sz="1000">
                        <a:effectLst/>
                        <a:latin typeface="+mn-lt"/>
                        <a:ea typeface="Times New Roman" panose="02020603050405020304" pitchFamily="18" charset="0"/>
                      </a:endParaRPr>
                    </a:p>
                  </a:txBody>
                  <a:tcPr marL="0" marR="0" marT="0" marB="0" anchor="b"/>
                </a:tc>
                <a:tc>
                  <a:txBody>
                    <a:bodyPr/>
                    <a:lstStyle/>
                    <a:p>
                      <a:pPr marL="71755" algn="r">
                        <a:lnSpc>
                          <a:spcPts val="1000"/>
                        </a:lnSpc>
                        <a:spcBef>
                          <a:spcPts val="400"/>
                        </a:spcBef>
                        <a:spcAft>
                          <a:spcPts val="400"/>
                        </a:spcAft>
                      </a:pPr>
                      <a:r>
                        <a:rPr lang="en-GB" sz="800" i="1">
                          <a:effectLst/>
                          <a:latin typeface="+mn-lt"/>
                          <a:ea typeface="Times New Roman" panose="02020603050405020304" pitchFamily="18" charset="0"/>
                        </a:rPr>
                        <a:t>Maximum luminous intensity in any direction (values in cd) </a:t>
                      </a:r>
                      <a:endParaRPr lang="en-GB" sz="100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4284532033"/>
                  </a:ext>
                </a:extLst>
              </a:tr>
              <a:tr h="162363">
                <a:tc>
                  <a:txBody>
                    <a:bodyPr/>
                    <a:lstStyle/>
                    <a:p>
                      <a:pPr marL="71755">
                        <a:lnSpc>
                          <a:spcPts val="1200"/>
                        </a:lnSpc>
                        <a:spcAft>
                          <a:spcPts val="600"/>
                        </a:spcAft>
                      </a:pPr>
                      <a:r>
                        <a:rPr lang="en-GB" sz="900">
                          <a:effectLst/>
                          <a:latin typeface="+mn-lt"/>
                          <a:ea typeface="Times New Roman" panose="02020603050405020304" pitchFamily="18" charset="0"/>
                        </a:rPr>
                        <a:t>Daytime running lamps</a:t>
                      </a:r>
                      <a:endParaRPr lang="en-GB" sz="1000">
                        <a:effectLst/>
                        <a:latin typeface="+mn-lt"/>
                        <a:ea typeface="Times New Roman" panose="02020603050405020304" pitchFamily="18" charset="0"/>
                      </a:endParaRPr>
                    </a:p>
                  </a:txBody>
                  <a:tcPr marL="0" marR="0" marT="0" marB="0"/>
                </a:tc>
                <a:tc>
                  <a:txBody>
                    <a:bodyPr/>
                    <a:lstStyle/>
                    <a:p>
                      <a:pPr marL="71755" algn="r">
                        <a:lnSpc>
                          <a:spcPts val="1200"/>
                        </a:lnSpc>
                        <a:spcAft>
                          <a:spcPts val="600"/>
                        </a:spcAft>
                      </a:pPr>
                      <a:r>
                        <a:rPr lang="en-GB" sz="900">
                          <a:effectLst/>
                          <a:latin typeface="+mn-lt"/>
                          <a:ea typeface="Times New Roman" panose="02020603050405020304" pitchFamily="18" charset="0"/>
                        </a:rPr>
                        <a:t>400</a:t>
                      </a:r>
                      <a:endParaRPr lang="en-GB" sz="1000">
                        <a:effectLst/>
                        <a:latin typeface="+mn-lt"/>
                        <a:ea typeface="Times New Roman" panose="02020603050405020304" pitchFamily="18" charset="0"/>
                      </a:endParaRPr>
                    </a:p>
                  </a:txBody>
                  <a:tcPr marL="0" marR="0" marT="0" marB="0" anchor="b"/>
                </a:tc>
                <a:tc>
                  <a:txBody>
                    <a:bodyPr/>
                    <a:lstStyle/>
                    <a:p>
                      <a:pPr marL="71755" algn="r">
                        <a:lnSpc>
                          <a:spcPts val="1200"/>
                        </a:lnSpc>
                        <a:spcAft>
                          <a:spcPts val="600"/>
                        </a:spcAft>
                      </a:pPr>
                      <a:r>
                        <a:rPr lang="en-GB" sz="900" dirty="0">
                          <a:effectLst/>
                          <a:latin typeface="+mn-lt"/>
                          <a:ea typeface="Times New Roman" panose="02020603050405020304" pitchFamily="18" charset="0"/>
                        </a:rPr>
                        <a:t>1200</a:t>
                      </a:r>
                      <a:endParaRPr lang="en-GB" sz="1000" dirty="0">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1592893879"/>
                  </a:ext>
                </a:extLst>
              </a:tr>
            </a:tbl>
          </a:graphicData>
        </a:graphic>
      </p:graphicFrame>
      <p:cxnSp>
        <p:nvCxnSpPr>
          <p:cNvPr id="17" name="Verbinder: gewinkelt 18">
            <a:extLst>
              <a:ext uri="{FF2B5EF4-FFF2-40B4-BE49-F238E27FC236}">
                <a16:creationId xmlns:a16="http://schemas.microsoft.com/office/drawing/2014/main" id="{99A5CB5B-C232-4B93-AB5E-EF1726ABF7B6}"/>
              </a:ext>
            </a:extLst>
          </p:cNvPr>
          <p:cNvCxnSpPr>
            <a:cxnSpLocks/>
            <a:stCxn id="18" idx="1"/>
            <a:endCxn id="20" idx="3"/>
          </p:cNvCxnSpPr>
          <p:nvPr/>
        </p:nvCxnSpPr>
        <p:spPr>
          <a:xfrm rot="10800000" flipV="1">
            <a:off x="5734859" y="6291895"/>
            <a:ext cx="638958" cy="8389"/>
          </a:xfrm>
          <a:prstGeom prst="bentConnector3">
            <a:avLst>
              <a:gd name="adj1" fmla="val 50000"/>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Rechteck 17">
            <a:extLst>
              <a:ext uri="{FF2B5EF4-FFF2-40B4-BE49-F238E27FC236}">
                <a16:creationId xmlns:a16="http://schemas.microsoft.com/office/drawing/2014/main" id="{8306E7A6-36A5-4BDE-A25B-D4DBC37633BE}"/>
              </a:ext>
            </a:extLst>
          </p:cNvPr>
          <p:cNvSpPr/>
          <p:nvPr/>
        </p:nvSpPr>
        <p:spPr>
          <a:xfrm>
            <a:off x="6373817" y="5765961"/>
            <a:ext cx="5494785" cy="1051870"/>
          </a:xfrm>
          <a:prstGeom prst="rect">
            <a:avLst/>
          </a:prstGeom>
          <a:no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Rechteck 18">
            <a:extLst>
              <a:ext uri="{FF2B5EF4-FFF2-40B4-BE49-F238E27FC236}">
                <a16:creationId xmlns:a16="http://schemas.microsoft.com/office/drawing/2014/main" id="{867B03D5-88BF-4718-8C35-2C8FB1E80F7F}"/>
              </a:ext>
            </a:extLst>
          </p:cNvPr>
          <p:cNvSpPr/>
          <p:nvPr/>
        </p:nvSpPr>
        <p:spPr>
          <a:xfrm>
            <a:off x="6373818" y="5361148"/>
            <a:ext cx="5494784" cy="404813"/>
          </a:xfrm>
          <a:prstGeom prst="rect">
            <a:avLst/>
          </a:prstGeom>
          <a:no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Rechteck 19">
            <a:extLst>
              <a:ext uri="{FF2B5EF4-FFF2-40B4-BE49-F238E27FC236}">
                <a16:creationId xmlns:a16="http://schemas.microsoft.com/office/drawing/2014/main" id="{77521F03-CF74-4E46-A79D-645E6FC81BF5}"/>
              </a:ext>
            </a:extLst>
          </p:cNvPr>
          <p:cNvSpPr/>
          <p:nvPr/>
        </p:nvSpPr>
        <p:spPr>
          <a:xfrm>
            <a:off x="4063723" y="6161785"/>
            <a:ext cx="1671136" cy="276999"/>
          </a:xfrm>
          <a:prstGeom prst="rect">
            <a:avLst/>
          </a:prstGeom>
          <a:ln>
            <a:solidFill>
              <a:schemeClr val="accent6">
                <a:lumMod val="50000"/>
              </a:schemeClr>
            </a:solidFill>
          </a:ln>
        </p:spPr>
        <p:txBody>
          <a:bodyPr wrap="square">
            <a:spAutoFit/>
          </a:bodyPr>
          <a:lstStyle/>
          <a:p>
            <a:r>
              <a:rPr lang="en-GB" sz="1200" i="1" dirty="0">
                <a:solidFill>
                  <a:schemeClr val="accent6">
                    <a:lumMod val="50000"/>
                  </a:schemeClr>
                </a:solidFill>
              </a:rPr>
              <a:t>See comment on slide 2</a:t>
            </a:r>
            <a:endParaRPr lang="de-DE" sz="1200" i="1" dirty="0">
              <a:solidFill>
                <a:schemeClr val="accent6">
                  <a:lumMod val="50000"/>
                </a:schemeClr>
              </a:solidFill>
            </a:endParaRPr>
          </a:p>
        </p:txBody>
      </p:sp>
      <p:cxnSp>
        <p:nvCxnSpPr>
          <p:cNvPr id="21" name="Verbinder: gewinkelt 24">
            <a:extLst>
              <a:ext uri="{FF2B5EF4-FFF2-40B4-BE49-F238E27FC236}">
                <a16:creationId xmlns:a16="http://schemas.microsoft.com/office/drawing/2014/main" id="{141F5B3C-6B29-44CA-8FD1-8172D20B8856}"/>
              </a:ext>
            </a:extLst>
          </p:cNvPr>
          <p:cNvCxnSpPr>
            <a:cxnSpLocks/>
            <a:stCxn id="19" idx="1"/>
            <a:endCxn id="24" idx="3"/>
          </p:cNvCxnSpPr>
          <p:nvPr/>
        </p:nvCxnSpPr>
        <p:spPr>
          <a:xfrm rot="10800000" flipV="1">
            <a:off x="5749782" y="5563554"/>
            <a:ext cx="624037" cy="279955"/>
          </a:xfrm>
          <a:prstGeom prst="bentConnector3">
            <a:avLst>
              <a:gd name="adj1" fmla="val 50000"/>
            </a:avLst>
          </a:prstGeom>
          <a:ln>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 name="Foliennummernplatzhalter 1">
            <a:extLst>
              <a:ext uri="{FF2B5EF4-FFF2-40B4-BE49-F238E27FC236}">
                <a16:creationId xmlns:a16="http://schemas.microsoft.com/office/drawing/2014/main" id="{C3612505-5D70-47E2-B1A3-C5BBFDF6B440}"/>
              </a:ext>
            </a:extLst>
          </p:cNvPr>
          <p:cNvSpPr>
            <a:spLocks noGrp="1"/>
          </p:cNvSpPr>
          <p:nvPr>
            <p:ph type="sldNum" sz="quarter" idx="12"/>
          </p:nvPr>
        </p:nvSpPr>
        <p:spPr/>
        <p:txBody>
          <a:bodyPr/>
          <a:lstStyle/>
          <a:p>
            <a:fld id="{3DDA233D-74E5-4871-94A0-ADA1F49F7BE0}" type="slidenum">
              <a:rPr lang="de-DE" smtClean="0"/>
              <a:t>5</a:t>
            </a:fld>
            <a:endParaRPr lang="de-DE"/>
          </a:p>
        </p:txBody>
      </p:sp>
      <p:sp>
        <p:nvSpPr>
          <p:cNvPr id="23" name="Textfeld 22">
            <a:extLst>
              <a:ext uri="{FF2B5EF4-FFF2-40B4-BE49-F238E27FC236}">
                <a16:creationId xmlns:a16="http://schemas.microsoft.com/office/drawing/2014/main" id="{80AC0FF5-4B2E-4E3B-AFD8-57BFACF2E822}"/>
              </a:ext>
            </a:extLst>
          </p:cNvPr>
          <p:cNvSpPr txBox="1"/>
          <p:nvPr/>
        </p:nvSpPr>
        <p:spPr>
          <a:xfrm>
            <a:off x="5884801" y="208728"/>
            <a:ext cx="5782624" cy="461665"/>
          </a:xfrm>
          <a:prstGeom prst="rect">
            <a:avLst/>
          </a:prstGeom>
          <a:noFill/>
        </p:spPr>
        <p:txBody>
          <a:bodyPr wrap="square" rtlCol="0">
            <a:spAutoFit/>
          </a:bodyPr>
          <a:lstStyle/>
          <a:p>
            <a:pPr algn="r"/>
            <a:r>
              <a:rPr lang="en-GB" sz="2400" b="1" dirty="0">
                <a:solidFill>
                  <a:schemeClr val="bg1"/>
                </a:solidFill>
              </a:rPr>
              <a:t>Daytime Running Lamps</a:t>
            </a:r>
          </a:p>
        </p:txBody>
      </p:sp>
      <p:sp>
        <p:nvSpPr>
          <p:cNvPr id="25" name="CasellaDiTesto 3">
            <a:extLst>
              <a:ext uri="{FF2B5EF4-FFF2-40B4-BE49-F238E27FC236}">
                <a16:creationId xmlns:a16="http://schemas.microsoft.com/office/drawing/2014/main" id="{FDC3B19E-EA10-42DE-B29F-323C1BC01F71}"/>
              </a:ext>
            </a:extLst>
          </p:cNvPr>
          <p:cNvSpPr txBox="1"/>
          <p:nvPr/>
        </p:nvSpPr>
        <p:spPr>
          <a:xfrm>
            <a:off x="9678177" y="804814"/>
            <a:ext cx="2060818" cy="369332"/>
          </a:xfrm>
          <a:prstGeom prst="rect">
            <a:avLst/>
          </a:prstGeom>
          <a:noFill/>
          <a:ln w="28575">
            <a:solidFill>
              <a:srgbClr val="00B0F0"/>
            </a:solidFill>
          </a:ln>
        </p:spPr>
        <p:txBody>
          <a:bodyPr wrap="square" rtlCol="0">
            <a:spAutoFit/>
          </a:bodyPr>
          <a:lstStyle/>
          <a:p>
            <a:pPr algn="r"/>
            <a:r>
              <a:rPr lang="it-IT" b="1" dirty="0">
                <a:solidFill>
                  <a:srgbClr val="00B0F0"/>
                </a:solidFill>
              </a:rPr>
              <a:t>GTBWGSL 426 Rev1</a:t>
            </a:r>
          </a:p>
        </p:txBody>
      </p:sp>
      <p:sp>
        <p:nvSpPr>
          <p:cNvPr id="38" name="Rechteck 37">
            <a:extLst>
              <a:ext uri="{FF2B5EF4-FFF2-40B4-BE49-F238E27FC236}">
                <a16:creationId xmlns:a16="http://schemas.microsoft.com/office/drawing/2014/main" id="{BF4A719E-4C6D-45E2-BDC2-02E679505C3B}"/>
              </a:ext>
            </a:extLst>
          </p:cNvPr>
          <p:cNvSpPr/>
          <p:nvPr/>
        </p:nvSpPr>
        <p:spPr>
          <a:xfrm>
            <a:off x="4565471" y="116165"/>
            <a:ext cx="442758" cy="646331"/>
          </a:xfrm>
          <a:prstGeom prst="rect">
            <a:avLst/>
          </a:prstGeom>
          <a:noFill/>
        </p:spPr>
        <p:txBody>
          <a:bodyPr wrap="square" lIns="91440" tIns="45720" rIns="91440" bIns="45720">
            <a:spAutoFit/>
          </a:bodyPr>
          <a:lstStyle/>
          <a:p>
            <a:pPr algn="ctr"/>
            <a:r>
              <a:rPr lang="en-GB" sz="3600" b="1" spc="50" dirty="0">
                <a:ln w="19050" cmpd="sng">
                  <a:solidFill>
                    <a:schemeClr val="accent1">
                      <a:lumMod val="50000"/>
                    </a:schemeClr>
                  </a:solidFill>
                  <a:prstDash val="solid"/>
                </a:ln>
                <a:solidFill>
                  <a:srgbClr val="92D050"/>
                </a:solidFill>
                <a:effectLst>
                  <a:glow rad="38100">
                    <a:schemeClr val="accent1">
                      <a:alpha val="40000"/>
                    </a:schemeClr>
                  </a:glow>
                </a:effectLst>
                <a:latin typeface="Arial" panose="020B0604020202020204" pitchFamily="34" charset="0"/>
                <a:cs typeface="Arial" panose="020B0604020202020204" pitchFamily="34" charset="0"/>
              </a:rPr>
              <a:t>!</a:t>
            </a:r>
          </a:p>
        </p:txBody>
      </p:sp>
      <p:sp>
        <p:nvSpPr>
          <p:cNvPr id="26" name="Rechteck 25">
            <a:extLst>
              <a:ext uri="{FF2B5EF4-FFF2-40B4-BE49-F238E27FC236}">
                <a16:creationId xmlns:a16="http://schemas.microsoft.com/office/drawing/2014/main" id="{7A9AFF31-AD8E-43B7-95B4-E5A92CE27EF8}"/>
              </a:ext>
            </a:extLst>
          </p:cNvPr>
          <p:cNvSpPr/>
          <p:nvPr/>
        </p:nvSpPr>
        <p:spPr>
          <a:xfrm>
            <a:off x="4899289" y="116165"/>
            <a:ext cx="442758" cy="646331"/>
          </a:xfrm>
          <a:prstGeom prst="rect">
            <a:avLst/>
          </a:prstGeom>
          <a:noFill/>
        </p:spPr>
        <p:txBody>
          <a:bodyPr wrap="square" lIns="91440" tIns="45720" rIns="91440" bIns="45720">
            <a:spAutoFit/>
          </a:bodyPr>
          <a:lstStyle/>
          <a:p>
            <a:pPr algn="ctr"/>
            <a:r>
              <a:rPr lang="en-GB" sz="3600" b="1" spc="50" dirty="0">
                <a:ln w="19050" cmpd="sng">
                  <a:solidFill>
                    <a:srgbClr val="FF0000"/>
                  </a:solidFill>
                  <a:prstDash val="solid"/>
                </a:ln>
                <a:solidFill>
                  <a:srgbClr val="FFFF00"/>
                </a:solidFill>
                <a:effectLst>
                  <a:glow rad="38100">
                    <a:schemeClr val="accent1">
                      <a:alpha val="40000"/>
                    </a:schemeClr>
                  </a:glow>
                </a:effectLst>
                <a:latin typeface="Arial" panose="020B0604020202020204" pitchFamily="34" charset="0"/>
                <a:cs typeface="Arial" panose="020B0604020202020204" pitchFamily="34" charset="0"/>
              </a:rPr>
              <a:t>?</a:t>
            </a:r>
          </a:p>
        </p:txBody>
      </p:sp>
      <p:sp>
        <p:nvSpPr>
          <p:cNvPr id="24" name="Rechteck 23">
            <a:extLst>
              <a:ext uri="{FF2B5EF4-FFF2-40B4-BE49-F238E27FC236}">
                <a16:creationId xmlns:a16="http://schemas.microsoft.com/office/drawing/2014/main" id="{A46370B8-9F8D-4ADB-B9C0-A149F0F29607}"/>
              </a:ext>
            </a:extLst>
          </p:cNvPr>
          <p:cNvSpPr/>
          <p:nvPr/>
        </p:nvSpPr>
        <p:spPr>
          <a:xfrm>
            <a:off x="1137671" y="5612677"/>
            <a:ext cx="4612110" cy="461665"/>
          </a:xfrm>
          <a:prstGeom prst="rect">
            <a:avLst/>
          </a:prstGeom>
          <a:ln>
            <a:solidFill>
              <a:schemeClr val="accent6">
                <a:lumMod val="50000"/>
              </a:schemeClr>
            </a:solidFill>
          </a:ln>
        </p:spPr>
        <p:txBody>
          <a:bodyPr wrap="square">
            <a:spAutoFit/>
          </a:bodyPr>
          <a:lstStyle/>
          <a:p>
            <a:r>
              <a:rPr lang="en-GB" sz="1200" i="1" dirty="0">
                <a:solidFill>
                  <a:schemeClr val="accent6">
                    <a:lumMod val="50000"/>
                  </a:schemeClr>
                </a:solidFill>
              </a:rPr>
              <a:t>Provision unclear. Remove completely or move to general requirement for all functions.</a:t>
            </a:r>
            <a:endParaRPr lang="de-DE" sz="1200" i="1" dirty="0">
              <a:solidFill>
                <a:schemeClr val="accent6">
                  <a:lumMod val="50000"/>
                </a:schemeClr>
              </a:solidFill>
            </a:endParaRPr>
          </a:p>
        </p:txBody>
      </p:sp>
    </p:spTree>
    <p:extLst>
      <p:ext uri="{BB962C8B-B14F-4D97-AF65-F5344CB8AC3E}">
        <p14:creationId xmlns:p14="http://schemas.microsoft.com/office/powerpoint/2010/main" val="282920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
            <a:extLst>
              <a:ext uri="{FF2B5EF4-FFF2-40B4-BE49-F238E27FC236}">
                <a16:creationId xmlns:a16="http://schemas.microsoft.com/office/drawing/2014/main" id="{D3AEBC03-8D65-4BE9-A46E-0A41ADC93A73}"/>
              </a:ext>
            </a:extLst>
          </p:cNvPr>
          <p:cNvSpPr>
            <a:spLocks noChangeArrowheads="1"/>
          </p:cNvSpPr>
          <p:nvPr/>
        </p:nvSpPr>
        <p:spPr bwMode="auto">
          <a:xfrm>
            <a:off x="6317403" y="1057504"/>
            <a:ext cx="5551200" cy="5691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kumimoji="0" lang="en-GB" altLang="de-DE" sz="900" b="0" i="0" u="none" strike="noStrike" cap="none" normalizeH="0" baseline="0" dirty="0">
                <a:ln>
                  <a:noFill/>
                </a:ln>
                <a:solidFill>
                  <a:schemeClr val="tx1"/>
                </a:solidFill>
                <a:effectLst/>
                <a:ea typeface="Times New Roman" panose="02020603050405020304" pitchFamily="18" charset="0"/>
              </a:rPr>
              <a:t>5.5.	</a:t>
            </a:r>
            <a:r>
              <a:rPr kumimoji="0" lang="en-GB" altLang="de-DE" sz="900" b="1" i="0" u="none" strike="noStrike" cap="none" normalizeH="0" baseline="0" dirty="0">
                <a:ln>
                  <a:noFill/>
                </a:ln>
                <a:solidFill>
                  <a:srgbClr val="FF0000"/>
                </a:solidFill>
                <a:effectLst/>
                <a:ea typeface="Times New Roman" panose="02020603050405020304" pitchFamily="18" charset="0"/>
              </a:rPr>
              <a:t>Stop lamps (</a:t>
            </a:r>
            <a:r>
              <a:rPr lang="en-GB" altLang="de-DE" sz="900" b="1" dirty="0">
                <a:solidFill>
                  <a:srgbClr val="FF0000"/>
                </a:solidFill>
                <a:ea typeface="Times New Roman" panose="02020603050405020304" pitchFamily="18" charset="0"/>
              </a:rPr>
              <a:t>S1, S2, S3, S4, MS)</a:t>
            </a:r>
            <a:endParaRPr kumimoji="0" lang="en-GB" altLang="de-DE" sz="900" b="1" i="0" u="none" strike="noStrike" cap="none" normalizeH="0" baseline="0" dirty="0">
              <a:ln>
                <a:noFill/>
              </a:ln>
              <a:solidFill>
                <a:srgbClr val="FF0000"/>
              </a:solidFill>
              <a:effectLst/>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i="0" u="none" strike="noStrike" cap="none" normalizeH="0" baseline="0" dirty="0">
                <a:ln>
                  <a:noFill/>
                </a:ln>
                <a:effectLst/>
                <a:ea typeface="Times New Roman" panose="02020603050405020304" pitchFamily="18" charset="0"/>
              </a:rPr>
              <a:t>5.5.1.</a:t>
            </a:r>
            <a:r>
              <a:rPr kumimoji="0" lang="en-GB" altLang="de-DE" sz="900" b="0" i="0" u="none" strike="noStrike" cap="none" normalizeH="0" baseline="0" dirty="0">
                <a:ln>
                  <a:noFill/>
                </a:ln>
                <a:solidFill>
                  <a:schemeClr val="tx1"/>
                </a:solidFill>
                <a:effectLst/>
                <a:ea typeface="Times New Roman" panose="02020603050405020304" pitchFamily="18" charset="0"/>
              </a:rPr>
              <a:t>	</a:t>
            </a:r>
            <a:r>
              <a:rPr kumimoji="0" lang="en-GB" altLang="de-DE" sz="900" b="1" i="0" u="none" strike="noStrike" cap="none" normalizeH="0" baseline="0" dirty="0">
                <a:ln>
                  <a:noFill/>
                </a:ln>
                <a:solidFill>
                  <a:srgbClr val="FF0000"/>
                </a:solidFill>
                <a:effectLst/>
                <a:ea typeface="Times New Roman" panose="02020603050405020304" pitchFamily="18" charset="0"/>
              </a:rPr>
              <a:t>Luminous intensity:</a:t>
            </a:r>
          </a:p>
          <a:p>
            <a:pPr marL="534988" lvl="0" indent="-534988"/>
            <a:r>
              <a:rPr lang="en-GB" altLang="de-DE" sz="900" dirty="0">
                <a:ea typeface="Times New Roman" panose="02020603050405020304" pitchFamily="18" charset="0"/>
              </a:rPr>
              <a:t>	</a:t>
            </a:r>
            <a:r>
              <a:rPr kumimoji="0" lang="en-GB" altLang="de-DE" sz="900" b="0" i="0" u="none" strike="noStrike" cap="none" normalizeH="0" baseline="0" dirty="0">
                <a:ln>
                  <a:noFill/>
                </a:ln>
                <a:solidFill>
                  <a:schemeClr val="tx1"/>
                </a:solidFill>
                <a:effectLst/>
                <a:ea typeface="Times New Roman" panose="02020603050405020304" pitchFamily="18" charset="0"/>
              </a:rPr>
              <a:t>The light emitted by each of the two </a:t>
            </a:r>
            <a:r>
              <a:rPr lang="en-GB" sz="900" b="1" strike="sngStrike" dirty="0">
                <a:solidFill>
                  <a:srgbClr val="FF0000"/>
                </a:solidFill>
              </a:rPr>
              <a:t>lamps</a:t>
            </a:r>
            <a:r>
              <a:rPr lang="en-GB" sz="900" dirty="0"/>
              <a:t> </a:t>
            </a:r>
            <a:r>
              <a:rPr lang="en-GB" sz="900" b="1" dirty="0">
                <a:solidFill>
                  <a:srgbClr val="FF0000"/>
                </a:solidFill>
              </a:rPr>
              <a:t>samples</a:t>
            </a:r>
            <a:r>
              <a:rPr lang="en-GB" sz="900" dirty="0">
                <a:solidFill>
                  <a:srgbClr val="FF0000"/>
                </a:solidFill>
              </a:rPr>
              <a:t> </a:t>
            </a:r>
            <a:r>
              <a:rPr kumimoji="0" lang="en-GB" altLang="de-DE" sz="900" b="0" i="0" u="none" strike="noStrike" cap="none" normalizeH="0" baseline="0" dirty="0">
                <a:ln>
                  <a:noFill/>
                </a:ln>
                <a:solidFill>
                  <a:schemeClr val="tx1"/>
                </a:solidFill>
                <a:effectLst/>
                <a:ea typeface="Times New Roman" panose="02020603050405020304" pitchFamily="18" charset="0"/>
              </a:rPr>
              <a:t>supplied shall meet the requirements in Table </a:t>
            </a:r>
            <a:r>
              <a:rPr lang="en-GB" altLang="de-DE" sz="900" dirty="0">
                <a:ea typeface="Times New Roman" panose="02020603050405020304" pitchFamily="18" charset="0"/>
              </a:rPr>
              <a:t>7</a:t>
            </a:r>
            <a:r>
              <a:rPr kumimoji="0" lang="en-GB" altLang="de-DE" sz="900" b="0" i="0" u="none" strike="noStrike" cap="none" normalizeH="0" baseline="0" dirty="0">
                <a:ln>
                  <a:noFill/>
                </a:ln>
                <a:solidFill>
                  <a:schemeClr val="tx1"/>
                </a:solidFill>
                <a:effectLst/>
                <a:ea typeface="Times New Roman" panose="02020603050405020304" pitchFamily="18" charset="0"/>
              </a:rPr>
              <a:t>.</a:t>
            </a:r>
            <a:endParaRPr kumimoji="0" lang="en-GB" altLang="de-DE" sz="9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lvl="0" indent="-534988"/>
            <a:r>
              <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r>
              <a:rPr kumimoji="0" lang="en-GB" altLang="de-DE" sz="900" b="1" i="0" u="none" strike="noStrike" cap="none" normalizeH="0" baseline="0" dirty="0">
                <a:ln>
                  <a:noFill/>
                </a:ln>
                <a:solidFill>
                  <a:srgbClr val="FF0000"/>
                </a:solidFill>
                <a:effectLst/>
                <a:latin typeface="+mn-lt"/>
                <a:cs typeface="Times New Roman" panose="02020603050405020304" pitchFamily="18" charset="0"/>
              </a:rPr>
              <a:t>Table 7: </a:t>
            </a:r>
            <a:r>
              <a:rPr kumimoji="0" lang="en-GB" altLang="de-DE" sz="900" b="1" i="0" u="none" strike="noStrike" cap="none" normalizeH="0" baseline="0" dirty="0">
                <a:ln>
                  <a:noFill/>
                </a:ln>
                <a:solidFill>
                  <a:schemeClr val="tx1"/>
                </a:solidFill>
                <a:effectLst/>
                <a:latin typeface="+mn-lt"/>
                <a:cs typeface="Times New Roman" panose="02020603050405020304" pitchFamily="18" charset="0"/>
              </a:rPr>
              <a:t>Luminous intensities for stop lamps</a:t>
            </a:r>
            <a:endParaRPr kumimoji="0" lang="en-GB" altLang="de-DE" sz="900" b="0" i="0" u="none" strike="noStrike" cap="none" normalizeH="0" baseline="0" dirty="0">
              <a:ln>
                <a:noFill/>
              </a:ln>
              <a:solidFill>
                <a:schemeClr val="tx1"/>
              </a:solidFill>
              <a:effectLst/>
              <a:latin typeface="+mn-lt"/>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0" i="0" u="none" strike="noStrike" cap="none" normalizeH="0" baseline="0" dirty="0">
              <a:ln>
                <a:noFill/>
              </a:ln>
              <a:solidFill>
                <a:schemeClr val="tx1"/>
              </a:solidFill>
              <a:effectLst/>
              <a:ea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5.5.2.	</a:t>
            </a:r>
            <a:r>
              <a:rPr kumimoji="0" lang="en-GB" altLang="de-DE" sz="900" b="1" i="0" u="none" strike="noStrike" cap="none" normalizeH="0" baseline="0" dirty="0">
                <a:ln>
                  <a:noFill/>
                </a:ln>
                <a:solidFill>
                  <a:srgbClr val="FF0000"/>
                </a:solidFill>
                <a:effectLst/>
                <a:ea typeface="Times New Roman" panose="02020603050405020304" pitchFamily="18" charset="0"/>
              </a:rPr>
              <a:t>Standard light distribution:</a:t>
            </a:r>
          </a:p>
          <a:p>
            <a:pPr marL="534988" lvl="0" indent="-534988"/>
            <a:r>
              <a:rPr lang="en-GB" altLang="de-DE" sz="900" b="1" dirty="0">
                <a:solidFill>
                  <a:srgbClr val="FF0000"/>
                </a:solidFill>
                <a:ea typeface="Times New Roman" panose="02020603050405020304" pitchFamily="18" charset="0"/>
              </a:rPr>
              <a:t>5.5.2.1.</a:t>
            </a:r>
            <a:r>
              <a:rPr lang="en-GB" altLang="de-DE" sz="900" dirty="0">
                <a:ea typeface="Times New Roman" panose="02020603050405020304" pitchFamily="18" charset="0"/>
              </a:rPr>
              <a:t>	</a:t>
            </a:r>
            <a:r>
              <a:rPr lang="en-GB" sz="900" dirty="0"/>
              <a:t>Outside the reference axis </a:t>
            </a:r>
            <a:r>
              <a:rPr lang="en-GB" sz="900" b="1" dirty="0">
                <a:solidFill>
                  <a:srgbClr val="FF0000"/>
                </a:solidFill>
              </a:rPr>
              <a:t>and within the angular fields defined in the diagrams in Part A of Annex 2,</a:t>
            </a:r>
            <a:r>
              <a:rPr lang="en-GB" sz="900" b="1" dirty="0"/>
              <a:t> </a:t>
            </a:r>
            <a:r>
              <a:rPr lang="en-GB" sz="900" dirty="0"/>
              <a:t>the intensity of the light emitted by each </a:t>
            </a:r>
            <a:r>
              <a:rPr lang="en-GB" sz="900" b="1" strike="sngStrike" dirty="0">
                <a:solidFill>
                  <a:srgbClr val="FF0000"/>
                </a:solidFill>
              </a:rPr>
              <a:t>lamp</a:t>
            </a:r>
            <a:r>
              <a:rPr lang="en-GB" sz="900" dirty="0"/>
              <a:t> </a:t>
            </a:r>
            <a:r>
              <a:rPr lang="en-GB" sz="900" b="1" dirty="0">
                <a:solidFill>
                  <a:srgbClr val="FF0000"/>
                </a:solidFill>
              </a:rPr>
              <a:t>sample</a:t>
            </a:r>
            <a:r>
              <a:rPr lang="en-GB" sz="900" dirty="0">
                <a:solidFill>
                  <a:srgbClr val="FF0000"/>
                </a:solidFill>
              </a:rPr>
              <a:t> </a:t>
            </a:r>
            <a:r>
              <a:rPr lang="en-GB" sz="900" b="1" strike="sngStrike" dirty="0">
                <a:solidFill>
                  <a:srgbClr val="FF0000"/>
                </a:solidFill>
              </a:rPr>
              <a:t>shall</a:t>
            </a:r>
            <a:r>
              <a:rPr lang="en-GB" sz="900" b="1" dirty="0">
                <a:solidFill>
                  <a:srgbClr val="FF0000"/>
                </a:solidFill>
              </a:rPr>
              <a:t> must</a:t>
            </a:r>
            <a:r>
              <a:rPr lang="en-GB" sz="900" dirty="0"/>
              <a:t>, in each direction corresponding to the points in the table of standard light distribution reproduced in paragraph 2.</a:t>
            </a:r>
            <a:r>
              <a:rPr lang="en-GB" sz="900" b="1" dirty="0">
                <a:solidFill>
                  <a:srgbClr val="FF0000"/>
                </a:solidFill>
              </a:rPr>
              <a:t>1. or 2.3.</a:t>
            </a:r>
            <a:r>
              <a:rPr lang="en-GB" sz="900" dirty="0">
                <a:solidFill>
                  <a:srgbClr val="FF0000"/>
                </a:solidFill>
              </a:rPr>
              <a:t> </a:t>
            </a:r>
            <a:r>
              <a:rPr lang="en-GB" sz="900" dirty="0"/>
              <a:t>of Annex 3 be not less than the minimum specified in paragraph 5.5.1., multiplied by the percentage specified in the said table</a:t>
            </a:r>
            <a:r>
              <a:rPr lang="en-GB" sz="900" b="1" dirty="0"/>
              <a:t>s</a:t>
            </a:r>
            <a:r>
              <a:rPr lang="en-GB" sz="900" dirty="0"/>
              <a:t> of the direction in question.</a:t>
            </a:r>
            <a:endParaRPr kumimoji="0" lang="en-GB" altLang="de-DE" sz="900" b="0" i="0" u="none" strike="noStrike" cap="none" normalizeH="0" baseline="0" dirty="0">
              <a:ln>
                <a:noFill/>
              </a:ln>
              <a:solidFill>
                <a:schemeClr val="tx1"/>
              </a:solidFill>
              <a:effectLst/>
            </a:endParaRPr>
          </a:p>
          <a:p>
            <a:pPr marL="534988" lvl="0" indent="-534988"/>
            <a:r>
              <a:rPr kumimoji="0" lang="en-GB" altLang="de-DE" sz="900" b="1" i="0" u="none" strike="noStrike" cap="none" normalizeH="0" baseline="0" dirty="0">
                <a:ln>
                  <a:noFill/>
                </a:ln>
                <a:solidFill>
                  <a:srgbClr val="FF0000"/>
                </a:solidFill>
                <a:effectLst/>
                <a:ea typeface="Times New Roman" panose="02020603050405020304" pitchFamily="18" charset="0"/>
              </a:rPr>
              <a:t>5.5.2.2.</a:t>
            </a:r>
            <a:r>
              <a:rPr lang="en-GB" altLang="de-DE" sz="900" dirty="0">
                <a:ea typeface="Times New Roman" panose="02020603050405020304" pitchFamily="18" charset="0"/>
              </a:rPr>
              <a:t>	</a:t>
            </a:r>
            <a:r>
              <a:rPr lang="en-GB" sz="900" dirty="0"/>
              <a:t>Throughout the fields defined in the diagrams in Part A of Annex 2, the luminous intensity of the light emitted shall be not less than 0.3 cd for devices of categories S1, S3 and MS and for those of categories S2 and S4 by day; it shall not be less than 0.07 cd for devices of categories S2 and S4 by night.</a:t>
            </a:r>
            <a:r>
              <a:rPr lang="en-GB" altLang="de-DE" sz="900" dirty="0">
                <a:ea typeface="Times New Roman" panose="02020603050405020304" pitchFamily="18" charset="0"/>
              </a:rPr>
              <a:t> </a:t>
            </a:r>
            <a:endParaRPr kumimoji="0" lang="en-GB" altLang="de-DE" sz="900" b="0" i="0" u="none" strike="noStrike" cap="none" normalizeH="0" baseline="0" dirty="0">
              <a:ln>
                <a:noFill/>
              </a:ln>
              <a:solidFill>
                <a:schemeClr val="tx1"/>
              </a:solidFill>
              <a:effectLst/>
              <a:ea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5.5.3.	</a:t>
            </a:r>
            <a:r>
              <a:rPr kumimoji="0" lang="en-GB" altLang="de-DE" sz="900" b="1" i="0" u="none" strike="noStrike" cap="none" normalizeH="0" baseline="0" dirty="0">
                <a:ln>
                  <a:noFill/>
                </a:ln>
                <a:solidFill>
                  <a:srgbClr val="FF0000"/>
                </a:solidFill>
                <a:effectLst/>
                <a:ea typeface="Times New Roman" panose="02020603050405020304" pitchFamily="18" charset="0"/>
              </a:rPr>
              <a:t>Colour:</a:t>
            </a:r>
          </a:p>
          <a:p>
            <a:pPr marL="534988" lvl="0" indent="-534988"/>
            <a:r>
              <a:rPr lang="en-GB" altLang="de-DE" sz="900" dirty="0">
                <a:ea typeface="Times New Roman" panose="02020603050405020304" pitchFamily="18" charset="0"/>
              </a:rPr>
              <a:t>	The colour of light emitted shall be red.</a:t>
            </a:r>
          </a:p>
          <a:p>
            <a:pPr marL="534988" lvl="0" indent="-534988"/>
            <a:r>
              <a:rPr lang="en-GB" altLang="de-DE" sz="900" dirty="0">
                <a:ea typeface="Times New Roman" panose="02020603050405020304" pitchFamily="18" charset="0"/>
              </a:rPr>
              <a:t>5.5.4.</a:t>
            </a:r>
            <a:r>
              <a:rPr lang="en-GB" altLang="de-DE" sz="900" b="1" dirty="0">
                <a:solidFill>
                  <a:srgbClr val="FF0000"/>
                </a:solidFill>
                <a:ea typeface="Times New Roman" panose="02020603050405020304" pitchFamily="18" charset="0"/>
              </a:rPr>
              <a:t>	Apparent surface</a:t>
            </a:r>
            <a:r>
              <a:rPr lang="en-GB" altLang="de-DE" sz="900" b="1" dirty="0">
                <a:solidFill>
                  <a:srgbClr val="FF0000"/>
                </a:solidFill>
              </a:rPr>
              <a:t>:</a:t>
            </a:r>
          </a:p>
          <a:p>
            <a:pPr marL="534988" lvl="0" indent="-534988"/>
            <a:r>
              <a:rPr lang="en-GB" altLang="de-DE" sz="900" dirty="0"/>
              <a:t>	</a:t>
            </a:r>
            <a:r>
              <a:rPr lang="en-GB" altLang="de-DE" sz="900" b="1" dirty="0">
                <a:solidFill>
                  <a:srgbClr val="FF0000"/>
                </a:solidFill>
              </a:rPr>
              <a:t>No additional requirements.</a:t>
            </a:r>
          </a:p>
          <a:p>
            <a:pPr marL="534988" lvl="0" indent="-534988"/>
            <a:r>
              <a:rPr lang="en-GB" altLang="de-DE" sz="900" b="1" dirty="0">
                <a:solidFill>
                  <a:srgbClr val="FF0000"/>
                </a:solidFill>
                <a:ea typeface="Times New Roman" panose="02020603050405020304" pitchFamily="18" charset="0"/>
              </a:rPr>
              <a:t>5.5.5.	Measurement</a:t>
            </a:r>
            <a:r>
              <a:rPr lang="en-GB" altLang="de-DE" sz="900" b="1" dirty="0">
                <a:solidFill>
                  <a:srgbClr val="FF0000"/>
                </a:solidFill>
              </a:rPr>
              <a:t>:</a:t>
            </a:r>
            <a:endParaRPr lang="en-GB" altLang="de-DE" sz="900" dirty="0">
              <a:ea typeface="Times New Roman" panose="02020603050405020304" pitchFamily="18" charset="0"/>
            </a:endParaRPr>
          </a:p>
          <a:p>
            <a:pPr marL="534988" indent="-534988"/>
            <a:r>
              <a:rPr lang="de-DE" altLang="de-DE" sz="900" dirty="0">
                <a:ea typeface="Times New Roman" panose="02020603050405020304" pitchFamily="18" charset="0"/>
              </a:rPr>
              <a:t>	</a:t>
            </a:r>
            <a:r>
              <a:rPr lang="en-GB" sz="900" dirty="0"/>
              <a:t>In the case of a category S3 or S4 stop lamp, which is intended to be mounted inside the vehicle, the colorimetric characteristics shall be verified with the worst case combination(s) of lamp and rear window(s) or sample plate(s).</a:t>
            </a:r>
            <a:endParaRPr lang="en-GB" altLang="de-DE" sz="900" dirty="0">
              <a:ea typeface="Times New Roman" panose="02020603050405020304" pitchFamily="18" charset="0"/>
            </a:endParaRPr>
          </a:p>
          <a:p>
            <a:pPr marL="534988" lvl="0" indent="-534988"/>
            <a:r>
              <a:rPr lang="en-GB" altLang="de-DE" sz="900" b="1" dirty="0">
                <a:solidFill>
                  <a:srgbClr val="FF0000"/>
                </a:solidFill>
              </a:rPr>
              <a:t>5.5.6.	Other requirements:</a:t>
            </a:r>
          </a:p>
          <a:p>
            <a:pPr marL="534988" lvl="0" indent="-534988"/>
            <a:r>
              <a:rPr lang="en-GB" altLang="de-DE" sz="900" b="1" dirty="0">
                <a:solidFill>
                  <a:srgbClr val="FF0000"/>
                </a:solidFill>
              </a:rPr>
              <a:t>	No additional requirements.</a:t>
            </a:r>
          </a:p>
          <a:p>
            <a:pPr marL="534988" lvl="0" indent="-534988"/>
            <a:r>
              <a:rPr lang="en-GB" altLang="de-DE" sz="900" b="1" dirty="0">
                <a:solidFill>
                  <a:srgbClr val="FF0000"/>
                </a:solidFill>
              </a:rPr>
              <a:t>[5.5.7.	Failure provisions:</a:t>
            </a:r>
          </a:p>
          <a:p>
            <a:pPr marL="534988" lvl="0" indent="-534988"/>
            <a:r>
              <a:rPr lang="en-GB" altLang="de-DE" sz="900" b="1" dirty="0">
                <a:solidFill>
                  <a:srgbClr val="FF0000"/>
                </a:solidFill>
              </a:rPr>
              <a:t>	See Par. 4.6.]</a:t>
            </a:r>
          </a:p>
        </p:txBody>
      </p:sp>
      <p:sp>
        <p:nvSpPr>
          <p:cNvPr id="11" name="Rectangle 1">
            <a:extLst>
              <a:ext uri="{FF2B5EF4-FFF2-40B4-BE49-F238E27FC236}">
                <a16:creationId xmlns:a16="http://schemas.microsoft.com/office/drawing/2014/main" id="{B116A1AB-9019-4EE9-B6F9-819E95FFE457}"/>
              </a:ext>
            </a:extLst>
          </p:cNvPr>
          <p:cNvSpPr>
            <a:spLocks noChangeArrowheads="1"/>
          </p:cNvSpPr>
          <p:nvPr/>
        </p:nvSpPr>
        <p:spPr bwMode="auto">
          <a:xfrm>
            <a:off x="371495" y="1041647"/>
            <a:ext cx="5368939" cy="5512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lang="en-GB" altLang="de-DE" sz="900" dirty="0">
                <a:ea typeface="Times New Roman" panose="02020603050405020304" pitchFamily="18" charset="0"/>
              </a:rPr>
              <a:t>5.5	TECHNICAL REQUIREMENTS CONCERNING STOP LAMPS (SYMBOLS S1, S2, S3, S4, MS)</a:t>
            </a:r>
          </a:p>
          <a:p>
            <a:pPr marL="534988" lvl="0" indent="-534988"/>
            <a:r>
              <a:rPr lang="en-GB" altLang="de-DE" sz="900" dirty="0">
                <a:ea typeface="Times New Roman" panose="02020603050405020304" pitchFamily="18" charset="0"/>
              </a:rPr>
              <a:t>5.5.1.	The light emitted by each of the two lamps supplied shall meet the requirements in Table 7.</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lvl="0"/>
            <a:r>
              <a:rPr kumimoji="0" lang="en-GB" altLang="de-DE" sz="900" b="0" i="0" u="none" strike="noStrike" cap="none" normalizeH="0" baseline="0" dirty="0">
                <a:ln>
                  <a:noFill/>
                </a:ln>
                <a:solidFill>
                  <a:schemeClr val="tx1"/>
                </a:solidFill>
                <a:effectLst/>
                <a:latin typeface="+mn-lt"/>
                <a:cs typeface="Times New Roman" panose="02020603050405020304" pitchFamily="18" charset="0"/>
              </a:rPr>
              <a:t>Table 7: </a:t>
            </a:r>
            <a:r>
              <a:rPr lang="en-GB" altLang="de-DE" sz="900" dirty="0">
                <a:latin typeface="+mn-lt"/>
                <a:cs typeface="Times New Roman" panose="02020603050405020304" pitchFamily="18" charset="0"/>
              </a:rPr>
              <a:t>Luminous intensities for stop lamps</a:t>
            </a:r>
            <a:r>
              <a:rPr kumimoji="0" lang="en-GB" altLang="de-DE" sz="9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lvl="0" indent="-534988"/>
            <a:r>
              <a:rPr lang="en-GB" altLang="de-DE" sz="900" dirty="0">
                <a:ea typeface="Times New Roman" panose="02020603050405020304" pitchFamily="18" charset="0"/>
              </a:rPr>
              <a:t>5.5.2.	Outside the reference axis the intensity of the light emitted by each lamp shall, in each direction corresponding to the points in the table of standard light distribution reproduced in paragraph 2. of Annex 3 be not less than the minimum specified in paragraph 5.5.1., multiplied by the percentage specified in the said table of the direction in question.</a:t>
            </a:r>
          </a:p>
          <a:p>
            <a:pPr marL="534988" lvl="0" indent="-534988"/>
            <a:r>
              <a:rPr lang="en-GB" altLang="de-DE" sz="900" dirty="0">
                <a:ea typeface="Times New Roman" panose="02020603050405020304" pitchFamily="18" charset="0"/>
              </a:rPr>
              <a:t>5.5.3.	Throughout the fields defined in the diagrams in Part A of Annex 2, the luminous intensity of the light emitted shall be not less than 0.3 cd for devices of categories S1, S3 and MS and for those of categories S2 and S4 by day; it shall not be less than 0.07 cd for devices of categories S2 and S4 by night.</a:t>
            </a:r>
          </a:p>
          <a:p>
            <a:pPr marL="534988" lvl="0" indent="-534988"/>
            <a:r>
              <a:rPr lang="en-GB" altLang="de-DE" sz="900" dirty="0">
                <a:ea typeface="Times New Roman" panose="02020603050405020304" pitchFamily="18" charset="0"/>
              </a:rPr>
              <a:t>5.5.4. 	The colour of the light emitted shall be red.</a:t>
            </a:r>
          </a:p>
          <a:p>
            <a:pPr marL="534988" lvl="0" indent="-534988"/>
            <a:r>
              <a:rPr lang="en-GB" altLang="de-DE" sz="900" dirty="0">
                <a:ea typeface="Times New Roman" panose="02020603050405020304" pitchFamily="18" charset="0"/>
              </a:rPr>
              <a:t>	In the case of a category S3 or S4 stop lamp, which is intended to be mounted inside the vehicle, the colorimetric characteristics shall be verified with the worst case combination(s) of lamp and rear window(s) or sample plate(s).</a:t>
            </a:r>
          </a:p>
          <a:p>
            <a:pPr marL="534988" lvl="0" indent="-534988"/>
            <a:r>
              <a:rPr lang="en-GB" altLang="de-DE" sz="900" dirty="0">
                <a:ea typeface="Times New Roman" panose="02020603050405020304" pitchFamily="18" charset="0"/>
              </a:rPr>
              <a:t>	These requirements shall also apply within the range of variable luminous intensity produced by stop lamps of categories S2 and S4.</a:t>
            </a:r>
          </a:p>
        </p:txBody>
      </p:sp>
      <p:sp>
        <p:nvSpPr>
          <p:cNvPr id="14" name="Rechteck 13">
            <a:extLst>
              <a:ext uri="{FF2B5EF4-FFF2-40B4-BE49-F238E27FC236}">
                <a16:creationId xmlns:a16="http://schemas.microsoft.com/office/drawing/2014/main" id="{E53CCB85-94CD-4806-9909-658DD0B55A4B}"/>
              </a:ext>
            </a:extLst>
          </p:cNvPr>
          <p:cNvSpPr/>
          <p:nvPr/>
        </p:nvSpPr>
        <p:spPr>
          <a:xfrm>
            <a:off x="437323" y="109330"/>
            <a:ext cx="11301672" cy="66000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feld 3">
            <a:extLst>
              <a:ext uri="{FF2B5EF4-FFF2-40B4-BE49-F238E27FC236}">
                <a16:creationId xmlns:a16="http://schemas.microsoft.com/office/drawing/2014/main" id="{7D0B8422-FC5F-4527-A891-842FA068F4E9}"/>
              </a:ext>
            </a:extLst>
          </p:cNvPr>
          <p:cNvSpPr txBox="1"/>
          <p:nvPr/>
        </p:nvSpPr>
        <p:spPr>
          <a:xfrm>
            <a:off x="453006" y="184558"/>
            <a:ext cx="10888910" cy="584775"/>
          </a:xfrm>
          <a:prstGeom prst="rect">
            <a:avLst/>
          </a:prstGeom>
          <a:noFill/>
        </p:spPr>
        <p:txBody>
          <a:bodyPr wrap="square" rtlCol="0">
            <a:spAutoFit/>
          </a:bodyPr>
          <a:lstStyle/>
          <a:p>
            <a:r>
              <a:rPr lang="en-GB" sz="1600" b="1" dirty="0"/>
              <a:t>Regulation No. 148 [LSD] – Stage II</a:t>
            </a:r>
          </a:p>
          <a:p>
            <a:r>
              <a:rPr lang="en-GB" sz="1600" b="1" dirty="0"/>
              <a:t>Draft Proposal Part 5. – Par. 5.5.</a:t>
            </a:r>
          </a:p>
        </p:txBody>
      </p:sp>
      <p:sp>
        <p:nvSpPr>
          <p:cNvPr id="6" name="Textfeld 5">
            <a:extLst>
              <a:ext uri="{FF2B5EF4-FFF2-40B4-BE49-F238E27FC236}">
                <a16:creationId xmlns:a16="http://schemas.microsoft.com/office/drawing/2014/main" id="{4B77080E-B583-4E0A-A106-5EE309C201AE}"/>
              </a:ext>
            </a:extLst>
          </p:cNvPr>
          <p:cNvSpPr txBox="1"/>
          <p:nvPr/>
        </p:nvSpPr>
        <p:spPr>
          <a:xfrm>
            <a:off x="1961201" y="779184"/>
            <a:ext cx="2189526" cy="276999"/>
          </a:xfrm>
          <a:prstGeom prst="rect">
            <a:avLst/>
          </a:prstGeom>
          <a:noFill/>
        </p:spPr>
        <p:txBody>
          <a:bodyPr wrap="square" rtlCol="0">
            <a:spAutoFit/>
          </a:bodyPr>
          <a:lstStyle/>
          <a:p>
            <a:pPr algn="ctr"/>
            <a:r>
              <a:rPr lang="en-GB" sz="1200" b="1" dirty="0"/>
              <a:t>Existing Text</a:t>
            </a:r>
          </a:p>
        </p:txBody>
      </p:sp>
      <p:sp>
        <p:nvSpPr>
          <p:cNvPr id="7" name="Textfeld 6">
            <a:extLst>
              <a:ext uri="{FF2B5EF4-FFF2-40B4-BE49-F238E27FC236}">
                <a16:creationId xmlns:a16="http://schemas.microsoft.com/office/drawing/2014/main" id="{C3837C94-65C1-4342-87C8-050C2F18A7F0}"/>
              </a:ext>
            </a:extLst>
          </p:cNvPr>
          <p:cNvSpPr txBox="1"/>
          <p:nvPr/>
        </p:nvSpPr>
        <p:spPr>
          <a:xfrm>
            <a:off x="7998240" y="779184"/>
            <a:ext cx="2189526" cy="276999"/>
          </a:xfrm>
          <a:prstGeom prst="rect">
            <a:avLst/>
          </a:prstGeom>
          <a:noFill/>
        </p:spPr>
        <p:txBody>
          <a:bodyPr wrap="square" rtlCol="0">
            <a:spAutoFit/>
          </a:bodyPr>
          <a:lstStyle/>
          <a:p>
            <a:pPr algn="ctr"/>
            <a:r>
              <a:rPr lang="en-GB" sz="1200" b="1" dirty="0"/>
              <a:t>New Text</a:t>
            </a:r>
          </a:p>
        </p:txBody>
      </p:sp>
      <p:cxnSp>
        <p:nvCxnSpPr>
          <p:cNvPr id="9" name="Gerader Verbinder 8">
            <a:extLst>
              <a:ext uri="{FF2B5EF4-FFF2-40B4-BE49-F238E27FC236}">
                <a16:creationId xmlns:a16="http://schemas.microsoft.com/office/drawing/2014/main" id="{FF97CE65-8C00-43EB-9E90-43DEE51EF5C6}"/>
              </a:ext>
            </a:extLst>
          </p:cNvPr>
          <p:cNvCxnSpPr/>
          <p:nvPr/>
        </p:nvCxnSpPr>
        <p:spPr>
          <a:xfrm>
            <a:off x="5938988" y="1012879"/>
            <a:ext cx="0" cy="5830511"/>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0" name="Tabelle 9">
            <a:extLst>
              <a:ext uri="{FF2B5EF4-FFF2-40B4-BE49-F238E27FC236}">
                <a16:creationId xmlns:a16="http://schemas.microsoft.com/office/drawing/2014/main" id="{F7668C46-D188-4822-9546-C70BABFDD2A0}"/>
              </a:ext>
            </a:extLst>
          </p:cNvPr>
          <p:cNvGraphicFramePr>
            <a:graphicFrameLocks noGrp="1"/>
          </p:cNvGraphicFramePr>
          <p:nvPr>
            <p:extLst>
              <p:ext uri="{D42A27DB-BD31-4B8C-83A1-F6EECF244321}">
                <p14:modId xmlns:p14="http://schemas.microsoft.com/office/powerpoint/2010/main" val="69417149"/>
              </p:ext>
            </p:extLst>
          </p:nvPr>
        </p:nvGraphicFramePr>
        <p:xfrm>
          <a:off x="948464" y="1821146"/>
          <a:ext cx="4676774" cy="1877624"/>
        </p:xfrm>
        <a:graphic>
          <a:graphicData uri="http://schemas.openxmlformats.org/drawingml/2006/table">
            <a:tbl>
              <a:tblPr>
                <a:tableStyleId>{5C22544A-7EE6-4342-B048-85BDC9FD1C3A}</a:tableStyleId>
              </a:tblPr>
              <a:tblGrid>
                <a:gridCol w="1991486">
                  <a:extLst>
                    <a:ext uri="{9D8B030D-6E8A-4147-A177-3AD203B41FA5}">
                      <a16:colId xmlns:a16="http://schemas.microsoft.com/office/drawing/2014/main" val="764759801"/>
                    </a:ext>
                  </a:extLst>
                </a:gridCol>
                <a:gridCol w="932138">
                  <a:extLst>
                    <a:ext uri="{9D8B030D-6E8A-4147-A177-3AD203B41FA5}">
                      <a16:colId xmlns:a16="http://schemas.microsoft.com/office/drawing/2014/main" val="4071756379"/>
                    </a:ext>
                  </a:extLst>
                </a:gridCol>
                <a:gridCol w="876575">
                  <a:extLst>
                    <a:ext uri="{9D8B030D-6E8A-4147-A177-3AD203B41FA5}">
                      <a16:colId xmlns:a16="http://schemas.microsoft.com/office/drawing/2014/main" val="1633854893"/>
                    </a:ext>
                  </a:extLst>
                </a:gridCol>
                <a:gridCol w="876575">
                  <a:extLst>
                    <a:ext uri="{9D8B030D-6E8A-4147-A177-3AD203B41FA5}">
                      <a16:colId xmlns:a16="http://schemas.microsoft.com/office/drawing/2014/main" val="1682122190"/>
                    </a:ext>
                  </a:extLst>
                </a:gridCol>
              </a:tblGrid>
              <a:tr h="359410">
                <a:tc rowSpan="2">
                  <a:txBody>
                    <a:bodyPr/>
                    <a:lstStyle/>
                    <a:p>
                      <a:pPr marL="71755" marR="71755">
                        <a:lnSpc>
                          <a:spcPts val="1000"/>
                        </a:lnSpc>
                        <a:spcBef>
                          <a:spcPts val="400"/>
                        </a:spcBef>
                        <a:spcAft>
                          <a:spcPts val="400"/>
                        </a:spcAft>
                      </a:pPr>
                      <a:r>
                        <a:rPr lang="en-GB" sz="800" dirty="0">
                          <a:effectLst/>
                        </a:rPr>
                        <a:t> </a:t>
                      </a:r>
                      <a:endParaRPr lang="de-DE" sz="1000" dirty="0">
                        <a:effectLst/>
                        <a:latin typeface="Times New Roman" panose="02020603050405020304" pitchFamily="18" charset="0"/>
                        <a:ea typeface="Times New Roman" panose="02020603050405020304" pitchFamily="18" charset="0"/>
                      </a:endParaRPr>
                    </a:p>
                  </a:txBody>
                  <a:tcPr marL="0" marR="0" marT="0" marB="0" anchor="b"/>
                </a:tc>
                <a:tc rowSpan="2">
                  <a:txBody>
                    <a:bodyPr/>
                    <a:lstStyle/>
                    <a:p>
                      <a:pPr marL="71755" marR="71755" algn="r">
                        <a:lnSpc>
                          <a:spcPts val="1000"/>
                        </a:lnSpc>
                        <a:spcBef>
                          <a:spcPts val="400"/>
                        </a:spcBef>
                        <a:spcAft>
                          <a:spcPts val="400"/>
                        </a:spcAft>
                      </a:pPr>
                      <a:r>
                        <a:rPr lang="en-GB" sz="800" dirty="0">
                          <a:effectLst/>
                        </a:rPr>
                        <a:t>Minimum luminous intensity in HV (values in cd)</a:t>
                      </a:r>
                      <a:endParaRPr lang="de-DE" sz="1000" dirty="0">
                        <a:effectLst/>
                        <a:latin typeface="Times New Roman" panose="02020603050405020304" pitchFamily="18" charset="0"/>
                        <a:ea typeface="Times New Roman" panose="02020603050405020304" pitchFamily="18" charset="0"/>
                      </a:endParaRPr>
                    </a:p>
                  </a:txBody>
                  <a:tcPr marL="0" marR="0" marT="0" marB="0" anchor="b"/>
                </a:tc>
                <a:tc gridSpan="2">
                  <a:txBody>
                    <a:bodyPr/>
                    <a:lstStyle/>
                    <a:p>
                      <a:pPr marL="71755" marR="71755" algn="r">
                        <a:lnSpc>
                          <a:spcPts val="1000"/>
                        </a:lnSpc>
                        <a:spcBef>
                          <a:spcPts val="400"/>
                        </a:spcBef>
                        <a:spcAft>
                          <a:spcPts val="400"/>
                        </a:spcAft>
                      </a:pPr>
                      <a:r>
                        <a:rPr lang="en-GB" sz="800" dirty="0">
                          <a:effectLst/>
                        </a:rPr>
                        <a:t>Maximum luminous intensity in any direction when used as (values in cd)</a:t>
                      </a:r>
                      <a:endParaRPr lang="de-DE" sz="1000" dirty="0">
                        <a:effectLst/>
                        <a:latin typeface="Times New Roman" panose="02020603050405020304" pitchFamily="18" charset="0"/>
                        <a:ea typeface="Times New Roman" panose="02020603050405020304" pitchFamily="18" charset="0"/>
                      </a:endParaRPr>
                    </a:p>
                  </a:txBody>
                  <a:tcPr marL="0" marR="0" marT="0" marB="0" anchor="b"/>
                </a:tc>
                <a:tc hMerge="1">
                  <a:txBody>
                    <a:bodyPr/>
                    <a:lstStyle/>
                    <a:p>
                      <a:endParaRPr lang="de-DE"/>
                    </a:p>
                  </a:txBody>
                  <a:tcPr/>
                </a:tc>
                <a:extLst>
                  <a:ext uri="{0D108BD9-81ED-4DB2-BD59-A6C34878D82A}">
                    <a16:rowId xmlns:a16="http://schemas.microsoft.com/office/drawing/2014/main" val="4284532033"/>
                  </a:ext>
                </a:extLst>
              </a:tr>
              <a:tr h="476919">
                <a:tc vMerge="1">
                  <a:txBody>
                    <a:bodyPr/>
                    <a:lstStyle/>
                    <a:p>
                      <a:endParaRPr lang="de-DE"/>
                    </a:p>
                  </a:txBody>
                  <a:tcPr/>
                </a:tc>
                <a:tc vMerge="1">
                  <a:txBody>
                    <a:bodyPr/>
                    <a:lstStyle/>
                    <a:p>
                      <a:endParaRPr lang="de-DE"/>
                    </a:p>
                  </a:txBody>
                  <a:tcPr/>
                </a:tc>
                <a:tc>
                  <a:txBody>
                    <a:bodyPr/>
                    <a:lstStyle/>
                    <a:p>
                      <a:pPr marL="71755" marR="71755" algn="r">
                        <a:lnSpc>
                          <a:spcPts val="1000"/>
                        </a:lnSpc>
                        <a:spcBef>
                          <a:spcPts val="400"/>
                        </a:spcBef>
                        <a:spcAft>
                          <a:spcPts val="400"/>
                        </a:spcAft>
                      </a:pPr>
                      <a:r>
                        <a:rPr lang="en-GB" sz="800">
                          <a:effectLst/>
                        </a:rPr>
                        <a:t>A single lamp</a:t>
                      </a:r>
                      <a:endParaRPr lang="de-DE"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000"/>
                        </a:lnSpc>
                        <a:spcBef>
                          <a:spcPts val="400"/>
                        </a:spcBef>
                        <a:spcAft>
                          <a:spcPts val="400"/>
                        </a:spcAft>
                      </a:pPr>
                      <a:r>
                        <a:rPr lang="en-GB" sz="800">
                          <a:effectLst/>
                        </a:rPr>
                        <a:t>A lamp marked "D" </a:t>
                      </a:r>
                      <a:r>
                        <a:rPr lang="en-GB" sz="800" spc="-10">
                          <a:effectLst/>
                        </a:rPr>
                        <a:t>(paragraph 3.3.2.5.2.)</a:t>
                      </a:r>
                      <a:endParaRPr lang="de-DE"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2366363217"/>
                  </a:ext>
                </a:extLst>
              </a:tr>
              <a:tr h="208259">
                <a:tc>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S1 (steady)</a:t>
                      </a:r>
                      <a:endParaRPr lang="en-GB" sz="10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60</a:t>
                      </a:r>
                      <a:endParaRPr lang="en-GB" sz="100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260</a:t>
                      </a:r>
                      <a:endParaRPr lang="en-GB" sz="100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130</a:t>
                      </a:r>
                      <a:endParaRPr lang="en-GB" sz="100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208259">
                <a:tc>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S2 (variable)</a:t>
                      </a:r>
                      <a:endParaRPr lang="en-GB" sz="10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60</a:t>
                      </a:r>
                      <a:endParaRPr lang="en-GB" sz="100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730</a:t>
                      </a:r>
                      <a:endParaRPr lang="en-GB" sz="100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365</a:t>
                      </a:r>
                      <a:endParaRPr lang="en-GB" sz="100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1592893879"/>
                  </a:ext>
                </a:extLst>
              </a:tr>
              <a:tr h="208259">
                <a:tc>
                  <a:txBody>
                    <a:bodyPr/>
                    <a:lstStyle/>
                    <a:p>
                      <a:pPr marL="71755" marR="71755">
                        <a:lnSpc>
                          <a:spcPts val="1100"/>
                        </a:lnSpc>
                        <a:spcBef>
                          <a:spcPts val="200"/>
                        </a:spcBef>
                        <a:spcAft>
                          <a:spcPts val="200"/>
                        </a:spcAft>
                      </a:pPr>
                      <a:r>
                        <a:rPr lang="en-GB" sz="900">
                          <a:effectLst/>
                          <a:latin typeface="+mn-lt"/>
                          <a:ea typeface="Times New Roman" panose="02020603050405020304" pitchFamily="18" charset="0"/>
                        </a:rPr>
                        <a:t>S3 (steady)</a:t>
                      </a:r>
                      <a:endParaRPr lang="en-GB" sz="100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25</a:t>
                      </a:r>
                      <a:endParaRPr lang="en-GB" sz="10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110</a:t>
                      </a:r>
                      <a:endParaRPr lang="en-GB" sz="100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55</a:t>
                      </a:r>
                      <a:endParaRPr lang="en-GB" sz="100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921705017"/>
                  </a:ext>
                </a:extLst>
              </a:tr>
              <a:tr h="208259">
                <a:tc>
                  <a:txBody>
                    <a:bodyPr/>
                    <a:lstStyle/>
                    <a:p>
                      <a:pPr marL="71755" marR="71755">
                        <a:lnSpc>
                          <a:spcPts val="1100"/>
                        </a:lnSpc>
                        <a:spcBef>
                          <a:spcPts val="200"/>
                        </a:spcBef>
                        <a:spcAft>
                          <a:spcPts val="200"/>
                        </a:spcAft>
                      </a:pPr>
                      <a:r>
                        <a:rPr lang="en-GB" sz="900">
                          <a:effectLst/>
                          <a:latin typeface="+mn-lt"/>
                          <a:ea typeface="Times New Roman" panose="02020603050405020304" pitchFamily="18" charset="0"/>
                        </a:rPr>
                        <a:t>S4 (variable)</a:t>
                      </a:r>
                      <a:endParaRPr lang="en-GB" sz="100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25</a:t>
                      </a:r>
                      <a:endParaRPr lang="en-GB" sz="10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160</a:t>
                      </a:r>
                      <a:endParaRPr lang="en-GB" sz="10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80</a:t>
                      </a:r>
                      <a:endParaRPr lang="en-GB" sz="100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4112512320"/>
                  </a:ext>
                </a:extLst>
              </a:tr>
              <a:tr h="208259">
                <a:tc>
                  <a:txBody>
                    <a:bodyPr/>
                    <a:lstStyle/>
                    <a:p>
                      <a:pPr marL="71755" marR="71755">
                        <a:lnSpc>
                          <a:spcPts val="1100"/>
                        </a:lnSpc>
                        <a:spcBef>
                          <a:spcPts val="200"/>
                        </a:spcBef>
                        <a:spcAft>
                          <a:spcPts val="200"/>
                        </a:spcAft>
                      </a:pPr>
                      <a:r>
                        <a:rPr lang="en-GB" sz="900">
                          <a:effectLst/>
                          <a:latin typeface="+mn-lt"/>
                          <a:ea typeface="Times New Roman" panose="02020603050405020304" pitchFamily="18" charset="0"/>
                        </a:rPr>
                        <a:t>MS (steady)</a:t>
                      </a:r>
                      <a:endParaRPr lang="en-GB" sz="100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40</a:t>
                      </a:r>
                      <a:endParaRPr lang="en-GB" sz="100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260</a:t>
                      </a:r>
                      <a:endParaRPr lang="en-GB" sz="100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N.A.</a:t>
                      </a:r>
                      <a:endParaRPr lang="en-GB" sz="1000" dirty="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10006"/>
                  </a:ext>
                </a:extLst>
              </a:tr>
            </a:tbl>
          </a:graphicData>
        </a:graphic>
      </p:graphicFrame>
      <p:graphicFrame>
        <p:nvGraphicFramePr>
          <p:cNvPr id="13" name="Tabelle 12">
            <a:extLst>
              <a:ext uri="{FF2B5EF4-FFF2-40B4-BE49-F238E27FC236}">
                <a16:creationId xmlns:a16="http://schemas.microsoft.com/office/drawing/2014/main" id="{F7668C46-D188-4822-9546-C70BABFDD2A0}"/>
              </a:ext>
            </a:extLst>
          </p:cNvPr>
          <p:cNvGraphicFramePr>
            <a:graphicFrameLocks noGrp="1"/>
          </p:cNvGraphicFramePr>
          <p:nvPr>
            <p:extLst>
              <p:ext uri="{D42A27DB-BD31-4B8C-83A1-F6EECF244321}">
                <p14:modId xmlns:p14="http://schemas.microsoft.com/office/powerpoint/2010/main" val="754702377"/>
              </p:ext>
            </p:extLst>
          </p:nvPr>
        </p:nvGraphicFramePr>
        <p:xfrm>
          <a:off x="6894372" y="1733550"/>
          <a:ext cx="4676774" cy="1337497"/>
        </p:xfrm>
        <a:graphic>
          <a:graphicData uri="http://schemas.openxmlformats.org/drawingml/2006/table">
            <a:tbl>
              <a:tblPr>
                <a:tableStyleId>{5C22544A-7EE6-4342-B048-85BDC9FD1C3A}</a:tableStyleId>
              </a:tblPr>
              <a:tblGrid>
                <a:gridCol w="1259028">
                  <a:extLst>
                    <a:ext uri="{9D8B030D-6E8A-4147-A177-3AD203B41FA5}">
                      <a16:colId xmlns:a16="http://schemas.microsoft.com/office/drawing/2014/main" val="764759801"/>
                    </a:ext>
                  </a:extLst>
                </a:gridCol>
                <a:gridCol w="1371600">
                  <a:extLst>
                    <a:ext uri="{9D8B030D-6E8A-4147-A177-3AD203B41FA5}">
                      <a16:colId xmlns:a16="http://schemas.microsoft.com/office/drawing/2014/main" val="4071756379"/>
                    </a:ext>
                  </a:extLst>
                </a:gridCol>
                <a:gridCol w="1023073">
                  <a:extLst>
                    <a:ext uri="{9D8B030D-6E8A-4147-A177-3AD203B41FA5}">
                      <a16:colId xmlns:a16="http://schemas.microsoft.com/office/drawing/2014/main" val="1633854893"/>
                    </a:ext>
                  </a:extLst>
                </a:gridCol>
                <a:gridCol w="1023073">
                  <a:extLst>
                    <a:ext uri="{9D8B030D-6E8A-4147-A177-3AD203B41FA5}">
                      <a16:colId xmlns:a16="http://schemas.microsoft.com/office/drawing/2014/main" val="1682122190"/>
                    </a:ext>
                  </a:extLst>
                </a:gridCol>
              </a:tblGrid>
              <a:tr h="215283">
                <a:tc rowSpan="2">
                  <a:txBody>
                    <a:bodyPr/>
                    <a:lstStyle/>
                    <a:p>
                      <a:pPr marL="71755" marR="71755">
                        <a:lnSpc>
                          <a:spcPts val="1000"/>
                        </a:lnSpc>
                        <a:spcBef>
                          <a:spcPts val="400"/>
                        </a:spcBef>
                        <a:spcAft>
                          <a:spcPts val="400"/>
                        </a:spcAft>
                      </a:pPr>
                      <a:r>
                        <a:rPr lang="en-GB" sz="800" dirty="0">
                          <a:effectLst/>
                        </a:rPr>
                        <a:t> </a:t>
                      </a:r>
                      <a:endParaRPr lang="de-DE" sz="1000" dirty="0">
                        <a:effectLst/>
                        <a:latin typeface="Times New Roman" panose="02020603050405020304" pitchFamily="18" charset="0"/>
                        <a:ea typeface="Times New Roman" panose="02020603050405020304" pitchFamily="18" charset="0"/>
                      </a:endParaRPr>
                    </a:p>
                  </a:txBody>
                  <a:tcPr marL="0" marR="0" marT="0" marB="0" anchor="b"/>
                </a:tc>
                <a:tc rowSpan="2">
                  <a:txBody>
                    <a:bodyPr/>
                    <a:lstStyle/>
                    <a:p>
                      <a:pPr marL="71755" marR="71755" algn="r">
                        <a:lnSpc>
                          <a:spcPts val="1000"/>
                        </a:lnSpc>
                        <a:spcBef>
                          <a:spcPts val="400"/>
                        </a:spcBef>
                        <a:spcAft>
                          <a:spcPts val="400"/>
                        </a:spcAft>
                      </a:pPr>
                      <a:r>
                        <a:rPr lang="en-GB" sz="800" dirty="0">
                          <a:effectLst/>
                        </a:rPr>
                        <a:t>Minimum luminous intensity in HV (values in cd)</a:t>
                      </a:r>
                      <a:endParaRPr lang="de-DE" sz="1000" dirty="0">
                        <a:effectLst/>
                        <a:latin typeface="Times New Roman" panose="02020603050405020304" pitchFamily="18" charset="0"/>
                        <a:ea typeface="Times New Roman" panose="02020603050405020304" pitchFamily="18" charset="0"/>
                      </a:endParaRPr>
                    </a:p>
                  </a:txBody>
                  <a:tcPr marL="0" marR="0" marT="0" marB="0" anchor="b"/>
                </a:tc>
                <a:tc gridSpan="2">
                  <a:txBody>
                    <a:bodyPr/>
                    <a:lstStyle/>
                    <a:p>
                      <a:pPr marL="71755" marR="71755" algn="r">
                        <a:lnSpc>
                          <a:spcPts val="1000"/>
                        </a:lnSpc>
                        <a:spcBef>
                          <a:spcPts val="400"/>
                        </a:spcBef>
                        <a:spcAft>
                          <a:spcPts val="400"/>
                        </a:spcAft>
                      </a:pPr>
                      <a:r>
                        <a:rPr lang="en-GB" sz="800" dirty="0">
                          <a:effectLst/>
                        </a:rPr>
                        <a:t>Maximum luminous intensity in any direction when used as (values in cd)</a:t>
                      </a:r>
                      <a:endParaRPr lang="de-DE" sz="1000" dirty="0">
                        <a:effectLst/>
                        <a:latin typeface="Times New Roman" panose="02020603050405020304" pitchFamily="18" charset="0"/>
                        <a:ea typeface="Times New Roman" panose="02020603050405020304" pitchFamily="18" charset="0"/>
                      </a:endParaRPr>
                    </a:p>
                  </a:txBody>
                  <a:tcPr marL="0" marR="0" marT="0" marB="0" anchor="b"/>
                </a:tc>
                <a:tc hMerge="1">
                  <a:txBody>
                    <a:bodyPr/>
                    <a:lstStyle/>
                    <a:p>
                      <a:endParaRPr lang="de-DE"/>
                    </a:p>
                  </a:txBody>
                  <a:tcPr/>
                </a:tc>
                <a:extLst>
                  <a:ext uri="{0D108BD9-81ED-4DB2-BD59-A6C34878D82A}">
                    <a16:rowId xmlns:a16="http://schemas.microsoft.com/office/drawing/2014/main" val="4284532033"/>
                  </a:ext>
                </a:extLst>
              </a:tr>
              <a:tr h="230660">
                <a:tc vMerge="1">
                  <a:txBody>
                    <a:bodyPr/>
                    <a:lstStyle/>
                    <a:p>
                      <a:endParaRPr lang="de-DE"/>
                    </a:p>
                  </a:txBody>
                  <a:tcPr/>
                </a:tc>
                <a:tc vMerge="1">
                  <a:txBody>
                    <a:bodyPr/>
                    <a:lstStyle/>
                    <a:p>
                      <a:endParaRPr lang="de-DE"/>
                    </a:p>
                  </a:txBody>
                  <a:tcPr/>
                </a:tc>
                <a:tc>
                  <a:txBody>
                    <a:bodyPr/>
                    <a:lstStyle/>
                    <a:p>
                      <a:pPr marL="71755" marR="71755" algn="r">
                        <a:lnSpc>
                          <a:spcPts val="1000"/>
                        </a:lnSpc>
                        <a:spcBef>
                          <a:spcPts val="400"/>
                        </a:spcBef>
                        <a:spcAft>
                          <a:spcPts val="400"/>
                        </a:spcAft>
                      </a:pPr>
                      <a:r>
                        <a:rPr lang="en-GB" sz="800" dirty="0">
                          <a:effectLst/>
                        </a:rPr>
                        <a:t>A single lamp</a:t>
                      </a:r>
                      <a:endParaRPr lang="de-DE" sz="10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000"/>
                        </a:lnSpc>
                        <a:spcBef>
                          <a:spcPts val="400"/>
                        </a:spcBef>
                        <a:spcAft>
                          <a:spcPts val="400"/>
                        </a:spcAft>
                      </a:pPr>
                      <a:r>
                        <a:rPr lang="en-GB" sz="800" dirty="0">
                          <a:effectLst/>
                        </a:rPr>
                        <a:t>A lamp marked "D" </a:t>
                      </a:r>
                      <a:r>
                        <a:rPr lang="en-GB" sz="800" spc="-10" dirty="0">
                          <a:effectLst/>
                        </a:rPr>
                        <a:t>(paragraph 3.3.2.5.2.)</a:t>
                      </a:r>
                      <a:endParaRPr lang="de-DE" sz="10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2366363217"/>
                  </a:ext>
                </a:extLst>
              </a:tr>
              <a:tr h="168109">
                <a:tc>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S1 (steady)</a:t>
                      </a:r>
                      <a:endParaRPr lang="en-GB" sz="10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60</a:t>
                      </a:r>
                      <a:endParaRPr lang="en-GB" sz="10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260</a:t>
                      </a:r>
                      <a:endParaRPr lang="en-GB" sz="100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130</a:t>
                      </a:r>
                      <a:endParaRPr lang="en-GB" sz="1000" dirty="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168109">
                <a:tc>
                  <a:txBody>
                    <a:bodyPr/>
                    <a:lstStyle/>
                    <a:p>
                      <a:pPr marL="71755" marR="71755">
                        <a:lnSpc>
                          <a:spcPts val="1100"/>
                        </a:lnSpc>
                        <a:spcBef>
                          <a:spcPts val="200"/>
                        </a:spcBef>
                        <a:spcAft>
                          <a:spcPts val="200"/>
                        </a:spcAft>
                      </a:pPr>
                      <a:r>
                        <a:rPr lang="en-GB" sz="900" dirty="0">
                          <a:effectLst/>
                          <a:latin typeface="+mn-lt"/>
                          <a:ea typeface="Times New Roman" panose="02020603050405020304" pitchFamily="18" charset="0"/>
                        </a:rPr>
                        <a:t>S2 (variable)</a:t>
                      </a:r>
                      <a:endParaRPr lang="en-GB" sz="10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60</a:t>
                      </a:r>
                      <a:endParaRPr lang="en-GB" sz="100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730</a:t>
                      </a:r>
                      <a:endParaRPr lang="en-GB" sz="100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365</a:t>
                      </a:r>
                      <a:endParaRPr lang="en-GB" sz="100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1592893879"/>
                  </a:ext>
                </a:extLst>
              </a:tr>
              <a:tr h="168109">
                <a:tc>
                  <a:txBody>
                    <a:bodyPr/>
                    <a:lstStyle/>
                    <a:p>
                      <a:pPr marL="71755" marR="71755">
                        <a:lnSpc>
                          <a:spcPts val="1100"/>
                        </a:lnSpc>
                        <a:spcBef>
                          <a:spcPts val="200"/>
                        </a:spcBef>
                        <a:spcAft>
                          <a:spcPts val="200"/>
                        </a:spcAft>
                      </a:pPr>
                      <a:r>
                        <a:rPr lang="en-GB" sz="900">
                          <a:effectLst/>
                          <a:latin typeface="+mn-lt"/>
                          <a:ea typeface="Times New Roman" panose="02020603050405020304" pitchFamily="18" charset="0"/>
                        </a:rPr>
                        <a:t>S3 (steady)</a:t>
                      </a:r>
                      <a:endParaRPr lang="en-GB" sz="100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25</a:t>
                      </a:r>
                      <a:endParaRPr lang="en-GB" sz="10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110</a:t>
                      </a:r>
                      <a:endParaRPr lang="en-GB" sz="10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55</a:t>
                      </a:r>
                      <a:endParaRPr lang="en-GB" sz="100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921705017"/>
                  </a:ext>
                </a:extLst>
              </a:tr>
              <a:tr h="168109">
                <a:tc>
                  <a:txBody>
                    <a:bodyPr/>
                    <a:lstStyle/>
                    <a:p>
                      <a:pPr marL="71755" marR="71755">
                        <a:lnSpc>
                          <a:spcPts val="1100"/>
                        </a:lnSpc>
                        <a:spcBef>
                          <a:spcPts val="200"/>
                        </a:spcBef>
                        <a:spcAft>
                          <a:spcPts val="200"/>
                        </a:spcAft>
                      </a:pPr>
                      <a:r>
                        <a:rPr lang="en-GB" sz="900">
                          <a:effectLst/>
                          <a:latin typeface="+mn-lt"/>
                          <a:ea typeface="Times New Roman" panose="02020603050405020304" pitchFamily="18" charset="0"/>
                        </a:rPr>
                        <a:t>S4 (variable)</a:t>
                      </a:r>
                      <a:endParaRPr lang="en-GB" sz="100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25</a:t>
                      </a:r>
                      <a:endParaRPr lang="en-GB" sz="10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160</a:t>
                      </a:r>
                      <a:endParaRPr lang="en-GB" sz="10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80</a:t>
                      </a:r>
                      <a:endParaRPr lang="en-GB" sz="100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4112512320"/>
                  </a:ext>
                </a:extLst>
              </a:tr>
              <a:tr h="168109">
                <a:tc>
                  <a:txBody>
                    <a:bodyPr/>
                    <a:lstStyle/>
                    <a:p>
                      <a:pPr marL="71755" marR="71755">
                        <a:lnSpc>
                          <a:spcPts val="1100"/>
                        </a:lnSpc>
                        <a:spcBef>
                          <a:spcPts val="200"/>
                        </a:spcBef>
                        <a:spcAft>
                          <a:spcPts val="200"/>
                        </a:spcAft>
                      </a:pPr>
                      <a:r>
                        <a:rPr lang="en-GB" sz="900">
                          <a:effectLst/>
                          <a:latin typeface="+mn-lt"/>
                          <a:ea typeface="Times New Roman" panose="02020603050405020304" pitchFamily="18" charset="0"/>
                        </a:rPr>
                        <a:t>MS (steady)</a:t>
                      </a:r>
                      <a:endParaRPr lang="en-GB" sz="100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a:effectLst/>
                          <a:latin typeface="+mn-lt"/>
                          <a:ea typeface="Times New Roman" panose="02020603050405020304" pitchFamily="18" charset="0"/>
                        </a:rPr>
                        <a:t>40</a:t>
                      </a:r>
                      <a:endParaRPr lang="en-GB" sz="100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260</a:t>
                      </a:r>
                      <a:endParaRPr lang="en-GB" sz="1000" dirty="0">
                        <a:effectLst/>
                        <a:latin typeface="+mn-lt"/>
                        <a:ea typeface="Times New Roman" panose="02020603050405020304" pitchFamily="18" charset="0"/>
                      </a:endParaRPr>
                    </a:p>
                  </a:txBody>
                  <a:tcPr marL="0" marR="0" marT="0" marB="0" anchor="ctr"/>
                </a:tc>
                <a:tc>
                  <a:txBody>
                    <a:bodyPr/>
                    <a:lstStyle/>
                    <a:p>
                      <a:pPr marL="71755" marR="71755" algn="r">
                        <a:lnSpc>
                          <a:spcPts val="1100"/>
                        </a:lnSpc>
                        <a:spcBef>
                          <a:spcPts val="200"/>
                        </a:spcBef>
                        <a:spcAft>
                          <a:spcPts val="200"/>
                        </a:spcAft>
                      </a:pPr>
                      <a:r>
                        <a:rPr lang="en-GB" sz="900" dirty="0">
                          <a:effectLst/>
                          <a:latin typeface="+mn-lt"/>
                          <a:ea typeface="Times New Roman" panose="02020603050405020304" pitchFamily="18" charset="0"/>
                        </a:rPr>
                        <a:t>N.A.</a:t>
                      </a:r>
                      <a:endParaRPr lang="en-GB" sz="1000" dirty="0">
                        <a:effectLst/>
                        <a:latin typeface="+mn-lt"/>
                        <a:ea typeface="Times New Roman" panose="02020603050405020304" pitchFamily="18" charset="0"/>
                      </a:endParaRPr>
                    </a:p>
                  </a:txBody>
                  <a:tcPr marL="0" marR="0" marT="0" marB="0" anchor="ctr"/>
                </a:tc>
                <a:extLst>
                  <a:ext uri="{0D108BD9-81ED-4DB2-BD59-A6C34878D82A}">
                    <a16:rowId xmlns:a16="http://schemas.microsoft.com/office/drawing/2014/main" val="10006"/>
                  </a:ext>
                </a:extLst>
              </a:tr>
            </a:tbl>
          </a:graphicData>
        </a:graphic>
      </p:graphicFrame>
      <p:sp>
        <p:nvSpPr>
          <p:cNvPr id="16" name="Rechteck 15">
            <a:extLst>
              <a:ext uri="{FF2B5EF4-FFF2-40B4-BE49-F238E27FC236}">
                <a16:creationId xmlns:a16="http://schemas.microsoft.com/office/drawing/2014/main" id="{EA37DEFD-612A-462E-AD98-2152410686B7}"/>
              </a:ext>
            </a:extLst>
          </p:cNvPr>
          <p:cNvSpPr/>
          <p:nvPr/>
        </p:nvSpPr>
        <p:spPr>
          <a:xfrm>
            <a:off x="8617527" y="5986183"/>
            <a:ext cx="3300180" cy="830997"/>
          </a:xfrm>
          <a:prstGeom prst="rect">
            <a:avLst/>
          </a:prstGeom>
          <a:ln>
            <a:solidFill>
              <a:schemeClr val="accent6">
                <a:lumMod val="50000"/>
              </a:schemeClr>
            </a:solidFill>
          </a:ln>
        </p:spPr>
        <p:txBody>
          <a:bodyPr wrap="square">
            <a:spAutoFit/>
          </a:bodyPr>
          <a:lstStyle/>
          <a:p>
            <a:r>
              <a:rPr lang="en-GB" sz="1200" i="1" dirty="0">
                <a:solidFill>
                  <a:schemeClr val="accent6">
                    <a:lumMod val="50000"/>
                  </a:schemeClr>
                </a:solidFill>
              </a:rPr>
              <a:t>Could be also part of paragraph 5.5.3. !?</a:t>
            </a:r>
          </a:p>
          <a:p>
            <a:r>
              <a:rPr lang="en-GB" sz="1200" i="1" dirty="0">
                <a:solidFill>
                  <a:schemeClr val="accent6">
                    <a:lumMod val="50000"/>
                  </a:schemeClr>
                </a:solidFill>
              </a:rPr>
              <a:t>When staying in paragraph 5.5.5. we could get rid of all paragraphs 5.x.3. since colour is already stated in installation regulation?! (See slide 2 too)</a:t>
            </a:r>
            <a:endParaRPr lang="de-DE" sz="1200" i="1" dirty="0">
              <a:solidFill>
                <a:schemeClr val="accent6">
                  <a:lumMod val="50000"/>
                </a:schemeClr>
              </a:solidFill>
            </a:endParaRPr>
          </a:p>
        </p:txBody>
      </p:sp>
      <p:sp>
        <p:nvSpPr>
          <p:cNvPr id="17" name="Rechteck 16">
            <a:extLst>
              <a:ext uri="{FF2B5EF4-FFF2-40B4-BE49-F238E27FC236}">
                <a16:creationId xmlns:a16="http://schemas.microsoft.com/office/drawing/2014/main" id="{4E16FEFF-8665-498F-A589-28DC41E6BDB7}"/>
              </a:ext>
            </a:extLst>
          </p:cNvPr>
          <p:cNvSpPr/>
          <p:nvPr/>
        </p:nvSpPr>
        <p:spPr>
          <a:xfrm>
            <a:off x="6910201" y="5496262"/>
            <a:ext cx="4844623" cy="423656"/>
          </a:xfrm>
          <a:prstGeom prst="rect">
            <a:avLst/>
          </a:prstGeom>
          <a:no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8" name="Verbinder: gewinkelt 18">
            <a:extLst>
              <a:ext uri="{FF2B5EF4-FFF2-40B4-BE49-F238E27FC236}">
                <a16:creationId xmlns:a16="http://schemas.microsoft.com/office/drawing/2014/main" id="{0658BE05-F6B9-4A93-A8FC-6DC0F405F3E5}"/>
              </a:ext>
            </a:extLst>
          </p:cNvPr>
          <p:cNvCxnSpPr>
            <a:cxnSpLocks/>
            <a:stCxn id="17" idx="3"/>
            <a:endCxn id="16" idx="3"/>
          </p:cNvCxnSpPr>
          <p:nvPr/>
        </p:nvCxnSpPr>
        <p:spPr>
          <a:xfrm>
            <a:off x="11754824" y="5708090"/>
            <a:ext cx="162883" cy="693592"/>
          </a:xfrm>
          <a:prstGeom prst="bentConnector3">
            <a:avLst>
              <a:gd name="adj1" fmla="val 240346"/>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Foliennummernplatzhalter 18">
            <a:extLst>
              <a:ext uri="{FF2B5EF4-FFF2-40B4-BE49-F238E27FC236}">
                <a16:creationId xmlns:a16="http://schemas.microsoft.com/office/drawing/2014/main" id="{7AC13964-B263-44D4-8A2A-486CACA9F8D9}"/>
              </a:ext>
            </a:extLst>
          </p:cNvPr>
          <p:cNvSpPr>
            <a:spLocks noGrp="1"/>
          </p:cNvSpPr>
          <p:nvPr>
            <p:ph type="sldNum" sz="quarter" idx="12"/>
          </p:nvPr>
        </p:nvSpPr>
        <p:spPr>
          <a:xfrm>
            <a:off x="11667424" y="6481981"/>
            <a:ext cx="524575" cy="365125"/>
          </a:xfrm>
        </p:spPr>
        <p:txBody>
          <a:bodyPr/>
          <a:lstStyle/>
          <a:p>
            <a:fld id="{3DDA233D-74E5-4871-94A0-ADA1F49F7BE0}" type="slidenum">
              <a:rPr lang="de-DE" smtClean="0"/>
              <a:t>6</a:t>
            </a:fld>
            <a:endParaRPr lang="de-DE" dirty="0"/>
          </a:p>
        </p:txBody>
      </p:sp>
      <p:sp>
        <p:nvSpPr>
          <p:cNvPr id="21" name="Textfeld 20">
            <a:extLst>
              <a:ext uri="{FF2B5EF4-FFF2-40B4-BE49-F238E27FC236}">
                <a16:creationId xmlns:a16="http://schemas.microsoft.com/office/drawing/2014/main" id="{E07AA818-8361-4732-8FF9-FECF949E74B7}"/>
              </a:ext>
            </a:extLst>
          </p:cNvPr>
          <p:cNvSpPr txBox="1"/>
          <p:nvPr/>
        </p:nvSpPr>
        <p:spPr>
          <a:xfrm>
            <a:off x="5884801" y="208728"/>
            <a:ext cx="5782624" cy="461665"/>
          </a:xfrm>
          <a:prstGeom prst="rect">
            <a:avLst/>
          </a:prstGeom>
          <a:noFill/>
        </p:spPr>
        <p:txBody>
          <a:bodyPr wrap="square" rtlCol="0">
            <a:spAutoFit/>
          </a:bodyPr>
          <a:lstStyle/>
          <a:p>
            <a:pPr algn="r"/>
            <a:r>
              <a:rPr lang="en-GB" sz="2400" b="1" dirty="0"/>
              <a:t>Stop lamps</a:t>
            </a:r>
          </a:p>
        </p:txBody>
      </p:sp>
      <p:sp>
        <p:nvSpPr>
          <p:cNvPr id="22" name="CasellaDiTesto 3">
            <a:extLst>
              <a:ext uri="{FF2B5EF4-FFF2-40B4-BE49-F238E27FC236}">
                <a16:creationId xmlns:a16="http://schemas.microsoft.com/office/drawing/2014/main" id="{FDC3B19E-EA10-42DE-B29F-323C1BC01F71}"/>
              </a:ext>
            </a:extLst>
          </p:cNvPr>
          <p:cNvSpPr txBox="1"/>
          <p:nvPr/>
        </p:nvSpPr>
        <p:spPr>
          <a:xfrm>
            <a:off x="63546" y="6433487"/>
            <a:ext cx="2060818" cy="369332"/>
          </a:xfrm>
          <a:prstGeom prst="rect">
            <a:avLst/>
          </a:prstGeom>
          <a:noFill/>
          <a:ln w="28575">
            <a:solidFill>
              <a:srgbClr val="00B0F0"/>
            </a:solidFill>
          </a:ln>
        </p:spPr>
        <p:txBody>
          <a:bodyPr wrap="square" rtlCol="0">
            <a:spAutoFit/>
          </a:bodyPr>
          <a:lstStyle/>
          <a:p>
            <a:pPr algn="r"/>
            <a:r>
              <a:rPr lang="it-IT" b="1" dirty="0">
                <a:solidFill>
                  <a:srgbClr val="00B0F0"/>
                </a:solidFill>
              </a:rPr>
              <a:t>GTBWGSL 426 Rev1</a:t>
            </a:r>
          </a:p>
        </p:txBody>
      </p:sp>
      <p:sp>
        <p:nvSpPr>
          <p:cNvPr id="23" name="Rechteck 22">
            <a:extLst>
              <a:ext uri="{FF2B5EF4-FFF2-40B4-BE49-F238E27FC236}">
                <a16:creationId xmlns:a16="http://schemas.microsoft.com/office/drawing/2014/main" id="{51A13A30-F7FD-42B0-8A84-79131CAB5A91}"/>
              </a:ext>
            </a:extLst>
          </p:cNvPr>
          <p:cNvSpPr/>
          <p:nvPr/>
        </p:nvSpPr>
        <p:spPr>
          <a:xfrm>
            <a:off x="4565471" y="116165"/>
            <a:ext cx="442758" cy="646331"/>
          </a:xfrm>
          <a:prstGeom prst="rect">
            <a:avLst/>
          </a:prstGeom>
          <a:noFill/>
        </p:spPr>
        <p:txBody>
          <a:bodyPr wrap="square" lIns="91440" tIns="45720" rIns="91440" bIns="45720">
            <a:spAutoFit/>
          </a:bodyPr>
          <a:lstStyle/>
          <a:p>
            <a:pPr algn="ctr"/>
            <a:r>
              <a:rPr lang="de-DE" sz="3600" b="1" cap="none" spc="50" dirty="0">
                <a:ln w="19050" cmpd="sng">
                  <a:solidFill>
                    <a:srgbClr val="FF0000"/>
                  </a:solidFill>
                  <a:prstDash val="solid"/>
                </a:ln>
                <a:solidFill>
                  <a:srgbClr val="FFFF00"/>
                </a:solidFill>
                <a:effectLst>
                  <a:glow rad="38100">
                    <a:schemeClr val="accent1">
                      <a:alpha val="40000"/>
                    </a:schemeClr>
                  </a:glow>
                </a:effectLst>
                <a:latin typeface="Arial" panose="020B0604020202020204" pitchFamily="34" charset="0"/>
                <a:cs typeface="Arial" panose="020B0604020202020204" pitchFamily="34" charset="0"/>
              </a:rPr>
              <a:t>?</a:t>
            </a:r>
          </a:p>
        </p:txBody>
      </p:sp>
      <p:sp>
        <p:nvSpPr>
          <p:cNvPr id="24" name="Rechteck 23">
            <a:extLst>
              <a:ext uri="{FF2B5EF4-FFF2-40B4-BE49-F238E27FC236}">
                <a16:creationId xmlns:a16="http://schemas.microsoft.com/office/drawing/2014/main" id="{63DBDBCF-DBE0-40F7-8A38-15D4DC32DBE1}"/>
              </a:ext>
            </a:extLst>
          </p:cNvPr>
          <p:cNvSpPr/>
          <p:nvPr/>
        </p:nvSpPr>
        <p:spPr>
          <a:xfrm>
            <a:off x="4087872" y="6176228"/>
            <a:ext cx="1701672" cy="276999"/>
          </a:xfrm>
          <a:prstGeom prst="rect">
            <a:avLst/>
          </a:prstGeom>
          <a:ln>
            <a:solidFill>
              <a:schemeClr val="accent6">
                <a:lumMod val="50000"/>
              </a:schemeClr>
            </a:solidFill>
          </a:ln>
        </p:spPr>
        <p:txBody>
          <a:bodyPr wrap="square">
            <a:spAutoFit/>
          </a:bodyPr>
          <a:lstStyle/>
          <a:p>
            <a:r>
              <a:rPr lang="en-GB" sz="1200" i="1" dirty="0">
                <a:solidFill>
                  <a:schemeClr val="accent6">
                    <a:lumMod val="50000"/>
                  </a:schemeClr>
                </a:solidFill>
              </a:rPr>
              <a:t>See comment on slide 2</a:t>
            </a:r>
            <a:endParaRPr lang="de-DE" sz="1200" i="1" dirty="0">
              <a:solidFill>
                <a:schemeClr val="accent6">
                  <a:lumMod val="50000"/>
                </a:schemeClr>
              </a:solidFill>
            </a:endParaRPr>
          </a:p>
        </p:txBody>
      </p:sp>
      <p:sp>
        <p:nvSpPr>
          <p:cNvPr id="25" name="Rechteck 24">
            <a:extLst>
              <a:ext uri="{FF2B5EF4-FFF2-40B4-BE49-F238E27FC236}">
                <a16:creationId xmlns:a16="http://schemas.microsoft.com/office/drawing/2014/main" id="{8AC202A9-9117-439E-869E-E66A04D69F20}"/>
              </a:ext>
            </a:extLst>
          </p:cNvPr>
          <p:cNvSpPr/>
          <p:nvPr/>
        </p:nvSpPr>
        <p:spPr>
          <a:xfrm>
            <a:off x="6366513" y="6167817"/>
            <a:ext cx="1715306" cy="293821"/>
          </a:xfrm>
          <a:prstGeom prst="rect">
            <a:avLst/>
          </a:prstGeom>
          <a:no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6" name="Verbinder: gewinkelt 18">
            <a:extLst>
              <a:ext uri="{FF2B5EF4-FFF2-40B4-BE49-F238E27FC236}">
                <a16:creationId xmlns:a16="http://schemas.microsoft.com/office/drawing/2014/main" id="{4BB4F952-F4DC-4576-9869-A6CBCBFADECC}"/>
              </a:ext>
            </a:extLst>
          </p:cNvPr>
          <p:cNvCxnSpPr>
            <a:cxnSpLocks/>
            <a:stCxn id="25" idx="1"/>
            <a:endCxn id="24" idx="3"/>
          </p:cNvCxnSpPr>
          <p:nvPr/>
        </p:nvCxnSpPr>
        <p:spPr>
          <a:xfrm rot="10800000">
            <a:off x="5789545" y="6314728"/>
            <a:ext cx="576969" cy="12700"/>
          </a:xfrm>
          <a:prstGeom prst="bentConnector3">
            <a:avLst>
              <a:gd name="adj1" fmla="val 50000"/>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6729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
            <a:extLst>
              <a:ext uri="{FF2B5EF4-FFF2-40B4-BE49-F238E27FC236}">
                <a16:creationId xmlns:a16="http://schemas.microsoft.com/office/drawing/2014/main" id="{D3AEBC03-8D65-4BE9-A46E-0A41ADC93A73}"/>
              </a:ext>
            </a:extLst>
          </p:cNvPr>
          <p:cNvSpPr>
            <a:spLocks noChangeArrowheads="1"/>
          </p:cNvSpPr>
          <p:nvPr/>
        </p:nvSpPr>
        <p:spPr bwMode="auto">
          <a:xfrm>
            <a:off x="6317403" y="1057504"/>
            <a:ext cx="5551200" cy="5691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kumimoji="0" lang="en-GB" altLang="de-DE" sz="900" b="0" i="0" u="none" strike="noStrike" cap="none" normalizeH="0" baseline="0" dirty="0">
                <a:ln>
                  <a:noFill/>
                </a:ln>
                <a:solidFill>
                  <a:schemeClr val="tx1"/>
                </a:solidFill>
                <a:effectLst/>
                <a:ea typeface="Times New Roman" panose="02020603050405020304" pitchFamily="18" charset="0"/>
              </a:rPr>
              <a:t>5.6.	</a:t>
            </a:r>
            <a:r>
              <a:rPr kumimoji="0" lang="en-GB" altLang="de-DE" sz="900" b="1" i="0" u="none" strike="noStrike" cap="none" normalizeH="0" baseline="0" dirty="0">
                <a:ln>
                  <a:noFill/>
                </a:ln>
                <a:solidFill>
                  <a:srgbClr val="FF0000"/>
                </a:solidFill>
                <a:effectLst/>
                <a:ea typeface="Times New Roman" panose="02020603050405020304" pitchFamily="18" charset="0"/>
              </a:rPr>
              <a:t>Direction indicator</a:t>
            </a:r>
            <a:r>
              <a:rPr kumimoji="0" lang="en-GB" altLang="de-DE" sz="900" b="1" i="0" u="none" strike="noStrike" cap="none" normalizeH="0" dirty="0">
                <a:ln>
                  <a:noFill/>
                </a:ln>
                <a:solidFill>
                  <a:srgbClr val="FF0000"/>
                </a:solidFill>
                <a:effectLst/>
                <a:ea typeface="Times New Roman" panose="02020603050405020304" pitchFamily="18" charset="0"/>
              </a:rPr>
              <a:t> </a:t>
            </a:r>
            <a:r>
              <a:rPr kumimoji="0" lang="en-GB" altLang="de-DE" sz="900" b="1" i="0" u="none" strike="noStrike" cap="none" normalizeH="0" baseline="0" dirty="0">
                <a:ln>
                  <a:noFill/>
                </a:ln>
                <a:solidFill>
                  <a:srgbClr val="FF0000"/>
                </a:solidFill>
                <a:effectLst/>
                <a:ea typeface="Times New Roman" panose="02020603050405020304" pitchFamily="18" charset="0"/>
              </a:rPr>
              <a:t>lamps (</a:t>
            </a:r>
            <a:r>
              <a:rPr lang="en-GB" altLang="de-DE" sz="900" b="1" dirty="0">
                <a:solidFill>
                  <a:srgbClr val="FF0000"/>
                </a:solidFill>
                <a:ea typeface="Times New Roman" panose="02020603050405020304" pitchFamily="18" charset="0"/>
              </a:rPr>
              <a:t>1, 1a, 1b, 2a, 2b, 5, 6, 11, 11a, 11b, 11c, 12)</a:t>
            </a:r>
            <a:endParaRPr kumimoji="0" lang="en-GB" altLang="de-DE" sz="900" b="1" i="0" u="none" strike="noStrike" cap="none" normalizeH="0" baseline="0" dirty="0">
              <a:ln>
                <a:noFill/>
              </a:ln>
              <a:solidFill>
                <a:srgbClr val="FF0000"/>
              </a:solidFill>
              <a:effectLst/>
            </a:endParaRPr>
          </a:p>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5.6.1.	</a:t>
            </a:r>
            <a:r>
              <a:rPr kumimoji="0" lang="en-GB" altLang="de-DE" sz="900" b="1" i="0" u="none" strike="noStrike" cap="none" normalizeH="0" baseline="0" dirty="0">
                <a:ln>
                  <a:noFill/>
                </a:ln>
                <a:solidFill>
                  <a:srgbClr val="FF0000"/>
                </a:solidFill>
                <a:effectLst/>
                <a:ea typeface="Times New Roman" panose="02020603050405020304" pitchFamily="18" charset="0"/>
              </a:rPr>
              <a:t>Luminous intensity:</a:t>
            </a:r>
          </a:p>
          <a:p>
            <a:pPr marL="534988" lvl="0" indent="-534988"/>
            <a:r>
              <a:rPr lang="en-GB" altLang="de-DE" sz="900" dirty="0">
                <a:ea typeface="Times New Roman" panose="02020603050405020304" pitchFamily="18" charset="0"/>
              </a:rPr>
              <a:t>	</a:t>
            </a:r>
            <a:r>
              <a:rPr kumimoji="0" lang="en-GB" altLang="de-DE" sz="900" b="0" i="0" u="none" strike="noStrike" cap="none" normalizeH="0" baseline="0" dirty="0">
                <a:ln>
                  <a:noFill/>
                </a:ln>
                <a:solidFill>
                  <a:schemeClr val="tx1"/>
                </a:solidFill>
                <a:effectLst/>
                <a:ea typeface="Times New Roman" panose="02020603050405020304" pitchFamily="18" charset="0"/>
              </a:rPr>
              <a:t>The light emitted by each of the two </a:t>
            </a:r>
            <a:r>
              <a:rPr lang="en-GB" sz="900" b="1" strike="sngStrike" dirty="0">
                <a:solidFill>
                  <a:srgbClr val="FF0000"/>
                </a:solidFill>
              </a:rPr>
              <a:t>lamps</a:t>
            </a:r>
            <a:r>
              <a:rPr lang="en-GB" sz="900" dirty="0"/>
              <a:t> </a:t>
            </a:r>
            <a:r>
              <a:rPr lang="en-GB" sz="900" b="1" dirty="0">
                <a:solidFill>
                  <a:srgbClr val="FF0000"/>
                </a:solidFill>
              </a:rPr>
              <a:t>samples</a:t>
            </a:r>
            <a:r>
              <a:rPr lang="en-GB" sz="900" dirty="0">
                <a:solidFill>
                  <a:srgbClr val="FF0000"/>
                </a:solidFill>
              </a:rPr>
              <a:t> </a:t>
            </a:r>
            <a:r>
              <a:rPr kumimoji="0" lang="en-GB" altLang="de-DE" sz="900" b="0" i="0" u="none" strike="noStrike" cap="none" normalizeH="0" baseline="0" dirty="0">
                <a:ln>
                  <a:noFill/>
                </a:ln>
                <a:solidFill>
                  <a:schemeClr val="tx1"/>
                </a:solidFill>
                <a:effectLst/>
                <a:ea typeface="Times New Roman" panose="02020603050405020304" pitchFamily="18" charset="0"/>
              </a:rPr>
              <a:t>supplied shall meet the requirements in Table </a:t>
            </a:r>
            <a:r>
              <a:rPr lang="en-GB" altLang="de-DE" sz="900" dirty="0">
                <a:ea typeface="Times New Roman" panose="02020603050405020304" pitchFamily="18" charset="0"/>
              </a:rPr>
              <a:t>8 where the minimum luminous intensities shall be fulfilled:</a:t>
            </a:r>
          </a:p>
          <a:p>
            <a:pPr marL="992188" lvl="1" indent="-449263"/>
            <a:r>
              <a:rPr lang="en-GB" altLang="de-DE" sz="900" dirty="0">
                <a:ea typeface="Times New Roman" panose="02020603050405020304" pitchFamily="18" charset="0"/>
              </a:rPr>
              <a:t>(a)	In the case of direction indicators of categories 1, 1a, 1b, 2a, 2b, 11, 11a, 11b, 11c and 12 in the reference axis; or</a:t>
            </a:r>
          </a:p>
          <a:p>
            <a:pPr marL="992188" lvl="1" indent="-449263"/>
            <a:r>
              <a:rPr lang="en-GB" altLang="de-DE" sz="900" dirty="0">
                <a:ea typeface="Times New Roman" panose="02020603050405020304" pitchFamily="18" charset="0"/>
              </a:rPr>
              <a:t>(b)	in the case of direction indicators of categories 5 and 6 in direction A according to Annex 2.</a:t>
            </a:r>
            <a:endParaRPr kumimoji="0" lang="en-GB" altLang="de-DE" sz="9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534988" lvl="0" indent="-534988"/>
            <a:r>
              <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r>
              <a:rPr kumimoji="0" lang="en-GB" altLang="de-DE" sz="900" b="1" i="0" u="none" strike="noStrike" cap="none" normalizeH="0" baseline="0" dirty="0">
                <a:ln>
                  <a:noFill/>
                </a:ln>
                <a:solidFill>
                  <a:srgbClr val="FF0000"/>
                </a:solidFill>
                <a:effectLst/>
                <a:latin typeface="+mn-lt"/>
                <a:cs typeface="Times New Roman" panose="02020603050405020304" pitchFamily="18" charset="0"/>
              </a:rPr>
              <a:t>Table 8: </a:t>
            </a:r>
            <a:r>
              <a:rPr kumimoji="0" lang="en-GB" altLang="de-DE" sz="900" b="1" i="0" u="none" strike="noStrike" cap="none" normalizeH="0" baseline="0" dirty="0">
                <a:ln>
                  <a:noFill/>
                </a:ln>
                <a:solidFill>
                  <a:schemeClr val="tx1"/>
                </a:solidFill>
                <a:effectLst/>
                <a:latin typeface="+mn-lt"/>
                <a:cs typeface="Times New Roman" panose="02020603050405020304" pitchFamily="18" charset="0"/>
              </a:rPr>
              <a:t>Luminous intensities for direction indicator lamps</a:t>
            </a:r>
            <a:endParaRPr kumimoji="0" lang="en-GB" altLang="de-DE" sz="900" b="0" i="0" u="none" strike="noStrike" cap="none" normalizeH="0" baseline="0" dirty="0">
              <a:ln>
                <a:noFill/>
              </a:ln>
              <a:solidFill>
                <a:schemeClr val="tx1"/>
              </a:solidFill>
              <a:effectLst/>
              <a:latin typeface="+mn-lt"/>
              <a:cs typeface="Times New Roman" panose="02020603050405020304" pitchFamily="18" charset="0"/>
            </a:endParaRPr>
          </a:p>
          <a:p>
            <a:pPr marL="534988" lvl="0" indent="-534988"/>
            <a:r>
              <a:rPr lang="en-GB" altLang="de-DE" sz="900" dirty="0">
                <a:ea typeface="Times New Roman" panose="02020603050405020304" pitchFamily="18" charset="0"/>
              </a:rPr>
              <a:t>5.6.2.	</a:t>
            </a:r>
            <a:r>
              <a:rPr lang="en-GB" altLang="de-DE" sz="900" b="1" dirty="0">
                <a:solidFill>
                  <a:srgbClr val="FF0000"/>
                </a:solidFill>
                <a:ea typeface="Times New Roman" panose="02020603050405020304" pitchFamily="18" charset="0"/>
              </a:rPr>
              <a:t>Standard light distribution:</a:t>
            </a:r>
          </a:p>
          <a:p>
            <a:pPr marL="534988" lvl="0" indent="-534988"/>
            <a:r>
              <a:rPr lang="en-GB" altLang="de-DE" sz="900" b="1" dirty="0">
                <a:solidFill>
                  <a:srgbClr val="FF0000"/>
                </a:solidFill>
                <a:ea typeface="Times New Roman" panose="02020603050405020304" pitchFamily="18" charset="0"/>
              </a:rPr>
              <a:t>5.6.2.1.</a:t>
            </a:r>
            <a:r>
              <a:rPr lang="en-GB" altLang="de-DE" sz="900" dirty="0">
                <a:ea typeface="Times New Roman" panose="02020603050405020304" pitchFamily="18" charset="0"/>
              </a:rPr>
              <a:t>	</a:t>
            </a:r>
            <a:r>
              <a:rPr lang="en-GB" sz="900" dirty="0"/>
              <a:t>Outside the reference axis </a:t>
            </a:r>
            <a:r>
              <a:rPr lang="en-GB" sz="900" b="1" dirty="0">
                <a:solidFill>
                  <a:srgbClr val="FF0000"/>
                </a:solidFill>
              </a:rPr>
              <a:t>and within the angular fields defined in the diagrams in Part A or B of Annex 2,</a:t>
            </a:r>
            <a:r>
              <a:rPr lang="en-GB" sz="900" dirty="0"/>
              <a:t> the intensity of the light emitted by each </a:t>
            </a:r>
            <a:r>
              <a:rPr lang="en-GB" sz="900" b="1" strike="sngStrike" dirty="0">
                <a:solidFill>
                  <a:srgbClr val="FF0000"/>
                </a:solidFill>
              </a:rPr>
              <a:t>lamp</a:t>
            </a:r>
            <a:r>
              <a:rPr lang="en-GB" sz="900" dirty="0"/>
              <a:t> </a:t>
            </a:r>
            <a:r>
              <a:rPr lang="en-GB" sz="900" b="1" dirty="0">
                <a:solidFill>
                  <a:srgbClr val="FF0000"/>
                </a:solidFill>
              </a:rPr>
              <a:t>sample</a:t>
            </a:r>
            <a:r>
              <a:rPr lang="en-GB" sz="900" dirty="0">
                <a:solidFill>
                  <a:srgbClr val="FF0000"/>
                </a:solidFill>
              </a:rPr>
              <a:t> </a:t>
            </a:r>
            <a:r>
              <a:rPr lang="en-GB" sz="900" b="1" strike="sngStrike" dirty="0">
                <a:solidFill>
                  <a:srgbClr val="FF0000"/>
                </a:solidFill>
              </a:rPr>
              <a:t>shall</a:t>
            </a:r>
            <a:r>
              <a:rPr lang="en-GB" sz="900" b="1" dirty="0">
                <a:solidFill>
                  <a:srgbClr val="FF0000"/>
                </a:solidFill>
              </a:rPr>
              <a:t> must</a:t>
            </a:r>
            <a:r>
              <a:rPr lang="en-GB" sz="900" dirty="0"/>
              <a:t>, in each direction corresponding to the points in the table of standard light distribution reproduced in:</a:t>
            </a:r>
          </a:p>
          <a:p>
            <a:pPr marL="992188" lvl="1" indent="-449263"/>
            <a:r>
              <a:rPr lang="en-GB" sz="900" dirty="0"/>
              <a:t>(a)	</a:t>
            </a:r>
            <a:r>
              <a:rPr lang="en-GB" sz="900" dirty="0">
                <a:ea typeface="Times New Roman" panose="02020603050405020304" pitchFamily="18" charset="0"/>
              </a:rPr>
              <a:t>Paragraph 2.1. of Annex 3 for categories 1, 1a, 1b, 2a, 2b, 11, 11a, 11b, 11c and 12.; or</a:t>
            </a:r>
          </a:p>
          <a:p>
            <a:pPr marL="992188" lvl="1" indent="-449263"/>
            <a:r>
              <a:rPr lang="en-GB" sz="900" dirty="0">
                <a:ea typeface="Times New Roman" panose="02020603050405020304" pitchFamily="18" charset="0"/>
              </a:rPr>
              <a:t>(b)	Paragraph 2.4. of Annex 3 for category 6.</a:t>
            </a:r>
          </a:p>
          <a:p>
            <a:pPr marL="534988" lvl="0" indent="-534988"/>
            <a:r>
              <a:rPr lang="en-GB" sz="900" dirty="0"/>
              <a:t>	Be not less than the minimum specified in paragraph 5.6.1., multiplied by the percentage specified in the said table of the direction in question.</a:t>
            </a:r>
          </a:p>
          <a:p>
            <a:pPr marL="534988" lvl="0" indent="-534988"/>
            <a:r>
              <a:rPr lang="en-GB" altLang="de-DE" sz="900" b="1" dirty="0">
                <a:solidFill>
                  <a:srgbClr val="FF0000"/>
                </a:solidFill>
                <a:ea typeface="Times New Roman" panose="02020603050405020304" pitchFamily="18" charset="0"/>
              </a:rPr>
              <a:t>5.6.2.2.</a:t>
            </a:r>
            <a:r>
              <a:rPr lang="en-GB" altLang="de-DE" sz="900" dirty="0">
                <a:ea typeface="Times New Roman" panose="02020603050405020304" pitchFamily="18" charset="0"/>
              </a:rPr>
              <a:t>	</a:t>
            </a:r>
            <a:r>
              <a:rPr lang="en-GB" sz="900" dirty="0"/>
              <a:t>In divergence from paragraphs 4.8.3. and 4.8.3.1., for category 5 direction indicators, to the rear, a minimum value of 0.6 cd is required throughout the fields specified in Part B of Annex 2. </a:t>
            </a:r>
            <a:endParaRPr lang="en-GB" altLang="de-DE" sz="900" dirty="0">
              <a:ea typeface="Times New Roman" panose="02020603050405020304" pitchFamily="18" charset="0"/>
            </a:endParaRPr>
          </a:p>
          <a:p>
            <a:pPr marL="534988" indent="-534988"/>
            <a:r>
              <a:rPr lang="en-GB" altLang="de-DE" sz="900" b="1" dirty="0">
                <a:solidFill>
                  <a:srgbClr val="FF0000"/>
                </a:solidFill>
                <a:ea typeface="Times New Roman" panose="02020603050405020304" pitchFamily="18" charset="0"/>
              </a:rPr>
              <a:t>5.6.2.3.</a:t>
            </a:r>
            <a:r>
              <a:rPr lang="en-GB" altLang="de-DE" sz="900" dirty="0">
                <a:ea typeface="Times New Roman" panose="02020603050405020304" pitchFamily="18" charset="0"/>
              </a:rPr>
              <a:t>	</a:t>
            </a:r>
            <a:r>
              <a:rPr lang="en-GB" sz="900" dirty="0"/>
              <a:t>Throughout the fields defined in the diagrams in Part A of Annex 2, the luminous intensity of the light emitted shall be not less than 0.7 cd for lamps of category 1b, not less than 0.3 cd for lamps of categories 1, 1a, 2a, 6, 11, 11a, 11b, 11c, 12 and for those of category 2b by day; it shall not be less than 0.07 cd for lamps of category 2b by night.</a:t>
            </a:r>
            <a:endParaRPr lang="en-GB" altLang="de-DE" sz="900" dirty="0">
              <a:ea typeface="Times New Roman" panose="02020603050405020304" pitchFamily="18" charset="0"/>
            </a:endParaRPr>
          </a:p>
          <a:p>
            <a:pPr marL="534988" marR="0" lvl="0" indent="-534988" algn="l" defTabSz="914400" rtl="0" eaLnBrk="0" fontAlgn="base" latinLnBrk="0" hangingPunct="0">
              <a:lnSpc>
                <a:spcPct val="100000"/>
              </a:lnSpc>
              <a:spcBef>
                <a:spcPct val="0"/>
              </a:spcBef>
              <a:spcAft>
                <a:spcPct val="0"/>
              </a:spcAft>
              <a:buClrTx/>
              <a:buSzTx/>
              <a:buFontTx/>
              <a:buNone/>
              <a:tabLst/>
            </a:pPr>
            <a:endParaRPr kumimoji="0" lang="en-GB" altLang="de-DE" sz="900" b="0" i="0" u="none" strike="noStrike" cap="none" normalizeH="0" baseline="0" dirty="0">
              <a:ln>
                <a:noFill/>
              </a:ln>
              <a:solidFill>
                <a:schemeClr val="tx1"/>
              </a:solidFill>
              <a:effectLst/>
              <a:ea typeface="Times New Roman" panose="02020603050405020304" pitchFamily="18" charset="0"/>
            </a:endParaRPr>
          </a:p>
        </p:txBody>
      </p:sp>
      <p:sp>
        <p:nvSpPr>
          <p:cNvPr id="11" name="Rectangle 1">
            <a:extLst>
              <a:ext uri="{FF2B5EF4-FFF2-40B4-BE49-F238E27FC236}">
                <a16:creationId xmlns:a16="http://schemas.microsoft.com/office/drawing/2014/main" id="{B116A1AB-9019-4EE9-B6F9-819E95FFE457}"/>
              </a:ext>
            </a:extLst>
          </p:cNvPr>
          <p:cNvSpPr>
            <a:spLocks noChangeArrowheads="1"/>
          </p:cNvSpPr>
          <p:nvPr/>
        </p:nvSpPr>
        <p:spPr bwMode="auto">
          <a:xfrm>
            <a:off x="371495" y="1041647"/>
            <a:ext cx="5368939" cy="5512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lang="en-GB" altLang="de-DE" sz="900" dirty="0">
                <a:ea typeface="Times New Roman" panose="02020603050405020304" pitchFamily="18" charset="0"/>
              </a:rPr>
              <a:t>5.6.	TECHNICAL REQUIREMENTS CONCERNING DIRECTION-INDICATOR LAMPS (Symbols 1, 1a, 1b, 2a, 2b, 5, 6, 11, 11a, 11b, 11c, 12)</a:t>
            </a:r>
          </a:p>
          <a:p>
            <a:pPr marL="534988" lvl="0" indent="-534988"/>
            <a:r>
              <a:rPr lang="en-GB" altLang="de-DE" sz="900" dirty="0">
                <a:ea typeface="Times New Roman" panose="02020603050405020304" pitchFamily="18" charset="0"/>
              </a:rPr>
              <a:t>5.6.1.	The light emitted by each of the two lamps supplied shall meet the requirements in Table 8 where the minimum luminous intensities shall be fulfilled:</a:t>
            </a:r>
          </a:p>
          <a:p>
            <a:pPr marL="992188" lvl="1" indent="-449263"/>
            <a:r>
              <a:rPr lang="en-GB" altLang="de-DE" sz="900" dirty="0">
                <a:ea typeface="Times New Roman" panose="02020603050405020304" pitchFamily="18" charset="0"/>
              </a:rPr>
              <a:t>(a)	In the case of direction indicators of categories 1, 1a, 1b, 2a, 2b, 11, 11a, 11b, 11c and 12 in the reference axis; or</a:t>
            </a:r>
          </a:p>
          <a:p>
            <a:pPr marL="992188" lvl="1" indent="-449263"/>
            <a:r>
              <a:rPr lang="en-GB" altLang="de-DE" sz="900" dirty="0">
                <a:ea typeface="Times New Roman" panose="02020603050405020304" pitchFamily="18" charset="0"/>
              </a:rPr>
              <a:t>(b)	in the case of direction indicators of categories 5 and 6 in direction A according to Annex 2.</a:t>
            </a:r>
          </a:p>
          <a:p>
            <a:pPr marL="534988" lvl="0" indent="-534988"/>
            <a:endParaRPr lang="en-GB" altLang="de-DE" sz="900" dirty="0">
              <a:ea typeface="Times New Roman" panose="02020603050405020304" pitchFamily="18" charset="0"/>
            </a:endParaRPr>
          </a:p>
          <a:p>
            <a:pPr marL="534988" lvl="0"/>
            <a:r>
              <a:rPr kumimoji="0" lang="en-GB" altLang="de-DE" sz="900" b="0" i="0" u="none" strike="noStrike" cap="none" normalizeH="0" baseline="0" dirty="0">
                <a:ln>
                  <a:noFill/>
                </a:ln>
                <a:solidFill>
                  <a:schemeClr val="tx1"/>
                </a:solidFill>
                <a:effectLst/>
                <a:latin typeface="+mn-lt"/>
                <a:cs typeface="Times New Roman" panose="02020603050405020304" pitchFamily="18" charset="0"/>
              </a:rPr>
              <a:t>Table 8: </a:t>
            </a:r>
            <a:r>
              <a:rPr lang="en-GB" altLang="de-DE" sz="900" dirty="0">
                <a:latin typeface="+mn-lt"/>
                <a:cs typeface="Times New Roman" panose="02020603050405020304" pitchFamily="18" charset="0"/>
              </a:rPr>
              <a:t>Luminous intensities for direction indicator lamps</a:t>
            </a:r>
            <a:r>
              <a:rPr kumimoji="0" lang="en-GB" altLang="de-DE" sz="9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de-DE" sz="9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de-DE" sz="900" b="1" dirty="0">
              <a:latin typeface="Times New Roman" panose="02020603050405020304" pitchFamily="18" charset="0"/>
              <a:cs typeface="Times New Roman" panose="02020603050405020304" pitchFamily="18" charset="0"/>
            </a:endParaRPr>
          </a:p>
        </p:txBody>
      </p:sp>
      <p:sp>
        <p:nvSpPr>
          <p:cNvPr id="14" name="Rechteck 13">
            <a:extLst>
              <a:ext uri="{FF2B5EF4-FFF2-40B4-BE49-F238E27FC236}">
                <a16:creationId xmlns:a16="http://schemas.microsoft.com/office/drawing/2014/main" id="{E53CCB85-94CD-4806-9909-658DD0B55A4B}"/>
              </a:ext>
            </a:extLst>
          </p:cNvPr>
          <p:cNvSpPr/>
          <p:nvPr/>
        </p:nvSpPr>
        <p:spPr>
          <a:xfrm>
            <a:off x="437323" y="109330"/>
            <a:ext cx="11301672" cy="66000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feld 3">
            <a:extLst>
              <a:ext uri="{FF2B5EF4-FFF2-40B4-BE49-F238E27FC236}">
                <a16:creationId xmlns:a16="http://schemas.microsoft.com/office/drawing/2014/main" id="{7D0B8422-FC5F-4527-A891-842FA068F4E9}"/>
              </a:ext>
            </a:extLst>
          </p:cNvPr>
          <p:cNvSpPr txBox="1"/>
          <p:nvPr/>
        </p:nvSpPr>
        <p:spPr>
          <a:xfrm>
            <a:off x="453006" y="184558"/>
            <a:ext cx="10888910" cy="584775"/>
          </a:xfrm>
          <a:prstGeom prst="rect">
            <a:avLst/>
          </a:prstGeom>
          <a:noFill/>
        </p:spPr>
        <p:txBody>
          <a:bodyPr wrap="square" rtlCol="0">
            <a:spAutoFit/>
          </a:bodyPr>
          <a:lstStyle/>
          <a:p>
            <a:r>
              <a:rPr lang="en-GB" sz="1600" b="1" dirty="0"/>
              <a:t>Regulation No. 148 [LSD] – Stage II</a:t>
            </a:r>
          </a:p>
          <a:p>
            <a:r>
              <a:rPr lang="en-GB" sz="1600" b="1" dirty="0"/>
              <a:t>Draft Proposal Part 5. – Par. 5.6.</a:t>
            </a:r>
          </a:p>
        </p:txBody>
      </p:sp>
      <p:sp>
        <p:nvSpPr>
          <p:cNvPr id="6" name="Textfeld 5">
            <a:extLst>
              <a:ext uri="{FF2B5EF4-FFF2-40B4-BE49-F238E27FC236}">
                <a16:creationId xmlns:a16="http://schemas.microsoft.com/office/drawing/2014/main" id="{4B77080E-B583-4E0A-A106-5EE309C201AE}"/>
              </a:ext>
            </a:extLst>
          </p:cNvPr>
          <p:cNvSpPr txBox="1"/>
          <p:nvPr/>
        </p:nvSpPr>
        <p:spPr>
          <a:xfrm>
            <a:off x="1961201" y="779184"/>
            <a:ext cx="2189526" cy="276999"/>
          </a:xfrm>
          <a:prstGeom prst="rect">
            <a:avLst/>
          </a:prstGeom>
          <a:noFill/>
        </p:spPr>
        <p:txBody>
          <a:bodyPr wrap="square" rtlCol="0">
            <a:spAutoFit/>
          </a:bodyPr>
          <a:lstStyle/>
          <a:p>
            <a:pPr algn="ctr"/>
            <a:r>
              <a:rPr lang="en-GB" sz="1200" b="1" dirty="0"/>
              <a:t>Existing Text</a:t>
            </a:r>
          </a:p>
        </p:txBody>
      </p:sp>
      <p:sp>
        <p:nvSpPr>
          <p:cNvPr id="7" name="Textfeld 6">
            <a:extLst>
              <a:ext uri="{FF2B5EF4-FFF2-40B4-BE49-F238E27FC236}">
                <a16:creationId xmlns:a16="http://schemas.microsoft.com/office/drawing/2014/main" id="{C3837C94-65C1-4342-87C8-050C2F18A7F0}"/>
              </a:ext>
            </a:extLst>
          </p:cNvPr>
          <p:cNvSpPr txBox="1"/>
          <p:nvPr/>
        </p:nvSpPr>
        <p:spPr>
          <a:xfrm>
            <a:off x="7998240" y="779184"/>
            <a:ext cx="2189526" cy="276999"/>
          </a:xfrm>
          <a:prstGeom prst="rect">
            <a:avLst/>
          </a:prstGeom>
          <a:noFill/>
        </p:spPr>
        <p:txBody>
          <a:bodyPr wrap="square" rtlCol="0">
            <a:spAutoFit/>
          </a:bodyPr>
          <a:lstStyle/>
          <a:p>
            <a:pPr algn="ctr"/>
            <a:r>
              <a:rPr lang="en-GB" sz="1200" b="1" dirty="0"/>
              <a:t>New Text</a:t>
            </a:r>
          </a:p>
        </p:txBody>
      </p:sp>
      <p:cxnSp>
        <p:nvCxnSpPr>
          <p:cNvPr id="9" name="Gerader Verbinder 8">
            <a:extLst>
              <a:ext uri="{FF2B5EF4-FFF2-40B4-BE49-F238E27FC236}">
                <a16:creationId xmlns:a16="http://schemas.microsoft.com/office/drawing/2014/main" id="{FF97CE65-8C00-43EB-9E90-43DEE51EF5C6}"/>
              </a:ext>
            </a:extLst>
          </p:cNvPr>
          <p:cNvCxnSpPr/>
          <p:nvPr/>
        </p:nvCxnSpPr>
        <p:spPr>
          <a:xfrm>
            <a:off x="5938988" y="1012879"/>
            <a:ext cx="0" cy="5830511"/>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0" name="Tabelle 9">
            <a:extLst>
              <a:ext uri="{FF2B5EF4-FFF2-40B4-BE49-F238E27FC236}">
                <a16:creationId xmlns:a16="http://schemas.microsoft.com/office/drawing/2014/main" id="{F7668C46-D188-4822-9546-C70BABFDD2A0}"/>
              </a:ext>
            </a:extLst>
          </p:cNvPr>
          <p:cNvGraphicFramePr>
            <a:graphicFrameLocks noGrp="1"/>
          </p:cNvGraphicFramePr>
          <p:nvPr>
            <p:extLst>
              <p:ext uri="{D42A27DB-BD31-4B8C-83A1-F6EECF244321}">
                <p14:modId xmlns:p14="http://schemas.microsoft.com/office/powerpoint/2010/main" val="1572077590"/>
              </p:ext>
            </p:extLst>
          </p:nvPr>
        </p:nvGraphicFramePr>
        <p:xfrm>
          <a:off x="948464" y="2513309"/>
          <a:ext cx="4676773" cy="3167149"/>
        </p:xfrm>
        <a:graphic>
          <a:graphicData uri="http://schemas.openxmlformats.org/drawingml/2006/table">
            <a:tbl>
              <a:tblPr>
                <a:tableStyleId>{5C22544A-7EE6-4342-B048-85BDC9FD1C3A}</a:tableStyleId>
              </a:tblPr>
              <a:tblGrid>
                <a:gridCol w="1318486">
                  <a:extLst>
                    <a:ext uri="{9D8B030D-6E8A-4147-A177-3AD203B41FA5}">
                      <a16:colId xmlns:a16="http://schemas.microsoft.com/office/drawing/2014/main" val="764759801"/>
                    </a:ext>
                  </a:extLst>
                </a:gridCol>
                <a:gridCol w="1119429">
                  <a:extLst>
                    <a:ext uri="{9D8B030D-6E8A-4147-A177-3AD203B41FA5}">
                      <a16:colId xmlns:a16="http://schemas.microsoft.com/office/drawing/2014/main" val="4071756379"/>
                    </a:ext>
                  </a:extLst>
                </a:gridCol>
                <a:gridCol w="1119429">
                  <a:extLst>
                    <a:ext uri="{9D8B030D-6E8A-4147-A177-3AD203B41FA5}">
                      <a16:colId xmlns:a16="http://schemas.microsoft.com/office/drawing/2014/main" val="1633854893"/>
                    </a:ext>
                  </a:extLst>
                </a:gridCol>
                <a:gridCol w="1119429">
                  <a:extLst>
                    <a:ext uri="{9D8B030D-6E8A-4147-A177-3AD203B41FA5}">
                      <a16:colId xmlns:a16="http://schemas.microsoft.com/office/drawing/2014/main" val="1682122190"/>
                    </a:ext>
                  </a:extLst>
                </a:gridCol>
              </a:tblGrid>
              <a:tr h="334666">
                <a:tc rowSpan="2">
                  <a:txBody>
                    <a:bodyPr/>
                    <a:lstStyle/>
                    <a:p>
                      <a:pPr marL="71755" marR="71755">
                        <a:lnSpc>
                          <a:spcPts val="1000"/>
                        </a:lnSpc>
                        <a:spcBef>
                          <a:spcPts val="400"/>
                        </a:spcBef>
                        <a:spcAft>
                          <a:spcPts val="400"/>
                        </a:spcAft>
                      </a:pPr>
                      <a:r>
                        <a:rPr lang="en-GB" sz="800" dirty="0">
                          <a:effectLst/>
                        </a:rPr>
                        <a:t> </a:t>
                      </a:r>
                      <a:endParaRPr lang="de-DE" sz="1000" dirty="0">
                        <a:effectLst/>
                        <a:latin typeface="Times New Roman" panose="02020603050405020304" pitchFamily="18" charset="0"/>
                        <a:ea typeface="Times New Roman" panose="02020603050405020304" pitchFamily="18" charset="0"/>
                      </a:endParaRPr>
                    </a:p>
                  </a:txBody>
                  <a:tcPr marL="0" marR="0" marT="0" marB="0" anchor="b"/>
                </a:tc>
                <a:tc rowSpan="2">
                  <a:txBody>
                    <a:bodyPr/>
                    <a:lstStyle/>
                    <a:p>
                      <a:pPr marL="71755" marR="71755" algn="r">
                        <a:lnSpc>
                          <a:spcPts val="1000"/>
                        </a:lnSpc>
                        <a:spcBef>
                          <a:spcPts val="400"/>
                        </a:spcBef>
                        <a:spcAft>
                          <a:spcPts val="400"/>
                        </a:spcAft>
                      </a:pPr>
                      <a:r>
                        <a:rPr lang="en-GB" sz="800" dirty="0">
                          <a:effectLst/>
                        </a:rPr>
                        <a:t>Minimum luminous intensity in HV (values in cd)</a:t>
                      </a:r>
                      <a:endParaRPr lang="de-DE" sz="1000" dirty="0">
                        <a:effectLst/>
                        <a:latin typeface="Times New Roman" panose="02020603050405020304" pitchFamily="18" charset="0"/>
                        <a:ea typeface="Times New Roman" panose="02020603050405020304" pitchFamily="18" charset="0"/>
                      </a:endParaRPr>
                    </a:p>
                  </a:txBody>
                  <a:tcPr marL="0" marR="0" marT="0" marB="0" anchor="b"/>
                </a:tc>
                <a:tc gridSpan="2">
                  <a:txBody>
                    <a:bodyPr/>
                    <a:lstStyle/>
                    <a:p>
                      <a:pPr marL="71755" marR="71755" algn="r">
                        <a:lnSpc>
                          <a:spcPts val="1000"/>
                        </a:lnSpc>
                        <a:spcBef>
                          <a:spcPts val="400"/>
                        </a:spcBef>
                        <a:spcAft>
                          <a:spcPts val="400"/>
                        </a:spcAft>
                      </a:pPr>
                      <a:r>
                        <a:rPr lang="en-GB" sz="800" dirty="0">
                          <a:effectLst/>
                        </a:rPr>
                        <a:t>Maximum luminous intensity in any direction when used as (values in cd)</a:t>
                      </a:r>
                      <a:endParaRPr lang="de-DE" sz="1000" dirty="0">
                        <a:effectLst/>
                        <a:latin typeface="Times New Roman" panose="02020603050405020304" pitchFamily="18" charset="0"/>
                        <a:ea typeface="Times New Roman" panose="02020603050405020304" pitchFamily="18" charset="0"/>
                      </a:endParaRPr>
                    </a:p>
                  </a:txBody>
                  <a:tcPr marL="0" marR="0" marT="0" marB="0" anchor="b"/>
                </a:tc>
                <a:tc hMerge="1">
                  <a:txBody>
                    <a:bodyPr/>
                    <a:lstStyle/>
                    <a:p>
                      <a:endParaRPr lang="de-DE"/>
                    </a:p>
                  </a:txBody>
                  <a:tcPr/>
                </a:tc>
                <a:extLst>
                  <a:ext uri="{0D108BD9-81ED-4DB2-BD59-A6C34878D82A}">
                    <a16:rowId xmlns:a16="http://schemas.microsoft.com/office/drawing/2014/main" val="4284532033"/>
                  </a:ext>
                </a:extLst>
              </a:tr>
              <a:tr h="333375">
                <a:tc vMerge="1">
                  <a:txBody>
                    <a:bodyPr/>
                    <a:lstStyle/>
                    <a:p>
                      <a:endParaRPr lang="de-DE"/>
                    </a:p>
                  </a:txBody>
                  <a:tcPr/>
                </a:tc>
                <a:tc vMerge="1">
                  <a:txBody>
                    <a:bodyPr/>
                    <a:lstStyle/>
                    <a:p>
                      <a:endParaRPr lang="de-DE"/>
                    </a:p>
                  </a:txBody>
                  <a:tcPr/>
                </a:tc>
                <a:tc>
                  <a:txBody>
                    <a:bodyPr/>
                    <a:lstStyle/>
                    <a:p>
                      <a:pPr marL="71755" marR="71755" algn="r">
                        <a:lnSpc>
                          <a:spcPts val="1000"/>
                        </a:lnSpc>
                        <a:spcBef>
                          <a:spcPts val="400"/>
                        </a:spcBef>
                        <a:spcAft>
                          <a:spcPts val="400"/>
                        </a:spcAft>
                      </a:pPr>
                      <a:r>
                        <a:rPr lang="en-GB" sz="800">
                          <a:effectLst/>
                        </a:rPr>
                        <a:t>A single lamp</a:t>
                      </a:r>
                      <a:endParaRPr lang="de-DE"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000"/>
                        </a:lnSpc>
                        <a:spcBef>
                          <a:spcPts val="400"/>
                        </a:spcBef>
                        <a:spcAft>
                          <a:spcPts val="400"/>
                        </a:spcAft>
                      </a:pPr>
                      <a:r>
                        <a:rPr lang="en-GB" sz="800">
                          <a:effectLst/>
                        </a:rPr>
                        <a:t>A lamp marked "D" </a:t>
                      </a:r>
                      <a:r>
                        <a:rPr lang="en-GB" sz="800" spc="-10">
                          <a:effectLst/>
                        </a:rPr>
                        <a:t>(paragraph 3.3.2.5.2.)</a:t>
                      </a:r>
                      <a:endParaRPr lang="de-DE"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2366363217"/>
                  </a:ext>
                </a:extLst>
              </a:tr>
              <a:tr h="208259">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1</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175</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dirty="0">
                          <a:effectLst/>
                          <a:latin typeface="Times New Roman" panose="02020603050405020304" pitchFamily="18" charset="0"/>
                          <a:ea typeface="Times New Roman" panose="02020603050405020304" pitchFamily="18" charset="0"/>
                        </a:rPr>
                        <a:t>1000</a:t>
                      </a:r>
                      <a:endParaRPr lang="en-GB" sz="10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500</a:t>
                      </a:r>
                      <a:endParaRPr lang="en-GB"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2"/>
                  </a:ext>
                </a:extLst>
              </a:tr>
              <a:tr h="208259">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1a</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dirty="0">
                          <a:effectLst/>
                          <a:latin typeface="Times New Roman" panose="02020603050405020304" pitchFamily="18" charset="0"/>
                          <a:ea typeface="Times New Roman" panose="02020603050405020304" pitchFamily="18" charset="0"/>
                        </a:rPr>
                        <a:t>250</a:t>
                      </a:r>
                      <a:endParaRPr lang="en-GB" sz="10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dirty="0">
                          <a:effectLst/>
                          <a:latin typeface="Times New Roman" panose="02020603050405020304" pitchFamily="18" charset="0"/>
                          <a:ea typeface="Times New Roman" panose="02020603050405020304" pitchFamily="18" charset="0"/>
                        </a:rPr>
                        <a:t>1200</a:t>
                      </a:r>
                      <a:endParaRPr lang="en-GB" sz="10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dirty="0">
                          <a:effectLst/>
                          <a:latin typeface="Times New Roman" panose="02020603050405020304" pitchFamily="18" charset="0"/>
                          <a:ea typeface="Times New Roman" panose="02020603050405020304" pitchFamily="18" charset="0"/>
                        </a:rPr>
                        <a:t>600</a:t>
                      </a:r>
                      <a:endParaRPr lang="en-GB" sz="10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592893879"/>
                  </a:ext>
                </a:extLst>
              </a:tr>
              <a:tr h="208259">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1b</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400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1200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dirty="0">
                          <a:effectLst/>
                          <a:latin typeface="Times New Roman" panose="02020603050405020304" pitchFamily="18" charset="0"/>
                          <a:ea typeface="Times New Roman" panose="02020603050405020304" pitchFamily="18" charset="0"/>
                        </a:rPr>
                        <a:t>600</a:t>
                      </a:r>
                      <a:endParaRPr lang="en-GB" sz="10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921705017"/>
                  </a:ext>
                </a:extLst>
              </a:tr>
              <a:tr h="208259">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2a (steady)</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50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500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250</a:t>
                      </a:r>
                      <a:endParaRPr lang="en-GB"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4112512320"/>
                  </a:ext>
                </a:extLst>
              </a:tr>
              <a:tr h="208259">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2b (variable)</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50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1000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500</a:t>
                      </a:r>
                      <a:endParaRPr lang="en-GB"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6"/>
                  </a:ext>
                </a:extLst>
              </a:tr>
              <a:tr h="208259">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5</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0.6</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280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140</a:t>
                      </a:r>
                      <a:endParaRPr lang="en-GB"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7"/>
                  </a:ext>
                </a:extLst>
              </a:tr>
              <a:tr h="208259">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6</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50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280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140</a:t>
                      </a:r>
                      <a:endParaRPr lang="en-GB"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8"/>
                  </a:ext>
                </a:extLst>
              </a:tr>
              <a:tr h="208259">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11</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90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1000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N.A.</a:t>
                      </a:r>
                      <a:endParaRPr lang="en-GB"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9"/>
                  </a:ext>
                </a:extLst>
              </a:tr>
              <a:tr h="208259">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11a</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175</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1000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N.A.</a:t>
                      </a:r>
                      <a:endParaRPr lang="en-GB"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10"/>
                  </a:ext>
                </a:extLst>
              </a:tr>
              <a:tr h="208259">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11b</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250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1200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N.A.</a:t>
                      </a:r>
                      <a:endParaRPr lang="en-GB"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11"/>
                  </a:ext>
                </a:extLst>
              </a:tr>
              <a:tr h="208259">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11c</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400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1200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N.A.</a:t>
                      </a:r>
                      <a:endParaRPr lang="en-GB"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12"/>
                  </a:ext>
                </a:extLst>
              </a:tr>
              <a:tr h="208259">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12</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50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500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dirty="0">
                          <a:effectLst/>
                          <a:latin typeface="Times New Roman" panose="02020603050405020304" pitchFamily="18" charset="0"/>
                          <a:ea typeface="Times New Roman" panose="02020603050405020304" pitchFamily="18" charset="0"/>
                        </a:rPr>
                        <a:t>N.A.</a:t>
                      </a:r>
                      <a:endParaRPr lang="en-GB" sz="10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13"/>
                  </a:ext>
                </a:extLst>
              </a:tr>
            </a:tbl>
          </a:graphicData>
        </a:graphic>
      </p:graphicFrame>
      <p:graphicFrame>
        <p:nvGraphicFramePr>
          <p:cNvPr id="13" name="Tabelle 12">
            <a:extLst>
              <a:ext uri="{FF2B5EF4-FFF2-40B4-BE49-F238E27FC236}">
                <a16:creationId xmlns:a16="http://schemas.microsoft.com/office/drawing/2014/main" id="{F7668C46-D188-4822-9546-C70BABFDD2A0}"/>
              </a:ext>
            </a:extLst>
          </p:cNvPr>
          <p:cNvGraphicFramePr>
            <a:graphicFrameLocks noGrp="1"/>
          </p:cNvGraphicFramePr>
          <p:nvPr>
            <p:extLst>
              <p:ext uri="{D42A27DB-BD31-4B8C-83A1-F6EECF244321}">
                <p14:modId xmlns:p14="http://schemas.microsoft.com/office/powerpoint/2010/main" val="2770881255"/>
              </p:ext>
            </p:extLst>
          </p:nvPr>
        </p:nvGraphicFramePr>
        <p:xfrm>
          <a:off x="6894373" y="2290938"/>
          <a:ext cx="4676773" cy="2190116"/>
        </p:xfrm>
        <a:graphic>
          <a:graphicData uri="http://schemas.openxmlformats.org/drawingml/2006/table">
            <a:tbl>
              <a:tblPr>
                <a:tableStyleId>{5C22544A-7EE6-4342-B048-85BDC9FD1C3A}</a:tableStyleId>
              </a:tblPr>
              <a:tblGrid>
                <a:gridCol w="1318486">
                  <a:extLst>
                    <a:ext uri="{9D8B030D-6E8A-4147-A177-3AD203B41FA5}">
                      <a16:colId xmlns:a16="http://schemas.microsoft.com/office/drawing/2014/main" val="764759801"/>
                    </a:ext>
                  </a:extLst>
                </a:gridCol>
                <a:gridCol w="1119429">
                  <a:extLst>
                    <a:ext uri="{9D8B030D-6E8A-4147-A177-3AD203B41FA5}">
                      <a16:colId xmlns:a16="http://schemas.microsoft.com/office/drawing/2014/main" val="4071756379"/>
                    </a:ext>
                  </a:extLst>
                </a:gridCol>
                <a:gridCol w="1119429">
                  <a:extLst>
                    <a:ext uri="{9D8B030D-6E8A-4147-A177-3AD203B41FA5}">
                      <a16:colId xmlns:a16="http://schemas.microsoft.com/office/drawing/2014/main" val="1633854893"/>
                    </a:ext>
                  </a:extLst>
                </a:gridCol>
                <a:gridCol w="1119429">
                  <a:extLst>
                    <a:ext uri="{9D8B030D-6E8A-4147-A177-3AD203B41FA5}">
                      <a16:colId xmlns:a16="http://schemas.microsoft.com/office/drawing/2014/main" val="1682122190"/>
                    </a:ext>
                  </a:extLst>
                </a:gridCol>
              </a:tblGrid>
              <a:tr h="145299">
                <a:tc rowSpan="2">
                  <a:txBody>
                    <a:bodyPr/>
                    <a:lstStyle/>
                    <a:p>
                      <a:pPr marL="71755" marR="71755">
                        <a:lnSpc>
                          <a:spcPts val="1000"/>
                        </a:lnSpc>
                        <a:spcBef>
                          <a:spcPts val="400"/>
                        </a:spcBef>
                        <a:spcAft>
                          <a:spcPts val="400"/>
                        </a:spcAft>
                      </a:pPr>
                      <a:r>
                        <a:rPr lang="en-GB" sz="800" dirty="0">
                          <a:effectLst/>
                        </a:rPr>
                        <a:t> </a:t>
                      </a:r>
                      <a:endParaRPr lang="de-DE" sz="1000" dirty="0">
                        <a:effectLst/>
                        <a:latin typeface="Times New Roman" panose="02020603050405020304" pitchFamily="18" charset="0"/>
                        <a:ea typeface="Times New Roman" panose="02020603050405020304" pitchFamily="18" charset="0"/>
                      </a:endParaRPr>
                    </a:p>
                  </a:txBody>
                  <a:tcPr marL="0" marR="0" marT="0" marB="0" anchor="b"/>
                </a:tc>
                <a:tc rowSpan="2">
                  <a:txBody>
                    <a:bodyPr/>
                    <a:lstStyle/>
                    <a:p>
                      <a:pPr marL="71755" marR="71755" algn="r">
                        <a:lnSpc>
                          <a:spcPts val="1000"/>
                        </a:lnSpc>
                        <a:spcBef>
                          <a:spcPts val="400"/>
                        </a:spcBef>
                        <a:spcAft>
                          <a:spcPts val="400"/>
                        </a:spcAft>
                      </a:pPr>
                      <a:r>
                        <a:rPr lang="en-GB" sz="800" dirty="0">
                          <a:effectLst/>
                        </a:rPr>
                        <a:t>Minimum luminous intensity in HV (values in cd)</a:t>
                      </a:r>
                      <a:endParaRPr lang="de-DE" sz="1000" dirty="0">
                        <a:effectLst/>
                        <a:latin typeface="Times New Roman" panose="02020603050405020304" pitchFamily="18" charset="0"/>
                        <a:ea typeface="Times New Roman" panose="02020603050405020304" pitchFamily="18" charset="0"/>
                      </a:endParaRPr>
                    </a:p>
                  </a:txBody>
                  <a:tcPr marL="0" marR="0" marT="0" marB="0" anchor="b"/>
                </a:tc>
                <a:tc gridSpan="2">
                  <a:txBody>
                    <a:bodyPr/>
                    <a:lstStyle/>
                    <a:p>
                      <a:pPr marL="71755" marR="71755" algn="r">
                        <a:lnSpc>
                          <a:spcPts val="1000"/>
                        </a:lnSpc>
                        <a:spcBef>
                          <a:spcPts val="400"/>
                        </a:spcBef>
                        <a:spcAft>
                          <a:spcPts val="400"/>
                        </a:spcAft>
                      </a:pPr>
                      <a:r>
                        <a:rPr lang="en-GB" sz="800" dirty="0">
                          <a:effectLst/>
                        </a:rPr>
                        <a:t>Maximum luminous intensity in any direction when used as (values in cd)</a:t>
                      </a:r>
                      <a:endParaRPr lang="de-DE" sz="1000" dirty="0">
                        <a:effectLst/>
                        <a:latin typeface="Times New Roman" panose="02020603050405020304" pitchFamily="18" charset="0"/>
                        <a:ea typeface="Times New Roman" panose="02020603050405020304" pitchFamily="18" charset="0"/>
                      </a:endParaRPr>
                    </a:p>
                  </a:txBody>
                  <a:tcPr marL="0" marR="0" marT="0" marB="0" anchor="b"/>
                </a:tc>
                <a:tc hMerge="1">
                  <a:txBody>
                    <a:bodyPr/>
                    <a:lstStyle/>
                    <a:p>
                      <a:endParaRPr lang="de-DE"/>
                    </a:p>
                  </a:txBody>
                  <a:tcPr/>
                </a:tc>
                <a:extLst>
                  <a:ext uri="{0D108BD9-81ED-4DB2-BD59-A6C34878D82A}">
                    <a16:rowId xmlns:a16="http://schemas.microsoft.com/office/drawing/2014/main" val="4284532033"/>
                  </a:ext>
                </a:extLst>
              </a:tr>
              <a:tr h="144738">
                <a:tc vMerge="1">
                  <a:txBody>
                    <a:bodyPr/>
                    <a:lstStyle/>
                    <a:p>
                      <a:endParaRPr lang="de-DE"/>
                    </a:p>
                  </a:txBody>
                  <a:tcPr/>
                </a:tc>
                <a:tc vMerge="1">
                  <a:txBody>
                    <a:bodyPr/>
                    <a:lstStyle/>
                    <a:p>
                      <a:endParaRPr lang="de-DE"/>
                    </a:p>
                  </a:txBody>
                  <a:tcPr/>
                </a:tc>
                <a:tc>
                  <a:txBody>
                    <a:bodyPr/>
                    <a:lstStyle/>
                    <a:p>
                      <a:pPr marL="71755" marR="71755" algn="r">
                        <a:lnSpc>
                          <a:spcPts val="1000"/>
                        </a:lnSpc>
                        <a:spcBef>
                          <a:spcPts val="400"/>
                        </a:spcBef>
                        <a:spcAft>
                          <a:spcPts val="400"/>
                        </a:spcAft>
                      </a:pPr>
                      <a:r>
                        <a:rPr lang="en-GB" sz="800">
                          <a:effectLst/>
                        </a:rPr>
                        <a:t>A single lamp</a:t>
                      </a:r>
                      <a:endParaRPr lang="de-DE"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000"/>
                        </a:lnSpc>
                        <a:spcBef>
                          <a:spcPts val="400"/>
                        </a:spcBef>
                        <a:spcAft>
                          <a:spcPts val="400"/>
                        </a:spcAft>
                      </a:pPr>
                      <a:r>
                        <a:rPr lang="en-GB" sz="800">
                          <a:effectLst/>
                        </a:rPr>
                        <a:t>A lamp marked "D" </a:t>
                      </a:r>
                      <a:r>
                        <a:rPr lang="en-GB" sz="800" spc="-10">
                          <a:effectLst/>
                        </a:rPr>
                        <a:t>(paragraph 3.3.2.5.2.)</a:t>
                      </a:r>
                      <a:endParaRPr lang="de-DE"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2366363217"/>
                  </a:ext>
                </a:extLst>
              </a:tr>
              <a:tr h="90418">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1</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175</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dirty="0">
                          <a:effectLst/>
                          <a:latin typeface="Times New Roman" panose="02020603050405020304" pitchFamily="18" charset="0"/>
                          <a:ea typeface="Times New Roman" panose="02020603050405020304" pitchFamily="18" charset="0"/>
                        </a:rPr>
                        <a:t>1000</a:t>
                      </a:r>
                      <a:endParaRPr lang="en-GB" sz="10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500</a:t>
                      </a:r>
                      <a:endParaRPr lang="en-GB"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2"/>
                  </a:ext>
                </a:extLst>
              </a:tr>
              <a:tr h="90418">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1a</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dirty="0">
                          <a:effectLst/>
                          <a:latin typeface="Times New Roman" panose="02020603050405020304" pitchFamily="18" charset="0"/>
                          <a:ea typeface="Times New Roman" panose="02020603050405020304" pitchFamily="18" charset="0"/>
                        </a:rPr>
                        <a:t>250</a:t>
                      </a:r>
                      <a:endParaRPr lang="en-GB" sz="10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dirty="0">
                          <a:effectLst/>
                          <a:latin typeface="Times New Roman" panose="02020603050405020304" pitchFamily="18" charset="0"/>
                          <a:ea typeface="Times New Roman" panose="02020603050405020304" pitchFamily="18" charset="0"/>
                        </a:rPr>
                        <a:t>1200</a:t>
                      </a:r>
                      <a:endParaRPr lang="en-GB" sz="10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dirty="0">
                          <a:effectLst/>
                          <a:latin typeface="Times New Roman" panose="02020603050405020304" pitchFamily="18" charset="0"/>
                          <a:ea typeface="Times New Roman" panose="02020603050405020304" pitchFamily="18" charset="0"/>
                        </a:rPr>
                        <a:t>600</a:t>
                      </a:r>
                      <a:endParaRPr lang="en-GB" sz="10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592893879"/>
                  </a:ext>
                </a:extLst>
              </a:tr>
              <a:tr h="90418">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1b</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400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1200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dirty="0">
                          <a:effectLst/>
                          <a:latin typeface="Times New Roman" panose="02020603050405020304" pitchFamily="18" charset="0"/>
                          <a:ea typeface="Times New Roman" panose="02020603050405020304" pitchFamily="18" charset="0"/>
                        </a:rPr>
                        <a:t>600</a:t>
                      </a:r>
                      <a:endParaRPr lang="en-GB" sz="10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921705017"/>
                  </a:ext>
                </a:extLst>
              </a:tr>
              <a:tr h="90418">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2a (steady)</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50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500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250</a:t>
                      </a:r>
                      <a:endParaRPr lang="en-GB"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4112512320"/>
                  </a:ext>
                </a:extLst>
              </a:tr>
              <a:tr h="90418">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2b (variable)</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50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1000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500</a:t>
                      </a:r>
                      <a:endParaRPr lang="en-GB"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6"/>
                  </a:ext>
                </a:extLst>
              </a:tr>
              <a:tr h="90418">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5</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0.6</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280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140</a:t>
                      </a:r>
                      <a:endParaRPr lang="en-GB"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7"/>
                  </a:ext>
                </a:extLst>
              </a:tr>
              <a:tr h="90418">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6</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50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280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140</a:t>
                      </a:r>
                      <a:endParaRPr lang="en-GB"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8"/>
                  </a:ext>
                </a:extLst>
              </a:tr>
              <a:tr h="90418">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11</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90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1000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N.A.</a:t>
                      </a:r>
                      <a:endParaRPr lang="en-GB"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09"/>
                  </a:ext>
                </a:extLst>
              </a:tr>
              <a:tr h="90418">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11a</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175</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1000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N.A.</a:t>
                      </a:r>
                      <a:endParaRPr lang="en-GB"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10"/>
                  </a:ext>
                </a:extLst>
              </a:tr>
              <a:tr h="90418">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11b</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250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1200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N.A.</a:t>
                      </a:r>
                      <a:endParaRPr lang="en-GB"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11"/>
                  </a:ext>
                </a:extLst>
              </a:tr>
              <a:tr h="90418">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11c</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400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1200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N.A.</a:t>
                      </a:r>
                      <a:endParaRPr lang="en-GB" sz="100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12"/>
                  </a:ext>
                </a:extLst>
              </a:tr>
              <a:tr h="90418">
                <a:tc>
                  <a:txBody>
                    <a:bodyPr/>
                    <a:lstStyle/>
                    <a:p>
                      <a:pPr marL="71755" marR="71755">
                        <a:lnSpc>
                          <a:spcPts val="1200"/>
                        </a:lnSpc>
                        <a:spcAft>
                          <a:spcPts val="600"/>
                        </a:spcAft>
                      </a:pPr>
                      <a:r>
                        <a:rPr lang="en-GB" sz="900">
                          <a:effectLst/>
                          <a:latin typeface="Times New Roman" panose="02020603050405020304" pitchFamily="18" charset="0"/>
                          <a:ea typeface="Times New Roman" panose="02020603050405020304" pitchFamily="18" charset="0"/>
                        </a:rPr>
                        <a:t>12</a:t>
                      </a:r>
                      <a:endParaRPr lang="en-GB" sz="1000">
                        <a:effectLst/>
                        <a:latin typeface="Times New Roman" panose="02020603050405020304" pitchFamily="18" charset="0"/>
                        <a:ea typeface="Times New Roman" panose="02020603050405020304" pitchFamily="18" charset="0"/>
                      </a:endParaRPr>
                    </a:p>
                  </a:txBody>
                  <a:tcPr marL="0" marR="0" marT="0" marB="0"/>
                </a:tc>
                <a:tc>
                  <a:txBody>
                    <a:bodyPr/>
                    <a:lstStyle/>
                    <a:p>
                      <a:pPr marL="71755" marR="71755" algn="r">
                        <a:lnSpc>
                          <a:spcPts val="1200"/>
                        </a:lnSpc>
                        <a:spcAft>
                          <a:spcPts val="600"/>
                        </a:spcAft>
                      </a:pPr>
                      <a:r>
                        <a:rPr lang="en-GB" sz="900" dirty="0">
                          <a:effectLst/>
                          <a:latin typeface="Times New Roman" panose="02020603050405020304" pitchFamily="18" charset="0"/>
                          <a:ea typeface="Times New Roman" panose="02020603050405020304" pitchFamily="18" charset="0"/>
                        </a:rPr>
                        <a:t>50</a:t>
                      </a:r>
                      <a:endParaRPr lang="en-GB" sz="10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a:effectLst/>
                          <a:latin typeface="Times New Roman" panose="02020603050405020304" pitchFamily="18" charset="0"/>
                          <a:ea typeface="Times New Roman" panose="02020603050405020304" pitchFamily="18" charset="0"/>
                        </a:rPr>
                        <a:t>500</a:t>
                      </a:r>
                      <a:endParaRPr lang="en-GB" sz="100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r">
                        <a:lnSpc>
                          <a:spcPts val="1200"/>
                        </a:lnSpc>
                        <a:spcAft>
                          <a:spcPts val="600"/>
                        </a:spcAft>
                      </a:pPr>
                      <a:r>
                        <a:rPr lang="en-GB" sz="900" dirty="0">
                          <a:effectLst/>
                          <a:latin typeface="Times New Roman" panose="02020603050405020304" pitchFamily="18" charset="0"/>
                          <a:ea typeface="Times New Roman" panose="02020603050405020304" pitchFamily="18" charset="0"/>
                        </a:rPr>
                        <a:t>N.A.</a:t>
                      </a:r>
                      <a:endParaRPr lang="en-GB" sz="1000" dirty="0">
                        <a:effectLst/>
                        <a:latin typeface="Times New Roman" panose="02020603050405020304" pitchFamily="18" charset="0"/>
                        <a:ea typeface="Times New Roman" panose="02020603050405020304" pitchFamily="18" charset="0"/>
                      </a:endParaRPr>
                    </a:p>
                  </a:txBody>
                  <a:tcPr marL="0" marR="0" marT="0" marB="0" anchor="b"/>
                </a:tc>
                <a:extLst>
                  <a:ext uri="{0D108BD9-81ED-4DB2-BD59-A6C34878D82A}">
                    <a16:rowId xmlns:a16="http://schemas.microsoft.com/office/drawing/2014/main" val="10013"/>
                  </a:ext>
                </a:extLst>
              </a:tr>
            </a:tbl>
          </a:graphicData>
        </a:graphic>
      </p:graphicFrame>
      <p:sp>
        <p:nvSpPr>
          <p:cNvPr id="2" name="Foliennummernplatzhalter 1">
            <a:extLst>
              <a:ext uri="{FF2B5EF4-FFF2-40B4-BE49-F238E27FC236}">
                <a16:creationId xmlns:a16="http://schemas.microsoft.com/office/drawing/2014/main" id="{0BDBF53B-E4A2-4393-8236-9ACA52CECE12}"/>
              </a:ext>
            </a:extLst>
          </p:cNvPr>
          <p:cNvSpPr>
            <a:spLocks noGrp="1"/>
          </p:cNvSpPr>
          <p:nvPr>
            <p:ph type="sldNum" sz="quarter" idx="12"/>
          </p:nvPr>
        </p:nvSpPr>
        <p:spPr/>
        <p:txBody>
          <a:bodyPr/>
          <a:lstStyle/>
          <a:p>
            <a:fld id="{3DDA233D-74E5-4871-94A0-ADA1F49F7BE0}" type="slidenum">
              <a:rPr lang="de-DE" smtClean="0"/>
              <a:t>7</a:t>
            </a:fld>
            <a:endParaRPr lang="de-DE"/>
          </a:p>
        </p:txBody>
      </p:sp>
      <p:sp>
        <p:nvSpPr>
          <p:cNvPr id="18" name="Textfeld 17">
            <a:extLst>
              <a:ext uri="{FF2B5EF4-FFF2-40B4-BE49-F238E27FC236}">
                <a16:creationId xmlns:a16="http://schemas.microsoft.com/office/drawing/2014/main" id="{E35062A4-30E4-4A72-BBBD-648F3656CDAC}"/>
              </a:ext>
            </a:extLst>
          </p:cNvPr>
          <p:cNvSpPr txBox="1"/>
          <p:nvPr/>
        </p:nvSpPr>
        <p:spPr>
          <a:xfrm>
            <a:off x="5884801" y="208728"/>
            <a:ext cx="5782624" cy="461665"/>
          </a:xfrm>
          <a:prstGeom prst="rect">
            <a:avLst/>
          </a:prstGeom>
          <a:noFill/>
        </p:spPr>
        <p:txBody>
          <a:bodyPr wrap="square" rtlCol="0">
            <a:spAutoFit/>
          </a:bodyPr>
          <a:lstStyle/>
          <a:p>
            <a:pPr algn="r"/>
            <a:r>
              <a:rPr lang="en-GB" sz="2400" b="1" dirty="0"/>
              <a:t>Direction indicator lamps</a:t>
            </a:r>
          </a:p>
        </p:txBody>
      </p:sp>
      <p:sp>
        <p:nvSpPr>
          <p:cNvPr id="16" name="CasellaDiTesto 3">
            <a:extLst>
              <a:ext uri="{FF2B5EF4-FFF2-40B4-BE49-F238E27FC236}">
                <a16:creationId xmlns:a16="http://schemas.microsoft.com/office/drawing/2014/main" id="{FDC3B19E-EA10-42DE-B29F-323C1BC01F71}"/>
              </a:ext>
            </a:extLst>
          </p:cNvPr>
          <p:cNvSpPr txBox="1"/>
          <p:nvPr/>
        </p:nvSpPr>
        <p:spPr>
          <a:xfrm>
            <a:off x="63546" y="6433487"/>
            <a:ext cx="2060818" cy="369332"/>
          </a:xfrm>
          <a:prstGeom prst="rect">
            <a:avLst/>
          </a:prstGeom>
          <a:noFill/>
          <a:ln w="28575">
            <a:solidFill>
              <a:srgbClr val="00B0F0"/>
            </a:solidFill>
          </a:ln>
        </p:spPr>
        <p:txBody>
          <a:bodyPr wrap="square" rtlCol="0">
            <a:spAutoFit/>
          </a:bodyPr>
          <a:lstStyle/>
          <a:p>
            <a:pPr algn="r"/>
            <a:r>
              <a:rPr lang="it-IT" b="1" dirty="0">
                <a:solidFill>
                  <a:srgbClr val="00B0F0"/>
                </a:solidFill>
              </a:rPr>
              <a:t>GTBWGSL 426 Rev1</a:t>
            </a:r>
          </a:p>
        </p:txBody>
      </p:sp>
    </p:spTree>
    <p:extLst>
      <p:ext uri="{BB962C8B-B14F-4D97-AF65-F5344CB8AC3E}">
        <p14:creationId xmlns:p14="http://schemas.microsoft.com/office/powerpoint/2010/main" val="13970634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
            <a:extLst>
              <a:ext uri="{FF2B5EF4-FFF2-40B4-BE49-F238E27FC236}">
                <a16:creationId xmlns:a16="http://schemas.microsoft.com/office/drawing/2014/main" id="{D3AEBC03-8D65-4BE9-A46E-0A41ADC93A73}"/>
              </a:ext>
            </a:extLst>
          </p:cNvPr>
          <p:cNvSpPr>
            <a:spLocks noChangeArrowheads="1"/>
          </p:cNvSpPr>
          <p:nvPr/>
        </p:nvSpPr>
        <p:spPr bwMode="auto">
          <a:xfrm>
            <a:off x="6317403" y="1057504"/>
            <a:ext cx="5551200" cy="5691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marR="0" lvl="0" indent="-534988" algn="l" defTabSz="914400" rtl="0" eaLnBrk="0" fontAlgn="base" latinLnBrk="0" hangingPunct="0">
              <a:lnSpc>
                <a:spcPct val="100000"/>
              </a:lnSpc>
              <a:spcBef>
                <a:spcPct val="0"/>
              </a:spcBef>
              <a:spcAft>
                <a:spcPct val="0"/>
              </a:spcAft>
              <a:buClrTx/>
              <a:buSzTx/>
              <a:buFontTx/>
              <a:buNone/>
              <a:tabLst/>
            </a:pPr>
            <a:r>
              <a:rPr kumimoji="0" lang="en-GB" altLang="de-DE" sz="900" b="0" i="0" u="none" strike="noStrike" cap="none" normalizeH="0" baseline="0" dirty="0">
                <a:ln>
                  <a:noFill/>
                </a:ln>
                <a:solidFill>
                  <a:schemeClr val="tx1"/>
                </a:solidFill>
                <a:effectLst/>
                <a:ea typeface="Times New Roman" panose="02020603050405020304" pitchFamily="18" charset="0"/>
              </a:rPr>
              <a:t>5.6.3.	</a:t>
            </a:r>
            <a:r>
              <a:rPr kumimoji="0" lang="en-GB" altLang="de-DE" sz="900" b="1" i="0" u="none" strike="noStrike" cap="none" normalizeH="0" baseline="0" dirty="0">
                <a:ln>
                  <a:noFill/>
                </a:ln>
                <a:solidFill>
                  <a:srgbClr val="FF0000"/>
                </a:solidFill>
                <a:effectLst/>
                <a:ea typeface="Times New Roman" panose="02020603050405020304" pitchFamily="18" charset="0"/>
              </a:rPr>
              <a:t>Colour:</a:t>
            </a:r>
          </a:p>
          <a:p>
            <a:pPr marL="534988" lvl="0" indent="-534988"/>
            <a:r>
              <a:rPr lang="en-GB" altLang="de-DE" sz="900" dirty="0">
                <a:ea typeface="Times New Roman" panose="02020603050405020304" pitchFamily="18" charset="0"/>
              </a:rPr>
              <a:t>	The colour of light emitted shall be amber. </a:t>
            </a:r>
            <a:r>
              <a:rPr lang="en-GB" altLang="de-DE" sz="900" strike="sngStrike" dirty="0">
                <a:solidFill>
                  <a:srgbClr val="FF0000"/>
                </a:solidFill>
                <a:ea typeface="Times New Roman" panose="02020603050405020304" pitchFamily="18" charset="0"/>
              </a:rPr>
              <a:t>This requirement shall also apply within the range of variable luminous intensity produced by rear direction indicator lamps of category 2b.</a:t>
            </a:r>
          </a:p>
          <a:p>
            <a:pPr marL="534988" lvl="0" indent="-534988"/>
            <a:r>
              <a:rPr lang="en-GB" altLang="de-DE" sz="900" dirty="0">
                <a:ea typeface="Times New Roman" panose="02020603050405020304" pitchFamily="18" charset="0"/>
              </a:rPr>
              <a:t>5.6.4.</a:t>
            </a:r>
            <a:r>
              <a:rPr lang="en-GB" altLang="de-DE" sz="900" b="1" dirty="0">
                <a:solidFill>
                  <a:srgbClr val="FF0000"/>
                </a:solidFill>
                <a:ea typeface="Times New Roman" panose="02020603050405020304" pitchFamily="18" charset="0"/>
              </a:rPr>
              <a:t>	Apparent surface</a:t>
            </a:r>
            <a:r>
              <a:rPr lang="en-GB" altLang="de-DE" sz="900" b="1" dirty="0">
                <a:solidFill>
                  <a:srgbClr val="FF0000"/>
                </a:solidFill>
              </a:rPr>
              <a:t>:</a:t>
            </a:r>
          </a:p>
          <a:p>
            <a:pPr marL="534988" lvl="0" indent="-534988"/>
            <a:r>
              <a:rPr lang="en-GB" altLang="de-DE" sz="900" dirty="0"/>
              <a:t>	</a:t>
            </a:r>
            <a:r>
              <a:rPr lang="en-GB" altLang="de-DE" sz="900" b="1" dirty="0">
                <a:solidFill>
                  <a:srgbClr val="FF0000"/>
                </a:solidFill>
              </a:rPr>
              <a:t>No additional requirements.</a:t>
            </a:r>
          </a:p>
          <a:p>
            <a:pPr marL="534988" lvl="0" indent="-534988"/>
            <a:r>
              <a:rPr lang="en-GB" altLang="de-DE" sz="900" dirty="0">
                <a:ea typeface="Times New Roman" panose="02020603050405020304" pitchFamily="18" charset="0"/>
              </a:rPr>
              <a:t>5.6.5.</a:t>
            </a:r>
            <a:r>
              <a:rPr lang="en-GB" altLang="de-DE" sz="900" b="1" dirty="0">
                <a:solidFill>
                  <a:srgbClr val="FF0000"/>
                </a:solidFill>
                <a:ea typeface="Times New Roman" panose="02020603050405020304" pitchFamily="18" charset="0"/>
              </a:rPr>
              <a:t>	Measurement</a:t>
            </a:r>
            <a:r>
              <a:rPr lang="en-GB" altLang="de-DE" sz="900" b="1" dirty="0">
                <a:solidFill>
                  <a:srgbClr val="FF0000"/>
                </a:solidFill>
              </a:rPr>
              <a:t>:</a:t>
            </a:r>
          </a:p>
          <a:p>
            <a:pPr marL="534988" lvl="0" indent="-534988"/>
            <a:r>
              <a:rPr lang="en-GB" altLang="de-DE" sz="900" b="1" strike="sngStrike" dirty="0">
                <a:solidFill>
                  <a:srgbClr val="FF0000"/>
                </a:solidFill>
              </a:rPr>
              <a:t>5.6.5.1. </a:t>
            </a:r>
            <a:r>
              <a:rPr lang="en-GB" altLang="de-DE" sz="900" dirty="0"/>
              <a:t>	</a:t>
            </a:r>
            <a:r>
              <a:rPr lang="en-GB" sz="900" dirty="0"/>
              <a:t>In general, the intensities shall be measured with the light source(s) continuously alight.</a:t>
            </a:r>
          </a:p>
          <a:p>
            <a:pPr marL="534988" lvl="0" indent="-534988"/>
            <a:r>
              <a:rPr lang="en-GB" sz="900" dirty="0"/>
              <a:t>	However, depending on the construction of the lamp, for example, the use of light-emitting diodes (LED), or the need to take precautions to avoid overheating, it is allowed to measure the lamps in flashing mode. </a:t>
            </a:r>
          </a:p>
          <a:p>
            <a:pPr marL="992188" lvl="1" indent="-449263"/>
            <a:r>
              <a:rPr lang="en-GB" sz="900" dirty="0"/>
              <a:t>(a)	</a:t>
            </a:r>
            <a:r>
              <a:rPr lang="en-GB" sz="900" dirty="0">
                <a:ea typeface="Times New Roman" panose="02020603050405020304" pitchFamily="18" charset="0"/>
              </a:rPr>
              <a:t>This shall be achieved by switching with a frequency of f = 1.5 ± 0.5 Hz with the pulse width greater than 0.3 s, measured at 95 per cent peak light intensity. In all other cases the voltage as required in paragraph 4.7.1. shall be switched with a rise time and fall time shorter than 0.01 s; no overshoot is allowed;</a:t>
            </a:r>
          </a:p>
          <a:p>
            <a:pPr marL="992188" lvl="1" indent="-449263">
              <a:buAutoNum type="alphaLcParenBoth" startAt="2"/>
            </a:pPr>
            <a:r>
              <a:rPr lang="en-GB" sz="900" dirty="0">
                <a:ea typeface="Times New Roman" panose="02020603050405020304" pitchFamily="18" charset="0"/>
              </a:rPr>
              <a:t>In the case of measurements taken in flashing mode the reported luminous intensity shall be represented by the maximum intensity.</a:t>
            </a:r>
            <a:endParaRPr lang="de-DE" sz="900" dirty="0">
              <a:ea typeface="Times New Roman" panose="02020603050405020304" pitchFamily="18" charset="0"/>
            </a:endParaRPr>
          </a:p>
          <a:p>
            <a:pPr marL="542925" indent="-542925"/>
            <a:r>
              <a:rPr lang="en-GB" altLang="de-DE" sz="900" b="1" strike="sngStrike" dirty="0">
                <a:solidFill>
                  <a:srgbClr val="FF0000"/>
                </a:solidFill>
              </a:rPr>
              <a:t>5.6.5.2.	</a:t>
            </a:r>
            <a:r>
              <a:rPr lang="en-GB" altLang="de-DE" sz="900" b="1" strike="sngStrike" dirty="0">
                <a:solidFill>
                  <a:srgbClr val="FF0000"/>
                </a:solidFill>
                <a:ea typeface="Times New Roman" panose="02020603050405020304" pitchFamily="18" charset="0"/>
              </a:rPr>
              <a:t>In the case of lamps of category 2b the time that elapses between energizing the light source(s) and the light output measured on the reference axis to reach 90 per cent of the value measured in accordance with paragraph 5.6.2. shall be measured for the extreme levels of luminous intensity produced by the direction indicator. The time measured to obtain the lowest luminous intensity shall not exceed the time measured to obtain the highest luminous intensity.</a:t>
            </a:r>
          </a:p>
          <a:p>
            <a:pPr marL="542925" indent="-542925"/>
            <a:r>
              <a:rPr lang="en-GB" altLang="de-DE" sz="900" b="1" strike="sngStrike" dirty="0">
                <a:solidFill>
                  <a:srgbClr val="FF0000"/>
                </a:solidFill>
              </a:rPr>
              <a:t>5.6.5.3.	</a:t>
            </a:r>
            <a:r>
              <a:rPr lang="en-GB" altLang="de-DE" sz="900" b="1" strike="sngStrike" dirty="0">
                <a:solidFill>
                  <a:srgbClr val="FF0000"/>
                </a:solidFill>
                <a:ea typeface="Times New Roman" panose="02020603050405020304" pitchFamily="18" charset="0"/>
              </a:rPr>
              <a:t>For any direction indicator lamp except those equipped with filament light source(s), the luminous intensities measured after one minute and after 30 minutes of operation in flashing mode (f = 1.5 Hz, duty factor 50 per cent), shall comply with the minimum and maximum requirements. The luminous intensity distribution after one minute of operation can be calculated by applying at each test point the ratio of luminous intensity measured in HV after one minute and after 30 minutes of operation as above described.</a:t>
            </a:r>
          </a:p>
          <a:p>
            <a:pPr marL="534988" lvl="0" indent="-534988"/>
            <a:endParaRPr lang="en-GB" altLang="de-DE" sz="900" b="1" dirty="0">
              <a:solidFill>
                <a:srgbClr val="FF0000"/>
              </a:solidFill>
            </a:endParaRPr>
          </a:p>
        </p:txBody>
      </p:sp>
      <p:sp>
        <p:nvSpPr>
          <p:cNvPr id="11" name="Rectangle 1">
            <a:extLst>
              <a:ext uri="{FF2B5EF4-FFF2-40B4-BE49-F238E27FC236}">
                <a16:creationId xmlns:a16="http://schemas.microsoft.com/office/drawing/2014/main" id="{B116A1AB-9019-4EE9-B6F9-819E95FFE457}"/>
              </a:ext>
            </a:extLst>
          </p:cNvPr>
          <p:cNvSpPr>
            <a:spLocks noChangeArrowheads="1"/>
          </p:cNvSpPr>
          <p:nvPr/>
        </p:nvSpPr>
        <p:spPr bwMode="auto">
          <a:xfrm>
            <a:off x="371495" y="1041647"/>
            <a:ext cx="5368939" cy="5512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lang="en-GB" altLang="de-DE" sz="900" dirty="0">
                <a:ea typeface="Times New Roman" panose="02020603050405020304" pitchFamily="18" charset="0"/>
              </a:rPr>
              <a:t>5.6.2.	Outside the reference axis the intensity of the light emitted by each lamp shall, in each direction corresponding to the points in the table of standard light distribution reproduced in:</a:t>
            </a:r>
          </a:p>
          <a:p>
            <a:pPr marL="992188" lvl="1" indent="-449263"/>
            <a:r>
              <a:rPr lang="en-GB" altLang="de-DE" sz="900" dirty="0">
                <a:ea typeface="Times New Roman" panose="02020603050405020304" pitchFamily="18" charset="0"/>
              </a:rPr>
              <a:t>(a)	Paragraph 2.1. of Annex 3 for categories 1, 1a, 1b, 2a, 2b, 11, 11a, 11b, 11c and 12.; or</a:t>
            </a:r>
          </a:p>
          <a:p>
            <a:pPr marL="992188" lvl="1" indent="-449263"/>
            <a:r>
              <a:rPr lang="en-GB" altLang="de-DE" sz="900" dirty="0">
                <a:ea typeface="Times New Roman" panose="02020603050405020304" pitchFamily="18" charset="0"/>
              </a:rPr>
              <a:t>(b)	Paragraph 2.4. of Annex 3 for category 6.</a:t>
            </a:r>
          </a:p>
          <a:p>
            <a:pPr marL="534988" lvl="0" indent="-534988"/>
            <a:r>
              <a:rPr lang="en-GB" altLang="de-DE" sz="900" dirty="0">
                <a:ea typeface="Times New Roman" panose="02020603050405020304" pitchFamily="18" charset="0"/>
              </a:rPr>
              <a:t>	Be not less than the minimum specified in paragraph 5.6.1., multiplied by the percentage specified in the said table of the direction in question.</a:t>
            </a:r>
          </a:p>
          <a:p>
            <a:pPr marL="534988" lvl="0" indent="-534988"/>
            <a:r>
              <a:rPr lang="en-GB" altLang="de-DE" sz="900" dirty="0">
                <a:ea typeface="Times New Roman" panose="02020603050405020304" pitchFamily="18" charset="0"/>
              </a:rPr>
              <a:t>5.6.3.	Failure provisions</a:t>
            </a:r>
          </a:p>
          <a:p>
            <a:pPr marL="534988" lvl="0" indent="-534988"/>
            <a:r>
              <a:rPr lang="en-GB" altLang="de-DE" sz="900" dirty="0">
                <a:ea typeface="Times New Roman" panose="02020603050405020304" pitchFamily="18" charset="0"/>
              </a:rPr>
              <a:t>	For direction-indicator lamps of categories 1, 1a,1b, 2a, 2b, 11, 11a, 11b, 11c and 12 a signal for activation of the tell-tale prescribed in paragraph 6.5.8. of  Regulation No. 48 or paragraph 6.3.8. of Regulation No. 53 shall be produced if (notwithstanding the provisions stated in paragraph 4.6.):</a:t>
            </a:r>
          </a:p>
          <a:p>
            <a:pPr marL="992188" lvl="1" indent="-449263"/>
            <a:r>
              <a:rPr lang="en-GB" altLang="de-DE" sz="900" dirty="0">
                <a:ea typeface="Times New Roman" panose="02020603050405020304" pitchFamily="18" charset="0"/>
              </a:rPr>
              <a:t>(a)	Any one light source has failed; or</a:t>
            </a:r>
          </a:p>
          <a:p>
            <a:pPr marL="992188" lvl="1" indent="-449263"/>
            <a:r>
              <a:rPr lang="en-GB" altLang="de-DE" sz="900" dirty="0">
                <a:ea typeface="Times New Roman" panose="02020603050405020304" pitchFamily="18" charset="0"/>
              </a:rPr>
              <a:t>(b)	In the case of a lamp designed for only two light sources, the intensity in the axis of reference is less than 50 per cent of the minimum intensity; or</a:t>
            </a:r>
          </a:p>
          <a:p>
            <a:pPr marL="992188" lvl="1" indent="-449263"/>
            <a:r>
              <a:rPr lang="en-GB" altLang="de-DE" sz="900" dirty="0">
                <a:ea typeface="Times New Roman" panose="02020603050405020304" pitchFamily="18" charset="0"/>
              </a:rPr>
              <a:t>(c)	As a consequence of a failure of one or more light sources, the intensity in one of the following directions as indicated in paragraph 2.1. of Annex 3, is less than the minimum intensity required:</a:t>
            </a:r>
          </a:p>
          <a:p>
            <a:pPr marL="1449388" lvl="2" indent="-458788"/>
            <a:r>
              <a:rPr lang="en-GB" altLang="de-DE" sz="900" dirty="0">
                <a:ea typeface="Times New Roman" panose="02020603050405020304" pitchFamily="18" charset="0"/>
              </a:rPr>
              <a:t>(</a:t>
            </a:r>
            <a:r>
              <a:rPr lang="en-GB" altLang="de-DE" sz="900" dirty="0" err="1">
                <a:ea typeface="Times New Roman" panose="02020603050405020304" pitchFamily="18" charset="0"/>
              </a:rPr>
              <a:t>i</a:t>
            </a:r>
            <a:r>
              <a:rPr lang="en-GB" altLang="de-DE" sz="900" dirty="0">
                <a:ea typeface="Times New Roman" panose="02020603050405020304" pitchFamily="18" charset="0"/>
              </a:rPr>
              <a:t>)	H=0°, V=0°</a:t>
            </a:r>
          </a:p>
          <a:p>
            <a:pPr marL="1449388" lvl="2" indent="-458788"/>
            <a:r>
              <a:rPr lang="en-GB" altLang="de-DE" sz="900" dirty="0">
                <a:ea typeface="Times New Roman" panose="02020603050405020304" pitchFamily="18" charset="0"/>
              </a:rPr>
              <a:t>(ii)	H=20° to the outside of the vehicle, V= +5°</a:t>
            </a:r>
          </a:p>
          <a:p>
            <a:pPr marL="1449388" lvl="2" indent="-458788"/>
            <a:r>
              <a:rPr lang="en-GB" altLang="de-DE" sz="900" dirty="0">
                <a:ea typeface="Times New Roman" panose="02020603050405020304" pitchFamily="18" charset="0"/>
              </a:rPr>
              <a:t>(iii)	H=10° to the inside of the vehicle, V= 0°.</a:t>
            </a:r>
          </a:p>
          <a:p>
            <a:pPr marL="534988" lvl="0" indent="-534988"/>
            <a:r>
              <a:rPr lang="en-GB" altLang="de-DE" sz="900" dirty="0">
                <a:ea typeface="Times New Roman" panose="02020603050405020304" pitchFamily="18" charset="0"/>
              </a:rPr>
              <a:t>5.6.4.	Test procedure:</a:t>
            </a:r>
          </a:p>
          <a:p>
            <a:pPr marL="534988" lvl="0" indent="-534988"/>
            <a:r>
              <a:rPr lang="en-GB" altLang="de-DE" sz="900" dirty="0">
                <a:ea typeface="Times New Roman" panose="02020603050405020304" pitchFamily="18" charset="0"/>
              </a:rPr>
              <a:t>	In divergence from paragraphs 4.8.3. and 4.8.3.1., for category 5 direction indicators, to the rear, a minimum value of 0.6 cd is required throughout the fields specified in Part A of Annex 2;</a:t>
            </a:r>
          </a:p>
          <a:p>
            <a:pPr marL="534988" lvl="0" indent="-534988"/>
            <a:r>
              <a:rPr lang="en-GB" altLang="de-DE" sz="900" dirty="0">
                <a:ea typeface="Times New Roman" panose="02020603050405020304" pitchFamily="18" charset="0"/>
              </a:rPr>
              <a:t>5.6.5.	Throughout the fields defined in the diagrams in Part A of Annex 2, the intensity of the light emitted shall be not less than 0.7 cd for lamps of category 1b, not less than 0.3 cd for lamps of categories 1, 1a, 2a, 11, 11a, 11b, 11c, 12 and for those of category 2b by day; it shall not be less than 0.07 cd for lamps of category 2b by night;</a:t>
            </a:r>
          </a:p>
          <a:p>
            <a:pPr marL="534988" lvl="0" indent="-534988"/>
            <a:r>
              <a:rPr lang="en-GB" altLang="de-DE" sz="900" dirty="0">
                <a:ea typeface="Times New Roman" panose="02020603050405020304" pitchFamily="18" charset="0"/>
              </a:rPr>
              <a:t>5.6.6.	In general, the intensities shall be measured with the light source(s) continuously alight.</a:t>
            </a:r>
          </a:p>
          <a:p>
            <a:pPr marL="534988" lvl="0" indent="-534988"/>
            <a:r>
              <a:rPr lang="en-GB" altLang="de-DE" sz="900" dirty="0">
                <a:ea typeface="Times New Roman" panose="02020603050405020304" pitchFamily="18" charset="0"/>
              </a:rPr>
              <a:t>	However, depending on the construction of the lamp, for example, the use of light-emitting diodes (LED), or the need to take precautions to avoid overheating, it is allowed to measure the lamps in flashing mode. </a:t>
            </a:r>
          </a:p>
          <a:p>
            <a:pPr marL="992188" lvl="1" indent="-449263"/>
            <a:r>
              <a:rPr lang="en-GB" altLang="de-DE" sz="900" dirty="0">
                <a:ea typeface="Times New Roman" panose="02020603050405020304" pitchFamily="18" charset="0"/>
              </a:rPr>
              <a:t>(a)	This shall be achieved by switching with a frequency of f = 1.5 ± 0.5 Hz with the pulse width greater than 0.3 s, measured at 95 per cent peak light intensity. In all other cases the voltage as required in paragraph 4.7.1. shall be switched with a rise time and fall time shorter than 0.01 s; no overshoot is allowed;</a:t>
            </a:r>
          </a:p>
          <a:p>
            <a:pPr marL="992188" lvl="1" indent="-449263"/>
            <a:r>
              <a:rPr lang="en-GB" altLang="de-DE" sz="900" dirty="0">
                <a:ea typeface="Times New Roman" panose="02020603050405020304" pitchFamily="18" charset="0"/>
              </a:rPr>
              <a:t>(b)	In the case of measurements taken in flashing mode the reported luminous intensity shall be represented by the maximum intensity.</a:t>
            </a:r>
          </a:p>
        </p:txBody>
      </p:sp>
      <p:sp>
        <p:nvSpPr>
          <p:cNvPr id="14" name="Rechteck 13">
            <a:extLst>
              <a:ext uri="{FF2B5EF4-FFF2-40B4-BE49-F238E27FC236}">
                <a16:creationId xmlns:a16="http://schemas.microsoft.com/office/drawing/2014/main" id="{E53CCB85-94CD-4806-9909-658DD0B55A4B}"/>
              </a:ext>
            </a:extLst>
          </p:cNvPr>
          <p:cNvSpPr/>
          <p:nvPr/>
        </p:nvSpPr>
        <p:spPr>
          <a:xfrm>
            <a:off x="437323" y="109330"/>
            <a:ext cx="11301672" cy="66000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feld 3">
            <a:extLst>
              <a:ext uri="{FF2B5EF4-FFF2-40B4-BE49-F238E27FC236}">
                <a16:creationId xmlns:a16="http://schemas.microsoft.com/office/drawing/2014/main" id="{7D0B8422-FC5F-4527-A891-842FA068F4E9}"/>
              </a:ext>
            </a:extLst>
          </p:cNvPr>
          <p:cNvSpPr txBox="1"/>
          <p:nvPr/>
        </p:nvSpPr>
        <p:spPr>
          <a:xfrm>
            <a:off x="453006" y="184558"/>
            <a:ext cx="10888910" cy="584775"/>
          </a:xfrm>
          <a:prstGeom prst="rect">
            <a:avLst/>
          </a:prstGeom>
          <a:noFill/>
        </p:spPr>
        <p:txBody>
          <a:bodyPr wrap="square" rtlCol="0">
            <a:spAutoFit/>
          </a:bodyPr>
          <a:lstStyle/>
          <a:p>
            <a:r>
              <a:rPr lang="en-GB" sz="1600" b="1" dirty="0"/>
              <a:t>Regulation No. 148 [LSD] – Stage II</a:t>
            </a:r>
          </a:p>
          <a:p>
            <a:r>
              <a:rPr lang="en-GB" sz="1600" b="1" dirty="0"/>
              <a:t>Draft Proposal Part 5. – Par. 5.6. (cont‘d)</a:t>
            </a:r>
          </a:p>
        </p:txBody>
      </p:sp>
      <p:sp>
        <p:nvSpPr>
          <p:cNvPr id="6" name="Textfeld 5">
            <a:extLst>
              <a:ext uri="{FF2B5EF4-FFF2-40B4-BE49-F238E27FC236}">
                <a16:creationId xmlns:a16="http://schemas.microsoft.com/office/drawing/2014/main" id="{4B77080E-B583-4E0A-A106-5EE309C201AE}"/>
              </a:ext>
            </a:extLst>
          </p:cNvPr>
          <p:cNvSpPr txBox="1"/>
          <p:nvPr/>
        </p:nvSpPr>
        <p:spPr>
          <a:xfrm>
            <a:off x="1961201" y="779184"/>
            <a:ext cx="2189526" cy="276999"/>
          </a:xfrm>
          <a:prstGeom prst="rect">
            <a:avLst/>
          </a:prstGeom>
          <a:noFill/>
        </p:spPr>
        <p:txBody>
          <a:bodyPr wrap="square" rtlCol="0">
            <a:spAutoFit/>
          </a:bodyPr>
          <a:lstStyle/>
          <a:p>
            <a:pPr algn="ctr"/>
            <a:r>
              <a:rPr lang="en-GB" sz="1200" b="1" dirty="0"/>
              <a:t>Existing Text</a:t>
            </a:r>
          </a:p>
        </p:txBody>
      </p:sp>
      <p:sp>
        <p:nvSpPr>
          <p:cNvPr id="7" name="Textfeld 6">
            <a:extLst>
              <a:ext uri="{FF2B5EF4-FFF2-40B4-BE49-F238E27FC236}">
                <a16:creationId xmlns:a16="http://schemas.microsoft.com/office/drawing/2014/main" id="{C3837C94-65C1-4342-87C8-050C2F18A7F0}"/>
              </a:ext>
            </a:extLst>
          </p:cNvPr>
          <p:cNvSpPr txBox="1"/>
          <p:nvPr/>
        </p:nvSpPr>
        <p:spPr>
          <a:xfrm>
            <a:off x="7998240" y="779184"/>
            <a:ext cx="2189526" cy="276999"/>
          </a:xfrm>
          <a:prstGeom prst="rect">
            <a:avLst/>
          </a:prstGeom>
          <a:noFill/>
        </p:spPr>
        <p:txBody>
          <a:bodyPr wrap="square" rtlCol="0">
            <a:spAutoFit/>
          </a:bodyPr>
          <a:lstStyle/>
          <a:p>
            <a:pPr algn="ctr"/>
            <a:r>
              <a:rPr lang="en-GB" sz="1200" b="1" dirty="0"/>
              <a:t>New Text</a:t>
            </a:r>
          </a:p>
        </p:txBody>
      </p:sp>
      <p:cxnSp>
        <p:nvCxnSpPr>
          <p:cNvPr id="9" name="Gerader Verbinder 8">
            <a:extLst>
              <a:ext uri="{FF2B5EF4-FFF2-40B4-BE49-F238E27FC236}">
                <a16:creationId xmlns:a16="http://schemas.microsoft.com/office/drawing/2014/main" id="{FF97CE65-8C00-43EB-9E90-43DEE51EF5C6}"/>
              </a:ext>
            </a:extLst>
          </p:cNvPr>
          <p:cNvCxnSpPr/>
          <p:nvPr/>
        </p:nvCxnSpPr>
        <p:spPr>
          <a:xfrm>
            <a:off x="5938988" y="1012879"/>
            <a:ext cx="0" cy="5830511"/>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hteck 12">
            <a:extLst>
              <a:ext uri="{FF2B5EF4-FFF2-40B4-BE49-F238E27FC236}">
                <a16:creationId xmlns:a16="http://schemas.microsoft.com/office/drawing/2014/main" id="{E919CAD7-A702-4207-B132-E1121946D99C}"/>
              </a:ext>
            </a:extLst>
          </p:cNvPr>
          <p:cNvSpPr/>
          <p:nvPr/>
        </p:nvSpPr>
        <p:spPr>
          <a:xfrm>
            <a:off x="9519200" y="5373872"/>
            <a:ext cx="2342833" cy="1384995"/>
          </a:xfrm>
          <a:prstGeom prst="rect">
            <a:avLst/>
          </a:prstGeom>
          <a:ln>
            <a:solidFill>
              <a:schemeClr val="accent5">
                <a:lumMod val="50000"/>
              </a:schemeClr>
            </a:solidFill>
          </a:ln>
        </p:spPr>
        <p:txBody>
          <a:bodyPr wrap="square">
            <a:spAutoFit/>
          </a:bodyPr>
          <a:lstStyle/>
          <a:p>
            <a:r>
              <a:rPr lang="en-GB" sz="1200" i="1" dirty="0">
                <a:solidFill>
                  <a:schemeClr val="accent5">
                    <a:lumMod val="50000"/>
                  </a:schemeClr>
                </a:solidFill>
              </a:rPr>
              <a:t>Agreed to delete this requirement, since it is self-evident, that the colour requirement is applicable to all categories of these lamps?</a:t>
            </a:r>
          </a:p>
          <a:p>
            <a:r>
              <a:rPr lang="en-GB" sz="1200" i="1" dirty="0">
                <a:solidFill>
                  <a:schemeClr val="accent5">
                    <a:lumMod val="50000"/>
                  </a:schemeClr>
                </a:solidFill>
              </a:rPr>
              <a:t>It is also not mentioned for variable stop lamps and rear fog lamps!</a:t>
            </a:r>
          </a:p>
        </p:txBody>
      </p:sp>
      <p:sp>
        <p:nvSpPr>
          <p:cNvPr id="16" name="Rechteck 15">
            <a:extLst>
              <a:ext uri="{FF2B5EF4-FFF2-40B4-BE49-F238E27FC236}">
                <a16:creationId xmlns:a16="http://schemas.microsoft.com/office/drawing/2014/main" id="{A2E93EC9-8D20-4382-B82B-A3D4221F32C5}"/>
              </a:ext>
            </a:extLst>
          </p:cNvPr>
          <p:cNvSpPr/>
          <p:nvPr/>
        </p:nvSpPr>
        <p:spPr>
          <a:xfrm>
            <a:off x="6886575" y="1233119"/>
            <a:ext cx="4982028" cy="281151"/>
          </a:xfrm>
          <a:prstGeom prst="rect">
            <a:avLst/>
          </a:prstGeom>
          <a:no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7" name="Verbinder: gewinkelt 24">
            <a:extLst>
              <a:ext uri="{FF2B5EF4-FFF2-40B4-BE49-F238E27FC236}">
                <a16:creationId xmlns:a16="http://schemas.microsoft.com/office/drawing/2014/main" id="{0DA966EA-51B5-4718-A128-D8200E225E3C}"/>
              </a:ext>
            </a:extLst>
          </p:cNvPr>
          <p:cNvCxnSpPr>
            <a:cxnSpLocks/>
            <a:stCxn id="16" idx="3"/>
            <a:endCxn id="13" idx="3"/>
          </p:cNvCxnSpPr>
          <p:nvPr/>
        </p:nvCxnSpPr>
        <p:spPr>
          <a:xfrm flipH="1">
            <a:off x="11862033" y="1373695"/>
            <a:ext cx="6570" cy="4692675"/>
          </a:xfrm>
          <a:prstGeom prst="bentConnector3">
            <a:avLst>
              <a:gd name="adj1" fmla="val -3479452"/>
            </a:avLst>
          </a:prstGeom>
          <a:ln>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Rechteck 17">
            <a:extLst>
              <a:ext uri="{FF2B5EF4-FFF2-40B4-BE49-F238E27FC236}">
                <a16:creationId xmlns:a16="http://schemas.microsoft.com/office/drawing/2014/main" id="{45F0DE8F-273C-4785-83D5-D952C5FB7F1D}"/>
              </a:ext>
            </a:extLst>
          </p:cNvPr>
          <p:cNvSpPr/>
          <p:nvPr/>
        </p:nvSpPr>
        <p:spPr>
          <a:xfrm>
            <a:off x="6428592" y="5927985"/>
            <a:ext cx="3047995" cy="830997"/>
          </a:xfrm>
          <a:prstGeom prst="rect">
            <a:avLst/>
          </a:prstGeom>
          <a:ln>
            <a:solidFill>
              <a:schemeClr val="accent5">
                <a:lumMod val="50000"/>
              </a:schemeClr>
            </a:solidFill>
          </a:ln>
        </p:spPr>
        <p:txBody>
          <a:bodyPr wrap="square">
            <a:spAutoFit/>
          </a:bodyPr>
          <a:lstStyle/>
          <a:p>
            <a:r>
              <a:rPr lang="en-GB" sz="1200" i="1" dirty="0">
                <a:solidFill>
                  <a:schemeClr val="accent5">
                    <a:lumMod val="50000"/>
                  </a:schemeClr>
                </a:solidFill>
              </a:rPr>
              <a:t>Agreed to delete this requirement, since it is redundant - identical to paragraph 4.8.8. !</a:t>
            </a:r>
          </a:p>
          <a:p>
            <a:r>
              <a:rPr lang="en-GB" sz="1200" i="1" dirty="0">
                <a:solidFill>
                  <a:schemeClr val="accent5">
                    <a:lumMod val="50000"/>
                  </a:schemeClr>
                </a:solidFill>
              </a:rPr>
              <a:t>For all other lamps, this requirement has not been duplicated in 5.6.x.</a:t>
            </a:r>
            <a:endParaRPr lang="de-DE" sz="1200" i="1" dirty="0">
              <a:solidFill>
                <a:schemeClr val="accent5">
                  <a:lumMod val="50000"/>
                </a:schemeClr>
              </a:solidFill>
            </a:endParaRPr>
          </a:p>
        </p:txBody>
      </p:sp>
      <p:sp>
        <p:nvSpPr>
          <p:cNvPr id="19" name="Rechteck 18">
            <a:extLst>
              <a:ext uri="{FF2B5EF4-FFF2-40B4-BE49-F238E27FC236}">
                <a16:creationId xmlns:a16="http://schemas.microsoft.com/office/drawing/2014/main" id="{7F26C291-BB23-4B0A-880D-D3D15CC4FDF6}"/>
              </a:ext>
            </a:extLst>
          </p:cNvPr>
          <p:cNvSpPr/>
          <p:nvPr/>
        </p:nvSpPr>
        <p:spPr>
          <a:xfrm>
            <a:off x="6317402" y="3306618"/>
            <a:ext cx="5541261" cy="818867"/>
          </a:xfrm>
          <a:prstGeom prst="rect">
            <a:avLst/>
          </a:prstGeom>
          <a:no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0" name="Verbinder: gewinkelt 18">
            <a:extLst>
              <a:ext uri="{FF2B5EF4-FFF2-40B4-BE49-F238E27FC236}">
                <a16:creationId xmlns:a16="http://schemas.microsoft.com/office/drawing/2014/main" id="{327ED36E-01C8-446A-B4BD-D90F45DBA91C}"/>
              </a:ext>
            </a:extLst>
          </p:cNvPr>
          <p:cNvCxnSpPr>
            <a:cxnSpLocks/>
            <a:stCxn id="19" idx="1"/>
            <a:endCxn id="18" idx="1"/>
          </p:cNvCxnSpPr>
          <p:nvPr/>
        </p:nvCxnSpPr>
        <p:spPr>
          <a:xfrm rot="10800000" flipH="1" flipV="1">
            <a:off x="6317402" y="3716052"/>
            <a:ext cx="111190" cy="2627432"/>
          </a:xfrm>
          <a:prstGeom prst="bentConnector3">
            <a:avLst>
              <a:gd name="adj1" fmla="val -238821"/>
            </a:avLst>
          </a:prstGeom>
          <a:ln>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Rechteck 23">
            <a:extLst>
              <a:ext uri="{FF2B5EF4-FFF2-40B4-BE49-F238E27FC236}">
                <a16:creationId xmlns:a16="http://schemas.microsoft.com/office/drawing/2014/main" id="{2A8B878D-4F5F-4835-9CE4-05FCCEB78604}"/>
              </a:ext>
            </a:extLst>
          </p:cNvPr>
          <p:cNvSpPr/>
          <p:nvPr/>
        </p:nvSpPr>
        <p:spPr>
          <a:xfrm>
            <a:off x="6428592" y="5215400"/>
            <a:ext cx="3047995" cy="646331"/>
          </a:xfrm>
          <a:prstGeom prst="rect">
            <a:avLst/>
          </a:prstGeom>
          <a:ln>
            <a:solidFill>
              <a:schemeClr val="accent5">
                <a:lumMod val="50000"/>
              </a:schemeClr>
            </a:solidFill>
          </a:ln>
        </p:spPr>
        <p:txBody>
          <a:bodyPr wrap="square">
            <a:spAutoFit/>
          </a:bodyPr>
          <a:lstStyle/>
          <a:p>
            <a:r>
              <a:rPr lang="en-GB" sz="1200" i="1" dirty="0">
                <a:solidFill>
                  <a:schemeClr val="accent5">
                    <a:lumMod val="50000"/>
                  </a:schemeClr>
                </a:solidFill>
              </a:rPr>
              <a:t>Agreed to delete this requirement, since it is redundant - This is already generally defined in paragraph 4.8.2.3.2.!</a:t>
            </a:r>
            <a:endParaRPr lang="de-DE" sz="1200" i="1" dirty="0">
              <a:solidFill>
                <a:schemeClr val="accent5">
                  <a:lumMod val="50000"/>
                </a:schemeClr>
              </a:solidFill>
            </a:endParaRPr>
          </a:p>
        </p:txBody>
      </p:sp>
      <p:sp>
        <p:nvSpPr>
          <p:cNvPr id="25" name="Rechteck 24">
            <a:extLst>
              <a:ext uri="{FF2B5EF4-FFF2-40B4-BE49-F238E27FC236}">
                <a16:creationId xmlns:a16="http://schemas.microsoft.com/office/drawing/2014/main" id="{A336063C-5C6F-479F-B550-B380772AC552}"/>
              </a:ext>
            </a:extLst>
          </p:cNvPr>
          <p:cNvSpPr/>
          <p:nvPr/>
        </p:nvSpPr>
        <p:spPr>
          <a:xfrm>
            <a:off x="6317402" y="4128703"/>
            <a:ext cx="5541261" cy="843126"/>
          </a:xfrm>
          <a:prstGeom prst="rect">
            <a:avLst/>
          </a:prstGeom>
          <a:no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6" name="Verbinder: gewinkelt 24">
            <a:extLst>
              <a:ext uri="{FF2B5EF4-FFF2-40B4-BE49-F238E27FC236}">
                <a16:creationId xmlns:a16="http://schemas.microsoft.com/office/drawing/2014/main" id="{67DE0CEF-6D2D-499F-80D0-AC4D34FBB225}"/>
              </a:ext>
            </a:extLst>
          </p:cNvPr>
          <p:cNvCxnSpPr>
            <a:cxnSpLocks/>
            <a:stCxn id="25" idx="1"/>
            <a:endCxn id="24" idx="1"/>
          </p:cNvCxnSpPr>
          <p:nvPr/>
        </p:nvCxnSpPr>
        <p:spPr>
          <a:xfrm rot="10800000" flipH="1" flipV="1">
            <a:off x="6317402" y="4550266"/>
            <a:ext cx="111190" cy="988300"/>
          </a:xfrm>
          <a:prstGeom prst="bentConnector3">
            <a:avLst>
              <a:gd name="adj1" fmla="val -147446"/>
            </a:avLst>
          </a:prstGeom>
          <a:ln>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4" name="Foliennummernplatzhalter 33">
            <a:extLst>
              <a:ext uri="{FF2B5EF4-FFF2-40B4-BE49-F238E27FC236}">
                <a16:creationId xmlns:a16="http://schemas.microsoft.com/office/drawing/2014/main" id="{9F1C1A47-762E-42C1-A54C-62C41D77D92F}"/>
              </a:ext>
            </a:extLst>
          </p:cNvPr>
          <p:cNvSpPr>
            <a:spLocks noGrp="1"/>
          </p:cNvSpPr>
          <p:nvPr>
            <p:ph type="sldNum" sz="quarter" idx="12"/>
          </p:nvPr>
        </p:nvSpPr>
        <p:spPr/>
        <p:txBody>
          <a:bodyPr/>
          <a:lstStyle/>
          <a:p>
            <a:fld id="{3DDA233D-74E5-4871-94A0-ADA1F49F7BE0}" type="slidenum">
              <a:rPr lang="de-DE" smtClean="0"/>
              <a:t>8</a:t>
            </a:fld>
            <a:endParaRPr lang="de-DE"/>
          </a:p>
        </p:txBody>
      </p:sp>
      <p:sp>
        <p:nvSpPr>
          <p:cNvPr id="36" name="Textfeld 35">
            <a:extLst>
              <a:ext uri="{FF2B5EF4-FFF2-40B4-BE49-F238E27FC236}">
                <a16:creationId xmlns:a16="http://schemas.microsoft.com/office/drawing/2014/main" id="{71C45B4C-16D4-47C1-9DF3-61F3C30B767B}"/>
              </a:ext>
            </a:extLst>
          </p:cNvPr>
          <p:cNvSpPr txBox="1"/>
          <p:nvPr/>
        </p:nvSpPr>
        <p:spPr>
          <a:xfrm>
            <a:off x="5884801" y="208728"/>
            <a:ext cx="5782624" cy="461665"/>
          </a:xfrm>
          <a:prstGeom prst="rect">
            <a:avLst/>
          </a:prstGeom>
          <a:noFill/>
        </p:spPr>
        <p:txBody>
          <a:bodyPr wrap="square" rtlCol="0">
            <a:spAutoFit/>
          </a:bodyPr>
          <a:lstStyle/>
          <a:p>
            <a:pPr algn="r"/>
            <a:r>
              <a:rPr lang="en-GB" sz="2400" b="1" dirty="0"/>
              <a:t>Direction indicator lamps</a:t>
            </a:r>
          </a:p>
        </p:txBody>
      </p:sp>
      <p:sp>
        <p:nvSpPr>
          <p:cNvPr id="22" name="CasellaDiTesto 3">
            <a:extLst>
              <a:ext uri="{FF2B5EF4-FFF2-40B4-BE49-F238E27FC236}">
                <a16:creationId xmlns:a16="http://schemas.microsoft.com/office/drawing/2014/main" id="{FDC3B19E-EA10-42DE-B29F-323C1BC01F71}"/>
              </a:ext>
            </a:extLst>
          </p:cNvPr>
          <p:cNvSpPr txBox="1"/>
          <p:nvPr/>
        </p:nvSpPr>
        <p:spPr>
          <a:xfrm>
            <a:off x="63546" y="6433487"/>
            <a:ext cx="2060818" cy="369332"/>
          </a:xfrm>
          <a:prstGeom prst="rect">
            <a:avLst/>
          </a:prstGeom>
          <a:noFill/>
          <a:ln w="28575">
            <a:solidFill>
              <a:srgbClr val="00B0F0"/>
            </a:solidFill>
          </a:ln>
        </p:spPr>
        <p:txBody>
          <a:bodyPr wrap="square" rtlCol="0">
            <a:spAutoFit/>
          </a:bodyPr>
          <a:lstStyle/>
          <a:p>
            <a:pPr algn="r"/>
            <a:r>
              <a:rPr lang="it-IT" b="1" dirty="0">
                <a:solidFill>
                  <a:srgbClr val="00B0F0"/>
                </a:solidFill>
              </a:rPr>
              <a:t>GTBWGSL 426 Rev1</a:t>
            </a:r>
          </a:p>
        </p:txBody>
      </p:sp>
      <p:sp>
        <p:nvSpPr>
          <p:cNvPr id="27" name="Rechteck 26">
            <a:extLst>
              <a:ext uri="{FF2B5EF4-FFF2-40B4-BE49-F238E27FC236}">
                <a16:creationId xmlns:a16="http://schemas.microsoft.com/office/drawing/2014/main" id="{BF4A719E-4C6D-45E2-BDC2-02E679505C3B}"/>
              </a:ext>
            </a:extLst>
          </p:cNvPr>
          <p:cNvSpPr/>
          <p:nvPr/>
        </p:nvSpPr>
        <p:spPr>
          <a:xfrm>
            <a:off x="4565471" y="116165"/>
            <a:ext cx="442758" cy="646331"/>
          </a:xfrm>
          <a:prstGeom prst="rect">
            <a:avLst/>
          </a:prstGeom>
          <a:noFill/>
        </p:spPr>
        <p:txBody>
          <a:bodyPr wrap="square" lIns="91440" tIns="45720" rIns="91440" bIns="45720">
            <a:spAutoFit/>
          </a:bodyPr>
          <a:lstStyle/>
          <a:p>
            <a:pPr algn="ctr"/>
            <a:r>
              <a:rPr lang="en-GB" sz="3600" b="1" spc="50" dirty="0">
                <a:ln w="19050" cmpd="sng">
                  <a:solidFill>
                    <a:schemeClr val="accent1">
                      <a:lumMod val="50000"/>
                    </a:schemeClr>
                  </a:solidFill>
                  <a:prstDash val="solid"/>
                </a:ln>
                <a:solidFill>
                  <a:srgbClr val="92D050"/>
                </a:solidFill>
                <a:effectLst>
                  <a:glow rad="38100">
                    <a:schemeClr val="accent1">
                      <a:alpha val="40000"/>
                    </a:schemeClr>
                  </a:glo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1464804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
            <a:extLst>
              <a:ext uri="{FF2B5EF4-FFF2-40B4-BE49-F238E27FC236}">
                <a16:creationId xmlns:a16="http://schemas.microsoft.com/office/drawing/2014/main" id="{D3AEBC03-8D65-4BE9-A46E-0A41ADC93A73}"/>
              </a:ext>
            </a:extLst>
          </p:cNvPr>
          <p:cNvSpPr>
            <a:spLocks noChangeArrowheads="1"/>
          </p:cNvSpPr>
          <p:nvPr/>
        </p:nvSpPr>
        <p:spPr bwMode="auto">
          <a:xfrm>
            <a:off x="6317403" y="1057504"/>
            <a:ext cx="5551200" cy="5691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lang="en-GB" altLang="de-DE" sz="900" dirty="0">
                <a:ea typeface="Times New Roman" panose="02020603050405020304" pitchFamily="18" charset="0"/>
              </a:rPr>
              <a:t>5.6.6.</a:t>
            </a:r>
            <a:r>
              <a:rPr lang="en-GB" altLang="de-DE" sz="900" b="1" dirty="0">
                <a:solidFill>
                  <a:srgbClr val="FF0000"/>
                </a:solidFill>
              </a:rPr>
              <a:t>	Other requirements:</a:t>
            </a:r>
          </a:p>
          <a:p>
            <a:pPr marL="534988" indent="-534988"/>
            <a:r>
              <a:rPr lang="en-GB" altLang="de-DE" sz="900" b="1" strike="sngStrike" dirty="0">
                <a:solidFill>
                  <a:srgbClr val="FF0000"/>
                </a:solidFill>
              </a:rPr>
              <a:t>5.6.6.1.</a:t>
            </a:r>
            <a:r>
              <a:rPr lang="en-GB" altLang="de-DE" sz="900" b="1" dirty="0">
                <a:solidFill>
                  <a:srgbClr val="FF0000"/>
                </a:solidFill>
              </a:rPr>
              <a:t> </a:t>
            </a:r>
            <a:r>
              <a:rPr lang="en-US" sz="900" dirty="0">
                <a:ea typeface="Times New Roman" panose="02020603050405020304" pitchFamily="18" charset="0"/>
              </a:rPr>
              <a:t>	For direction indicator lamps of categories 1, 1a, 1b, 2a or 2b the flash may be produced by sequential activation of their light sources if the following conditions are met:</a:t>
            </a:r>
            <a:endParaRPr lang="en-GB" sz="900" dirty="0">
              <a:ea typeface="Times New Roman" panose="02020603050405020304" pitchFamily="18" charset="0"/>
            </a:endParaRPr>
          </a:p>
          <a:p>
            <a:pPr marL="992188" lvl="1" indent="-449263"/>
            <a:r>
              <a:rPr lang="en-US" sz="900" dirty="0">
                <a:ea typeface="Times New Roman" panose="02020603050405020304" pitchFamily="18" charset="0"/>
              </a:rPr>
              <a:t>(a)	Each light source, after its activation, shall remain lit until the end of the ON cycle;</a:t>
            </a:r>
            <a:endParaRPr lang="en-GB" sz="900" dirty="0">
              <a:ea typeface="Times New Roman" panose="02020603050405020304" pitchFamily="18" charset="0"/>
            </a:endParaRPr>
          </a:p>
          <a:p>
            <a:pPr marL="992188" lvl="1" indent="-449263"/>
            <a:r>
              <a:rPr lang="en-US" sz="900" dirty="0">
                <a:ea typeface="Times New Roman" panose="02020603050405020304" pitchFamily="18" charset="0"/>
              </a:rPr>
              <a:t>(b)	The sequence of activation of the light sources shall produce a signal which proceeds in a uniform progressive manner from inboard towards the outboard edge of the light emitting surface;</a:t>
            </a:r>
            <a:endParaRPr lang="en-GB" sz="900" dirty="0">
              <a:ea typeface="Times New Roman" panose="02020603050405020304" pitchFamily="18" charset="0"/>
            </a:endParaRPr>
          </a:p>
          <a:p>
            <a:pPr marL="992188" lvl="1" indent="-449263"/>
            <a:r>
              <a:rPr lang="en-US" sz="900" dirty="0">
                <a:ea typeface="Times New Roman" panose="02020603050405020304" pitchFamily="18" charset="0"/>
              </a:rPr>
              <a:t>(c)	It shall be one signal with no interruption and no vertical oscillations (e.g. not more than one change of direction along the vertical axis). The distance between two adjacent/tangential distinct parts of the light emitting surface of the sequential direction indicator shall not exceed 50mm, when measured perpendicularly to the reference axis, instead of the values defined in paragraph 5.7.2. of UN Regulation 48. These interruptions of the signal shall not create any overlap in the vertical axis between the different parts, from inboard towards the outboard of the vehicle, and shall not be used for any other lighting or light </a:t>
            </a:r>
            <a:r>
              <a:rPr lang="en-US" sz="900" dirty="0" err="1">
                <a:ea typeface="Times New Roman" panose="02020603050405020304" pitchFamily="18" charset="0"/>
              </a:rPr>
              <a:t>signalling</a:t>
            </a:r>
            <a:r>
              <a:rPr lang="en-US" sz="900" dirty="0">
                <a:ea typeface="Times New Roman" panose="02020603050405020304" pitchFamily="18" charset="0"/>
              </a:rPr>
              <a:t> functions;</a:t>
            </a:r>
            <a:endParaRPr lang="en-GB" sz="900" dirty="0">
              <a:ea typeface="Times New Roman" panose="02020603050405020304" pitchFamily="18" charset="0"/>
            </a:endParaRPr>
          </a:p>
          <a:p>
            <a:pPr marL="992188" lvl="1" indent="-449263"/>
            <a:r>
              <a:rPr lang="en-US" sz="900" dirty="0">
                <a:ea typeface="Times New Roman" panose="02020603050405020304" pitchFamily="18" charset="0"/>
              </a:rPr>
              <a:t>(d)	The variation shall finish no more than 200ms after the beginning of the ON cycle;</a:t>
            </a:r>
            <a:endParaRPr lang="en-GB" sz="900" dirty="0">
              <a:ea typeface="Times New Roman" panose="02020603050405020304" pitchFamily="18" charset="0"/>
            </a:endParaRPr>
          </a:p>
          <a:p>
            <a:pPr marL="992188" lvl="1" indent="-449263"/>
            <a:r>
              <a:rPr lang="en-US" sz="900" dirty="0">
                <a:ea typeface="Times New Roman" panose="02020603050405020304" pitchFamily="18" charset="0"/>
              </a:rPr>
              <a:t>(e)	The orthogonal projection of the light emitting surfaces of the direction indicator in the direction of the axis of reference shall be circumscribed by a rectangle on a plane normal to the axis of reference and having its longer sides parallel to the H-plane. The ratio of the horizontal to the vertical sides shall not be less than 1.7.</a:t>
            </a:r>
            <a:endParaRPr lang="en-GB" sz="900" dirty="0">
              <a:ea typeface="Times New Roman" panose="02020603050405020304" pitchFamily="18" charset="0"/>
            </a:endParaRPr>
          </a:p>
          <a:p>
            <a:pPr marL="534988" indent="-534988"/>
            <a:r>
              <a:rPr lang="en-US" sz="900" dirty="0">
                <a:ea typeface="Times New Roman" panose="02020603050405020304" pitchFamily="18" charset="0"/>
              </a:rPr>
              <a:t>	Compliance to the conditions mentioned above shall be verified in flashing mode.</a:t>
            </a:r>
          </a:p>
          <a:p>
            <a:pPr marL="534988" lvl="0" indent="-534988"/>
            <a:r>
              <a:rPr lang="en-GB" altLang="de-DE" sz="900" b="1" strike="sngStrike" dirty="0">
                <a:solidFill>
                  <a:srgbClr val="FF0000"/>
                </a:solidFill>
              </a:rPr>
              <a:t>5.6.6.2.	</a:t>
            </a:r>
            <a:r>
              <a:rPr lang="en-GB" altLang="de-DE" sz="900" b="1" strike="sngStrike" dirty="0">
                <a:solidFill>
                  <a:srgbClr val="FF0000"/>
                </a:solidFill>
                <a:ea typeface="Times New Roman" panose="02020603050405020304" pitchFamily="18" charset="0"/>
              </a:rPr>
              <a:t>The variable intensity control shall not generate signals which cause luminous intensities outside the range specified in paragraph 5.6.1. and exceeding the category 2a maximum specified in paragraph 5.6.1.:</a:t>
            </a:r>
          </a:p>
          <a:p>
            <a:pPr marL="992188" lvl="1" indent="-449263"/>
            <a:r>
              <a:rPr lang="en-GB" altLang="de-DE" sz="900" b="1" strike="sngStrike" dirty="0">
                <a:solidFill>
                  <a:srgbClr val="FF0000"/>
                </a:solidFill>
                <a:ea typeface="Times New Roman" panose="02020603050405020304" pitchFamily="18" charset="0"/>
              </a:rPr>
              <a:t>(a)	For systems depending only on daytime and night time conditions: under night time conditions;</a:t>
            </a:r>
          </a:p>
          <a:p>
            <a:pPr marL="992188" lvl="1" indent="-449263"/>
            <a:r>
              <a:rPr lang="en-GB" altLang="de-DE" sz="900" b="1" strike="sngStrike" dirty="0">
                <a:solidFill>
                  <a:srgbClr val="FF0000"/>
                </a:solidFill>
                <a:ea typeface="Times New Roman" panose="02020603050405020304" pitchFamily="18" charset="0"/>
              </a:rPr>
              <a:t>(b)	For other systems: under reference conditions as demonstrated by the manufacturer.</a:t>
            </a:r>
          </a:p>
        </p:txBody>
      </p:sp>
      <p:sp>
        <p:nvSpPr>
          <p:cNvPr id="11" name="Rectangle 1">
            <a:extLst>
              <a:ext uri="{FF2B5EF4-FFF2-40B4-BE49-F238E27FC236}">
                <a16:creationId xmlns:a16="http://schemas.microsoft.com/office/drawing/2014/main" id="{B116A1AB-9019-4EE9-B6F9-819E95FFE457}"/>
              </a:ext>
            </a:extLst>
          </p:cNvPr>
          <p:cNvSpPr>
            <a:spLocks noChangeArrowheads="1"/>
          </p:cNvSpPr>
          <p:nvPr/>
        </p:nvSpPr>
        <p:spPr bwMode="auto">
          <a:xfrm>
            <a:off x="371495" y="1041647"/>
            <a:ext cx="5368939" cy="5512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t" anchorCtr="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lvl="0" indent="-534988"/>
            <a:r>
              <a:rPr lang="en-GB" altLang="de-DE" sz="900" dirty="0">
                <a:ea typeface="Times New Roman" panose="02020603050405020304" pitchFamily="18" charset="0"/>
              </a:rPr>
              <a:t>5.6.8.	The variable intensity control shall not generate signals which cause luminous intensities outside the range specified in paragraph 5.6.1. and exceeding the category 2a maximum specified in paragraph 5.6.1.:</a:t>
            </a:r>
          </a:p>
          <a:p>
            <a:pPr marL="992188" lvl="1" indent="-449263"/>
            <a:r>
              <a:rPr lang="en-GB" altLang="de-DE" sz="900" dirty="0">
                <a:ea typeface="Times New Roman" panose="02020603050405020304" pitchFamily="18" charset="0"/>
              </a:rPr>
              <a:t>(a)	For systems depending only on daytime and night time conditions: under night time conditions;</a:t>
            </a:r>
          </a:p>
          <a:p>
            <a:pPr marL="992188" lvl="1" indent="-449263"/>
            <a:r>
              <a:rPr lang="en-GB" altLang="de-DE" sz="900" dirty="0">
                <a:ea typeface="Times New Roman" panose="02020603050405020304" pitchFamily="18" charset="0"/>
              </a:rPr>
              <a:t>(b)	For other systems: under reference conditions as demonstrated by the manufacturer. </a:t>
            </a:r>
          </a:p>
          <a:p>
            <a:pPr marL="534988" lvl="0" indent="-534988"/>
            <a:r>
              <a:rPr lang="en-GB" altLang="de-DE" sz="900" dirty="0">
                <a:ea typeface="Times New Roman" panose="02020603050405020304" pitchFamily="18" charset="0"/>
              </a:rPr>
              <a:t>5.6.9.	The colour of the light emitted shall be amber. This requirement shall also apply within the range of variable luminous intensity produced by rear direction indicator lamps of category 2b.</a:t>
            </a:r>
          </a:p>
          <a:p>
            <a:pPr marL="534988" lvl="0" indent="-534988"/>
            <a:r>
              <a:rPr lang="en-GB" altLang="de-DE" sz="900" dirty="0">
                <a:ea typeface="Times New Roman" panose="02020603050405020304" pitchFamily="18" charset="0"/>
              </a:rPr>
              <a:t>5.6.10.	For any direction indicator lamp except those equipped with filament light source(s), the luminous intensities measured after one minute and after 30 minutes of operation in flashing mode (f = 1.5 Hz, duty factor 50 per cent), shall comply with the minimum and maximum requirements. The luminous intensity distribution after one minute of operation can be calculated by applying at each test point the ratio of luminous intensity measured in HV after one minute and after 30 minutes of operation as above described.</a:t>
            </a:r>
          </a:p>
          <a:p>
            <a:pPr marL="534988" lvl="0" indent="-534988"/>
            <a:r>
              <a:rPr lang="en-GB" altLang="de-DE" sz="900" dirty="0">
                <a:ea typeface="Times New Roman" panose="02020603050405020304" pitchFamily="18" charset="0"/>
              </a:rPr>
              <a:t>5.6.11.	For direction indicator lamps of categories 1, 1a, 1b, 2a or 2b the flash may be produced by sequential activation of their light sources if the following conditions are met:</a:t>
            </a:r>
          </a:p>
          <a:p>
            <a:pPr marL="992188" lvl="1" indent="-449263"/>
            <a:r>
              <a:rPr lang="en-GB" altLang="de-DE" sz="900" dirty="0">
                <a:ea typeface="Times New Roman" panose="02020603050405020304" pitchFamily="18" charset="0"/>
              </a:rPr>
              <a:t>(a)	Each light source, after its activation, shall remain lit until the end of the ON cycle;</a:t>
            </a:r>
          </a:p>
          <a:p>
            <a:pPr marL="992188" lvl="1" indent="-449263"/>
            <a:r>
              <a:rPr lang="en-GB" altLang="de-DE" sz="900" dirty="0">
                <a:ea typeface="Times New Roman" panose="02020603050405020304" pitchFamily="18" charset="0"/>
              </a:rPr>
              <a:t>(b)	The sequence of activation of the light sources shall produce a signal which proceeds in a uniform progressive manner from inboard towards the outboard edge of the light emitting surface;</a:t>
            </a:r>
          </a:p>
          <a:p>
            <a:pPr marL="992188" lvl="1" indent="-449263"/>
            <a:r>
              <a:rPr lang="en-GB" altLang="de-DE" sz="900" dirty="0">
                <a:ea typeface="Times New Roman" panose="02020603050405020304" pitchFamily="18" charset="0"/>
              </a:rPr>
              <a:t>(c)	It shall be one signal with no interruption and no vertical oscillations (e.g. not more than one change of direction along the vertical axis). The distance between two adjacent/tangential distinct parts of the light emitting surface of the sequential direction indicator shall not exceed 50mm, when measured perpendicularly to the reference axis, instead of the values defined in paragraph 5.7.2. of UN Regulation 48. These interruptions of the signal shall not create any overlap in the vertical axis between the different parts, from inboard towards the outboard of the vehicle, and shall not be used for any other lighting or light signalling functions;</a:t>
            </a:r>
          </a:p>
          <a:p>
            <a:pPr marL="992188" lvl="1" indent="-449263"/>
            <a:r>
              <a:rPr lang="en-GB" altLang="de-DE" sz="900" dirty="0">
                <a:ea typeface="Times New Roman" panose="02020603050405020304" pitchFamily="18" charset="0"/>
              </a:rPr>
              <a:t>(d)	The variation shall finish no more than 200ms after the beginning of the ON cycle;</a:t>
            </a:r>
          </a:p>
          <a:p>
            <a:pPr marL="992188" lvl="1" indent="-449263"/>
            <a:r>
              <a:rPr lang="en-GB" altLang="de-DE" sz="900" dirty="0">
                <a:ea typeface="Times New Roman" panose="02020603050405020304" pitchFamily="18" charset="0"/>
              </a:rPr>
              <a:t>(e)	The orthogonal projection of the light emitting surfaces of the direction indicator in the direction of the axis of reference shall be circumscribed by a rectangle on a plane normal to the axis of reference and having its longer sides parallel to the H-plane. The ratio of the horizontal to the vertical sides shall not be less than 1.7.</a:t>
            </a:r>
          </a:p>
          <a:p>
            <a:pPr marL="534988" lvl="0" indent="-534988"/>
            <a:r>
              <a:rPr lang="en-GB" altLang="de-DE" sz="900" dirty="0">
                <a:ea typeface="Times New Roman" panose="02020603050405020304" pitchFamily="18" charset="0"/>
              </a:rPr>
              <a:t>	Compliance to the conditions mentioned above shall be verified in flashing mode.</a:t>
            </a:r>
          </a:p>
        </p:txBody>
      </p:sp>
      <p:sp>
        <p:nvSpPr>
          <p:cNvPr id="14" name="Rechteck 13">
            <a:extLst>
              <a:ext uri="{FF2B5EF4-FFF2-40B4-BE49-F238E27FC236}">
                <a16:creationId xmlns:a16="http://schemas.microsoft.com/office/drawing/2014/main" id="{E53CCB85-94CD-4806-9909-658DD0B55A4B}"/>
              </a:ext>
            </a:extLst>
          </p:cNvPr>
          <p:cNvSpPr/>
          <p:nvPr/>
        </p:nvSpPr>
        <p:spPr>
          <a:xfrm>
            <a:off x="437323" y="109330"/>
            <a:ext cx="11301672" cy="66000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feld 3">
            <a:extLst>
              <a:ext uri="{FF2B5EF4-FFF2-40B4-BE49-F238E27FC236}">
                <a16:creationId xmlns:a16="http://schemas.microsoft.com/office/drawing/2014/main" id="{7D0B8422-FC5F-4527-A891-842FA068F4E9}"/>
              </a:ext>
            </a:extLst>
          </p:cNvPr>
          <p:cNvSpPr txBox="1"/>
          <p:nvPr/>
        </p:nvSpPr>
        <p:spPr>
          <a:xfrm>
            <a:off x="453006" y="184558"/>
            <a:ext cx="10888910" cy="584775"/>
          </a:xfrm>
          <a:prstGeom prst="rect">
            <a:avLst/>
          </a:prstGeom>
          <a:noFill/>
        </p:spPr>
        <p:txBody>
          <a:bodyPr wrap="square" rtlCol="0">
            <a:spAutoFit/>
          </a:bodyPr>
          <a:lstStyle/>
          <a:p>
            <a:r>
              <a:rPr lang="en-GB" sz="1600" b="1" dirty="0"/>
              <a:t>Regulation No. 148 [LSD] – Stage II</a:t>
            </a:r>
          </a:p>
          <a:p>
            <a:r>
              <a:rPr lang="en-GB" sz="1600" b="1" dirty="0"/>
              <a:t>Draft Proposal Part 5. – Par. 5.6. (cont‘d)</a:t>
            </a:r>
          </a:p>
        </p:txBody>
      </p:sp>
      <p:sp>
        <p:nvSpPr>
          <p:cNvPr id="6" name="Textfeld 5">
            <a:extLst>
              <a:ext uri="{FF2B5EF4-FFF2-40B4-BE49-F238E27FC236}">
                <a16:creationId xmlns:a16="http://schemas.microsoft.com/office/drawing/2014/main" id="{4B77080E-B583-4E0A-A106-5EE309C201AE}"/>
              </a:ext>
            </a:extLst>
          </p:cNvPr>
          <p:cNvSpPr txBox="1"/>
          <p:nvPr/>
        </p:nvSpPr>
        <p:spPr>
          <a:xfrm>
            <a:off x="1961201" y="779184"/>
            <a:ext cx="2189526" cy="276999"/>
          </a:xfrm>
          <a:prstGeom prst="rect">
            <a:avLst/>
          </a:prstGeom>
          <a:noFill/>
        </p:spPr>
        <p:txBody>
          <a:bodyPr wrap="square" rtlCol="0">
            <a:spAutoFit/>
          </a:bodyPr>
          <a:lstStyle/>
          <a:p>
            <a:pPr algn="ctr"/>
            <a:r>
              <a:rPr lang="en-GB" sz="1200" b="1" dirty="0"/>
              <a:t>Existing Text</a:t>
            </a:r>
          </a:p>
        </p:txBody>
      </p:sp>
      <p:sp>
        <p:nvSpPr>
          <p:cNvPr id="7" name="Textfeld 6">
            <a:extLst>
              <a:ext uri="{FF2B5EF4-FFF2-40B4-BE49-F238E27FC236}">
                <a16:creationId xmlns:a16="http://schemas.microsoft.com/office/drawing/2014/main" id="{C3837C94-65C1-4342-87C8-050C2F18A7F0}"/>
              </a:ext>
            </a:extLst>
          </p:cNvPr>
          <p:cNvSpPr txBox="1"/>
          <p:nvPr/>
        </p:nvSpPr>
        <p:spPr>
          <a:xfrm>
            <a:off x="7998240" y="779184"/>
            <a:ext cx="2189526" cy="276999"/>
          </a:xfrm>
          <a:prstGeom prst="rect">
            <a:avLst/>
          </a:prstGeom>
          <a:noFill/>
        </p:spPr>
        <p:txBody>
          <a:bodyPr wrap="square" rtlCol="0">
            <a:spAutoFit/>
          </a:bodyPr>
          <a:lstStyle/>
          <a:p>
            <a:pPr algn="ctr"/>
            <a:r>
              <a:rPr lang="en-GB" sz="1200" b="1" dirty="0"/>
              <a:t>New Text</a:t>
            </a:r>
          </a:p>
        </p:txBody>
      </p:sp>
      <p:cxnSp>
        <p:nvCxnSpPr>
          <p:cNvPr id="9" name="Gerader Verbinder 8">
            <a:extLst>
              <a:ext uri="{FF2B5EF4-FFF2-40B4-BE49-F238E27FC236}">
                <a16:creationId xmlns:a16="http://schemas.microsoft.com/office/drawing/2014/main" id="{FF97CE65-8C00-43EB-9E90-43DEE51EF5C6}"/>
              </a:ext>
            </a:extLst>
          </p:cNvPr>
          <p:cNvCxnSpPr/>
          <p:nvPr/>
        </p:nvCxnSpPr>
        <p:spPr>
          <a:xfrm>
            <a:off x="5938988" y="1012879"/>
            <a:ext cx="0" cy="5830511"/>
          </a:xfrm>
          <a:prstGeom prst="line">
            <a:avLst/>
          </a:prstGeom>
        </p:spPr>
        <p:style>
          <a:lnRef idx="1">
            <a:schemeClr val="accent1"/>
          </a:lnRef>
          <a:fillRef idx="0">
            <a:schemeClr val="accent1"/>
          </a:fillRef>
          <a:effectRef idx="0">
            <a:schemeClr val="accent1"/>
          </a:effectRef>
          <a:fontRef idx="minor">
            <a:schemeClr val="tx1"/>
          </a:fontRef>
        </p:style>
      </p:cxnSp>
      <p:sp>
        <p:nvSpPr>
          <p:cNvPr id="12" name="Rechteck 11">
            <a:extLst>
              <a:ext uri="{FF2B5EF4-FFF2-40B4-BE49-F238E27FC236}">
                <a16:creationId xmlns:a16="http://schemas.microsoft.com/office/drawing/2014/main" id="{EA37DEFD-612A-462E-AD98-2152410686B7}"/>
              </a:ext>
            </a:extLst>
          </p:cNvPr>
          <p:cNvSpPr/>
          <p:nvPr/>
        </p:nvSpPr>
        <p:spPr>
          <a:xfrm>
            <a:off x="6327341" y="5384997"/>
            <a:ext cx="5541261" cy="646331"/>
          </a:xfrm>
          <a:prstGeom prst="rect">
            <a:avLst/>
          </a:prstGeom>
          <a:ln>
            <a:solidFill>
              <a:schemeClr val="accent5">
                <a:lumMod val="50000"/>
              </a:schemeClr>
            </a:solidFill>
          </a:ln>
        </p:spPr>
        <p:txBody>
          <a:bodyPr wrap="square">
            <a:spAutoFit/>
          </a:bodyPr>
          <a:lstStyle/>
          <a:p>
            <a:r>
              <a:rPr lang="en-GB" sz="1200" i="1" dirty="0">
                <a:solidFill>
                  <a:schemeClr val="accent5">
                    <a:lumMod val="50000"/>
                  </a:schemeClr>
                </a:solidFill>
              </a:rPr>
              <a:t>Agreed to delete this requirement, since it is redundant - This is already generally defined in paragraph 4.8.9. !</a:t>
            </a:r>
          </a:p>
          <a:p>
            <a:r>
              <a:rPr lang="en-GB" sz="1200" i="1" dirty="0">
                <a:solidFill>
                  <a:schemeClr val="accent5">
                    <a:lumMod val="50000"/>
                  </a:schemeClr>
                </a:solidFill>
              </a:rPr>
              <a:t>For most of the other lamps, this requirement has not been duplicated in 5.6.x.</a:t>
            </a:r>
          </a:p>
        </p:txBody>
      </p:sp>
      <p:sp>
        <p:nvSpPr>
          <p:cNvPr id="13" name="Rechteck 12">
            <a:extLst>
              <a:ext uri="{FF2B5EF4-FFF2-40B4-BE49-F238E27FC236}">
                <a16:creationId xmlns:a16="http://schemas.microsoft.com/office/drawing/2014/main" id="{4E16FEFF-8665-498F-A589-28DC41E6BDB7}"/>
              </a:ext>
            </a:extLst>
          </p:cNvPr>
          <p:cNvSpPr/>
          <p:nvPr/>
        </p:nvSpPr>
        <p:spPr>
          <a:xfrm>
            <a:off x="6327342" y="3990975"/>
            <a:ext cx="5541261" cy="961553"/>
          </a:xfrm>
          <a:prstGeom prst="rect">
            <a:avLst/>
          </a:prstGeom>
          <a:no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6" name="Verbinder: gewinkelt 18">
            <a:extLst>
              <a:ext uri="{FF2B5EF4-FFF2-40B4-BE49-F238E27FC236}">
                <a16:creationId xmlns:a16="http://schemas.microsoft.com/office/drawing/2014/main" id="{0658BE05-F6B9-4A93-A8FC-6DC0F405F3E5}"/>
              </a:ext>
            </a:extLst>
          </p:cNvPr>
          <p:cNvCxnSpPr>
            <a:cxnSpLocks/>
            <a:stCxn id="13" idx="2"/>
            <a:endCxn id="12" idx="0"/>
          </p:cNvCxnSpPr>
          <p:nvPr/>
        </p:nvCxnSpPr>
        <p:spPr>
          <a:xfrm rot="5400000">
            <a:off x="8881739" y="5168762"/>
            <a:ext cx="432469" cy="1"/>
          </a:xfrm>
          <a:prstGeom prst="bentConnector3">
            <a:avLst>
              <a:gd name="adj1" fmla="val 50000"/>
            </a:avLst>
          </a:prstGeom>
          <a:ln>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Textfeld 17">
            <a:extLst>
              <a:ext uri="{FF2B5EF4-FFF2-40B4-BE49-F238E27FC236}">
                <a16:creationId xmlns:a16="http://schemas.microsoft.com/office/drawing/2014/main" id="{D261A742-9A4C-4964-8116-C593170F11C6}"/>
              </a:ext>
            </a:extLst>
          </p:cNvPr>
          <p:cNvSpPr txBox="1"/>
          <p:nvPr/>
        </p:nvSpPr>
        <p:spPr>
          <a:xfrm>
            <a:off x="5884801" y="208728"/>
            <a:ext cx="5782624" cy="461665"/>
          </a:xfrm>
          <a:prstGeom prst="rect">
            <a:avLst/>
          </a:prstGeom>
          <a:noFill/>
        </p:spPr>
        <p:txBody>
          <a:bodyPr wrap="square" rtlCol="0">
            <a:spAutoFit/>
          </a:bodyPr>
          <a:lstStyle/>
          <a:p>
            <a:pPr algn="r"/>
            <a:r>
              <a:rPr lang="en-GB" sz="2400" b="1" dirty="0"/>
              <a:t>Direction indicator lamps</a:t>
            </a:r>
          </a:p>
        </p:txBody>
      </p:sp>
      <p:sp>
        <p:nvSpPr>
          <p:cNvPr id="20" name="Foliennummernplatzhalter 1">
            <a:extLst>
              <a:ext uri="{FF2B5EF4-FFF2-40B4-BE49-F238E27FC236}">
                <a16:creationId xmlns:a16="http://schemas.microsoft.com/office/drawing/2014/main" id="{184283C0-A1E2-4BBA-AEEB-20E471447278}"/>
              </a:ext>
            </a:extLst>
          </p:cNvPr>
          <p:cNvSpPr>
            <a:spLocks noGrp="1"/>
          </p:cNvSpPr>
          <p:nvPr>
            <p:ph type="sldNum" sz="quarter" idx="12"/>
          </p:nvPr>
        </p:nvSpPr>
        <p:spPr>
          <a:xfrm>
            <a:off x="9448800" y="6481981"/>
            <a:ext cx="2743200" cy="365125"/>
          </a:xfrm>
        </p:spPr>
        <p:txBody>
          <a:bodyPr/>
          <a:lstStyle/>
          <a:p>
            <a:fld id="{3DDA233D-74E5-4871-94A0-ADA1F49F7BE0}" type="slidenum">
              <a:rPr lang="de-DE" smtClean="0"/>
              <a:t>9</a:t>
            </a:fld>
            <a:endParaRPr lang="de-DE" dirty="0"/>
          </a:p>
        </p:txBody>
      </p:sp>
      <p:sp>
        <p:nvSpPr>
          <p:cNvPr id="21" name="CasellaDiTesto 3">
            <a:extLst>
              <a:ext uri="{FF2B5EF4-FFF2-40B4-BE49-F238E27FC236}">
                <a16:creationId xmlns:a16="http://schemas.microsoft.com/office/drawing/2014/main" id="{FDC3B19E-EA10-42DE-B29F-323C1BC01F71}"/>
              </a:ext>
            </a:extLst>
          </p:cNvPr>
          <p:cNvSpPr txBox="1"/>
          <p:nvPr/>
        </p:nvSpPr>
        <p:spPr>
          <a:xfrm>
            <a:off x="63546" y="6433487"/>
            <a:ext cx="2060818" cy="369332"/>
          </a:xfrm>
          <a:prstGeom prst="rect">
            <a:avLst/>
          </a:prstGeom>
          <a:noFill/>
          <a:ln w="28575">
            <a:solidFill>
              <a:srgbClr val="00B0F0"/>
            </a:solidFill>
          </a:ln>
        </p:spPr>
        <p:txBody>
          <a:bodyPr wrap="square" rtlCol="0">
            <a:spAutoFit/>
          </a:bodyPr>
          <a:lstStyle/>
          <a:p>
            <a:pPr algn="r"/>
            <a:r>
              <a:rPr lang="it-IT" b="1" dirty="0">
                <a:solidFill>
                  <a:srgbClr val="00B0F0"/>
                </a:solidFill>
              </a:rPr>
              <a:t>GTBWGSL 426 Rev1</a:t>
            </a:r>
          </a:p>
        </p:txBody>
      </p:sp>
      <p:sp>
        <p:nvSpPr>
          <p:cNvPr id="22" name="Rechteck 21">
            <a:extLst>
              <a:ext uri="{FF2B5EF4-FFF2-40B4-BE49-F238E27FC236}">
                <a16:creationId xmlns:a16="http://schemas.microsoft.com/office/drawing/2014/main" id="{BF4A719E-4C6D-45E2-BDC2-02E679505C3B}"/>
              </a:ext>
            </a:extLst>
          </p:cNvPr>
          <p:cNvSpPr/>
          <p:nvPr/>
        </p:nvSpPr>
        <p:spPr>
          <a:xfrm>
            <a:off x="4565471" y="116165"/>
            <a:ext cx="442758" cy="646331"/>
          </a:xfrm>
          <a:prstGeom prst="rect">
            <a:avLst/>
          </a:prstGeom>
          <a:noFill/>
        </p:spPr>
        <p:txBody>
          <a:bodyPr wrap="square" lIns="91440" tIns="45720" rIns="91440" bIns="45720">
            <a:spAutoFit/>
          </a:bodyPr>
          <a:lstStyle/>
          <a:p>
            <a:pPr algn="ctr"/>
            <a:r>
              <a:rPr lang="en-GB" sz="3600" b="1" spc="50" dirty="0">
                <a:ln w="19050" cmpd="sng">
                  <a:solidFill>
                    <a:schemeClr val="accent1">
                      <a:lumMod val="50000"/>
                    </a:schemeClr>
                  </a:solidFill>
                  <a:prstDash val="solid"/>
                </a:ln>
                <a:solidFill>
                  <a:srgbClr val="92D050"/>
                </a:solidFill>
                <a:effectLst>
                  <a:glow rad="38100">
                    <a:schemeClr val="accent1">
                      <a:alpha val="40000"/>
                    </a:schemeClr>
                  </a:glo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684169407"/>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2179</Words>
  <Application>Microsoft Office PowerPoint</Application>
  <PresentationFormat>Widescreen</PresentationFormat>
  <Paragraphs>1095</Paragraphs>
  <Slides>16</Slides>
  <Notes>0</Notes>
  <HiddenSlides>0</HiddenSlides>
  <MMClips>0</MMClips>
  <ScaleCrop>false</ScaleCrop>
  <HeadingPairs>
    <vt:vector size="8" baseType="variant">
      <vt:variant>
        <vt:lpstr>Caratteri utilizzati</vt:lpstr>
      </vt:variant>
      <vt:variant>
        <vt:i4>4</vt:i4>
      </vt:variant>
      <vt:variant>
        <vt:lpstr>Tema</vt:lpstr>
      </vt:variant>
      <vt:variant>
        <vt:i4>1</vt:i4>
      </vt:variant>
      <vt:variant>
        <vt:lpstr>Server OLE incorporati</vt:lpstr>
      </vt:variant>
      <vt:variant>
        <vt:i4>1</vt:i4>
      </vt:variant>
      <vt:variant>
        <vt:lpstr>Titoli diapositive</vt:lpstr>
      </vt:variant>
      <vt:variant>
        <vt:i4>16</vt:i4>
      </vt:variant>
    </vt:vector>
  </HeadingPairs>
  <TitlesOfParts>
    <vt:vector size="22" baseType="lpstr">
      <vt:lpstr>Arial</vt:lpstr>
      <vt:lpstr>Calibri</vt:lpstr>
      <vt:lpstr>Calibri Light</vt:lpstr>
      <vt:lpstr>Times New Roman</vt:lpstr>
      <vt:lpstr>Office</vt:lpstr>
      <vt:lpstr>Equation.3</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Chairman WG SL</Manager>
  <Company>c/o odelo GmbH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Re-arrangement of §5</dc:title>
  <dc:creator>Lukas Schwenkschuster</dc:creator>
  <cp:lastModifiedBy>Davide Puglisi</cp:lastModifiedBy>
  <cp:revision>107</cp:revision>
  <dcterms:created xsi:type="dcterms:W3CDTF">2019-02-13T12:24:26Z</dcterms:created>
  <dcterms:modified xsi:type="dcterms:W3CDTF">2019-05-20T14:46:47Z</dcterms:modified>
</cp:coreProperties>
</file>