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9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095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791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63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99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89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68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88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13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95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11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490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E08B5-7518-4261-96FA-B4EC9AA32CB6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A86A1-0196-4AC7-ACBE-A2577DAF105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38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30513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think-cell Folie" r:id="rId4" imgW="338" imgH="337" progId="TCLayout.ActiveDocument.1">
                  <p:embed/>
                </p:oleObj>
              </mc:Choice>
              <mc:Fallback>
                <p:oleObj name="think-cell Folie" r:id="rId4" imgW="338" imgH="33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b="43403"/>
          <a:stretch/>
        </p:blipFill>
        <p:spPr>
          <a:xfrm>
            <a:off x="1897370" y="2134738"/>
            <a:ext cx="6124575" cy="8948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0888" y="3103875"/>
            <a:ext cx="992032" cy="57442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20280000">
            <a:off x="4526513" y="3152814"/>
            <a:ext cx="177553" cy="532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8832" y="3103875"/>
            <a:ext cx="992032" cy="5744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0158" y="3103875"/>
            <a:ext cx="992032" cy="57442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822087" y="3329975"/>
            <a:ext cx="177553" cy="53266"/>
          </a:xfrm>
          <a:prstGeom prst="ellipse">
            <a:avLst/>
          </a:prstGeom>
          <a:solidFill>
            <a:srgbClr val="1E49FE"/>
          </a:solidFill>
          <a:ln>
            <a:solidFill>
              <a:srgbClr val="1E49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20280000">
            <a:off x="6705676" y="3130383"/>
            <a:ext cx="177553" cy="5326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89695" y="1256270"/>
            <a:ext cx="11225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Declared scope of the alternative method is certified based on design types (aerodynamic body shapes like Sedan, SUV…). Depending on a shape the certification could be done for multiple parts but with at least 3 cases including base vehicle (vehicle A). This definition leads to a multiple of 2 </a:t>
            </a:r>
            <a:r>
              <a:rPr lang="en-GB" sz="1400" b="1" dirty="0"/>
              <a:t>D</a:t>
            </a:r>
            <a:r>
              <a:rPr lang="en-GB" sz="1400" b="1" dirty="0" smtClean="0"/>
              <a:t>eltas. 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02324" y="214834"/>
            <a:ext cx="108647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3.2.3.2.2.3.2.    Alternative </a:t>
            </a:r>
            <a:r>
              <a:rPr lang="en-GB" sz="1400" dirty="0"/>
              <a:t>method for determination of aerodynamic influence of optional equipment</a:t>
            </a:r>
          </a:p>
          <a:p>
            <a:r>
              <a:rPr lang="en-GB" sz="1400" dirty="0"/>
              <a:t>At the request </a:t>
            </a:r>
            <a:r>
              <a:rPr lang="en-GB" sz="1400" dirty="0" smtClean="0"/>
              <a:t>……</a:t>
            </a:r>
            <a:endParaRPr lang="en-GB" sz="1400" dirty="0"/>
          </a:p>
          <a:p>
            <a:r>
              <a:rPr lang="en-GB" sz="1400" dirty="0" smtClean="0"/>
              <a:t>(c)  </a:t>
            </a:r>
            <a:r>
              <a:rPr lang="en-US" sz="1400" i="1" dirty="0" smtClean="0"/>
              <a:t>The </a:t>
            </a:r>
            <a:r>
              <a:rPr lang="en-US" sz="1400" i="1" dirty="0"/>
              <a:t>alternative method shall fulfil an accuracy for </a:t>
            </a:r>
            <a:r>
              <a:rPr lang="en-US" altLang="ja-JP" sz="1400" i="1" dirty="0"/>
              <a:t>Δ</a:t>
            </a:r>
            <a:r>
              <a:rPr lang="en-US" sz="1400" i="1" dirty="0"/>
              <a:t>(</a:t>
            </a:r>
            <a:r>
              <a:rPr lang="en-US" sz="1400" i="1" dirty="0" err="1"/>
              <a:t>C</a:t>
            </a:r>
            <a:r>
              <a:rPr lang="en-US" sz="1400" i="1" baseline="-25000" dirty="0" err="1"/>
              <a:t>D</a:t>
            </a:r>
            <a:r>
              <a:rPr lang="en-US" altLang="ja-JP" sz="1400" i="1" dirty="0" err="1"/>
              <a:t>×</a:t>
            </a:r>
            <a:r>
              <a:rPr lang="en-US" sz="1400" i="1" dirty="0" err="1"/>
              <a:t>A</a:t>
            </a:r>
            <a:r>
              <a:rPr lang="en-US" sz="1400" i="1" baseline="-25000" dirty="0" err="1"/>
              <a:t>f</a:t>
            </a:r>
            <a:r>
              <a:rPr lang="en-US" sz="1400" i="1" dirty="0"/>
              <a:t>) of </a:t>
            </a:r>
            <a:r>
              <a:rPr lang="en-US" altLang="ja-JP" sz="1400" i="1" dirty="0"/>
              <a:t>±</a:t>
            </a:r>
            <a:r>
              <a:rPr lang="en-US" sz="1400" i="1" dirty="0"/>
              <a:t>0.015 m</a:t>
            </a:r>
            <a:r>
              <a:rPr lang="en-US" altLang="ja-JP" sz="1400" i="1" dirty="0"/>
              <a:t>²</a:t>
            </a:r>
            <a:r>
              <a:rPr lang="en-US" sz="1400" i="1" dirty="0"/>
              <a:t>. In the case that the simulation method is used, the accuracy of CFD method shall be validated by at least 3 cases including baseline per types of parts and at least a total of </a:t>
            </a:r>
            <a:r>
              <a:rPr lang="en-US" sz="1400" b="1" i="1" dirty="0" smtClean="0"/>
              <a:t>X</a:t>
            </a:r>
            <a:r>
              <a:rPr lang="en-US" sz="1400" i="1" dirty="0" smtClean="0"/>
              <a:t> </a:t>
            </a:r>
            <a:r>
              <a:rPr lang="en-US" sz="1400" i="1" strike="sngStrike" dirty="0"/>
              <a:t>cases</a:t>
            </a:r>
            <a:r>
              <a:rPr lang="en-US" sz="1400" i="1" dirty="0"/>
              <a:t> deltas.</a:t>
            </a:r>
            <a:endParaRPr lang="en-GB" sz="1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2752627" y="1871954"/>
            <a:ext cx="2055043" cy="1812147"/>
            <a:chOff x="2752627" y="3287753"/>
            <a:chExt cx="2055043" cy="1812147"/>
          </a:xfrm>
        </p:grpSpPr>
        <p:sp>
          <p:nvSpPr>
            <p:cNvPr id="13" name="Freeform 12"/>
            <p:cNvSpPr/>
            <p:nvPr/>
          </p:nvSpPr>
          <p:spPr>
            <a:xfrm>
              <a:off x="2752627" y="3535051"/>
              <a:ext cx="2055043" cy="1564849"/>
            </a:xfrm>
            <a:custGeom>
              <a:avLst/>
              <a:gdLst>
                <a:gd name="connsiteX0" fmla="*/ 0 w 2055043"/>
                <a:gd name="connsiteY0" fmla="*/ 75414 h 1564849"/>
                <a:gd name="connsiteX1" fmla="*/ 0 w 2055043"/>
                <a:gd name="connsiteY1" fmla="*/ 952107 h 1564849"/>
                <a:gd name="connsiteX2" fmla="*/ 961534 w 2055043"/>
                <a:gd name="connsiteY2" fmla="*/ 952107 h 1564849"/>
                <a:gd name="connsiteX3" fmla="*/ 961534 w 2055043"/>
                <a:gd name="connsiteY3" fmla="*/ 1564849 h 1564849"/>
                <a:gd name="connsiteX4" fmla="*/ 2055043 w 2055043"/>
                <a:gd name="connsiteY4" fmla="*/ 1564849 h 1564849"/>
                <a:gd name="connsiteX5" fmla="*/ 2055043 w 2055043"/>
                <a:gd name="connsiteY5" fmla="*/ 0 h 1564849"/>
                <a:gd name="connsiteX6" fmla="*/ 0 w 2055043"/>
                <a:gd name="connsiteY6" fmla="*/ 0 h 1564849"/>
                <a:gd name="connsiteX7" fmla="*/ 0 w 2055043"/>
                <a:gd name="connsiteY7" fmla="*/ 160256 h 156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55043" h="1564849">
                  <a:moveTo>
                    <a:pt x="0" y="75414"/>
                  </a:moveTo>
                  <a:lnTo>
                    <a:pt x="0" y="952107"/>
                  </a:lnTo>
                  <a:lnTo>
                    <a:pt x="961534" y="952107"/>
                  </a:lnTo>
                  <a:lnTo>
                    <a:pt x="961534" y="1564849"/>
                  </a:lnTo>
                  <a:lnTo>
                    <a:pt x="2055043" y="1564849"/>
                  </a:lnTo>
                  <a:lnTo>
                    <a:pt x="2055043" y="0"/>
                  </a:lnTo>
                  <a:lnTo>
                    <a:pt x="0" y="0"/>
                  </a:lnTo>
                  <a:lnTo>
                    <a:pt x="0" y="160256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70216" y="3287753"/>
              <a:ext cx="13516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</a:rPr>
                <a:t>3 cases including base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Right Arrow 17"/>
          <p:cNvSpPr/>
          <p:nvPr/>
        </p:nvSpPr>
        <p:spPr>
          <a:xfrm>
            <a:off x="7400041" y="2826263"/>
            <a:ext cx="537328" cy="411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8021945" y="2621644"/>
            <a:ext cx="3886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To certify the usage of CFD for </a:t>
            </a:r>
            <a:r>
              <a:rPr lang="en-GB" sz="1400" dirty="0" smtClean="0"/>
              <a:t>3 </a:t>
            </a:r>
            <a:r>
              <a:rPr lang="en-GB" sz="1400" dirty="0" smtClean="0"/>
              <a:t>different types of parts (</a:t>
            </a:r>
            <a:r>
              <a:rPr lang="en-GB" sz="1400" dirty="0" err="1" smtClean="0"/>
              <a:t>a,b,c</a:t>
            </a:r>
            <a:r>
              <a:rPr lang="en-GB" sz="1400" dirty="0" smtClean="0"/>
              <a:t>) a </a:t>
            </a:r>
            <a:r>
              <a:rPr lang="en-GB" sz="1400" dirty="0" smtClean="0"/>
              <a:t>minimum of 6 Deltas is necessary</a:t>
            </a:r>
          </a:p>
          <a:p>
            <a:r>
              <a:rPr lang="en-GB" sz="1600" b="1" dirty="0" smtClean="0"/>
              <a:t>Demonstration of equivalency is successful</a:t>
            </a:r>
            <a:endParaRPr lang="en-GB" sz="1600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2750501" y="1872136"/>
            <a:ext cx="4065522" cy="1814190"/>
            <a:chOff x="2750501" y="3287935"/>
            <a:chExt cx="4065522" cy="1814190"/>
          </a:xfrm>
        </p:grpSpPr>
        <p:grpSp>
          <p:nvGrpSpPr>
            <p:cNvPr id="20" name="Group 19"/>
            <p:cNvGrpSpPr/>
            <p:nvPr/>
          </p:nvGrpSpPr>
          <p:grpSpPr>
            <a:xfrm>
              <a:off x="2750501" y="3287935"/>
              <a:ext cx="4065522" cy="1814190"/>
              <a:chOff x="2752627" y="3285710"/>
              <a:chExt cx="2459621" cy="1814190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2752627" y="3535051"/>
                <a:ext cx="2055043" cy="1564849"/>
              </a:xfrm>
              <a:custGeom>
                <a:avLst/>
                <a:gdLst>
                  <a:gd name="connsiteX0" fmla="*/ 0 w 2055043"/>
                  <a:gd name="connsiteY0" fmla="*/ 75414 h 1564849"/>
                  <a:gd name="connsiteX1" fmla="*/ 0 w 2055043"/>
                  <a:gd name="connsiteY1" fmla="*/ 952107 h 1564849"/>
                  <a:gd name="connsiteX2" fmla="*/ 961534 w 2055043"/>
                  <a:gd name="connsiteY2" fmla="*/ 952107 h 1564849"/>
                  <a:gd name="connsiteX3" fmla="*/ 961534 w 2055043"/>
                  <a:gd name="connsiteY3" fmla="*/ 1564849 h 1564849"/>
                  <a:gd name="connsiteX4" fmla="*/ 2055043 w 2055043"/>
                  <a:gd name="connsiteY4" fmla="*/ 1564849 h 1564849"/>
                  <a:gd name="connsiteX5" fmla="*/ 2055043 w 2055043"/>
                  <a:gd name="connsiteY5" fmla="*/ 0 h 1564849"/>
                  <a:gd name="connsiteX6" fmla="*/ 0 w 2055043"/>
                  <a:gd name="connsiteY6" fmla="*/ 0 h 1564849"/>
                  <a:gd name="connsiteX7" fmla="*/ 0 w 2055043"/>
                  <a:gd name="connsiteY7" fmla="*/ 160256 h 1564849"/>
                  <a:gd name="connsiteX0" fmla="*/ 0 w 2055043"/>
                  <a:gd name="connsiteY0" fmla="*/ 75414 h 1564849"/>
                  <a:gd name="connsiteX1" fmla="*/ 0 w 2055043"/>
                  <a:gd name="connsiteY1" fmla="*/ 952107 h 1564849"/>
                  <a:gd name="connsiteX2" fmla="*/ 586144 w 2055043"/>
                  <a:gd name="connsiteY2" fmla="*/ 941221 h 1564849"/>
                  <a:gd name="connsiteX3" fmla="*/ 961534 w 2055043"/>
                  <a:gd name="connsiteY3" fmla="*/ 1564849 h 1564849"/>
                  <a:gd name="connsiteX4" fmla="*/ 2055043 w 2055043"/>
                  <a:gd name="connsiteY4" fmla="*/ 1564849 h 1564849"/>
                  <a:gd name="connsiteX5" fmla="*/ 2055043 w 2055043"/>
                  <a:gd name="connsiteY5" fmla="*/ 0 h 1564849"/>
                  <a:gd name="connsiteX6" fmla="*/ 0 w 2055043"/>
                  <a:gd name="connsiteY6" fmla="*/ 0 h 1564849"/>
                  <a:gd name="connsiteX7" fmla="*/ 0 w 2055043"/>
                  <a:gd name="connsiteY7" fmla="*/ 160256 h 1564849"/>
                  <a:gd name="connsiteX0" fmla="*/ 0 w 2055043"/>
                  <a:gd name="connsiteY0" fmla="*/ 75414 h 1564849"/>
                  <a:gd name="connsiteX1" fmla="*/ 0 w 2055043"/>
                  <a:gd name="connsiteY1" fmla="*/ 952107 h 1564849"/>
                  <a:gd name="connsiteX2" fmla="*/ 586144 w 2055043"/>
                  <a:gd name="connsiteY2" fmla="*/ 941221 h 1564849"/>
                  <a:gd name="connsiteX3" fmla="*/ 599314 w 2055043"/>
                  <a:gd name="connsiteY3" fmla="*/ 1564849 h 1564849"/>
                  <a:gd name="connsiteX4" fmla="*/ 2055043 w 2055043"/>
                  <a:gd name="connsiteY4" fmla="*/ 1564849 h 1564849"/>
                  <a:gd name="connsiteX5" fmla="*/ 2055043 w 2055043"/>
                  <a:gd name="connsiteY5" fmla="*/ 0 h 1564849"/>
                  <a:gd name="connsiteX6" fmla="*/ 0 w 2055043"/>
                  <a:gd name="connsiteY6" fmla="*/ 0 h 1564849"/>
                  <a:gd name="connsiteX7" fmla="*/ 0 w 2055043"/>
                  <a:gd name="connsiteY7" fmla="*/ 160256 h 1564849"/>
                  <a:gd name="connsiteX0" fmla="*/ 0 w 2055043"/>
                  <a:gd name="connsiteY0" fmla="*/ 75414 h 1564849"/>
                  <a:gd name="connsiteX1" fmla="*/ 0 w 2055043"/>
                  <a:gd name="connsiteY1" fmla="*/ 952107 h 1564849"/>
                  <a:gd name="connsiteX2" fmla="*/ 586144 w 2055043"/>
                  <a:gd name="connsiteY2" fmla="*/ 941221 h 1564849"/>
                  <a:gd name="connsiteX3" fmla="*/ 579556 w 2055043"/>
                  <a:gd name="connsiteY3" fmla="*/ 1564849 h 1564849"/>
                  <a:gd name="connsiteX4" fmla="*/ 2055043 w 2055043"/>
                  <a:gd name="connsiteY4" fmla="*/ 1564849 h 1564849"/>
                  <a:gd name="connsiteX5" fmla="*/ 2055043 w 2055043"/>
                  <a:gd name="connsiteY5" fmla="*/ 0 h 1564849"/>
                  <a:gd name="connsiteX6" fmla="*/ 0 w 2055043"/>
                  <a:gd name="connsiteY6" fmla="*/ 0 h 1564849"/>
                  <a:gd name="connsiteX7" fmla="*/ 0 w 2055043"/>
                  <a:gd name="connsiteY7" fmla="*/ 160256 h 1564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55043" h="1564849">
                    <a:moveTo>
                      <a:pt x="0" y="75414"/>
                    </a:moveTo>
                    <a:lnTo>
                      <a:pt x="0" y="952107"/>
                    </a:lnTo>
                    <a:lnTo>
                      <a:pt x="586144" y="941221"/>
                    </a:lnTo>
                    <a:lnTo>
                      <a:pt x="579556" y="1564849"/>
                    </a:lnTo>
                    <a:lnTo>
                      <a:pt x="2055043" y="1564849"/>
                    </a:lnTo>
                    <a:lnTo>
                      <a:pt x="2055043" y="0"/>
                    </a:lnTo>
                    <a:lnTo>
                      <a:pt x="0" y="0"/>
                    </a:lnTo>
                    <a:lnTo>
                      <a:pt x="0" y="160256"/>
                    </a:lnTo>
                  </a:path>
                </a:pathLst>
              </a:custGeom>
              <a:noFill/>
              <a:ln w="28575">
                <a:solidFill>
                  <a:srgbClr val="1E49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1E49FE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60596" y="3285710"/>
                <a:ext cx="135165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1E49FE"/>
                    </a:solidFill>
                  </a:rPr>
                  <a:t>3 cases including base</a:t>
                </a:r>
                <a:endParaRPr lang="en-GB" sz="1000" b="1" dirty="0">
                  <a:solidFill>
                    <a:srgbClr val="1E49FE"/>
                  </a:solidFill>
                </a:endParaRPr>
              </a:p>
            </p:txBody>
          </p:sp>
        </p:grpSp>
        <p:sp>
          <p:nvSpPr>
            <p:cNvPr id="26" name="Rectangle 25"/>
            <p:cNvSpPr/>
            <p:nvPr/>
          </p:nvSpPr>
          <p:spPr>
            <a:xfrm>
              <a:off x="3798442" y="3570514"/>
              <a:ext cx="1120390" cy="15094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747472" y="1869708"/>
            <a:ext cx="5923832" cy="1816846"/>
            <a:chOff x="2766121" y="3285279"/>
            <a:chExt cx="5923832" cy="1816846"/>
          </a:xfrm>
        </p:grpSpPr>
        <p:grpSp>
          <p:nvGrpSpPr>
            <p:cNvPr id="23" name="Group 22"/>
            <p:cNvGrpSpPr/>
            <p:nvPr/>
          </p:nvGrpSpPr>
          <p:grpSpPr>
            <a:xfrm>
              <a:off x="2766121" y="3285279"/>
              <a:ext cx="5923832" cy="1816846"/>
              <a:chOff x="2752627" y="3283054"/>
              <a:chExt cx="2814040" cy="1816846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752627" y="3535051"/>
                <a:ext cx="2055043" cy="1564849"/>
              </a:xfrm>
              <a:custGeom>
                <a:avLst/>
                <a:gdLst>
                  <a:gd name="connsiteX0" fmla="*/ 0 w 2055043"/>
                  <a:gd name="connsiteY0" fmla="*/ 75414 h 1564849"/>
                  <a:gd name="connsiteX1" fmla="*/ 0 w 2055043"/>
                  <a:gd name="connsiteY1" fmla="*/ 952107 h 1564849"/>
                  <a:gd name="connsiteX2" fmla="*/ 961534 w 2055043"/>
                  <a:gd name="connsiteY2" fmla="*/ 952107 h 1564849"/>
                  <a:gd name="connsiteX3" fmla="*/ 961534 w 2055043"/>
                  <a:gd name="connsiteY3" fmla="*/ 1564849 h 1564849"/>
                  <a:gd name="connsiteX4" fmla="*/ 2055043 w 2055043"/>
                  <a:gd name="connsiteY4" fmla="*/ 1564849 h 1564849"/>
                  <a:gd name="connsiteX5" fmla="*/ 2055043 w 2055043"/>
                  <a:gd name="connsiteY5" fmla="*/ 0 h 1564849"/>
                  <a:gd name="connsiteX6" fmla="*/ 0 w 2055043"/>
                  <a:gd name="connsiteY6" fmla="*/ 0 h 1564849"/>
                  <a:gd name="connsiteX7" fmla="*/ 0 w 2055043"/>
                  <a:gd name="connsiteY7" fmla="*/ 160256 h 1564849"/>
                  <a:gd name="connsiteX0" fmla="*/ 0 w 2055043"/>
                  <a:gd name="connsiteY0" fmla="*/ 75414 h 1564849"/>
                  <a:gd name="connsiteX1" fmla="*/ 0 w 2055043"/>
                  <a:gd name="connsiteY1" fmla="*/ 952107 h 1564849"/>
                  <a:gd name="connsiteX2" fmla="*/ 454764 w 2055043"/>
                  <a:gd name="connsiteY2" fmla="*/ 945757 h 1564849"/>
                  <a:gd name="connsiteX3" fmla="*/ 961534 w 2055043"/>
                  <a:gd name="connsiteY3" fmla="*/ 1564849 h 1564849"/>
                  <a:gd name="connsiteX4" fmla="*/ 2055043 w 2055043"/>
                  <a:gd name="connsiteY4" fmla="*/ 1564849 h 1564849"/>
                  <a:gd name="connsiteX5" fmla="*/ 2055043 w 2055043"/>
                  <a:gd name="connsiteY5" fmla="*/ 0 h 1564849"/>
                  <a:gd name="connsiteX6" fmla="*/ 0 w 2055043"/>
                  <a:gd name="connsiteY6" fmla="*/ 0 h 1564849"/>
                  <a:gd name="connsiteX7" fmla="*/ 0 w 2055043"/>
                  <a:gd name="connsiteY7" fmla="*/ 160256 h 1564849"/>
                  <a:gd name="connsiteX0" fmla="*/ 0 w 2055043"/>
                  <a:gd name="connsiteY0" fmla="*/ 75414 h 1564849"/>
                  <a:gd name="connsiteX1" fmla="*/ 0 w 2055043"/>
                  <a:gd name="connsiteY1" fmla="*/ 952107 h 1564849"/>
                  <a:gd name="connsiteX2" fmla="*/ 454764 w 2055043"/>
                  <a:gd name="connsiteY2" fmla="*/ 945757 h 1564849"/>
                  <a:gd name="connsiteX3" fmla="*/ 454764 w 2055043"/>
                  <a:gd name="connsiteY3" fmla="*/ 1539449 h 1564849"/>
                  <a:gd name="connsiteX4" fmla="*/ 2055043 w 2055043"/>
                  <a:gd name="connsiteY4" fmla="*/ 1564849 h 1564849"/>
                  <a:gd name="connsiteX5" fmla="*/ 2055043 w 2055043"/>
                  <a:gd name="connsiteY5" fmla="*/ 0 h 1564849"/>
                  <a:gd name="connsiteX6" fmla="*/ 0 w 2055043"/>
                  <a:gd name="connsiteY6" fmla="*/ 0 h 1564849"/>
                  <a:gd name="connsiteX7" fmla="*/ 0 w 2055043"/>
                  <a:gd name="connsiteY7" fmla="*/ 160256 h 1564849"/>
                  <a:gd name="connsiteX0" fmla="*/ 0 w 2055043"/>
                  <a:gd name="connsiteY0" fmla="*/ 75414 h 1564849"/>
                  <a:gd name="connsiteX1" fmla="*/ 0 w 2055043"/>
                  <a:gd name="connsiteY1" fmla="*/ 952107 h 1564849"/>
                  <a:gd name="connsiteX2" fmla="*/ 454764 w 2055043"/>
                  <a:gd name="connsiteY2" fmla="*/ 945757 h 1564849"/>
                  <a:gd name="connsiteX3" fmla="*/ 454764 w 2055043"/>
                  <a:gd name="connsiteY3" fmla="*/ 1564849 h 1564849"/>
                  <a:gd name="connsiteX4" fmla="*/ 2055043 w 2055043"/>
                  <a:gd name="connsiteY4" fmla="*/ 1564849 h 1564849"/>
                  <a:gd name="connsiteX5" fmla="*/ 2055043 w 2055043"/>
                  <a:gd name="connsiteY5" fmla="*/ 0 h 1564849"/>
                  <a:gd name="connsiteX6" fmla="*/ 0 w 2055043"/>
                  <a:gd name="connsiteY6" fmla="*/ 0 h 1564849"/>
                  <a:gd name="connsiteX7" fmla="*/ 0 w 2055043"/>
                  <a:gd name="connsiteY7" fmla="*/ 160256 h 1564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55043" h="1564849">
                    <a:moveTo>
                      <a:pt x="0" y="75414"/>
                    </a:moveTo>
                    <a:lnTo>
                      <a:pt x="0" y="952107"/>
                    </a:lnTo>
                    <a:lnTo>
                      <a:pt x="454764" y="945757"/>
                    </a:lnTo>
                    <a:lnTo>
                      <a:pt x="454764" y="1564849"/>
                    </a:lnTo>
                    <a:lnTo>
                      <a:pt x="2055043" y="1564849"/>
                    </a:lnTo>
                    <a:lnTo>
                      <a:pt x="2055043" y="0"/>
                    </a:lnTo>
                    <a:lnTo>
                      <a:pt x="0" y="0"/>
                    </a:lnTo>
                    <a:lnTo>
                      <a:pt x="0" y="160256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0B05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215015" y="3283054"/>
                <a:ext cx="135165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00B050"/>
                    </a:solidFill>
                  </a:rPr>
                  <a:t>3 cases including base</a:t>
                </a:r>
                <a:endParaRPr lang="en-GB" sz="1000" b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3821236" y="3557360"/>
              <a:ext cx="2382313" cy="15216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4" name="Right Arrow 73"/>
          <p:cNvSpPr/>
          <p:nvPr/>
        </p:nvSpPr>
        <p:spPr>
          <a:xfrm>
            <a:off x="7573622" y="5870186"/>
            <a:ext cx="537328" cy="411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8110950" y="5912162"/>
            <a:ext cx="3886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Demonstration of equivalency is successful</a:t>
            </a:r>
            <a:endParaRPr lang="en-GB" sz="1600" b="1" dirty="0"/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4096" y="5552974"/>
            <a:ext cx="848887" cy="487335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7768" y="5552976"/>
            <a:ext cx="832828" cy="478116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40405" y="5579872"/>
            <a:ext cx="832828" cy="478116"/>
          </a:xfrm>
          <a:prstGeom prst="rect">
            <a:avLst/>
          </a:prstGeom>
        </p:spPr>
      </p:pic>
      <p:pic>
        <p:nvPicPr>
          <p:cNvPr id="47" name="Grafik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0643" y="5561935"/>
            <a:ext cx="832828" cy="478116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68799" y="6180509"/>
            <a:ext cx="848887" cy="487335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31436" y="6207405"/>
            <a:ext cx="848887" cy="487335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1674" y="6189468"/>
            <a:ext cx="848887" cy="487335"/>
          </a:xfrm>
          <a:prstGeom prst="rect">
            <a:avLst/>
          </a:prstGeom>
        </p:spPr>
      </p:pic>
      <p:sp>
        <p:nvSpPr>
          <p:cNvPr id="62" name="Oval 55"/>
          <p:cNvSpPr/>
          <p:nvPr/>
        </p:nvSpPr>
        <p:spPr>
          <a:xfrm>
            <a:off x="4619412" y="6182479"/>
            <a:ext cx="177553" cy="532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3" name="Group 72"/>
          <p:cNvGrpSpPr/>
          <p:nvPr/>
        </p:nvGrpSpPr>
        <p:grpSpPr>
          <a:xfrm>
            <a:off x="389694" y="3907493"/>
            <a:ext cx="10473179" cy="1091856"/>
            <a:chOff x="389694" y="4033003"/>
            <a:chExt cx="10473179" cy="1091856"/>
          </a:xfrm>
        </p:grpSpPr>
        <p:sp>
          <p:nvSpPr>
            <p:cNvPr id="31" name="TextBox 30"/>
            <p:cNvSpPr txBox="1"/>
            <p:nvPr/>
          </p:nvSpPr>
          <p:spPr>
            <a:xfrm>
              <a:off x="389694" y="4033003"/>
              <a:ext cx="104731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That validation can also be used for vehicle B as long as it belongs to the same design type (Sedan, Hatchback, SUV, …)</a:t>
              </a:r>
              <a:endParaRPr lang="en-GB" sz="1400" b="1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59158" y="4305709"/>
              <a:ext cx="5857875" cy="819150"/>
            </a:xfrm>
            <a:prstGeom prst="rect">
              <a:avLst/>
            </a:prstGeom>
          </p:spPr>
        </p:pic>
      </p:grpSp>
      <p:sp>
        <p:nvSpPr>
          <p:cNvPr id="63" name="Oval 55"/>
          <p:cNvSpPr/>
          <p:nvPr/>
        </p:nvSpPr>
        <p:spPr>
          <a:xfrm rot="20280000">
            <a:off x="4593600" y="5524806"/>
            <a:ext cx="177553" cy="532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4" name="Group 72"/>
          <p:cNvGrpSpPr/>
          <p:nvPr/>
        </p:nvGrpSpPr>
        <p:grpSpPr>
          <a:xfrm>
            <a:off x="402324" y="5091745"/>
            <a:ext cx="10678798" cy="570499"/>
            <a:chOff x="389694" y="4552957"/>
            <a:chExt cx="10473179" cy="379486"/>
          </a:xfrm>
        </p:grpSpPr>
        <p:sp>
          <p:nvSpPr>
            <p:cNvPr id="65" name="TextBox 30"/>
            <p:cNvSpPr txBox="1"/>
            <p:nvPr/>
          </p:nvSpPr>
          <p:spPr>
            <a:xfrm>
              <a:off x="389694" y="4552957"/>
              <a:ext cx="10473179" cy="204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To certify for a different design type the whole set must be re-validated</a:t>
              </a:r>
              <a:endParaRPr lang="en-GB" sz="1400" b="1" dirty="0"/>
            </a:p>
          </p:txBody>
        </p:sp>
        <p:grpSp>
          <p:nvGrpSpPr>
            <p:cNvPr id="76" name="Group 71"/>
            <p:cNvGrpSpPr/>
            <p:nvPr/>
          </p:nvGrpSpPr>
          <p:grpSpPr>
            <a:xfrm>
              <a:off x="3395993" y="4684713"/>
              <a:ext cx="4207444" cy="247730"/>
              <a:chOff x="3277264" y="4682922"/>
              <a:chExt cx="4207444" cy="247730"/>
            </a:xfrm>
          </p:grpSpPr>
          <p:sp>
            <p:nvSpPr>
              <p:cNvPr id="77" name="TextBox 65"/>
              <p:cNvSpPr txBox="1"/>
              <p:nvPr/>
            </p:nvSpPr>
            <p:spPr>
              <a:xfrm>
                <a:off x="3277264" y="4684431"/>
                <a:ext cx="13516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FF0000"/>
                    </a:solidFill>
                  </a:rPr>
                  <a:t>3 cases including base</a:t>
                </a:r>
                <a:endParaRPr lang="en-GB" sz="1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8" name="TextBox 66"/>
              <p:cNvSpPr txBox="1"/>
              <p:nvPr/>
            </p:nvSpPr>
            <p:spPr>
              <a:xfrm>
                <a:off x="4710303" y="4682922"/>
                <a:ext cx="137706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1E49FE"/>
                    </a:solidFill>
                  </a:rPr>
                  <a:t>3 cases including base</a:t>
                </a:r>
                <a:endParaRPr lang="en-GB" sz="1000" b="1" dirty="0">
                  <a:solidFill>
                    <a:srgbClr val="1E49FE"/>
                  </a:solidFill>
                </a:endParaRPr>
              </a:p>
            </p:txBody>
          </p:sp>
          <p:sp>
            <p:nvSpPr>
              <p:cNvPr id="79" name="TextBox 67"/>
              <p:cNvSpPr txBox="1"/>
              <p:nvPr/>
            </p:nvSpPr>
            <p:spPr>
              <a:xfrm>
                <a:off x="6048320" y="4684430"/>
                <a:ext cx="1436388" cy="2462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00B050"/>
                    </a:solidFill>
                  </a:rPr>
                  <a:t>3 cases including base</a:t>
                </a:r>
                <a:endParaRPr lang="en-GB" sz="1000" b="1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80" name="Oval 58"/>
          <p:cNvSpPr/>
          <p:nvPr/>
        </p:nvSpPr>
        <p:spPr>
          <a:xfrm rot="21340377">
            <a:off x="7225579" y="6584379"/>
            <a:ext cx="177553" cy="5326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56"/>
          <p:cNvSpPr/>
          <p:nvPr/>
        </p:nvSpPr>
        <p:spPr>
          <a:xfrm rot="19199779">
            <a:off x="5482280" y="5536170"/>
            <a:ext cx="177553" cy="53266"/>
          </a:xfrm>
          <a:prstGeom prst="ellipse">
            <a:avLst/>
          </a:prstGeom>
          <a:solidFill>
            <a:srgbClr val="1E49FE"/>
          </a:solidFill>
          <a:ln>
            <a:solidFill>
              <a:srgbClr val="1E49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6"/>
          <p:cNvSpPr/>
          <p:nvPr/>
        </p:nvSpPr>
        <p:spPr>
          <a:xfrm rot="20606346">
            <a:off x="5485488" y="6182003"/>
            <a:ext cx="177553" cy="53266"/>
          </a:xfrm>
          <a:prstGeom prst="ellipse">
            <a:avLst/>
          </a:prstGeom>
          <a:solidFill>
            <a:srgbClr val="1E49FE"/>
          </a:solidFill>
          <a:ln>
            <a:solidFill>
              <a:srgbClr val="1E49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8"/>
          <p:cNvSpPr/>
          <p:nvPr/>
        </p:nvSpPr>
        <p:spPr>
          <a:xfrm rot="19965934">
            <a:off x="7220555" y="5918110"/>
            <a:ext cx="177553" cy="5326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1"/>
          <p:cNvSpPr txBox="1"/>
          <p:nvPr/>
        </p:nvSpPr>
        <p:spPr>
          <a:xfrm>
            <a:off x="1972520" y="2747727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(Sedan)</a:t>
            </a:r>
            <a:endParaRPr lang="en-GB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1854183" y="4660802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(Sedan)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7853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/>
      <p:bldP spid="62" grpId="0" animBg="1"/>
      <p:bldP spid="63" grpId="0" animBg="1"/>
      <p:bldP spid="80" grpId="0" animBg="1"/>
      <p:bldP spid="81" grpId="0" animBg="1"/>
      <p:bldP spid="56" grpId="0" animBg="1"/>
      <p:bldP spid="57" grpId="0" animBg="1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Microsoft Office PowerPoint</Application>
  <PresentationFormat>Breitbild</PresentationFormat>
  <Paragraphs>17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Office Theme</vt:lpstr>
      <vt:lpstr>think-cell Folie</vt:lpstr>
      <vt:lpstr>PowerPoint-Präsentation</vt:lpstr>
    </vt:vector>
  </TitlesOfParts>
  <Company>Ford Motor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Glueck, Hans Dieter (Gk.)</dc:creator>
  <cp:lastModifiedBy>Schwarz, Volker VS. (059)</cp:lastModifiedBy>
  <cp:revision>17</cp:revision>
  <dcterms:created xsi:type="dcterms:W3CDTF">2019-09-10T13:56:46Z</dcterms:created>
  <dcterms:modified xsi:type="dcterms:W3CDTF">2019-09-11T15:56:21Z</dcterms:modified>
</cp:coreProperties>
</file>