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17"/>
  </p:notesMasterIdLst>
  <p:handoutMasterIdLst>
    <p:handoutMasterId r:id="rId18"/>
  </p:handoutMasterIdLst>
  <p:sldIdLst>
    <p:sldId id="272" r:id="rId5"/>
    <p:sldId id="277" r:id="rId6"/>
    <p:sldId id="262" r:id="rId7"/>
    <p:sldId id="278" r:id="rId8"/>
    <p:sldId id="281" r:id="rId9"/>
    <p:sldId id="279" r:id="rId10"/>
    <p:sldId id="285" r:id="rId11"/>
    <p:sldId id="283" r:id="rId12"/>
    <p:sldId id="282" r:id="rId13"/>
    <p:sldId id="280" r:id="rId14"/>
    <p:sldId id="284" r:id="rId15"/>
    <p:sldId id="260" r:id="rId16"/>
  </p:sldIdLst>
  <p:sldSz cx="12192000" cy="6858000"/>
  <p:notesSz cx="7099300" cy="10234613"/>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478"/>
    <a:srgbClr val="004896"/>
    <a:srgbClr val="0053A0"/>
    <a:srgbClr val="155396"/>
    <a:srgbClr val="7F7F7F"/>
    <a:srgbClr val="4A6490"/>
    <a:srgbClr val="153771"/>
    <a:srgbClr val="003399"/>
    <a:srgbClr val="333399"/>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3817" autoAdjust="0"/>
  </p:normalViewPr>
  <p:slideViewPr>
    <p:cSldViewPr>
      <p:cViewPr varScale="1">
        <p:scale>
          <a:sx n="119" d="100"/>
          <a:sy n="119" d="100"/>
        </p:scale>
        <p:origin x="132" y="13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45" d="100"/>
          <a:sy n="45" d="100"/>
        </p:scale>
        <p:origin x="2796"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575" cy="511175"/>
          </a:xfrm>
          <a:prstGeom prst="rect">
            <a:avLst/>
          </a:prstGeom>
          <a:noFill/>
          <a:ln>
            <a:noFill/>
          </a:ln>
          <a:effec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p>
        </p:txBody>
      </p:sp>
      <p:sp>
        <p:nvSpPr>
          <p:cNvPr id="13315" name="Rectangle 3"/>
          <p:cNvSpPr>
            <a:spLocks noGrp="1" noChangeArrowheads="1"/>
          </p:cNvSpPr>
          <p:nvPr>
            <p:ph type="dt" sz="quarter" idx="1"/>
          </p:nvPr>
        </p:nvSpPr>
        <p:spPr bwMode="auto">
          <a:xfrm>
            <a:off x="4022725" y="0"/>
            <a:ext cx="3076575" cy="511175"/>
          </a:xfrm>
          <a:prstGeom prst="rect">
            <a:avLst/>
          </a:prstGeom>
          <a:noFill/>
          <a:ln>
            <a:noFill/>
          </a:ln>
          <a:effec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p>
        </p:txBody>
      </p:sp>
      <p:sp>
        <p:nvSpPr>
          <p:cNvPr id="13316" name="Rectangle 4"/>
          <p:cNvSpPr>
            <a:spLocks noGrp="1" noChangeArrowheads="1"/>
          </p:cNvSpPr>
          <p:nvPr>
            <p:ph type="ftr" sz="quarter" idx="2"/>
          </p:nvPr>
        </p:nvSpPr>
        <p:spPr bwMode="auto">
          <a:xfrm>
            <a:off x="0" y="9723438"/>
            <a:ext cx="3076575" cy="511175"/>
          </a:xfrm>
          <a:prstGeom prst="rect">
            <a:avLst/>
          </a:prstGeom>
          <a:noFill/>
          <a:ln>
            <a:noFill/>
          </a:ln>
          <a:effectLst/>
        </p:spPr>
        <p:txBody>
          <a:bodyPr vert="horz" wrap="square" lIns="99048" tIns="49524" rIns="99048" bIns="49524" numCol="1" anchor="b" anchorCtr="0" compatLnSpc="1">
            <a:prstTxWarp prst="textNoShape">
              <a:avLst/>
            </a:prstTxWarp>
          </a:bodyPr>
          <a:lstStyle>
            <a:lvl1pPr defTabSz="990600">
              <a:defRPr sz="1300"/>
            </a:lvl1pPr>
          </a:lstStyle>
          <a:p>
            <a:pPr>
              <a:defRPr/>
            </a:pPr>
            <a:endParaRPr lang="en-US"/>
          </a:p>
        </p:txBody>
      </p:sp>
      <p:sp>
        <p:nvSpPr>
          <p:cNvPr id="13317" name="Rectangle 5"/>
          <p:cNvSpPr>
            <a:spLocks noGrp="1" noChangeArrowheads="1"/>
          </p:cNvSpPr>
          <p:nvPr>
            <p:ph type="sldNum" sz="quarter" idx="3"/>
          </p:nvPr>
        </p:nvSpPr>
        <p:spPr bwMode="auto">
          <a:xfrm>
            <a:off x="4022725" y="9723438"/>
            <a:ext cx="3076575" cy="511175"/>
          </a:xfrm>
          <a:prstGeom prst="rect">
            <a:avLst/>
          </a:prstGeom>
          <a:noFill/>
          <a:ln>
            <a:noFill/>
          </a:ln>
          <a:effectLst/>
        </p:spPr>
        <p:txBody>
          <a:bodyPr vert="horz" wrap="square" lIns="99048" tIns="49524" rIns="99048" bIns="49524" numCol="1" anchor="b" anchorCtr="0" compatLnSpc="1">
            <a:prstTxWarp prst="textNoShape">
              <a:avLst/>
            </a:prstTxWarp>
          </a:bodyPr>
          <a:lstStyle>
            <a:lvl1pPr algn="r" defTabSz="990600">
              <a:defRPr sz="1300"/>
            </a:lvl1pPr>
          </a:lstStyle>
          <a:p>
            <a:fld id="{837CF203-1A17-487D-9E81-0621B2E95774}" type="slidenum">
              <a:rPr lang="en-US"/>
              <a:pPr/>
              <a:t>‹#›</a:t>
            </a:fld>
            <a:endParaRPr lang="en-US"/>
          </a:p>
        </p:txBody>
      </p:sp>
    </p:spTree>
    <p:extLst>
      <p:ext uri="{BB962C8B-B14F-4D97-AF65-F5344CB8AC3E}">
        <p14:creationId xmlns:p14="http://schemas.microsoft.com/office/powerpoint/2010/main" val="32484706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76575" cy="511175"/>
          </a:xfrm>
          <a:prstGeom prst="rect">
            <a:avLst/>
          </a:prstGeom>
          <a:noFill/>
          <a:ln>
            <a:noFill/>
          </a:ln>
          <a:effec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p>
        </p:txBody>
      </p:sp>
      <p:sp>
        <p:nvSpPr>
          <p:cNvPr id="29699" name="Rectangle 3"/>
          <p:cNvSpPr>
            <a:spLocks noGrp="1" noChangeArrowheads="1"/>
          </p:cNvSpPr>
          <p:nvPr>
            <p:ph type="dt" idx="1"/>
          </p:nvPr>
        </p:nvSpPr>
        <p:spPr bwMode="auto">
          <a:xfrm>
            <a:off x="4022725" y="0"/>
            <a:ext cx="3076575" cy="511175"/>
          </a:xfrm>
          <a:prstGeom prst="rect">
            <a:avLst/>
          </a:prstGeom>
          <a:noFill/>
          <a:ln>
            <a:noFill/>
          </a:ln>
          <a:effec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39700" y="768350"/>
            <a:ext cx="6819900" cy="3836988"/>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9701" name="Rectangle 5"/>
          <p:cNvSpPr>
            <a:spLocks noGrp="1" noChangeArrowheads="1"/>
          </p:cNvSpPr>
          <p:nvPr>
            <p:ph type="body" sz="quarter" idx="3"/>
          </p:nvPr>
        </p:nvSpPr>
        <p:spPr bwMode="auto">
          <a:xfrm>
            <a:off x="946150" y="4860925"/>
            <a:ext cx="5207000" cy="4605338"/>
          </a:xfrm>
          <a:prstGeom prst="rect">
            <a:avLst/>
          </a:prstGeom>
          <a:noFill/>
          <a:ln>
            <a:noFill/>
          </a:ln>
          <a:effectLst/>
        </p:spPr>
        <p:txBody>
          <a:bodyPr vert="horz" wrap="square" lIns="99048" tIns="49524" rIns="99048" bIns="4952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9702" name="Rectangle 6"/>
          <p:cNvSpPr>
            <a:spLocks noGrp="1" noChangeArrowheads="1"/>
          </p:cNvSpPr>
          <p:nvPr>
            <p:ph type="ftr" sz="quarter" idx="4"/>
          </p:nvPr>
        </p:nvSpPr>
        <p:spPr bwMode="auto">
          <a:xfrm>
            <a:off x="0" y="9723438"/>
            <a:ext cx="3076575" cy="511175"/>
          </a:xfrm>
          <a:prstGeom prst="rect">
            <a:avLst/>
          </a:prstGeom>
          <a:noFill/>
          <a:ln>
            <a:noFill/>
          </a:ln>
          <a:effectLst/>
        </p:spPr>
        <p:txBody>
          <a:bodyPr vert="horz" wrap="square" lIns="99048" tIns="49524" rIns="99048" bIns="49524" numCol="1" anchor="b" anchorCtr="0" compatLnSpc="1">
            <a:prstTxWarp prst="textNoShape">
              <a:avLst/>
            </a:prstTxWarp>
          </a:bodyPr>
          <a:lstStyle>
            <a:lvl1pPr defTabSz="990600">
              <a:defRPr sz="1300"/>
            </a:lvl1pPr>
          </a:lstStyle>
          <a:p>
            <a:pPr>
              <a:defRPr/>
            </a:pPr>
            <a:endParaRPr lang="en-US"/>
          </a:p>
        </p:txBody>
      </p:sp>
      <p:sp>
        <p:nvSpPr>
          <p:cNvPr id="29703" name="Rectangle 7"/>
          <p:cNvSpPr>
            <a:spLocks noGrp="1" noChangeArrowheads="1"/>
          </p:cNvSpPr>
          <p:nvPr>
            <p:ph type="sldNum" sz="quarter" idx="5"/>
          </p:nvPr>
        </p:nvSpPr>
        <p:spPr bwMode="auto">
          <a:xfrm>
            <a:off x="4022725" y="9723438"/>
            <a:ext cx="3076575" cy="511175"/>
          </a:xfrm>
          <a:prstGeom prst="rect">
            <a:avLst/>
          </a:prstGeom>
          <a:noFill/>
          <a:ln>
            <a:noFill/>
          </a:ln>
          <a:effectLst/>
        </p:spPr>
        <p:txBody>
          <a:bodyPr vert="horz" wrap="square" lIns="99048" tIns="49524" rIns="99048" bIns="49524" numCol="1" anchor="b" anchorCtr="0" compatLnSpc="1">
            <a:prstTxWarp prst="textNoShape">
              <a:avLst/>
            </a:prstTxWarp>
          </a:bodyPr>
          <a:lstStyle>
            <a:lvl1pPr algn="r" defTabSz="990600">
              <a:defRPr sz="1300"/>
            </a:lvl1pPr>
          </a:lstStyle>
          <a:p>
            <a:fld id="{9F24E7D7-114A-4DD9-B220-AE0144D7A9B7}" type="slidenum">
              <a:rPr lang="en-US"/>
              <a:pPr/>
              <a:t>‹#›</a:t>
            </a:fld>
            <a:endParaRPr lang="en-US"/>
          </a:p>
        </p:txBody>
      </p:sp>
    </p:spTree>
    <p:extLst>
      <p:ext uri="{BB962C8B-B14F-4D97-AF65-F5344CB8AC3E}">
        <p14:creationId xmlns:p14="http://schemas.microsoft.com/office/powerpoint/2010/main" val="20195643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s://twitter.com/ACEA_eu" TargetMode="External"/><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hyperlink" Target="https://www.acea.be/" TargetMode="External"/><Relationship Id="rId5" Type="http://schemas.openxmlformats.org/officeDocument/2006/relationships/hyperlink" Target="https://www.linkedin.com/company/acea" TargetMode="External"/><Relationship Id="rId4" Type="http://schemas.openxmlformats.org/officeDocument/2006/relationships/hyperlink" Target="https://www.youtube.com/ACEAeu"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tiff"/><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RMAL slide">
    <p:spTree>
      <p:nvGrpSpPr>
        <p:cNvPr id="1" name=""/>
        <p:cNvGrpSpPr/>
        <p:nvPr/>
      </p:nvGrpSpPr>
      <p:grpSpPr>
        <a:xfrm>
          <a:off x="0" y="0"/>
          <a:ext cx="0" cy="0"/>
          <a:chOff x="0" y="0"/>
          <a:chExt cx="0" cy="0"/>
        </a:xfrm>
      </p:grpSpPr>
      <p:sp>
        <p:nvSpPr>
          <p:cNvPr id="5" name="Rectangle 4"/>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cxnSp>
        <p:nvCxnSpPr>
          <p:cNvPr id="4" name="Straight Connector 3"/>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3"/>
          </p:nvPr>
        </p:nvSpPr>
        <p:spPr/>
        <p:txBody>
          <a:bodyPr/>
          <a:lstStyle/>
          <a:p>
            <a:fld id="{89D2D49A-B678-49DD-A6F9-08A7BB776F50}" type="slidenum">
              <a:rPr lang="en-GB" smtClean="0"/>
              <a:pPr/>
              <a:t>‹#›</a:t>
            </a:fld>
            <a:endParaRPr lang="en-GB" dirty="0"/>
          </a:p>
        </p:txBody>
      </p:sp>
      <p:sp>
        <p:nvSpPr>
          <p:cNvPr id="8" name="Text Placeholder 6"/>
          <p:cNvSpPr>
            <a:spLocks noGrp="1"/>
          </p:cNvSpPr>
          <p:nvPr>
            <p:ph type="body" sz="quarter" idx="14"/>
          </p:nvPr>
        </p:nvSpPr>
        <p:spPr>
          <a:xfrm>
            <a:off x="767408" y="1494892"/>
            <a:ext cx="10729191"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250686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rmal slide two column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6456040" y="1494892"/>
            <a:ext cx="4968552"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33" name="Text Placeholder 6"/>
          <p:cNvSpPr>
            <a:spLocks noGrp="1"/>
          </p:cNvSpPr>
          <p:nvPr>
            <p:ph type="body" sz="quarter" idx="13"/>
          </p:nvPr>
        </p:nvSpPr>
        <p:spPr>
          <a:xfrm>
            <a:off x="767409" y="1494892"/>
            <a:ext cx="4968552"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34" name="Straight Connector 33"/>
          <p:cNvCxnSpPr>
            <a:cxnSpLocks noChangeShapeType="1"/>
          </p:cNvCxnSpPr>
          <p:nvPr userDrawn="1"/>
        </p:nvCxnSpPr>
        <p:spPr bwMode="auto">
          <a:xfrm>
            <a:off x="6096000" y="1628800"/>
            <a:ext cx="0" cy="4608512"/>
          </a:xfrm>
          <a:prstGeom prst="line">
            <a:avLst/>
          </a:prstGeom>
          <a:noFill/>
          <a:ln w="38100">
            <a:gradFill>
              <a:gsLst>
                <a:gs pos="72000">
                  <a:srgbClr val="155396"/>
                </a:gs>
                <a:gs pos="20000">
                  <a:srgbClr val="155396"/>
                </a:gs>
              </a:gsLst>
              <a:lin ang="5400000" scaled="1"/>
            </a:gra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4"/>
          </p:nvPr>
        </p:nvSpPr>
        <p:spPr/>
        <p:txBody>
          <a:bodyPr/>
          <a:lstStyle/>
          <a:p>
            <a:fld id="{89D2D49A-B678-49DD-A6F9-08A7BB776F50}" type="slidenum">
              <a:rPr lang="en-GB" smtClean="0"/>
              <a:pPr/>
              <a:t>‹#›</a:t>
            </a:fld>
            <a:endParaRPr lang="en-GB" dirty="0"/>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2"/>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cxnSp>
        <p:nvCxnSpPr>
          <p:cNvPr id="11" name="Straight Connector 10">
            <a:extLst>
              <a:ext uri="{FF2B5EF4-FFF2-40B4-BE49-F238E27FC236}">
                <a16:creationId xmlns:a16="http://schemas.microsoft.com/office/drawing/2014/main" id="{45B2FA1A-1591-497A-87EB-CC63BCC6DAE7}"/>
              </a:ext>
            </a:extLst>
          </p:cNvPr>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998916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rmal slide with picture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767408" y="1494892"/>
            <a:ext cx="6840760"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Picture Placeholder 4"/>
          <p:cNvSpPr>
            <a:spLocks noGrp="1"/>
          </p:cNvSpPr>
          <p:nvPr>
            <p:ph type="pic" sz="quarter" idx="13"/>
          </p:nvPr>
        </p:nvSpPr>
        <p:spPr>
          <a:xfrm>
            <a:off x="7752184" y="1500076"/>
            <a:ext cx="4175125" cy="2376488"/>
          </a:xfrm>
          <a:prstGeom prst="rect">
            <a:avLst/>
          </a:prstGeom>
          <a:effectLst>
            <a:softEdge rad="31750"/>
          </a:effectLst>
        </p:spPr>
        <p:txBody>
          <a:bodyPr/>
          <a:lstStyle/>
          <a:p>
            <a:r>
              <a:rPr lang="en-US"/>
              <a:t>Click icon to add picture</a:t>
            </a:r>
            <a:endParaRPr lang="en-GB"/>
          </a:p>
        </p:txBody>
      </p:sp>
      <p:sp>
        <p:nvSpPr>
          <p:cNvPr id="11" name="Picture Placeholder 4"/>
          <p:cNvSpPr>
            <a:spLocks noGrp="1"/>
          </p:cNvSpPr>
          <p:nvPr>
            <p:ph type="pic" sz="quarter" idx="14"/>
          </p:nvPr>
        </p:nvSpPr>
        <p:spPr>
          <a:xfrm>
            <a:off x="7752184" y="3932832"/>
            <a:ext cx="4175125" cy="2376488"/>
          </a:xfrm>
          <a:prstGeom prst="rect">
            <a:avLst/>
          </a:prstGeom>
          <a:effectLst>
            <a:softEdge rad="31750"/>
          </a:effectLst>
        </p:spPr>
        <p:txBody>
          <a:bodyPr/>
          <a:lstStyle/>
          <a:p>
            <a:r>
              <a:rPr lang="en-US"/>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a:t>
            </a:fld>
            <a:endParaRPr lang="en-GB" dirty="0"/>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DE754E85-7A03-412A-BDE5-2FA517B0760E}"/>
              </a:ext>
            </a:extLst>
          </p:cNvPr>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12" name="Text Placeholder 2">
            <a:extLst>
              <a:ext uri="{FF2B5EF4-FFF2-40B4-BE49-F238E27FC236}">
                <a16:creationId xmlns:a16="http://schemas.microsoft.com/office/drawing/2014/main" id="{FA2D9763-3A6F-4107-A10D-BC0DFDFCC286}"/>
              </a:ext>
            </a:extLst>
          </p:cNvPr>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spTree>
    <p:extLst>
      <p:ext uri="{BB962C8B-B14F-4D97-AF65-F5344CB8AC3E}">
        <p14:creationId xmlns:p14="http://schemas.microsoft.com/office/powerpoint/2010/main" val="34177297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ormal slide with pictures reversed">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5086548" y="1475632"/>
            <a:ext cx="6840760"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Picture Placeholder 4"/>
          <p:cNvSpPr>
            <a:spLocks noGrp="1"/>
          </p:cNvSpPr>
          <p:nvPr>
            <p:ph type="pic" sz="quarter" idx="13"/>
          </p:nvPr>
        </p:nvSpPr>
        <p:spPr>
          <a:xfrm>
            <a:off x="767408" y="1475632"/>
            <a:ext cx="4175125" cy="2376488"/>
          </a:xfrm>
          <a:prstGeom prst="rect">
            <a:avLst/>
          </a:prstGeom>
          <a:effectLst>
            <a:softEdge rad="31750"/>
          </a:effectLst>
        </p:spPr>
        <p:txBody>
          <a:bodyPr/>
          <a:lstStyle/>
          <a:p>
            <a:r>
              <a:rPr lang="en-US"/>
              <a:t>Click icon to add picture</a:t>
            </a:r>
            <a:endParaRPr lang="en-GB"/>
          </a:p>
        </p:txBody>
      </p:sp>
      <p:sp>
        <p:nvSpPr>
          <p:cNvPr id="11" name="Picture Placeholder 4"/>
          <p:cNvSpPr>
            <a:spLocks noGrp="1"/>
          </p:cNvSpPr>
          <p:nvPr>
            <p:ph type="pic" sz="quarter" idx="14"/>
          </p:nvPr>
        </p:nvSpPr>
        <p:spPr>
          <a:xfrm>
            <a:off x="767408" y="3882846"/>
            <a:ext cx="4175125" cy="2376488"/>
          </a:xfrm>
          <a:prstGeom prst="rect">
            <a:avLst/>
          </a:prstGeom>
          <a:effectLst>
            <a:softEdge rad="31750"/>
          </a:effectLst>
        </p:spPr>
        <p:txBody>
          <a:bodyPr/>
          <a:lstStyle/>
          <a:p>
            <a:r>
              <a:rPr lang="en-US"/>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a:t>
            </a:fld>
            <a:endParaRPr lang="en-GB" dirty="0"/>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D9E08893-9206-4496-9A1C-9C843ACB67A5}"/>
              </a:ext>
            </a:extLst>
          </p:cNvPr>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12" name="Text Placeholder 2">
            <a:extLst>
              <a:ext uri="{FF2B5EF4-FFF2-40B4-BE49-F238E27FC236}">
                <a16:creationId xmlns:a16="http://schemas.microsoft.com/office/drawing/2014/main" id="{BCDDFB03-0241-4CA2-8F1C-715C8B256882}"/>
              </a:ext>
            </a:extLst>
          </p:cNvPr>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spTree>
    <p:extLst>
      <p:ext uri="{BB962C8B-B14F-4D97-AF65-F5344CB8AC3E}">
        <p14:creationId xmlns:p14="http://schemas.microsoft.com/office/powerpoint/2010/main" val="35140875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ormal slide big picture">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767409" y="1479959"/>
            <a:ext cx="4031108" cy="4783702"/>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Content Placeholder 5"/>
          <p:cNvSpPr>
            <a:spLocks noGrp="1"/>
          </p:cNvSpPr>
          <p:nvPr>
            <p:ph sz="quarter" idx="13"/>
          </p:nvPr>
        </p:nvSpPr>
        <p:spPr>
          <a:xfrm>
            <a:off x="4799014" y="1479552"/>
            <a:ext cx="6769100" cy="4784725"/>
          </a:xfrm>
          <a:prstGeom prst="rect">
            <a:avLst/>
          </a:prstGeom>
        </p:spPr>
        <p:txBody>
          <a:bodyPr/>
          <a:lstStyle>
            <a:lvl1pPr marL="0" indent="0">
              <a:buNone/>
              <a:defRPr sz="3000" baseline="0"/>
            </a:lvl1pPr>
          </a:lstStyle>
          <a:p>
            <a:pPr lvl="0"/>
            <a:r>
              <a:rPr lang="en-US"/>
              <a:t>Click to edit Master text styles</a:t>
            </a:r>
          </a:p>
        </p:txBody>
      </p:sp>
      <p:sp>
        <p:nvSpPr>
          <p:cNvPr id="7" name="Slide Number Placeholder 6"/>
          <p:cNvSpPr>
            <a:spLocks noGrp="1"/>
          </p:cNvSpPr>
          <p:nvPr>
            <p:ph type="sldNum" sz="quarter" idx="14"/>
          </p:nvPr>
        </p:nvSpPr>
        <p:spPr/>
        <p:txBody>
          <a:bodyPr/>
          <a:lstStyle/>
          <a:p>
            <a:fld id="{89D2D49A-B678-49DD-A6F9-08A7BB776F50}" type="slidenum">
              <a:rPr lang="en-GB" smtClean="0"/>
              <a:pPr/>
              <a:t>‹#›</a:t>
            </a:fld>
            <a:endParaRPr lang="en-GB" dirty="0"/>
          </a:p>
        </p:txBody>
      </p:sp>
      <p:sp>
        <p:nvSpPr>
          <p:cNvPr id="8" name="Rectangle 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844EE7C3-DC90-45E8-BA1D-2C337F476631}"/>
              </a:ext>
            </a:extLst>
          </p:cNvPr>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10" name="Text Placeholder 2">
            <a:extLst>
              <a:ext uri="{FF2B5EF4-FFF2-40B4-BE49-F238E27FC236}">
                <a16:creationId xmlns:a16="http://schemas.microsoft.com/office/drawing/2014/main" id="{08B43AC8-82CD-493D-977D-FBAAD44D598D}"/>
              </a:ext>
            </a:extLst>
          </p:cNvPr>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spTree>
    <p:extLst>
      <p:ext uri="{BB962C8B-B14F-4D97-AF65-F5344CB8AC3E}">
        <p14:creationId xmlns:p14="http://schemas.microsoft.com/office/powerpoint/2010/main" val="5322473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7" name="Rectangle 6"/>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icture Placeholder 4"/>
          <p:cNvSpPr>
            <a:spLocks noGrp="1"/>
          </p:cNvSpPr>
          <p:nvPr>
            <p:ph type="pic" sz="quarter" idx="14"/>
          </p:nvPr>
        </p:nvSpPr>
        <p:spPr>
          <a:xfrm>
            <a:off x="0" y="1403624"/>
            <a:ext cx="12192000" cy="5193728"/>
          </a:xfrm>
          <a:prstGeom prst="rect">
            <a:avLst/>
          </a:prstGeom>
          <a:effectLst>
            <a:softEdge rad="31750"/>
          </a:effectLst>
        </p:spPr>
        <p:txBody>
          <a:bodyPr/>
          <a:lstStyle>
            <a:lvl1pPr algn="ctr">
              <a:defRPr/>
            </a:lvl1pPr>
          </a:lstStyle>
          <a:p>
            <a:r>
              <a:rPr lang="en-US"/>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a:t>
            </a:fld>
            <a:endParaRPr lang="en-GB" dirty="0"/>
          </a:p>
        </p:txBody>
      </p:sp>
      <p:cxnSp>
        <p:nvCxnSpPr>
          <p:cNvPr id="8" name="Straight Connector 7">
            <a:extLst>
              <a:ext uri="{FF2B5EF4-FFF2-40B4-BE49-F238E27FC236}">
                <a16:creationId xmlns:a16="http://schemas.microsoft.com/office/drawing/2014/main" id="{8AACD7A3-688F-4F57-B6B9-45C118CCD7F9}"/>
              </a:ext>
            </a:extLst>
          </p:cNvPr>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9" name="Text Placeholder 2">
            <a:extLst>
              <a:ext uri="{FF2B5EF4-FFF2-40B4-BE49-F238E27FC236}">
                <a16:creationId xmlns:a16="http://schemas.microsoft.com/office/drawing/2014/main" id="{ED2C757F-9D75-44BC-AC2E-7AF3A5C586BE}"/>
              </a:ext>
            </a:extLst>
          </p:cNvPr>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spTree>
    <p:extLst>
      <p:ext uri="{BB962C8B-B14F-4D97-AF65-F5344CB8AC3E}">
        <p14:creationId xmlns:p14="http://schemas.microsoft.com/office/powerpoint/2010/main" val="9753857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D_slide">
    <p:bg>
      <p:bgPr>
        <a:solidFill>
          <a:srgbClr val="004896"/>
        </a:solidFill>
        <a:effectLst/>
      </p:bgPr>
    </p:bg>
    <p:spTree>
      <p:nvGrpSpPr>
        <p:cNvPr id="1" name=""/>
        <p:cNvGrpSpPr/>
        <p:nvPr/>
      </p:nvGrpSpPr>
      <p:grpSpPr>
        <a:xfrm>
          <a:off x="0" y="0"/>
          <a:ext cx="0" cy="0"/>
          <a:chOff x="0" y="0"/>
          <a:chExt cx="0" cy="0"/>
        </a:xfrm>
      </p:grpSpPr>
      <p:pic>
        <p:nvPicPr>
          <p:cNvPr id="6" name="Picture 5" descr="A screenshot of a computer&#10;&#10;Description automatically generated">
            <a:extLst>
              <a:ext uri="{FF2B5EF4-FFF2-40B4-BE49-F238E27FC236}">
                <a16:creationId xmlns:a16="http://schemas.microsoft.com/office/drawing/2014/main" id="{8DCF74DA-6EB2-419D-A015-BA08B8C6768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96000" y="692696"/>
            <a:ext cx="5400000" cy="5340000"/>
          </a:xfrm>
          <a:prstGeom prst="rect">
            <a:avLst/>
          </a:prstGeom>
        </p:spPr>
      </p:pic>
      <p:sp>
        <p:nvSpPr>
          <p:cNvPr id="8" name="Rectangle 7"/>
          <p:cNvSpPr/>
          <p:nvPr userDrawn="1"/>
        </p:nvSpPr>
        <p:spPr>
          <a:xfrm>
            <a:off x="407368" y="404664"/>
            <a:ext cx="1584176" cy="888479"/>
          </a:xfrm>
          <a:prstGeom prst="rect">
            <a:avLst/>
          </a:prstGeom>
          <a:solidFill>
            <a:srgbClr val="0048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hlinkClick r:id="rId3"/>
            <a:extLst>
              <a:ext uri="{FF2B5EF4-FFF2-40B4-BE49-F238E27FC236}">
                <a16:creationId xmlns:a16="http://schemas.microsoft.com/office/drawing/2014/main" id="{954C5EA2-AA02-4FFA-854D-161FD52411B9}"/>
              </a:ext>
            </a:extLst>
          </p:cNvPr>
          <p:cNvSpPr/>
          <p:nvPr userDrawn="1"/>
        </p:nvSpPr>
        <p:spPr>
          <a:xfrm>
            <a:off x="3396000" y="4898974"/>
            <a:ext cx="1547872" cy="1157832"/>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hlinkClick r:id="rId4"/>
            <a:extLst>
              <a:ext uri="{FF2B5EF4-FFF2-40B4-BE49-F238E27FC236}">
                <a16:creationId xmlns:a16="http://schemas.microsoft.com/office/drawing/2014/main" id="{B618DCC8-2250-4050-AF5F-482FCD5320A6}"/>
              </a:ext>
            </a:extLst>
          </p:cNvPr>
          <p:cNvSpPr/>
          <p:nvPr userDrawn="1"/>
        </p:nvSpPr>
        <p:spPr>
          <a:xfrm>
            <a:off x="7212424" y="4898974"/>
            <a:ext cx="1547872" cy="1157832"/>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hlinkClick r:id="rId5"/>
            <a:extLst>
              <a:ext uri="{FF2B5EF4-FFF2-40B4-BE49-F238E27FC236}">
                <a16:creationId xmlns:a16="http://schemas.microsoft.com/office/drawing/2014/main" id="{5AFE674B-0C3D-48EA-82CA-1BB491E9C9A3}"/>
              </a:ext>
            </a:extLst>
          </p:cNvPr>
          <p:cNvSpPr/>
          <p:nvPr userDrawn="1"/>
        </p:nvSpPr>
        <p:spPr>
          <a:xfrm>
            <a:off x="5087888" y="4898974"/>
            <a:ext cx="2016224" cy="1157832"/>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hlinkClick r:id="rId6"/>
            <a:extLst>
              <a:ext uri="{FF2B5EF4-FFF2-40B4-BE49-F238E27FC236}">
                <a16:creationId xmlns:a16="http://schemas.microsoft.com/office/drawing/2014/main" id="{701AF030-9E1F-49D9-A12B-F1CAB0529315}"/>
              </a:ext>
            </a:extLst>
          </p:cNvPr>
          <p:cNvSpPr/>
          <p:nvPr userDrawn="1"/>
        </p:nvSpPr>
        <p:spPr>
          <a:xfrm>
            <a:off x="5436000" y="3438000"/>
            <a:ext cx="1277992" cy="288032"/>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413490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RMAL slide, SUBTITLE">
    <p:spTree>
      <p:nvGrpSpPr>
        <p:cNvPr id="1" name=""/>
        <p:cNvGrpSpPr/>
        <p:nvPr/>
      </p:nvGrpSpPr>
      <p:grpSpPr>
        <a:xfrm>
          <a:off x="0" y="0"/>
          <a:ext cx="0" cy="0"/>
          <a:chOff x="0" y="0"/>
          <a:chExt cx="0" cy="0"/>
        </a:xfrm>
      </p:grpSpPr>
      <p:sp>
        <p:nvSpPr>
          <p:cNvPr id="5" name="Rectangle 4"/>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p:cNvSpPr>
            <a:spLocks noGrp="1"/>
          </p:cNvSpPr>
          <p:nvPr>
            <p:ph type="body" sz="quarter" idx="14" hasCustomPrompt="1"/>
          </p:nvPr>
        </p:nvSpPr>
        <p:spPr>
          <a:xfrm>
            <a:off x="1350000" y="1088700"/>
            <a:ext cx="10153126" cy="495300"/>
          </a:xfrm>
          <a:prstGeom prst="rect">
            <a:avLst/>
          </a:prstGeom>
        </p:spPr>
        <p:txBody>
          <a:bodyPr lIns="0" tIns="0" rIns="0" bIns="0" anchor="ctr"/>
          <a:lstStyle>
            <a:lvl1pPr marL="0" indent="0">
              <a:buNone/>
              <a:defRPr sz="3900" b="0" baseline="0">
                <a:solidFill>
                  <a:schemeClr val="bg1">
                    <a:lumMod val="50000"/>
                  </a:schemeClr>
                </a:solidFill>
              </a:defRPr>
            </a:lvl1pPr>
          </a:lstStyle>
          <a:p>
            <a:pPr lvl="0"/>
            <a:r>
              <a:rPr lang="en-GB" sz="3900" b="0" dirty="0"/>
              <a:t>Insert subtitle here</a:t>
            </a:r>
            <a:endParaRPr lang="en-GB" dirty="0"/>
          </a:p>
        </p:txBody>
      </p:sp>
      <p:sp>
        <p:nvSpPr>
          <p:cNvPr id="9" name="Text Placeholder 2"/>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cxnSp>
        <p:nvCxnSpPr>
          <p:cNvPr id="11" name="Straight Connector 10"/>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10" name="Text Placeholder 6"/>
          <p:cNvSpPr>
            <a:spLocks noGrp="1"/>
          </p:cNvSpPr>
          <p:nvPr>
            <p:ph type="body" sz="quarter" idx="15"/>
          </p:nvPr>
        </p:nvSpPr>
        <p:spPr>
          <a:xfrm>
            <a:off x="767408" y="1803928"/>
            <a:ext cx="10729191" cy="4505392"/>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Slide Number Placeholder 1">
            <a:extLst>
              <a:ext uri="{FF2B5EF4-FFF2-40B4-BE49-F238E27FC236}">
                <a16:creationId xmlns:a16="http://schemas.microsoft.com/office/drawing/2014/main" id="{527555EB-2A36-436E-95BD-B705102D8629}"/>
              </a:ext>
            </a:extLst>
          </p:cNvPr>
          <p:cNvSpPr>
            <a:spLocks noGrp="1"/>
          </p:cNvSpPr>
          <p:nvPr>
            <p:ph type="sldNum" sz="quarter" idx="13"/>
          </p:nvPr>
        </p:nvSpPr>
        <p:spPr>
          <a:xfrm>
            <a:off x="11656463" y="6642000"/>
            <a:ext cx="379537" cy="216000"/>
          </a:xfrm>
        </p:spPr>
        <p:txBody>
          <a:bodyPr/>
          <a:lstStyle/>
          <a:p>
            <a:fld id="{89D2D49A-B678-49DD-A6F9-08A7BB776F50}" type="slidenum">
              <a:rPr lang="en-GB" smtClean="0"/>
              <a:pPr/>
              <a:t>‹#›</a:t>
            </a:fld>
            <a:endParaRPr lang="en-GB" dirty="0"/>
          </a:p>
        </p:txBody>
      </p:sp>
    </p:spTree>
    <p:extLst>
      <p:ext uri="{BB962C8B-B14F-4D97-AF65-F5344CB8AC3E}">
        <p14:creationId xmlns:p14="http://schemas.microsoft.com/office/powerpoint/2010/main" val="3692855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slide">
    <p:bg>
      <p:bgPr>
        <a:solidFill>
          <a:srgbClr val="004896"/>
        </a:solidFill>
        <a:effectLst/>
      </p:bgPr>
    </p:bg>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10AFD188-2A9D-4251-A22B-3E50CF2DC27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7367" y="360000"/>
            <a:ext cx="2893092" cy="1224000"/>
          </a:xfrm>
          <a:prstGeom prst="rect">
            <a:avLst/>
          </a:prstGeom>
        </p:spPr>
      </p:pic>
      <p:sp>
        <p:nvSpPr>
          <p:cNvPr id="45" name="Rectangle 44">
            <a:extLst>
              <a:ext uri="{FF2B5EF4-FFF2-40B4-BE49-F238E27FC236}">
                <a16:creationId xmlns:a16="http://schemas.microsoft.com/office/drawing/2014/main" id="{7F7C3EB5-4611-42AB-A42E-86B830281A21}"/>
              </a:ext>
            </a:extLst>
          </p:cNvPr>
          <p:cNvSpPr>
            <a:spLocks noChangeArrowheads="1"/>
          </p:cNvSpPr>
          <p:nvPr userDrawn="1"/>
        </p:nvSpPr>
        <p:spPr bwMode="auto">
          <a:xfrm>
            <a:off x="0" y="1989908"/>
            <a:ext cx="12196800" cy="1655116"/>
          </a:xfrm>
          <a:prstGeom prst="rect">
            <a:avLst/>
          </a:prstGeom>
          <a:solidFill>
            <a:schemeClr val="bg1"/>
          </a:solidFill>
          <a:ln>
            <a:noFill/>
          </a:ln>
          <a:effectLst/>
        </p:spPr>
        <p:txBody>
          <a:bodyPr rot="0" vert="horz" wrap="square" lIns="0" tIns="45720" rIns="0" bIns="45720" anchor="ctr" anchorCtr="0" upright="1">
            <a:noAutofit/>
          </a:bodyPr>
          <a:lstStyle/>
          <a:p>
            <a:endParaRPr lang="en-US" sz="2400" dirty="0">
              <a:solidFill>
                <a:srgbClr val="004896"/>
              </a:solidFill>
            </a:endParaRPr>
          </a:p>
        </p:txBody>
      </p:sp>
      <p:sp>
        <p:nvSpPr>
          <p:cNvPr id="7" name="Text Box 2"/>
          <p:cNvSpPr txBox="1"/>
          <p:nvPr userDrawn="1"/>
        </p:nvSpPr>
        <p:spPr>
          <a:xfrm>
            <a:off x="430008" y="6466989"/>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endParaRPr lang="fr-FR" sz="1400" b="1" dirty="0">
              <a:effectLst/>
              <a:latin typeface="Corbel"/>
              <a:ea typeface="Times New Roman"/>
              <a:cs typeface="Corbel"/>
            </a:endParaRPr>
          </a:p>
        </p:txBody>
      </p:sp>
      <p:sp>
        <p:nvSpPr>
          <p:cNvPr id="35" name="Title 19">
            <a:extLst>
              <a:ext uri="{FF2B5EF4-FFF2-40B4-BE49-F238E27FC236}">
                <a16:creationId xmlns:a16="http://schemas.microsoft.com/office/drawing/2014/main" id="{AAD1616A-2680-488A-98C0-D8FF8D265704}"/>
              </a:ext>
            </a:extLst>
          </p:cNvPr>
          <p:cNvSpPr>
            <a:spLocks noGrp="1"/>
          </p:cNvSpPr>
          <p:nvPr>
            <p:ph type="title" hasCustomPrompt="1"/>
          </p:nvPr>
        </p:nvSpPr>
        <p:spPr>
          <a:xfrm>
            <a:off x="1081364" y="2132856"/>
            <a:ext cx="10029272" cy="778568"/>
          </a:xfrm>
          <a:prstGeom prst="rect">
            <a:avLst/>
          </a:prstGeom>
        </p:spPr>
        <p:txBody>
          <a:bodyPr lIns="0" tIns="46800" rIns="0" bIns="46800">
            <a:noAutofit/>
          </a:bodyPr>
          <a:lstStyle>
            <a:lvl1pPr algn="l">
              <a:defRPr sz="4500" b="0" cap="all" baseline="0">
                <a:solidFill>
                  <a:schemeClr val="tx1"/>
                </a:solidFill>
              </a:defRPr>
            </a:lvl1pPr>
          </a:lstStyle>
          <a:p>
            <a:r>
              <a:rPr lang="en-US" dirty="0"/>
              <a:t>CLICK TO INSERT TITLE</a:t>
            </a:r>
            <a:endParaRPr lang="en-GB" dirty="0"/>
          </a:p>
        </p:txBody>
      </p:sp>
      <p:sp>
        <p:nvSpPr>
          <p:cNvPr id="36" name="Text Placeholder 28">
            <a:extLst>
              <a:ext uri="{FF2B5EF4-FFF2-40B4-BE49-F238E27FC236}">
                <a16:creationId xmlns:a16="http://schemas.microsoft.com/office/drawing/2014/main" id="{D3F096C3-5F8D-459B-A2D0-33614BC26207}"/>
              </a:ext>
            </a:extLst>
          </p:cNvPr>
          <p:cNvSpPr>
            <a:spLocks noGrp="1"/>
          </p:cNvSpPr>
          <p:nvPr>
            <p:ph type="body" sz="quarter" idx="10" hasCustomPrompt="1"/>
          </p:nvPr>
        </p:nvSpPr>
        <p:spPr>
          <a:xfrm>
            <a:off x="1081364" y="2780928"/>
            <a:ext cx="10029272" cy="756409"/>
          </a:xfrm>
          <a:prstGeom prst="rect">
            <a:avLst/>
          </a:prstGeom>
        </p:spPr>
        <p:txBody>
          <a:bodyPr lIns="0" rIns="0"/>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Subtitle</a:t>
            </a:r>
          </a:p>
          <a:p>
            <a:pPr lvl="1"/>
            <a:endParaRPr lang="en-US" dirty="0"/>
          </a:p>
        </p:txBody>
      </p:sp>
      <p:sp>
        <p:nvSpPr>
          <p:cNvPr id="37" name="Text Placeholder 28">
            <a:extLst>
              <a:ext uri="{FF2B5EF4-FFF2-40B4-BE49-F238E27FC236}">
                <a16:creationId xmlns:a16="http://schemas.microsoft.com/office/drawing/2014/main" id="{96680907-2BD9-45E5-98AC-6BA74F159042}"/>
              </a:ext>
            </a:extLst>
          </p:cNvPr>
          <p:cNvSpPr>
            <a:spLocks noGrp="1"/>
          </p:cNvSpPr>
          <p:nvPr>
            <p:ph type="body" sz="quarter" idx="15" hasCustomPrompt="1"/>
          </p:nvPr>
        </p:nvSpPr>
        <p:spPr>
          <a:xfrm>
            <a:off x="8768411" y="4958568"/>
            <a:ext cx="2584173" cy="397456"/>
          </a:xfrm>
          <a:prstGeom prst="rect">
            <a:avLst/>
          </a:prstGeom>
        </p:spPr>
        <p:txBody>
          <a:bodyPr lIns="0" tIns="0" rIns="0" bIns="0"/>
          <a:lstStyle>
            <a:lvl1pPr marL="0" indent="0">
              <a:buNone/>
              <a:defRPr sz="2200" b="0">
                <a:solidFill>
                  <a:schemeClr val="bg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30 September 2020</a:t>
            </a:r>
          </a:p>
        </p:txBody>
      </p:sp>
      <p:sp>
        <p:nvSpPr>
          <p:cNvPr id="39" name="Text Placeholder 28">
            <a:extLst>
              <a:ext uri="{FF2B5EF4-FFF2-40B4-BE49-F238E27FC236}">
                <a16:creationId xmlns:a16="http://schemas.microsoft.com/office/drawing/2014/main" id="{B9D4F607-8B36-4C72-9065-2CF90BEA5921}"/>
              </a:ext>
            </a:extLst>
          </p:cNvPr>
          <p:cNvSpPr>
            <a:spLocks noGrp="1"/>
          </p:cNvSpPr>
          <p:nvPr>
            <p:ph type="body" sz="quarter" idx="13" hasCustomPrompt="1"/>
          </p:nvPr>
        </p:nvSpPr>
        <p:spPr>
          <a:xfrm>
            <a:off x="2567611" y="5294779"/>
            <a:ext cx="5627608" cy="321869"/>
          </a:xfrm>
          <a:prstGeom prst="rect">
            <a:avLst/>
          </a:prstGeom>
        </p:spPr>
        <p:txBody>
          <a:bodyPr lIns="0" tIns="0" rIns="0" bIns="0"/>
          <a:lstStyle>
            <a:lvl1pPr marL="0" indent="0" algn="r">
              <a:buNone/>
              <a:defRPr sz="2400" b="1" cap="all" baseline="0">
                <a:solidFill>
                  <a:schemeClr val="bg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FIRST NAME LAST NAME</a:t>
            </a:r>
          </a:p>
        </p:txBody>
      </p:sp>
      <p:sp>
        <p:nvSpPr>
          <p:cNvPr id="40" name="Text Placeholder 28">
            <a:extLst>
              <a:ext uri="{FF2B5EF4-FFF2-40B4-BE49-F238E27FC236}">
                <a16:creationId xmlns:a16="http://schemas.microsoft.com/office/drawing/2014/main" id="{EC3078EA-E5F9-4E0F-A7D7-E1894D2E7132}"/>
              </a:ext>
            </a:extLst>
          </p:cNvPr>
          <p:cNvSpPr>
            <a:spLocks noGrp="1"/>
          </p:cNvSpPr>
          <p:nvPr>
            <p:ph type="body" sz="quarter" idx="14" hasCustomPrompt="1"/>
          </p:nvPr>
        </p:nvSpPr>
        <p:spPr>
          <a:xfrm>
            <a:off x="2567611" y="5617729"/>
            <a:ext cx="5627608" cy="403767"/>
          </a:xfrm>
          <a:prstGeom prst="rect">
            <a:avLst/>
          </a:prstGeom>
        </p:spPr>
        <p:txBody>
          <a:bodyPr lIns="0" tIns="0" rIns="0" bIns="0"/>
          <a:lstStyle>
            <a:lvl1pPr marL="0" indent="0" algn="r">
              <a:buNone/>
              <a:defRPr lang="en-GB" sz="2200" b="0" cap="none" baseline="0" dirty="0">
                <a:solidFill>
                  <a:schemeClr val="bg1">
                    <a:lumMod val="75000"/>
                  </a:schemeClr>
                </a:solidFill>
                <a:latin typeface="+mj-lt"/>
                <a:ea typeface="+mn-ea"/>
                <a:cs typeface="+mn-cs"/>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marL="0" lvl="0" indent="0" algn="r" rtl="0" eaLnBrk="1" fontAlgn="base" hangingPunct="1">
              <a:spcBef>
                <a:spcPct val="20000"/>
              </a:spcBef>
              <a:spcAft>
                <a:spcPct val="0"/>
              </a:spcAft>
              <a:buFont typeface="Wingdings" panose="05000000000000000000" pitchFamily="2" charset="2"/>
              <a:buNone/>
            </a:pPr>
            <a:r>
              <a:rPr lang="en-US" dirty="0"/>
              <a:t>Job title</a:t>
            </a:r>
            <a:endParaRPr lang="en-GB" dirty="0"/>
          </a:p>
        </p:txBody>
      </p:sp>
      <p:cxnSp>
        <p:nvCxnSpPr>
          <p:cNvPr id="41" name="Straight Connector 40">
            <a:extLst>
              <a:ext uri="{FF2B5EF4-FFF2-40B4-BE49-F238E27FC236}">
                <a16:creationId xmlns:a16="http://schemas.microsoft.com/office/drawing/2014/main" id="{1920E704-89D7-494D-A43A-C354175581D6}"/>
              </a:ext>
            </a:extLst>
          </p:cNvPr>
          <p:cNvCxnSpPr/>
          <p:nvPr userDrawn="1"/>
        </p:nvCxnSpPr>
        <p:spPr>
          <a:xfrm>
            <a:off x="8472267" y="4221296"/>
            <a:ext cx="0" cy="1872000"/>
          </a:xfrm>
          <a:prstGeom prst="line">
            <a:avLst/>
          </a:prstGeom>
          <a:ln w="28575"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Text Placeholder 28">
            <a:extLst>
              <a:ext uri="{FF2B5EF4-FFF2-40B4-BE49-F238E27FC236}">
                <a16:creationId xmlns:a16="http://schemas.microsoft.com/office/drawing/2014/main" id="{EA11A1AC-C3E9-43EB-9F21-C8E8607CB0D5}"/>
              </a:ext>
            </a:extLst>
          </p:cNvPr>
          <p:cNvSpPr>
            <a:spLocks noGrp="1"/>
          </p:cNvSpPr>
          <p:nvPr>
            <p:ph type="body" sz="quarter" idx="16" hasCustomPrompt="1"/>
          </p:nvPr>
        </p:nvSpPr>
        <p:spPr>
          <a:xfrm>
            <a:off x="1081363" y="4286667"/>
            <a:ext cx="7113855" cy="321869"/>
          </a:xfrm>
          <a:prstGeom prst="rect">
            <a:avLst/>
          </a:prstGeom>
        </p:spPr>
        <p:txBody>
          <a:bodyPr lIns="0" tIns="0" rIns="0" bIns="0"/>
          <a:lstStyle>
            <a:lvl1pPr marL="0" indent="0" algn="r">
              <a:buNone/>
              <a:defRPr sz="2400" b="1" cap="all" baseline="0">
                <a:solidFill>
                  <a:schemeClr val="bg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EVENT NAME</a:t>
            </a:r>
          </a:p>
        </p:txBody>
      </p:sp>
      <p:sp>
        <p:nvSpPr>
          <p:cNvPr id="43" name="Text Placeholder 28">
            <a:extLst>
              <a:ext uri="{FF2B5EF4-FFF2-40B4-BE49-F238E27FC236}">
                <a16:creationId xmlns:a16="http://schemas.microsoft.com/office/drawing/2014/main" id="{929AA64E-CFC5-4083-947C-2EFAC14179FF}"/>
              </a:ext>
            </a:extLst>
          </p:cNvPr>
          <p:cNvSpPr>
            <a:spLocks noGrp="1"/>
          </p:cNvSpPr>
          <p:nvPr>
            <p:ph type="body" sz="quarter" idx="17" hasCustomPrompt="1"/>
          </p:nvPr>
        </p:nvSpPr>
        <p:spPr>
          <a:xfrm>
            <a:off x="1081363" y="4609617"/>
            <a:ext cx="7113856" cy="403767"/>
          </a:xfrm>
          <a:prstGeom prst="rect">
            <a:avLst/>
          </a:prstGeom>
        </p:spPr>
        <p:txBody>
          <a:bodyPr lIns="0" tIns="0" rIns="0" bIns="0"/>
          <a:lstStyle>
            <a:lvl1pPr marL="0" indent="0" algn="r">
              <a:buNone/>
              <a:defRPr lang="en-GB" sz="2200" b="0" cap="none" baseline="0" dirty="0">
                <a:solidFill>
                  <a:schemeClr val="bg1">
                    <a:lumMod val="75000"/>
                  </a:schemeClr>
                </a:solidFill>
                <a:latin typeface="+mj-lt"/>
                <a:ea typeface="+mn-ea"/>
                <a:cs typeface="+mn-cs"/>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marL="0" lvl="0" indent="0" algn="r" rtl="0" eaLnBrk="1" fontAlgn="base" hangingPunct="1">
              <a:spcBef>
                <a:spcPct val="20000"/>
              </a:spcBef>
              <a:spcAft>
                <a:spcPct val="0"/>
              </a:spcAft>
              <a:buFont typeface="Wingdings" panose="05000000000000000000" pitchFamily="2" charset="2"/>
              <a:buNone/>
            </a:pPr>
            <a:r>
              <a:rPr lang="en-US" dirty="0"/>
              <a:t>Location</a:t>
            </a:r>
            <a:endParaRPr lang="en-GB" dirty="0"/>
          </a:p>
        </p:txBody>
      </p:sp>
      <p:cxnSp>
        <p:nvCxnSpPr>
          <p:cNvPr id="44" name="Straight Connector 43">
            <a:extLst>
              <a:ext uri="{FF2B5EF4-FFF2-40B4-BE49-F238E27FC236}">
                <a16:creationId xmlns:a16="http://schemas.microsoft.com/office/drawing/2014/main" id="{DAA9FEB4-292D-4AC6-960E-4D90C8923091}"/>
              </a:ext>
            </a:extLst>
          </p:cNvPr>
          <p:cNvCxnSpPr/>
          <p:nvPr userDrawn="1"/>
        </p:nvCxnSpPr>
        <p:spPr>
          <a:xfrm>
            <a:off x="8472267" y="396000"/>
            <a:ext cx="0" cy="1188000"/>
          </a:xfrm>
          <a:prstGeom prst="line">
            <a:avLst/>
          </a:prstGeom>
          <a:ln w="28575"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400AD6FA-A7C8-4105-ADFF-9C79FA23BA8F}"/>
              </a:ext>
            </a:extLst>
          </p:cNvPr>
          <p:cNvSpPr/>
          <p:nvPr userDrawn="1"/>
        </p:nvSpPr>
        <p:spPr>
          <a:xfrm>
            <a:off x="407368" y="404664"/>
            <a:ext cx="1584176" cy="888479"/>
          </a:xfrm>
          <a:prstGeom prst="rect">
            <a:avLst/>
          </a:prstGeom>
          <a:solidFill>
            <a:srgbClr val="0048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6367849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CEA members">
    <p:bg>
      <p:bgRef idx="1001">
        <a:schemeClr val="bg1"/>
      </p:bgRef>
    </p:bg>
    <p:spTree>
      <p:nvGrpSpPr>
        <p:cNvPr id="1" name=""/>
        <p:cNvGrpSpPr/>
        <p:nvPr/>
      </p:nvGrpSpPr>
      <p:grpSpPr>
        <a:xfrm>
          <a:off x="0" y="0"/>
          <a:ext cx="0" cy="0"/>
          <a:chOff x="0" y="0"/>
          <a:chExt cx="0" cy="0"/>
        </a:xfrm>
      </p:grpSpPr>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7" name="TextBox 6"/>
          <p:cNvSpPr txBox="1"/>
          <p:nvPr userDrawn="1"/>
        </p:nvSpPr>
        <p:spPr>
          <a:xfrm>
            <a:off x="1350000" y="360000"/>
            <a:ext cx="8800002" cy="692497"/>
          </a:xfrm>
          <a:prstGeom prst="rect">
            <a:avLst/>
          </a:prstGeom>
        </p:spPr>
        <p:txBody>
          <a:bodyPr vert="horz" wrap="square" lIns="0" tIns="0" rIns="0" bIns="0" rtlCol="0">
            <a:spAutoFit/>
          </a:bodyPr>
          <a:lstStyle/>
          <a:p>
            <a:r>
              <a:rPr lang="en-GB" sz="4500" dirty="0">
                <a:latin typeface="+mj-lt"/>
              </a:rPr>
              <a:t>MEMBERS</a:t>
            </a:r>
            <a:endParaRPr lang="en-GB" dirty="0"/>
          </a:p>
        </p:txBody>
      </p:sp>
      <p:pic>
        <p:nvPicPr>
          <p:cNvPr id="4" name="Picture 3" descr="A screenshot of a cell phone&#10;&#10;Description automatically generated">
            <a:extLst>
              <a:ext uri="{FF2B5EF4-FFF2-40B4-BE49-F238E27FC236}">
                <a16:creationId xmlns:a16="http://schemas.microsoft.com/office/drawing/2014/main" id="{5498CF8E-FA99-43BD-80D9-12885C1BE73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10973" y="1268760"/>
            <a:ext cx="8970054" cy="5137200"/>
          </a:xfrm>
          <a:prstGeom prst="rect">
            <a:avLst/>
          </a:prstGeom>
        </p:spPr>
      </p:pic>
      <p:sp>
        <p:nvSpPr>
          <p:cNvPr id="6" name="Slide Number Placeholder 1">
            <a:extLst>
              <a:ext uri="{FF2B5EF4-FFF2-40B4-BE49-F238E27FC236}">
                <a16:creationId xmlns:a16="http://schemas.microsoft.com/office/drawing/2014/main" id="{08035944-C6F5-4739-8A64-152BBA55343F}"/>
              </a:ext>
            </a:extLst>
          </p:cNvPr>
          <p:cNvSpPr>
            <a:spLocks noGrp="1"/>
          </p:cNvSpPr>
          <p:nvPr>
            <p:ph type="sldNum" sz="quarter" idx="13"/>
          </p:nvPr>
        </p:nvSpPr>
        <p:spPr>
          <a:xfrm>
            <a:off x="11656463" y="6642000"/>
            <a:ext cx="379537" cy="216000"/>
          </a:xfrm>
        </p:spPr>
        <p:txBody>
          <a:bodyPr/>
          <a:lstStyle/>
          <a:p>
            <a:fld id="{89D2D49A-B678-49DD-A6F9-08A7BB776F50}" type="slidenum">
              <a:rPr lang="en-GB" smtClean="0"/>
              <a:pPr/>
              <a:t>‹#›</a:t>
            </a:fld>
            <a:endParaRPr lang="en-GB" dirty="0"/>
          </a:p>
        </p:txBody>
      </p:sp>
    </p:spTree>
    <p:extLst>
      <p:ext uri="{BB962C8B-B14F-4D97-AF65-F5344CB8AC3E}">
        <p14:creationId xmlns:p14="http://schemas.microsoft.com/office/powerpoint/2010/main" val="3536448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V members">
    <p:bg>
      <p:bgRef idx="1001">
        <a:schemeClr val="bg1"/>
      </p:bgRef>
    </p:bg>
    <p:spTree>
      <p:nvGrpSpPr>
        <p:cNvPr id="1" name=""/>
        <p:cNvGrpSpPr/>
        <p:nvPr/>
      </p:nvGrpSpPr>
      <p:grpSpPr>
        <a:xfrm>
          <a:off x="0" y="0"/>
          <a:ext cx="0" cy="0"/>
          <a:chOff x="0" y="0"/>
          <a:chExt cx="0" cy="0"/>
        </a:xfrm>
      </p:grpSpPr>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7" name="TextBox 6"/>
          <p:cNvSpPr txBox="1"/>
          <p:nvPr userDrawn="1"/>
        </p:nvSpPr>
        <p:spPr>
          <a:xfrm>
            <a:off x="1350000" y="360000"/>
            <a:ext cx="10456301" cy="692497"/>
          </a:xfrm>
          <a:prstGeom prst="rect">
            <a:avLst/>
          </a:prstGeom>
        </p:spPr>
        <p:txBody>
          <a:bodyPr vert="horz" wrap="square" lIns="0" tIns="0" rIns="0" bIns="0" rtlCol="0">
            <a:spAutoFit/>
          </a:bodyPr>
          <a:lstStyle/>
          <a:p>
            <a:r>
              <a:rPr lang="en-GB" sz="4500" dirty="0">
                <a:latin typeface="+mj-lt"/>
              </a:rPr>
              <a:t>COMMERCIAL</a:t>
            </a:r>
            <a:r>
              <a:rPr lang="en-GB" sz="4500" baseline="0" dirty="0">
                <a:latin typeface="+mj-lt"/>
              </a:rPr>
              <a:t> </a:t>
            </a:r>
            <a:r>
              <a:rPr lang="en-GB" sz="4500" dirty="0">
                <a:latin typeface="+mj-lt"/>
              </a:rPr>
              <a:t>VEHICLE MEMBERS</a:t>
            </a:r>
            <a:endParaRPr lang="en-GB" dirty="0"/>
          </a:p>
        </p:txBody>
      </p:sp>
      <p:pic>
        <p:nvPicPr>
          <p:cNvPr id="20" name="Picture 1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71664" y="1899525"/>
            <a:ext cx="1955516" cy="651838"/>
          </a:xfrm>
          <a:prstGeom prst="rect">
            <a:avLst/>
          </a:prstGeom>
        </p:spPr>
      </p:pic>
      <p:pic>
        <p:nvPicPr>
          <p:cNvPr id="23" name="Picture 2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17743" y="3552526"/>
            <a:ext cx="2314161" cy="545036"/>
          </a:xfrm>
          <a:prstGeom prst="rect">
            <a:avLst/>
          </a:prstGeom>
        </p:spPr>
      </p:pic>
      <p:pic>
        <p:nvPicPr>
          <p:cNvPr id="24" name="Picture 23"/>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616638" y="5221392"/>
            <a:ext cx="3012872" cy="503279"/>
          </a:xfrm>
          <a:prstGeom prst="rect">
            <a:avLst/>
          </a:prstGeom>
        </p:spPr>
      </p:pic>
      <p:pic>
        <p:nvPicPr>
          <p:cNvPr id="26" name="Picture 2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119277" y="3212976"/>
            <a:ext cx="2007595" cy="1115048"/>
          </a:xfrm>
          <a:prstGeom prst="rect">
            <a:avLst/>
          </a:prstGeom>
        </p:spPr>
      </p:pic>
      <p:pic>
        <p:nvPicPr>
          <p:cNvPr id="12" name="Picture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6642236" y="2019607"/>
            <a:ext cx="2961678" cy="411673"/>
          </a:xfrm>
          <a:prstGeom prst="rect">
            <a:avLst/>
          </a:prstGeom>
        </p:spPr>
      </p:pic>
      <p:sp>
        <p:nvSpPr>
          <p:cNvPr id="11" name="Slide Number Placeholder 1">
            <a:extLst>
              <a:ext uri="{FF2B5EF4-FFF2-40B4-BE49-F238E27FC236}">
                <a16:creationId xmlns:a16="http://schemas.microsoft.com/office/drawing/2014/main" id="{38B5E923-01B4-4552-92FD-399575190CF0}"/>
              </a:ext>
            </a:extLst>
          </p:cNvPr>
          <p:cNvSpPr>
            <a:spLocks noGrp="1"/>
          </p:cNvSpPr>
          <p:nvPr>
            <p:ph type="sldNum" sz="quarter" idx="13"/>
          </p:nvPr>
        </p:nvSpPr>
        <p:spPr>
          <a:xfrm>
            <a:off x="11656463" y="6642000"/>
            <a:ext cx="379537" cy="216000"/>
          </a:xfrm>
        </p:spPr>
        <p:txBody>
          <a:bodyPr/>
          <a:lstStyle/>
          <a:p>
            <a:fld id="{89D2D49A-B678-49DD-A6F9-08A7BB776F50}" type="slidenum">
              <a:rPr lang="en-GB" smtClean="0"/>
              <a:pPr/>
              <a:t>‹#›</a:t>
            </a:fld>
            <a:endParaRPr lang="en-GB" dirty="0"/>
          </a:p>
        </p:txBody>
      </p:sp>
      <p:pic>
        <p:nvPicPr>
          <p:cNvPr id="3" name="Picture 2" descr="A drawing of a cartoon character&#10;&#10;Description automatically generated">
            <a:extLst>
              <a:ext uri="{FF2B5EF4-FFF2-40B4-BE49-F238E27FC236}">
                <a16:creationId xmlns:a16="http://schemas.microsoft.com/office/drawing/2014/main" id="{191BB2F7-3ECA-4BE0-84D6-F7F5A758B3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897268" y="4734000"/>
            <a:ext cx="2302876" cy="1295001"/>
          </a:xfrm>
          <a:prstGeom prst="rect">
            <a:avLst/>
          </a:prstGeom>
        </p:spPr>
      </p:pic>
    </p:spTree>
    <p:extLst>
      <p:ext uri="{BB962C8B-B14F-4D97-AF65-F5344CB8AC3E}">
        <p14:creationId xmlns:p14="http://schemas.microsoft.com/office/powerpoint/2010/main" val="42640832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CV members">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85451" y="4828681"/>
            <a:ext cx="2002948" cy="1233085"/>
          </a:xfrm>
          <a:prstGeom prst="rect">
            <a:avLst/>
          </a:prstGeom>
        </p:spPr>
      </p:pic>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 name="Picture 38"/>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40216" y="1987432"/>
            <a:ext cx="1554465" cy="582924"/>
          </a:xfrm>
          <a:prstGeom prst="rect">
            <a:avLst/>
          </a:prstGeom>
        </p:spPr>
      </p:pic>
      <p:pic>
        <p:nvPicPr>
          <p:cNvPr id="41" name="Picture 40"/>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935760" y="3637776"/>
            <a:ext cx="1590234" cy="374535"/>
          </a:xfrm>
          <a:prstGeom prst="rect">
            <a:avLst/>
          </a:prstGeom>
        </p:spPr>
      </p:pic>
      <p:pic>
        <p:nvPicPr>
          <p:cNvPr id="44" name="Picture 4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147792" y="5237683"/>
            <a:ext cx="1904282" cy="337885"/>
          </a:xfrm>
          <a:prstGeom prst="rect">
            <a:avLst/>
          </a:prstGeom>
        </p:spPr>
      </p:pic>
      <p:pic>
        <p:nvPicPr>
          <p:cNvPr id="46" name="Picture 45"/>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536160" y="5145181"/>
            <a:ext cx="2442524" cy="522887"/>
          </a:xfrm>
          <a:prstGeom prst="rect">
            <a:avLst/>
          </a:prstGeom>
        </p:spPr>
      </p:pic>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7" name="TextBox 6"/>
          <p:cNvSpPr txBox="1"/>
          <p:nvPr userDrawn="1"/>
        </p:nvSpPr>
        <p:spPr>
          <a:xfrm>
            <a:off x="1350000" y="360000"/>
            <a:ext cx="10168267" cy="692497"/>
          </a:xfrm>
          <a:prstGeom prst="rect">
            <a:avLst/>
          </a:prstGeom>
        </p:spPr>
        <p:txBody>
          <a:bodyPr vert="horz" wrap="square" lIns="0" tIns="0" rIns="0" bIns="0" rtlCol="0">
            <a:spAutoFit/>
          </a:bodyPr>
          <a:lstStyle/>
          <a:p>
            <a:r>
              <a:rPr lang="en-GB" sz="4500" dirty="0">
                <a:latin typeface="+mj-lt"/>
              </a:rPr>
              <a:t>LIGHT COMMERCIAL VEHICLE MEMBERS</a:t>
            </a:r>
            <a:endParaRPr lang="en-GB" dirty="0"/>
          </a:p>
        </p:txBody>
      </p:sp>
      <p:pic>
        <p:nvPicPr>
          <p:cNvPr id="21" name="Picture 20"/>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144221" y="1828984"/>
            <a:ext cx="1903558" cy="899821"/>
          </a:xfrm>
          <a:prstGeom prst="rect">
            <a:avLst/>
          </a:prstGeom>
        </p:spPr>
      </p:pic>
      <p:pic>
        <p:nvPicPr>
          <p:cNvPr id="4" name="Pictur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6744072" y="3457429"/>
            <a:ext cx="1394667" cy="786085"/>
          </a:xfrm>
          <a:prstGeom prst="rect">
            <a:avLst/>
          </a:prstGeom>
        </p:spPr>
      </p:pic>
      <p:pic>
        <p:nvPicPr>
          <p:cNvPr id="22" name="Picture 21"/>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224869" y="2117369"/>
            <a:ext cx="2324112" cy="323052"/>
          </a:xfrm>
          <a:prstGeom prst="rect">
            <a:avLst/>
          </a:prstGeom>
        </p:spPr>
      </p:pic>
      <p:sp>
        <p:nvSpPr>
          <p:cNvPr id="13" name="Slide Number Placeholder 1">
            <a:extLst>
              <a:ext uri="{FF2B5EF4-FFF2-40B4-BE49-F238E27FC236}">
                <a16:creationId xmlns:a16="http://schemas.microsoft.com/office/drawing/2014/main" id="{503D744C-8EAD-4777-BE5A-F3F7DD42E635}"/>
              </a:ext>
            </a:extLst>
          </p:cNvPr>
          <p:cNvSpPr>
            <a:spLocks noGrp="1"/>
          </p:cNvSpPr>
          <p:nvPr>
            <p:ph type="sldNum" sz="quarter" idx="13"/>
          </p:nvPr>
        </p:nvSpPr>
        <p:spPr>
          <a:xfrm>
            <a:off x="11656463" y="6642000"/>
            <a:ext cx="379537" cy="216000"/>
          </a:xfrm>
        </p:spPr>
        <p:txBody>
          <a:bodyPr/>
          <a:lstStyle/>
          <a:p>
            <a:fld id="{89D2D49A-B678-49DD-A6F9-08A7BB776F50}" type="slidenum">
              <a:rPr lang="en-GB" smtClean="0"/>
              <a:pPr/>
              <a:t>‹#›</a:t>
            </a:fld>
            <a:endParaRPr lang="en-GB" dirty="0"/>
          </a:p>
        </p:txBody>
      </p:sp>
    </p:spTree>
    <p:extLst>
      <p:ext uri="{BB962C8B-B14F-4D97-AF65-F5344CB8AC3E}">
        <p14:creationId xmlns:p14="http://schemas.microsoft.com/office/powerpoint/2010/main" val="15152488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C members">
    <p:bg>
      <p:bgRef idx="1001">
        <a:schemeClr val="bg1"/>
      </p:bgRef>
    </p:bg>
    <p:spTree>
      <p:nvGrpSpPr>
        <p:cNvPr id="1" name=""/>
        <p:cNvGrpSpPr/>
        <p:nvPr/>
      </p:nvGrpSpPr>
      <p:grpSpPr>
        <a:xfrm>
          <a:off x="0" y="0"/>
          <a:ext cx="0" cy="0"/>
          <a:chOff x="0" y="0"/>
          <a:chExt cx="0" cy="0"/>
        </a:xfrm>
      </p:grpSpPr>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7" name="TextBox 6"/>
          <p:cNvSpPr txBox="1"/>
          <p:nvPr userDrawn="1"/>
        </p:nvSpPr>
        <p:spPr>
          <a:xfrm>
            <a:off x="1350000" y="360000"/>
            <a:ext cx="10456301" cy="692497"/>
          </a:xfrm>
          <a:prstGeom prst="rect">
            <a:avLst/>
          </a:prstGeom>
        </p:spPr>
        <p:txBody>
          <a:bodyPr vert="horz" wrap="square" lIns="0" tIns="0" rIns="0" bIns="0" rtlCol="0">
            <a:spAutoFit/>
          </a:bodyPr>
          <a:lstStyle/>
          <a:p>
            <a:r>
              <a:rPr lang="en-GB" sz="4500" dirty="0">
                <a:latin typeface="+mj-lt"/>
              </a:rPr>
              <a:t>BUS AND COACH MEMBERS</a:t>
            </a:r>
            <a:endParaRPr lang="en-GB" dirty="0"/>
          </a:p>
        </p:txBody>
      </p:sp>
      <p:pic>
        <p:nvPicPr>
          <p:cNvPr id="13" name="Picture 12">
            <a:extLst>
              <a:ext uri="{FF2B5EF4-FFF2-40B4-BE49-F238E27FC236}">
                <a16:creationId xmlns:a16="http://schemas.microsoft.com/office/drawing/2014/main" id="{1D6EA47C-9CF4-411D-A44F-F3F7115B27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22199" y="1952925"/>
            <a:ext cx="2314161" cy="545036"/>
          </a:xfrm>
          <a:prstGeom prst="rect">
            <a:avLst/>
          </a:prstGeom>
        </p:spPr>
      </p:pic>
      <p:pic>
        <p:nvPicPr>
          <p:cNvPr id="14" name="Picture 13">
            <a:extLst>
              <a:ext uri="{FF2B5EF4-FFF2-40B4-BE49-F238E27FC236}">
                <a16:creationId xmlns:a16="http://schemas.microsoft.com/office/drawing/2014/main" id="{90E607CB-FD2A-4A47-AF6A-56D09764A66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589564" y="5193584"/>
            <a:ext cx="3012872" cy="503279"/>
          </a:xfrm>
          <a:prstGeom prst="rect">
            <a:avLst/>
          </a:prstGeom>
        </p:spPr>
      </p:pic>
      <p:pic>
        <p:nvPicPr>
          <p:cNvPr id="15" name="Picture 14">
            <a:extLst>
              <a:ext uri="{FF2B5EF4-FFF2-40B4-BE49-F238E27FC236}">
                <a16:creationId xmlns:a16="http://schemas.microsoft.com/office/drawing/2014/main" id="{BB3D9686-B670-40AB-95F2-52068684F59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44649" y="3219248"/>
            <a:ext cx="2007595" cy="1115048"/>
          </a:xfrm>
          <a:prstGeom prst="rect">
            <a:avLst/>
          </a:prstGeom>
        </p:spPr>
      </p:pic>
      <p:pic>
        <p:nvPicPr>
          <p:cNvPr id="17" name="Picture 16">
            <a:extLst>
              <a:ext uri="{FF2B5EF4-FFF2-40B4-BE49-F238E27FC236}">
                <a16:creationId xmlns:a16="http://schemas.microsoft.com/office/drawing/2014/main" id="{2FF6799B-500B-4100-BF03-73397474161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567608" y="2019607"/>
            <a:ext cx="2961678" cy="411673"/>
          </a:xfrm>
          <a:prstGeom prst="rect">
            <a:avLst/>
          </a:prstGeom>
        </p:spPr>
      </p:pic>
      <p:sp>
        <p:nvSpPr>
          <p:cNvPr id="10" name="Slide Number Placeholder 1">
            <a:extLst>
              <a:ext uri="{FF2B5EF4-FFF2-40B4-BE49-F238E27FC236}">
                <a16:creationId xmlns:a16="http://schemas.microsoft.com/office/drawing/2014/main" id="{B07523EA-F9D8-4D53-A914-67EFC922FB00}"/>
              </a:ext>
            </a:extLst>
          </p:cNvPr>
          <p:cNvSpPr>
            <a:spLocks noGrp="1"/>
          </p:cNvSpPr>
          <p:nvPr>
            <p:ph type="sldNum" sz="quarter" idx="13"/>
          </p:nvPr>
        </p:nvSpPr>
        <p:spPr>
          <a:xfrm>
            <a:off x="11656463" y="6642000"/>
            <a:ext cx="379537" cy="216000"/>
          </a:xfrm>
        </p:spPr>
        <p:txBody>
          <a:bodyPr/>
          <a:lstStyle/>
          <a:p>
            <a:fld id="{89D2D49A-B678-49DD-A6F9-08A7BB776F50}" type="slidenum">
              <a:rPr lang="en-GB" smtClean="0"/>
              <a:pPr/>
              <a:t>‹#›</a:t>
            </a:fld>
            <a:endParaRPr lang="en-GB" dirty="0"/>
          </a:p>
        </p:txBody>
      </p:sp>
      <p:pic>
        <p:nvPicPr>
          <p:cNvPr id="12" name="Picture 11" descr="A drawing of a cartoon character&#10;&#10;Description automatically generated">
            <a:extLst>
              <a:ext uri="{FF2B5EF4-FFF2-40B4-BE49-F238E27FC236}">
                <a16:creationId xmlns:a16="http://schemas.microsoft.com/office/drawing/2014/main" id="{1E6C482C-79BC-486E-9139-EC5948723A9E}"/>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996000" y="3123999"/>
            <a:ext cx="2302876" cy="1295001"/>
          </a:xfrm>
          <a:prstGeom prst="rect">
            <a:avLst/>
          </a:prstGeom>
        </p:spPr>
      </p:pic>
    </p:spTree>
    <p:extLst>
      <p:ext uri="{BB962C8B-B14F-4D97-AF65-F5344CB8AC3E}">
        <p14:creationId xmlns:p14="http://schemas.microsoft.com/office/powerpoint/2010/main" val="32949891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EY figures">
    <p:bg>
      <p:bgRef idx="1001">
        <a:schemeClr val="bg1"/>
      </p:bgRef>
    </p:bg>
    <p:spTree>
      <p:nvGrpSpPr>
        <p:cNvPr id="1" name=""/>
        <p:cNvGrpSpPr/>
        <p:nvPr/>
      </p:nvGrpSpPr>
      <p:grpSpPr>
        <a:xfrm>
          <a:off x="0" y="0"/>
          <a:ext cx="0" cy="0"/>
          <a:chOff x="0" y="0"/>
          <a:chExt cx="0" cy="0"/>
        </a:xfrm>
      </p:grpSpPr>
      <p:sp>
        <p:nvSpPr>
          <p:cNvPr id="34" name="Rectangle 33"/>
          <p:cNvSpPr/>
          <p:nvPr userDrawn="1"/>
        </p:nvSpPr>
        <p:spPr>
          <a:xfrm>
            <a:off x="766800" y="1493999"/>
            <a:ext cx="9925325" cy="4728169"/>
          </a:xfrm>
          <a:prstGeom prst="rect">
            <a:avLst/>
          </a:prstGeom>
        </p:spPr>
        <p:txBody>
          <a:bodyPr wrap="square" lIns="0" tIns="0" rIns="0" bIns="0">
            <a:noAutofit/>
          </a:bodyPr>
          <a:lstStyle/>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13.8 million Europeans </a:t>
            </a:r>
            <a:r>
              <a:rPr lang="en-US" sz="3000" b="0" kern="1200" dirty="0">
                <a:solidFill>
                  <a:srgbClr val="003478"/>
                </a:solidFill>
                <a:latin typeface="+mj-lt"/>
                <a:ea typeface="+mn-ea"/>
                <a:cs typeface="Times New Roman" panose="02020603050405020304" pitchFamily="18" charset="0"/>
              </a:rPr>
              <a:t>work in the automotive sector</a:t>
            </a:r>
          </a:p>
          <a:p>
            <a:pPr marL="357188" lvl="0" indent="-357188">
              <a:buFont typeface="Arial" panose="020B0604020202020204" pitchFamily="34" charset="0"/>
              <a:buChar char="•"/>
            </a:pPr>
            <a:endParaRPr lang="en-US" sz="2500" b="0" kern="1200" dirty="0">
              <a:solidFill>
                <a:srgbClr val="003478"/>
              </a:solidFill>
              <a:latin typeface="+mj-lt"/>
              <a:ea typeface="+mn-ea"/>
              <a:cs typeface="Times New Roman" panose="02020603050405020304" pitchFamily="18" charset="0"/>
            </a:endParaRPr>
          </a:p>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11.4% of all manufacturing jobs </a:t>
            </a:r>
            <a:r>
              <a:rPr lang="en-US" sz="3000" b="0" kern="1200" dirty="0">
                <a:solidFill>
                  <a:srgbClr val="003478"/>
                </a:solidFill>
                <a:latin typeface="+mj-lt"/>
                <a:ea typeface="+mn-ea"/>
                <a:cs typeface="Times New Roman" panose="02020603050405020304" pitchFamily="18" charset="0"/>
              </a:rPr>
              <a:t>in the EU</a:t>
            </a:r>
          </a:p>
          <a:p>
            <a:pPr marL="357188" lvl="0" indent="-357188">
              <a:buFont typeface="Arial" panose="020B0604020202020204" pitchFamily="34" charset="0"/>
              <a:buChar char="•"/>
            </a:pPr>
            <a:endParaRPr lang="en-US" sz="2500" b="0" kern="1200" dirty="0">
              <a:solidFill>
                <a:srgbClr val="003478"/>
              </a:solidFill>
              <a:latin typeface="+mj-lt"/>
              <a:ea typeface="+mn-ea"/>
              <a:cs typeface="Times New Roman" panose="02020603050405020304" pitchFamily="18" charset="0"/>
            </a:endParaRPr>
          </a:p>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€428 billion in tax </a:t>
            </a:r>
            <a:r>
              <a:rPr lang="en-US" sz="3000" b="0" kern="1200" dirty="0">
                <a:solidFill>
                  <a:srgbClr val="003478"/>
                </a:solidFill>
                <a:latin typeface="+mj-lt"/>
                <a:ea typeface="+mn-ea"/>
                <a:cs typeface="Times New Roman" panose="02020603050405020304" pitchFamily="18" charset="0"/>
              </a:rPr>
              <a:t>revenues (EU15 alone)</a:t>
            </a:r>
          </a:p>
          <a:p>
            <a:pPr marL="357188" lvl="0" indent="-357188">
              <a:buFont typeface="Arial" panose="020B0604020202020204" pitchFamily="34" charset="0"/>
              <a:buChar char="•"/>
            </a:pPr>
            <a:endParaRPr lang="en-US" sz="2500" b="0" kern="1200" dirty="0">
              <a:solidFill>
                <a:srgbClr val="003478"/>
              </a:solidFill>
              <a:latin typeface="+mj-lt"/>
              <a:ea typeface="+mn-ea"/>
              <a:cs typeface="Times New Roman" panose="02020603050405020304" pitchFamily="18" charset="0"/>
            </a:endParaRPr>
          </a:p>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€84.4 billion trade </a:t>
            </a:r>
            <a:r>
              <a:rPr lang="en-US" sz="3000" b="0" kern="1200" dirty="0">
                <a:solidFill>
                  <a:srgbClr val="003478"/>
                </a:solidFill>
                <a:latin typeface="+mj-lt"/>
                <a:ea typeface="+mn-ea"/>
                <a:cs typeface="Times New Roman" panose="02020603050405020304" pitchFamily="18" charset="0"/>
              </a:rPr>
              <a:t>surplus for the EU</a:t>
            </a:r>
          </a:p>
          <a:p>
            <a:pPr marL="357188" lvl="0" indent="-357188">
              <a:buFont typeface="Arial" panose="020B0604020202020204" pitchFamily="34" charset="0"/>
              <a:buChar char="•"/>
            </a:pPr>
            <a:endParaRPr lang="en-US" sz="2500" b="0" kern="1200" dirty="0">
              <a:solidFill>
                <a:srgbClr val="003478"/>
              </a:solidFill>
              <a:latin typeface="+mj-lt"/>
              <a:ea typeface="+mn-ea"/>
              <a:cs typeface="Times New Roman" panose="02020603050405020304" pitchFamily="18" charset="0"/>
            </a:endParaRPr>
          </a:p>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7% of EU GDP </a:t>
            </a:r>
            <a:r>
              <a:rPr lang="en-US" sz="3000" b="0" kern="1200" dirty="0">
                <a:solidFill>
                  <a:srgbClr val="003478"/>
                </a:solidFill>
                <a:latin typeface="+mj-lt"/>
                <a:ea typeface="+mn-ea"/>
                <a:cs typeface="Times New Roman" panose="02020603050405020304" pitchFamily="18" charset="0"/>
              </a:rPr>
              <a:t>generated by the auto industry</a:t>
            </a:r>
          </a:p>
          <a:p>
            <a:pPr marL="357188" lvl="0" indent="-357188">
              <a:buFont typeface="Arial" panose="020B0604020202020204" pitchFamily="34" charset="0"/>
              <a:buChar char="•"/>
            </a:pPr>
            <a:endParaRPr lang="en-US" sz="2500" b="0" kern="1200" dirty="0">
              <a:solidFill>
                <a:srgbClr val="003478"/>
              </a:solidFill>
              <a:latin typeface="+mj-lt"/>
              <a:ea typeface="+mn-ea"/>
              <a:cs typeface="Times New Roman" panose="02020603050405020304" pitchFamily="18" charset="0"/>
            </a:endParaRPr>
          </a:p>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€57.4 billion in R&amp;D </a:t>
            </a:r>
            <a:r>
              <a:rPr lang="en-US" sz="3000" b="0" kern="1200" dirty="0">
                <a:solidFill>
                  <a:srgbClr val="003478"/>
                </a:solidFill>
                <a:latin typeface="+mj-lt"/>
                <a:ea typeface="+mn-ea"/>
                <a:cs typeface="Times New Roman" panose="02020603050405020304" pitchFamily="18" charset="0"/>
              </a:rPr>
              <a:t>spending, 28% of EU total</a:t>
            </a:r>
          </a:p>
        </p:txBody>
      </p:sp>
      <p:sp>
        <p:nvSpPr>
          <p:cNvPr id="2" name="Slide Number Placeholder 1"/>
          <p:cNvSpPr>
            <a:spLocks noGrp="1"/>
          </p:cNvSpPr>
          <p:nvPr>
            <p:ph type="sldNum" sz="quarter" idx="11"/>
          </p:nvPr>
        </p:nvSpPr>
        <p:spPr/>
        <p:txBody>
          <a:bodyPr/>
          <a:lstStyle/>
          <a:p>
            <a:fld id="{89D2D49A-B678-49DD-A6F9-08A7BB776F50}" type="slidenum">
              <a:rPr lang="en-GB" smtClean="0"/>
              <a:pPr/>
              <a:t>‹#›</a:t>
            </a:fld>
            <a:endParaRPr lang="en-GB" dirty="0"/>
          </a:p>
        </p:txBody>
      </p:sp>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25" name="TextBox 24"/>
          <p:cNvSpPr txBox="1"/>
          <p:nvPr userDrawn="1"/>
        </p:nvSpPr>
        <p:spPr>
          <a:xfrm>
            <a:off x="1328331" y="351850"/>
            <a:ext cx="8800002" cy="369332"/>
          </a:xfrm>
          <a:prstGeom prst="rect">
            <a:avLst/>
          </a:prstGeom>
        </p:spPr>
        <p:txBody>
          <a:bodyPr vert="horz" wrap="square" lIns="0" tIns="0" rIns="0" bIns="0" rtlCol="0">
            <a:spAutoFit/>
          </a:bodyPr>
          <a:lstStyle/>
          <a:p>
            <a:endParaRPr lang="en-GB" dirty="0"/>
          </a:p>
        </p:txBody>
      </p:sp>
      <p:sp>
        <p:nvSpPr>
          <p:cNvPr id="4" name="TextBox 3"/>
          <p:cNvSpPr txBox="1"/>
          <p:nvPr userDrawn="1"/>
        </p:nvSpPr>
        <p:spPr>
          <a:xfrm>
            <a:off x="1350000" y="360000"/>
            <a:ext cx="9221842" cy="692497"/>
          </a:xfrm>
          <a:prstGeom prst="rect">
            <a:avLst/>
          </a:prstGeom>
        </p:spPr>
        <p:txBody>
          <a:bodyPr vert="horz" wrap="square" lIns="0" tIns="0" rIns="0" bIns="0" rtlCol="0">
            <a:spAutoFit/>
          </a:bodyPr>
          <a:lstStyle/>
          <a:p>
            <a:r>
              <a:rPr lang="en-GB" sz="4500" spc="-140" dirty="0">
                <a:latin typeface="+mj-lt"/>
              </a:rPr>
              <a:t>KEY</a:t>
            </a:r>
            <a:r>
              <a:rPr lang="en-GB" sz="4500" spc="-140" baseline="0" dirty="0">
                <a:latin typeface="+mj-lt"/>
              </a:rPr>
              <a:t> FIGURES ABOUT  THE INDUSTRY</a:t>
            </a:r>
            <a:endParaRPr lang="en-GB" sz="4500" spc="-140" dirty="0">
              <a:latin typeface="+mj-lt"/>
            </a:endParaRPr>
          </a:p>
        </p:txBody>
      </p:sp>
    </p:spTree>
    <p:extLst>
      <p:ext uri="{BB962C8B-B14F-4D97-AF65-F5344CB8AC3E}">
        <p14:creationId xmlns:p14="http://schemas.microsoft.com/office/powerpoint/2010/main" val="11103499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ter slide ">
    <p:spTree>
      <p:nvGrpSpPr>
        <p:cNvPr id="1" name=""/>
        <p:cNvGrpSpPr/>
        <p:nvPr/>
      </p:nvGrpSpPr>
      <p:grpSpPr>
        <a:xfrm>
          <a:off x="0" y="0"/>
          <a:ext cx="0" cy="0"/>
          <a:chOff x="0" y="0"/>
          <a:chExt cx="0" cy="0"/>
        </a:xfrm>
      </p:grpSpPr>
      <p:sp>
        <p:nvSpPr>
          <p:cNvPr id="11" name="Title 19"/>
          <p:cNvSpPr txBox="1">
            <a:spLocks/>
          </p:cNvSpPr>
          <p:nvPr userDrawn="1"/>
        </p:nvSpPr>
        <p:spPr>
          <a:xfrm>
            <a:off x="2855640" y="1988840"/>
            <a:ext cx="5631269" cy="778568"/>
          </a:xfrm>
          <a:prstGeom prst="rect">
            <a:avLst/>
          </a:prstGeom>
        </p:spPr>
        <p:txBody>
          <a:bodyPr>
            <a:normAutofit/>
          </a:bodyPr>
          <a:lstStyle>
            <a:lvl1pPr algn="l" rtl="0" eaLnBrk="1" fontAlgn="base" hangingPunct="1">
              <a:spcBef>
                <a:spcPct val="0"/>
              </a:spcBef>
              <a:spcAft>
                <a:spcPct val="0"/>
              </a:spcAft>
              <a:defRPr sz="4500" b="0">
                <a:solidFill>
                  <a:schemeClr val="tx1"/>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a:lstStyle>
          <a:p>
            <a:endParaRPr lang="en-GB" sz="4500" kern="0" dirty="0"/>
          </a:p>
        </p:txBody>
      </p:sp>
      <p:sp>
        <p:nvSpPr>
          <p:cNvPr id="12" name="Text Placeholder 28"/>
          <p:cNvSpPr>
            <a:spLocks noGrp="1"/>
          </p:cNvSpPr>
          <p:nvPr>
            <p:ph type="body" sz="quarter" idx="11" hasCustomPrompt="1"/>
          </p:nvPr>
        </p:nvSpPr>
        <p:spPr>
          <a:xfrm>
            <a:off x="2936063" y="2763590"/>
            <a:ext cx="5630313" cy="620410"/>
          </a:xfrm>
          <a:prstGeom prst="rect">
            <a:avLst/>
          </a:prstGeom>
        </p:spPr>
        <p:txBody>
          <a:bodyPr lIns="90000" rIns="0"/>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Subtitle</a:t>
            </a:r>
          </a:p>
          <a:p>
            <a:pPr lvl="1"/>
            <a:endParaRPr lang="en-US" dirty="0"/>
          </a:p>
        </p:txBody>
      </p:sp>
      <p:sp>
        <p:nvSpPr>
          <p:cNvPr id="13" name="Title 12"/>
          <p:cNvSpPr>
            <a:spLocks noGrp="1"/>
          </p:cNvSpPr>
          <p:nvPr>
            <p:ph type="title" hasCustomPrompt="1"/>
          </p:nvPr>
        </p:nvSpPr>
        <p:spPr>
          <a:xfrm>
            <a:off x="2936063" y="2100808"/>
            <a:ext cx="8152235" cy="662782"/>
          </a:xfrm>
          <a:prstGeom prst="rect">
            <a:avLst/>
          </a:prstGeom>
        </p:spPr>
        <p:txBody>
          <a:bodyPr rIns="0"/>
          <a:lstStyle>
            <a:lvl1pPr algn="l">
              <a:defRPr sz="4500" b="0">
                <a:solidFill>
                  <a:schemeClr val="tx1"/>
                </a:solidFill>
              </a:defRPr>
            </a:lvl1pPr>
          </a:lstStyle>
          <a:p>
            <a:r>
              <a:rPr lang="en-US" dirty="0"/>
              <a:t>Click to edit Chapter title</a:t>
            </a:r>
            <a:endParaRPr lang="en-GB" dirty="0"/>
          </a:p>
        </p:txBody>
      </p:sp>
      <p:sp>
        <p:nvSpPr>
          <p:cNvPr id="2" name="Slide Number Placeholder 1"/>
          <p:cNvSpPr>
            <a:spLocks noGrp="1"/>
          </p:cNvSpPr>
          <p:nvPr>
            <p:ph type="sldNum" sz="quarter" idx="12"/>
          </p:nvPr>
        </p:nvSpPr>
        <p:spPr/>
        <p:txBody>
          <a:bodyPr/>
          <a:lstStyle/>
          <a:p>
            <a:fld id="{89D2D49A-B678-49DD-A6F9-08A7BB776F50}" type="slidenum">
              <a:rPr lang="en-GB" smtClean="0"/>
              <a:pPr/>
              <a:t>‹#›</a:t>
            </a:fld>
            <a:endParaRPr lang="en-GB" dirty="0"/>
          </a:p>
        </p:txBody>
      </p:sp>
      <p:cxnSp>
        <p:nvCxnSpPr>
          <p:cNvPr id="7" name="Straight Connector 6"/>
          <p:cNvCxnSpPr>
            <a:cxnSpLocks noChangeShapeType="1"/>
          </p:cNvCxnSpPr>
          <p:nvPr userDrawn="1"/>
        </p:nvCxnSpPr>
        <p:spPr bwMode="auto">
          <a:xfrm>
            <a:off x="2711624" y="2096990"/>
            <a:ext cx="0" cy="1340835"/>
          </a:xfrm>
          <a:prstGeom prst="line">
            <a:avLst/>
          </a:prstGeom>
          <a:noFill/>
          <a:ln w="38100">
            <a:solidFill>
              <a:srgbClr val="15377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29196812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0" y="6629400"/>
            <a:ext cx="12192000" cy="228600"/>
          </a:xfrm>
          <a:prstGeom prst="rect">
            <a:avLst/>
          </a:prstGeom>
          <a:solidFill>
            <a:srgbClr val="003478"/>
          </a:solidFill>
          <a:ln>
            <a:noFill/>
          </a:ln>
          <a:effectLst/>
        </p:spPr>
        <p:txBody>
          <a:bodyPr rot="0" vert="horz" wrap="square" lIns="91440" tIns="45720" rIns="91440" bIns="45720" anchor="ctr" anchorCtr="0" upright="1">
            <a:noAutofit/>
          </a:bodyPr>
          <a:lstStyle/>
          <a:p>
            <a:endParaRPr lang="en-US" sz="1100" b="1" dirty="0">
              <a:latin typeface="+mn-lt"/>
            </a:endParaRPr>
          </a:p>
        </p:txBody>
      </p:sp>
      <p:pic>
        <p:nvPicPr>
          <p:cNvPr id="6" name="Picture 5"/>
          <p:cNvPicPr>
            <a:picLocks noChangeAspect="1"/>
          </p:cNvPicPr>
          <p:nvPr userDrawn="1"/>
        </p:nvPicPr>
        <p:blipFill>
          <a:blip r:embed="rId17">
            <a:extLst>
              <a:ext uri="{BEBA8EAE-BF5A-486C-A8C5-ECC9F3942E4B}">
                <a14:imgProps xmlns:a14="http://schemas.microsoft.com/office/drawing/2010/main">
                  <a14:imgLayer r:embed="rId18">
                    <a14:imgEffect>
                      <a14:brightnessContrast contrast="20000"/>
                    </a14:imgEffect>
                  </a14:imgLayer>
                </a14:imgProps>
              </a:ext>
              <a:ext uri="{28A0092B-C50C-407E-A947-70E740481C1C}">
                <a14:useLocalDpi xmlns:a14="http://schemas.microsoft.com/office/drawing/2010/main"/>
              </a:ext>
            </a:extLst>
          </a:blip>
          <a:stretch>
            <a:fillRect/>
          </a:stretch>
        </p:blipFill>
        <p:spPr>
          <a:xfrm>
            <a:off x="2" y="4"/>
            <a:ext cx="2097207" cy="1487553"/>
          </a:xfrm>
          <a:prstGeom prst="rect">
            <a:avLst/>
          </a:prstGeom>
        </p:spPr>
      </p:pic>
      <p:sp>
        <p:nvSpPr>
          <p:cNvPr id="2" name="Slide Number Placeholder 1"/>
          <p:cNvSpPr>
            <a:spLocks noGrp="1"/>
          </p:cNvSpPr>
          <p:nvPr>
            <p:ph type="sldNum" sz="quarter" idx="4"/>
          </p:nvPr>
        </p:nvSpPr>
        <p:spPr>
          <a:xfrm>
            <a:off x="11656463" y="6642000"/>
            <a:ext cx="379537" cy="216000"/>
          </a:xfrm>
          <a:prstGeom prst="rect">
            <a:avLst/>
          </a:prstGeom>
        </p:spPr>
        <p:txBody>
          <a:bodyPr vert="horz" lIns="36000" tIns="36000" rIns="36000" bIns="36000" rtlCol="0" anchor="ctr"/>
          <a:lstStyle>
            <a:lvl1pPr algn="ctr">
              <a:defRPr sz="1100" b="0" i="0">
                <a:solidFill>
                  <a:schemeClr val="bg1"/>
                </a:solidFill>
                <a:latin typeface="Arial Nova" panose="020B0504020202020204" pitchFamily="34" charset="0"/>
              </a:defRPr>
            </a:lvl1pPr>
          </a:lstStyle>
          <a:p>
            <a:fld id="{89D2D49A-B678-49DD-A6F9-08A7BB776F50}"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59" r:id="rId1"/>
    <p:sldLayoutId id="2147483673" r:id="rId2"/>
    <p:sldLayoutId id="2147483684" r:id="rId3"/>
    <p:sldLayoutId id="2147483665" r:id="rId4"/>
    <p:sldLayoutId id="2147483675" r:id="rId5"/>
    <p:sldLayoutId id="2147483679" r:id="rId6"/>
    <p:sldLayoutId id="2147483683" r:id="rId7"/>
    <p:sldLayoutId id="2147483686" r:id="rId8"/>
    <p:sldLayoutId id="2147483664" r:id="rId9"/>
    <p:sldLayoutId id="2147483666" r:id="rId10"/>
    <p:sldLayoutId id="2147483667" r:id="rId11"/>
    <p:sldLayoutId id="2147483669" r:id="rId12"/>
    <p:sldLayoutId id="2147483670" r:id="rId13"/>
    <p:sldLayoutId id="2147483668" r:id="rId14"/>
    <p:sldLayoutId id="2147483671" r:id="rId15"/>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ctr" rtl="0" eaLnBrk="1" fontAlgn="base" hangingPunct="1">
        <a:spcBef>
          <a:spcPct val="0"/>
        </a:spcBef>
        <a:spcAft>
          <a:spcPct val="0"/>
        </a:spcAft>
        <a:defRPr sz="2800" b="1">
          <a:solidFill>
            <a:srgbClr val="003399"/>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p:titleStyle>
    <p:bodyStyle>
      <a:lvl1pPr marL="342900" indent="-342900" algn="l" rtl="0" eaLnBrk="1" fontAlgn="base" hangingPunct="1">
        <a:spcBef>
          <a:spcPct val="20000"/>
        </a:spcBef>
        <a:spcAft>
          <a:spcPct val="0"/>
        </a:spcAft>
        <a:buFont typeface="Wingdings" panose="05000000000000000000" pitchFamily="2" charset="2"/>
        <a:buChar char="§"/>
        <a:defRPr sz="2400" b="1">
          <a:solidFill>
            <a:srgbClr val="003399"/>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Font typeface="Wingdings" panose="05000000000000000000" pitchFamily="2" charset="2"/>
        <a:buChar char="ð"/>
        <a:defRPr sz="2400">
          <a:solidFill>
            <a:schemeClr val="tx1"/>
          </a:solidFill>
          <a:latin typeface="+mn-lt"/>
          <a:cs typeface="+mn-cs"/>
        </a:defRPr>
      </a:lvl3pPr>
      <a:lvl4pPr marL="1600200" indent="-228600" algn="l" rtl="0" eaLnBrk="1" fontAlgn="base" hangingPunct="1">
        <a:spcBef>
          <a:spcPct val="20000"/>
        </a:spcBef>
        <a:spcAft>
          <a:spcPct val="0"/>
        </a:spcAft>
        <a:defRPr sz="2000">
          <a:solidFill>
            <a:schemeClr val="tx1"/>
          </a:solidFill>
          <a:latin typeface="Times New Roman" pitchFamily="18" charset="0"/>
          <a:cs typeface="+mn-cs"/>
        </a:defRPr>
      </a:lvl4pPr>
      <a:lvl5pPr marL="2057400" indent="-228600" algn="l" rtl="0" eaLnBrk="1" fontAlgn="base" hangingPunct="1">
        <a:spcBef>
          <a:spcPct val="20000"/>
        </a:spcBef>
        <a:spcAft>
          <a:spcPct val="0"/>
        </a:spcAft>
        <a:buChar char="»"/>
        <a:defRPr sz="2000">
          <a:solidFill>
            <a:schemeClr val="tx1"/>
          </a:solidFill>
          <a:latin typeface="Times New Roman" pitchFamily="18" charset="0"/>
          <a:cs typeface="+mn-cs"/>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cs typeface="+mn-cs"/>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cs typeface="+mn-cs"/>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cs typeface="+mn-cs"/>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5F3AEBA5-C9FF-466B-ABE2-05021E3BD969}"/>
              </a:ext>
            </a:extLst>
          </p:cNvPr>
          <p:cNvSpPr>
            <a:spLocks noGrp="1"/>
          </p:cNvSpPr>
          <p:nvPr>
            <p:ph type="title"/>
          </p:nvPr>
        </p:nvSpPr>
        <p:spPr/>
        <p:txBody>
          <a:bodyPr/>
          <a:lstStyle/>
          <a:p>
            <a:r>
              <a:rPr lang="en-GB" dirty="0" smtClean="0"/>
              <a:t>WLTP Proposals</a:t>
            </a:r>
            <a:endParaRPr lang="en-GB" dirty="0"/>
          </a:p>
        </p:txBody>
      </p:sp>
      <p:sp>
        <p:nvSpPr>
          <p:cNvPr id="17" name="Text Placeholder 16">
            <a:extLst>
              <a:ext uri="{FF2B5EF4-FFF2-40B4-BE49-F238E27FC236}">
                <a16:creationId xmlns:a16="http://schemas.microsoft.com/office/drawing/2014/main" id="{7085409C-1C3F-4011-A586-D17AC5906C82}"/>
              </a:ext>
            </a:extLst>
          </p:cNvPr>
          <p:cNvSpPr>
            <a:spLocks noGrp="1"/>
          </p:cNvSpPr>
          <p:nvPr>
            <p:ph type="body" sz="quarter" idx="10"/>
          </p:nvPr>
        </p:nvSpPr>
        <p:spPr/>
        <p:txBody>
          <a:bodyPr/>
          <a:lstStyle/>
          <a:p>
            <a:endParaRPr lang="en-GB" dirty="0"/>
          </a:p>
        </p:txBody>
      </p:sp>
      <p:sp>
        <p:nvSpPr>
          <p:cNvPr id="20" name="Text Placeholder 19">
            <a:extLst>
              <a:ext uri="{FF2B5EF4-FFF2-40B4-BE49-F238E27FC236}">
                <a16:creationId xmlns:a16="http://schemas.microsoft.com/office/drawing/2014/main" id="{4C6DCA31-9DF3-47DC-B962-82F07DE252A6}"/>
              </a:ext>
            </a:extLst>
          </p:cNvPr>
          <p:cNvSpPr>
            <a:spLocks noGrp="1"/>
          </p:cNvSpPr>
          <p:nvPr>
            <p:ph type="body" sz="quarter" idx="15"/>
          </p:nvPr>
        </p:nvSpPr>
        <p:spPr/>
        <p:txBody>
          <a:bodyPr/>
          <a:lstStyle/>
          <a:p>
            <a:r>
              <a:rPr lang="en-GB" dirty="0" smtClean="0"/>
              <a:t>06.08.2019</a:t>
            </a:r>
            <a:endParaRPr lang="en-GB" dirty="0"/>
          </a:p>
        </p:txBody>
      </p:sp>
      <p:sp>
        <p:nvSpPr>
          <p:cNvPr id="18" name="Text Placeholder 17">
            <a:extLst>
              <a:ext uri="{FF2B5EF4-FFF2-40B4-BE49-F238E27FC236}">
                <a16:creationId xmlns:a16="http://schemas.microsoft.com/office/drawing/2014/main" id="{87C78031-C752-459B-BB77-7AF8BE085478}"/>
              </a:ext>
            </a:extLst>
          </p:cNvPr>
          <p:cNvSpPr>
            <a:spLocks noGrp="1"/>
          </p:cNvSpPr>
          <p:nvPr>
            <p:ph type="body" sz="quarter" idx="13"/>
          </p:nvPr>
        </p:nvSpPr>
        <p:spPr/>
        <p:txBody>
          <a:bodyPr/>
          <a:lstStyle/>
          <a:p>
            <a:r>
              <a:rPr lang="en-GB" dirty="0" smtClean="0"/>
              <a:t>Christoph Lueginger</a:t>
            </a:r>
            <a:endParaRPr lang="en-GB" dirty="0"/>
          </a:p>
        </p:txBody>
      </p:sp>
      <p:sp>
        <p:nvSpPr>
          <p:cNvPr id="19" name="Text Placeholder 18">
            <a:extLst>
              <a:ext uri="{FF2B5EF4-FFF2-40B4-BE49-F238E27FC236}">
                <a16:creationId xmlns:a16="http://schemas.microsoft.com/office/drawing/2014/main" id="{96B59E68-0063-4EDF-AE72-C5C74F8EAAD2}"/>
              </a:ext>
            </a:extLst>
          </p:cNvPr>
          <p:cNvSpPr>
            <a:spLocks noGrp="1"/>
          </p:cNvSpPr>
          <p:nvPr>
            <p:ph type="body" sz="quarter" idx="14"/>
          </p:nvPr>
        </p:nvSpPr>
        <p:spPr/>
        <p:txBody>
          <a:bodyPr/>
          <a:lstStyle/>
          <a:p>
            <a:r>
              <a:rPr lang="en-GB" dirty="0" smtClean="0"/>
              <a:t>BMW AG</a:t>
            </a:r>
            <a:endParaRPr lang="en-GB" dirty="0"/>
          </a:p>
        </p:txBody>
      </p:sp>
      <p:sp>
        <p:nvSpPr>
          <p:cNvPr id="21" name="Text Placeholder 20">
            <a:extLst>
              <a:ext uri="{FF2B5EF4-FFF2-40B4-BE49-F238E27FC236}">
                <a16:creationId xmlns:a16="http://schemas.microsoft.com/office/drawing/2014/main" id="{3B49E455-FC21-4683-AAF0-D98BC00C42A0}"/>
              </a:ext>
            </a:extLst>
          </p:cNvPr>
          <p:cNvSpPr>
            <a:spLocks noGrp="1"/>
          </p:cNvSpPr>
          <p:nvPr>
            <p:ph type="body" sz="quarter" idx="16"/>
          </p:nvPr>
        </p:nvSpPr>
        <p:spPr/>
        <p:txBody>
          <a:bodyPr/>
          <a:lstStyle/>
          <a:p>
            <a:r>
              <a:rPr lang="en-GB" dirty="0" smtClean="0"/>
              <a:t>IWG #28</a:t>
            </a:r>
            <a:endParaRPr lang="en-GB" dirty="0"/>
          </a:p>
        </p:txBody>
      </p:sp>
      <p:sp>
        <p:nvSpPr>
          <p:cNvPr id="22" name="Text Placeholder 21">
            <a:extLst>
              <a:ext uri="{FF2B5EF4-FFF2-40B4-BE49-F238E27FC236}">
                <a16:creationId xmlns:a16="http://schemas.microsoft.com/office/drawing/2014/main" id="{2184A35D-34B9-4508-8423-8CADEF482A3A}"/>
              </a:ext>
            </a:extLst>
          </p:cNvPr>
          <p:cNvSpPr>
            <a:spLocks noGrp="1"/>
          </p:cNvSpPr>
          <p:nvPr>
            <p:ph type="body" sz="quarter" idx="17"/>
          </p:nvPr>
        </p:nvSpPr>
        <p:spPr/>
        <p:txBody>
          <a:bodyPr/>
          <a:lstStyle/>
          <a:p>
            <a:r>
              <a:rPr lang="en-GB" dirty="0" smtClean="0"/>
              <a:t>Bern</a:t>
            </a:r>
            <a:endParaRPr lang="en-GB" dirty="0"/>
          </a:p>
        </p:txBody>
      </p:sp>
    </p:spTree>
    <p:extLst>
      <p:ext uri="{BB962C8B-B14F-4D97-AF65-F5344CB8AC3E}">
        <p14:creationId xmlns:p14="http://schemas.microsoft.com/office/powerpoint/2010/main" val="12760529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F2CFDB3F-9945-4A5F-9FB2-0F727C0B2A84}"/>
              </a:ext>
            </a:extLst>
          </p:cNvPr>
          <p:cNvSpPr>
            <a:spLocks noGrp="1"/>
          </p:cNvSpPr>
          <p:nvPr>
            <p:ph type="body" sz="quarter" idx="10"/>
          </p:nvPr>
        </p:nvSpPr>
        <p:spPr/>
        <p:txBody>
          <a:bodyPr>
            <a:noAutofit/>
          </a:bodyPr>
          <a:lstStyle/>
          <a:p>
            <a:r>
              <a:rPr lang="en-GB" sz="2800" dirty="0"/>
              <a:t>WLTP GTR Annex 6 – chassis dyno mode</a:t>
            </a:r>
            <a:br>
              <a:rPr lang="en-GB" sz="2800" dirty="0"/>
            </a:br>
            <a:r>
              <a:rPr lang="en-GB" sz="2800" dirty="0"/>
              <a:t>Clarify situation with recent vehicle technologies</a:t>
            </a:r>
          </a:p>
        </p:txBody>
      </p:sp>
      <p:sp>
        <p:nvSpPr>
          <p:cNvPr id="3" name="Slide Number Placeholder 2"/>
          <p:cNvSpPr>
            <a:spLocks noGrp="1"/>
          </p:cNvSpPr>
          <p:nvPr>
            <p:ph type="sldNum" sz="quarter" idx="13"/>
          </p:nvPr>
        </p:nvSpPr>
        <p:spPr/>
        <p:txBody>
          <a:bodyPr/>
          <a:lstStyle/>
          <a:p>
            <a:fld id="{89D2D49A-B678-49DD-A6F9-08A7BB776F50}" type="slidenum">
              <a:rPr lang="en-GB" smtClean="0"/>
              <a:pPr/>
              <a:t>10</a:t>
            </a:fld>
            <a:endParaRPr lang="en-GB" dirty="0"/>
          </a:p>
        </p:txBody>
      </p:sp>
      <p:graphicFrame>
        <p:nvGraphicFramePr>
          <p:cNvPr id="11" name="Tabelle 10"/>
          <p:cNvGraphicFramePr>
            <a:graphicFrameLocks noGrp="1"/>
          </p:cNvGraphicFramePr>
          <p:nvPr>
            <p:extLst>
              <p:ext uri="{D42A27DB-BD31-4B8C-83A1-F6EECF244321}">
                <p14:modId xmlns:p14="http://schemas.microsoft.com/office/powerpoint/2010/main" val="663512018"/>
              </p:ext>
            </p:extLst>
          </p:nvPr>
        </p:nvGraphicFramePr>
        <p:xfrm>
          <a:off x="477836" y="1412875"/>
          <a:ext cx="11235797" cy="3906520"/>
        </p:xfrm>
        <a:graphic>
          <a:graphicData uri="http://schemas.openxmlformats.org/drawingml/2006/table">
            <a:tbl>
              <a:tblPr firstRow="1" bandRow="1"/>
              <a:tblGrid>
                <a:gridCol w="2519364">
                  <a:extLst>
                    <a:ext uri="{9D8B030D-6E8A-4147-A177-3AD203B41FA5}">
                      <a16:colId xmlns:a16="http://schemas.microsoft.com/office/drawing/2014/main" val="20000"/>
                    </a:ext>
                  </a:extLst>
                </a:gridCol>
                <a:gridCol w="2582333">
                  <a:extLst>
                    <a:ext uri="{9D8B030D-6E8A-4147-A177-3AD203B41FA5}">
                      <a16:colId xmlns:a16="http://schemas.microsoft.com/office/drawing/2014/main" val="20001"/>
                    </a:ext>
                  </a:extLst>
                </a:gridCol>
                <a:gridCol w="6134100">
                  <a:extLst>
                    <a:ext uri="{9D8B030D-6E8A-4147-A177-3AD203B41FA5}">
                      <a16:colId xmlns:a16="http://schemas.microsoft.com/office/drawing/2014/main" val="20002"/>
                    </a:ext>
                  </a:extLst>
                </a:gridCol>
              </a:tblGrid>
              <a:tr h="370840">
                <a:tc>
                  <a:txBody>
                    <a:bodyPr/>
                    <a:lstStyle>
                      <a:lvl1pPr marL="0" algn="l" defTabSz="914400" rtl="0" eaLnBrk="1" latinLnBrk="0" hangingPunct="1">
                        <a:defRPr sz="1800" b="1" kern="1200">
                          <a:solidFill>
                            <a:schemeClr val="lt1"/>
                          </a:solidFill>
                          <a:latin typeface="BMW Group Condensed"/>
                        </a:defRPr>
                      </a:lvl1pPr>
                      <a:lvl2pPr marL="457200" algn="l" defTabSz="914400" rtl="0" eaLnBrk="1" latinLnBrk="0" hangingPunct="1">
                        <a:defRPr sz="1800" b="1" kern="1200">
                          <a:solidFill>
                            <a:schemeClr val="lt1"/>
                          </a:solidFill>
                          <a:latin typeface="BMW Group Condensed"/>
                        </a:defRPr>
                      </a:lvl2pPr>
                      <a:lvl3pPr marL="914400" algn="l" defTabSz="914400" rtl="0" eaLnBrk="1" latinLnBrk="0" hangingPunct="1">
                        <a:defRPr sz="1800" b="1" kern="1200">
                          <a:solidFill>
                            <a:schemeClr val="lt1"/>
                          </a:solidFill>
                          <a:latin typeface="BMW Group Condensed"/>
                        </a:defRPr>
                      </a:lvl3pPr>
                      <a:lvl4pPr marL="1371600" algn="l" defTabSz="914400" rtl="0" eaLnBrk="1" latinLnBrk="0" hangingPunct="1">
                        <a:defRPr sz="1800" b="1" kern="1200">
                          <a:solidFill>
                            <a:schemeClr val="lt1"/>
                          </a:solidFill>
                          <a:latin typeface="BMW Group Condensed"/>
                        </a:defRPr>
                      </a:lvl4pPr>
                      <a:lvl5pPr marL="1828800" algn="l" defTabSz="914400" rtl="0" eaLnBrk="1" latinLnBrk="0" hangingPunct="1">
                        <a:defRPr sz="1800" b="1" kern="1200">
                          <a:solidFill>
                            <a:schemeClr val="lt1"/>
                          </a:solidFill>
                          <a:latin typeface="BMW Group Condensed"/>
                        </a:defRPr>
                      </a:lvl5pPr>
                      <a:lvl6pPr marL="2286000" algn="l" defTabSz="914400" rtl="0" eaLnBrk="1" latinLnBrk="0" hangingPunct="1">
                        <a:defRPr sz="1800" b="1" kern="1200">
                          <a:solidFill>
                            <a:schemeClr val="lt1"/>
                          </a:solidFill>
                          <a:latin typeface="BMW Group Condensed"/>
                        </a:defRPr>
                      </a:lvl6pPr>
                      <a:lvl7pPr marL="2743200" algn="l" defTabSz="914400" rtl="0" eaLnBrk="1" latinLnBrk="0" hangingPunct="1">
                        <a:defRPr sz="1800" b="1" kern="1200">
                          <a:solidFill>
                            <a:schemeClr val="lt1"/>
                          </a:solidFill>
                          <a:latin typeface="BMW Group Condensed"/>
                        </a:defRPr>
                      </a:lvl7pPr>
                      <a:lvl8pPr marL="3200400" algn="l" defTabSz="914400" rtl="0" eaLnBrk="1" latinLnBrk="0" hangingPunct="1">
                        <a:defRPr sz="1800" b="1" kern="1200">
                          <a:solidFill>
                            <a:schemeClr val="lt1"/>
                          </a:solidFill>
                          <a:latin typeface="BMW Group Condensed"/>
                        </a:defRPr>
                      </a:lvl8pPr>
                      <a:lvl9pPr marL="3657600" algn="l" defTabSz="914400" rtl="0" eaLnBrk="1" latinLnBrk="0" hangingPunct="1">
                        <a:defRPr sz="1800" b="1" kern="1200">
                          <a:solidFill>
                            <a:schemeClr val="lt1"/>
                          </a:solidFill>
                          <a:latin typeface="BMW Group Condensed"/>
                        </a:defRPr>
                      </a:lvl9pPr>
                    </a:lstStyle>
                    <a:p>
                      <a:r>
                        <a:rPr lang="en-GB" sz="1600" noProof="0" dirty="0" smtClean="0">
                          <a:latin typeface="Arial Narrow" panose="020B0606020202030204" pitchFamily="34" charset="0"/>
                        </a:rPr>
                        <a:t>Vehicle Technology</a:t>
                      </a:r>
                      <a:endParaRPr lang="en-GB" sz="1600" noProof="0" dirty="0">
                        <a:latin typeface="Arial Narrow" panose="020B0606020202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67184"/>
                    </a:solidFill>
                  </a:tcPr>
                </a:tc>
                <a:tc>
                  <a:txBody>
                    <a:bodyPr/>
                    <a:lstStyle>
                      <a:lvl1pPr marL="0" algn="l" defTabSz="914400" rtl="0" eaLnBrk="1" latinLnBrk="0" hangingPunct="1">
                        <a:defRPr sz="1800" b="1" kern="1200">
                          <a:solidFill>
                            <a:schemeClr val="lt1"/>
                          </a:solidFill>
                          <a:latin typeface="BMW Group Condensed"/>
                        </a:defRPr>
                      </a:lvl1pPr>
                      <a:lvl2pPr marL="457200" algn="l" defTabSz="914400" rtl="0" eaLnBrk="1" latinLnBrk="0" hangingPunct="1">
                        <a:defRPr sz="1800" b="1" kern="1200">
                          <a:solidFill>
                            <a:schemeClr val="lt1"/>
                          </a:solidFill>
                          <a:latin typeface="BMW Group Condensed"/>
                        </a:defRPr>
                      </a:lvl2pPr>
                      <a:lvl3pPr marL="914400" algn="l" defTabSz="914400" rtl="0" eaLnBrk="1" latinLnBrk="0" hangingPunct="1">
                        <a:defRPr sz="1800" b="1" kern="1200">
                          <a:solidFill>
                            <a:schemeClr val="lt1"/>
                          </a:solidFill>
                          <a:latin typeface="BMW Group Condensed"/>
                        </a:defRPr>
                      </a:lvl3pPr>
                      <a:lvl4pPr marL="1371600" algn="l" defTabSz="914400" rtl="0" eaLnBrk="1" latinLnBrk="0" hangingPunct="1">
                        <a:defRPr sz="1800" b="1" kern="1200">
                          <a:solidFill>
                            <a:schemeClr val="lt1"/>
                          </a:solidFill>
                          <a:latin typeface="BMW Group Condensed"/>
                        </a:defRPr>
                      </a:lvl4pPr>
                      <a:lvl5pPr marL="1828800" algn="l" defTabSz="914400" rtl="0" eaLnBrk="1" latinLnBrk="0" hangingPunct="1">
                        <a:defRPr sz="1800" b="1" kern="1200">
                          <a:solidFill>
                            <a:schemeClr val="lt1"/>
                          </a:solidFill>
                          <a:latin typeface="BMW Group Condensed"/>
                        </a:defRPr>
                      </a:lvl5pPr>
                      <a:lvl6pPr marL="2286000" algn="l" defTabSz="914400" rtl="0" eaLnBrk="1" latinLnBrk="0" hangingPunct="1">
                        <a:defRPr sz="1800" b="1" kern="1200">
                          <a:solidFill>
                            <a:schemeClr val="lt1"/>
                          </a:solidFill>
                          <a:latin typeface="BMW Group Condensed"/>
                        </a:defRPr>
                      </a:lvl6pPr>
                      <a:lvl7pPr marL="2743200" algn="l" defTabSz="914400" rtl="0" eaLnBrk="1" latinLnBrk="0" hangingPunct="1">
                        <a:defRPr sz="1800" b="1" kern="1200">
                          <a:solidFill>
                            <a:schemeClr val="lt1"/>
                          </a:solidFill>
                          <a:latin typeface="BMW Group Condensed"/>
                        </a:defRPr>
                      </a:lvl7pPr>
                      <a:lvl8pPr marL="3200400" algn="l" defTabSz="914400" rtl="0" eaLnBrk="1" latinLnBrk="0" hangingPunct="1">
                        <a:defRPr sz="1800" b="1" kern="1200">
                          <a:solidFill>
                            <a:schemeClr val="lt1"/>
                          </a:solidFill>
                          <a:latin typeface="BMW Group Condensed"/>
                        </a:defRPr>
                      </a:lvl8pPr>
                      <a:lvl9pPr marL="3657600" algn="l" defTabSz="914400" rtl="0" eaLnBrk="1" latinLnBrk="0" hangingPunct="1">
                        <a:defRPr sz="1800" b="1" kern="1200">
                          <a:solidFill>
                            <a:schemeClr val="lt1"/>
                          </a:solidFill>
                          <a:latin typeface="BMW Group Condensed"/>
                        </a:defRPr>
                      </a:lvl9pPr>
                    </a:lstStyle>
                    <a:p>
                      <a:r>
                        <a:rPr lang="en-GB" sz="1600" noProof="0" dirty="0" smtClean="0">
                          <a:latin typeface="Arial Narrow" panose="020B0606020202030204" pitchFamily="34" charset="0"/>
                        </a:rPr>
                        <a:t>Behaviour on road</a:t>
                      </a:r>
                      <a:endParaRPr lang="en-GB" sz="1600" noProof="0" dirty="0">
                        <a:latin typeface="Arial Narrow" panose="020B0606020202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67184"/>
                    </a:solidFill>
                  </a:tcPr>
                </a:tc>
                <a:tc>
                  <a:txBody>
                    <a:bodyPr/>
                    <a:lstStyle>
                      <a:lvl1pPr marL="0" algn="l" defTabSz="914400" rtl="0" eaLnBrk="1" latinLnBrk="0" hangingPunct="1">
                        <a:defRPr sz="1800" b="1" kern="1200">
                          <a:solidFill>
                            <a:schemeClr val="lt1"/>
                          </a:solidFill>
                          <a:latin typeface="BMW Group Condensed"/>
                        </a:defRPr>
                      </a:lvl1pPr>
                      <a:lvl2pPr marL="457200" algn="l" defTabSz="914400" rtl="0" eaLnBrk="1" latinLnBrk="0" hangingPunct="1">
                        <a:defRPr sz="1800" b="1" kern="1200">
                          <a:solidFill>
                            <a:schemeClr val="lt1"/>
                          </a:solidFill>
                          <a:latin typeface="BMW Group Condensed"/>
                        </a:defRPr>
                      </a:lvl2pPr>
                      <a:lvl3pPr marL="914400" algn="l" defTabSz="914400" rtl="0" eaLnBrk="1" latinLnBrk="0" hangingPunct="1">
                        <a:defRPr sz="1800" b="1" kern="1200">
                          <a:solidFill>
                            <a:schemeClr val="lt1"/>
                          </a:solidFill>
                          <a:latin typeface="BMW Group Condensed"/>
                        </a:defRPr>
                      </a:lvl3pPr>
                      <a:lvl4pPr marL="1371600" algn="l" defTabSz="914400" rtl="0" eaLnBrk="1" latinLnBrk="0" hangingPunct="1">
                        <a:defRPr sz="1800" b="1" kern="1200">
                          <a:solidFill>
                            <a:schemeClr val="lt1"/>
                          </a:solidFill>
                          <a:latin typeface="BMW Group Condensed"/>
                        </a:defRPr>
                      </a:lvl4pPr>
                      <a:lvl5pPr marL="1828800" algn="l" defTabSz="914400" rtl="0" eaLnBrk="1" latinLnBrk="0" hangingPunct="1">
                        <a:defRPr sz="1800" b="1" kern="1200">
                          <a:solidFill>
                            <a:schemeClr val="lt1"/>
                          </a:solidFill>
                          <a:latin typeface="BMW Group Condensed"/>
                        </a:defRPr>
                      </a:lvl5pPr>
                      <a:lvl6pPr marL="2286000" algn="l" defTabSz="914400" rtl="0" eaLnBrk="1" latinLnBrk="0" hangingPunct="1">
                        <a:defRPr sz="1800" b="1" kern="1200">
                          <a:solidFill>
                            <a:schemeClr val="lt1"/>
                          </a:solidFill>
                          <a:latin typeface="BMW Group Condensed"/>
                        </a:defRPr>
                      </a:lvl6pPr>
                      <a:lvl7pPr marL="2743200" algn="l" defTabSz="914400" rtl="0" eaLnBrk="1" latinLnBrk="0" hangingPunct="1">
                        <a:defRPr sz="1800" b="1" kern="1200">
                          <a:solidFill>
                            <a:schemeClr val="lt1"/>
                          </a:solidFill>
                          <a:latin typeface="BMW Group Condensed"/>
                        </a:defRPr>
                      </a:lvl7pPr>
                      <a:lvl8pPr marL="3200400" algn="l" defTabSz="914400" rtl="0" eaLnBrk="1" latinLnBrk="0" hangingPunct="1">
                        <a:defRPr sz="1800" b="1" kern="1200">
                          <a:solidFill>
                            <a:schemeClr val="lt1"/>
                          </a:solidFill>
                          <a:latin typeface="BMW Group Condensed"/>
                        </a:defRPr>
                      </a:lvl8pPr>
                      <a:lvl9pPr marL="3657600" algn="l" defTabSz="914400" rtl="0" eaLnBrk="1" latinLnBrk="0" hangingPunct="1">
                        <a:defRPr sz="1800" b="1" kern="1200">
                          <a:solidFill>
                            <a:schemeClr val="lt1"/>
                          </a:solidFill>
                          <a:latin typeface="BMW Group Condensed"/>
                        </a:defRPr>
                      </a:lvl9pPr>
                    </a:lstStyle>
                    <a:p>
                      <a:r>
                        <a:rPr lang="en-GB" sz="1600" noProof="0" dirty="0" smtClean="0">
                          <a:latin typeface="Arial Narrow" panose="020B0606020202030204" pitchFamily="34" charset="0"/>
                        </a:rPr>
                        <a:t>Behaviour on chassis dyno in the lab</a:t>
                      </a:r>
                      <a:endParaRPr lang="en-GB" sz="1600" noProof="0" dirty="0">
                        <a:latin typeface="Arial Narrow" panose="020B0606020202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67184"/>
                    </a:solidFill>
                  </a:tcPr>
                </a:tc>
                <a:extLst>
                  <a:ext uri="{0D108BD9-81ED-4DB2-BD59-A6C34878D82A}">
                    <a16:rowId xmlns:a16="http://schemas.microsoft.com/office/drawing/2014/main" val="10000"/>
                  </a:ext>
                </a:extLst>
              </a:tr>
              <a:tr h="370840">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r>
                        <a:rPr lang="en-GB" sz="1600" noProof="0" dirty="0" smtClean="0">
                          <a:latin typeface="Arial Narrow" panose="020B0606020202030204" pitchFamily="34" charset="0"/>
                        </a:rPr>
                        <a:t>Emergency Brake assist</a:t>
                      </a:r>
                    </a:p>
                    <a:p>
                      <a:r>
                        <a:rPr lang="en-GB" sz="1400" noProof="0" dirty="0" smtClean="0">
                          <a:latin typeface="Arial Narrow" panose="020B0606020202030204" pitchFamily="34" charset="0"/>
                        </a:rPr>
                        <a:t>(detects an</a:t>
                      </a:r>
                      <a:r>
                        <a:rPr lang="en-GB" sz="1400" baseline="0" noProof="0" dirty="0" smtClean="0">
                          <a:latin typeface="Arial Narrow" panose="020B0606020202030204" pitchFamily="34" charset="0"/>
                        </a:rPr>
                        <a:t> obstacle in front)</a:t>
                      </a:r>
                      <a:endParaRPr lang="en-GB" sz="1400" noProof="0" dirty="0">
                        <a:latin typeface="Arial Narrow" panose="020B060602020203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40000"/>
                      </a:srgbClr>
                    </a:solidFill>
                  </a:tcPr>
                </a:tc>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r>
                        <a:rPr lang="en-GB" sz="1600" noProof="0" dirty="0" smtClean="0">
                          <a:latin typeface="Arial Narrow" panose="020B0606020202030204" pitchFamily="34" charset="0"/>
                        </a:rPr>
                        <a:t>Vehicle</a:t>
                      </a:r>
                      <a:r>
                        <a:rPr lang="en-GB" sz="1600" baseline="0" noProof="0" dirty="0" smtClean="0">
                          <a:latin typeface="Arial Narrow" panose="020B0606020202030204" pitchFamily="34" charset="0"/>
                        </a:rPr>
                        <a:t> brakes in case of emergency situation.</a:t>
                      </a:r>
                      <a:endParaRPr lang="en-GB" sz="1600" noProof="0" dirty="0">
                        <a:latin typeface="Arial Narrow" panose="020B060602020203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40000"/>
                      </a:srgbClr>
                    </a:solidFill>
                  </a:tcPr>
                </a:tc>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r>
                        <a:rPr lang="en-GB" sz="1600" noProof="0" dirty="0" smtClean="0">
                          <a:latin typeface="Arial Narrow" panose="020B0606020202030204" pitchFamily="34" charset="0"/>
                        </a:rPr>
                        <a:t>Vehicle would brake always, due to cooling fan in the front</a:t>
                      </a:r>
                      <a:r>
                        <a:rPr lang="en-GB" sz="1600" baseline="0" noProof="0" dirty="0" smtClean="0">
                          <a:latin typeface="Arial Narrow" panose="020B0606020202030204" pitchFamily="34" charset="0"/>
                        </a:rPr>
                        <a:t> </a:t>
                      </a:r>
                      <a:r>
                        <a:rPr lang="en-GB" sz="1600" baseline="0" noProof="0" dirty="0" smtClean="0">
                          <a:solidFill>
                            <a:srgbClr val="7C0A0E"/>
                          </a:solidFill>
                          <a:latin typeface="Arial Narrow" panose="020B0606020202030204" pitchFamily="34" charset="0"/>
                          <a:sym typeface="Wingdings" panose="05000000000000000000" pitchFamily="2" charset="2"/>
                        </a:rPr>
                        <a:t> unwanted.</a:t>
                      </a:r>
                      <a:br>
                        <a:rPr lang="en-GB" sz="1600" baseline="0" noProof="0" dirty="0" smtClean="0">
                          <a:solidFill>
                            <a:srgbClr val="7C0A0E"/>
                          </a:solidFill>
                          <a:latin typeface="Arial Narrow" panose="020B0606020202030204" pitchFamily="34" charset="0"/>
                          <a:sym typeface="Wingdings" panose="05000000000000000000" pitchFamily="2" charset="2"/>
                        </a:rPr>
                      </a:br>
                      <a:r>
                        <a:rPr lang="en-GB" sz="1600" baseline="0" noProof="0" dirty="0" smtClean="0">
                          <a:solidFill>
                            <a:srgbClr val="3D6A3C"/>
                          </a:solidFill>
                          <a:latin typeface="Arial Narrow" panose="020B0606020202030204" pitchFamily="34" charset="0"/>
                          <a:sym typeface="Wingdings" panose="05000000000000000000" pitchFamily="2" charset="2"/>
                        </a:rPr>
                        <a:t> deactivate function via vehicle’s dynamometer operation mode.</a:t>
                      </a:r>
                      <a:endParaRPr lang="en-GB" sz="1600" noProof="0" dirty="0">
                        <a:solidFill>
                          <a:srgbClr val="3D6A3C"/>
                        </a:solidFill>
                        <a:latin typeface="Arial Narrow" panose="020B060602020203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40000"/>
                      </a:srgbClr>
                    </a:solidFill>
                  </a:tcPr>
                </a:tc>
                <a:extLst>
                  <a:ext uri="{0D108BD9-81ED-4DB2-BD59-A6C34878D82A}">
                    <a16:rowId xmlns:a16="http://schemas.microsoft.com/office/drawing/2014/main" val="10001"/>
                  </a:ext>
                </a:extLst>
              </a:tr>
              <a:tr h="370840">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r>
                        <a:rPr lang="en-GB" sz="1600" noProof="0" dirty="0" smtClean="0">
                          <a:latin typeface="Arial Narrow" panose="020B0606020202030204" pitchFamily="34" charset="0"/>
                        </a:rPr>
                        <a:t>Coasting</a:t>
                      </a:r>
                    </a:p>
                    <a:p>
                      <a:r>
                        <a:rPr lang="en-GB" sz="1400" noProof="0" dirty="0" smtClean="0">
                          <a:latin typeface="Arial Narrow" panose="020B0606020202030204" pitchFamily="34" charset="0"/>
                        </a:rPr>
                        <a:t>(decouple engine in order to preserve the kinetic</a:t>
                      </a:r>
                      <a:r>
                        <a:rPr lang="en-GB" sz="1400" baseline="0" noProof="0" dirty="0" smtClean="0">
                          <a:latin typeface="Arial Narrow" panose="020B0606020202030204" pitchFamily="34" charset="0"/>
                        </a:rPr>
                        <a:t> energy)</a:t>
                      </a:r>
                      <a:endParaRPr lang="en-GB" sz="1400" noProof="0" dirty="0">
                        <a:latin typeface="Arial Narrow" panose="020B0606020202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20000"/>
                      </a:srgbClr>
                    </a:solidFill>
                  </a:tcPr>
                </a:tc>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r>
                        <a:rPr lang="en-GB" sz="1600" noProof="0" dirty="0" smtClean="0">
                          <a:latin typeface="Arial Narrow" panose="020B0606020202030204" pitchFamily="34" charset="0"/>
                        </a:rPr>
                        <a:t>Vehicle</a:t>
                      </a:r>
                      <a:r>
                        <a:rPr lang="en-GB" sz="1600" baseline="0" noProof="0" dirty="0" smtClean="0">
                          <a:latin typeface="Arial Narrow" panose="020B0606020202030204" pitchFamily="34" charset="0"/>
                        </a:rPr>
                        <a:t> is coasting in case of free road and no braking.</a:t>
                      </a:r>
                      <a:endParaRPr lang="en-GB" sz="1600" noProof="0" dirty="0">
                        <a:latin typeface="Arial Narrow" panose="020B0606020202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20000"/>
                      </a:srgbClr>
                    </a:solidFill>
                  </a:tcPr>
                </a:tc>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r>
                        <a:rPr lang="en-GB" sz="1600" noProof="0" dirty="0" smtClean="0">
                          <a:latin typeface="Arial Narrow" panose="020B0606020202030204" pitchFamily="34" charset="0"/>
                        </a:rPr>
                        <a:t>The drive trace has to be followed,</a:t>
                      </a:r>
                      <a:r>
                        <a:rPr lang="en-GB" sz="1600" baseline="0" noProof="0" dirty="0" smtClean="0">
                          <a:latin typeface="Arial Narrow" panose="020B0606020202030204" pitchFamily="34" charset="0"/>
                        </a:rPr>
                        <a:t> so the vehicle may coast for very short periods, which is a disadvantage compared to real life and will undermine the measurement repeatability (strong dependency on driver) </a:t>
                      </a:r>
                      <a:r>
                        <a:rPr lang="en-GB" sz="1600" baseline="0" noProof="0" dirty="0" smtClean="0">
                          <a:solidFill>
                            <a:srgbClr val="7C0A0E"/>
                          </a:solidFill>
                          <a:latin typeface="Arial Narrow" panose="020B0606020202030204" pitchFamily="34" charset="0"/>
                          <a:sym typeface="Wingdings" panose="05000000000000000000" pitchFamily="2" charset="2"/>
                        </a:rPr>
                        <a:t> unwanted.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baseline="0" noProof="0" dirty="0" smtClean="0">
                          <a:solidFill>
                            <a:srgbClr val="3D6A3C"/>
                          </a:solidFill>
                          <a:latin typeface="Arial Narrow" panose="020B0606020202030204" pitchFamily="34" charset="0"/>
                          <a:sym typeface="Wingdings" panose="05000000000000000000" pitchFamily="2" charset="2"/>
                        </a:rPr>
                        <a:t> deactivate coasting via vehicle’s dynamometer operation mode.</a:t>
                      </a:r>
                      <a:endParaRPr lang="en-GB" sz="1600" noProof="0" dirty="0" smtClean="0">
                        <a:solidFill>
                          <a:srgbClr val="3D6A3C"/>
                        </a:solidFill>
                        <a:latin typeface="Arial Narrow" panose="020B0606020202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20000"/>
                      </a:srgbClr>
                    </a:solidFill>
                  </a:tcPr>
                </a:tc>
                <a:extLst>
                  <a:ext uri="{0D108BD9-81ED-4DB2-BD59-A6C34878D82A}">
                    <a16:rowId xmlns:a16="http://schemas.microsoft.com/office/drawing/2014/main" val="10002"/>
                  </a:ext>
                </a:extLst>
              </a:tr>
              <a:tr h="370840">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r>
                        <a:rPr lang="en-GB" sz="1600" noProof="0" dirty="0" smtClean="0">
                          <a:latin typeface="Arial Narrow" panose="020B0606020202030204" pitchFamily="34" charset="0"/>
                        </a:rPr>
                        <a:t>Using environmental</a:t>
                      </a:r>
                      <a:r>
                        <a:rPr lang="en-GB" sz="1600" baseline="0" noProof="0" dirty="0" smtClean="0">
                          <a:latin typeface="Arial Narrow" panose="020B0606020202030204" pitchFamily="34" charset="0"/>
                        </a:rPr>
                        <a:t> data</a:t>
                      </a:r>
                    </a:p>
                    <a:p>
                      <a:r>
                        <a:rPr lang="en-GB" sz="1400" baseline="0" noProof="0" dirty="0" smtClean="0">
                          <a:latin typeface="Arial Narrow" panose="020B0606020202030204" pitchFamily="34" charset="0"/>
                        </a:rPr>
                        <a:t>(e.g. for the purpose of deciding coasting, gear shifting, etc.)</a:t>
                      </a:r>
                      <a:endParaRPr lang="en-GB" sz="1400" noProof="0" dirty="0">
                        <a:latin typeface="Arial Narrow" panose="020B0606020202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40000"/>
                      </a:srgbClr>
                    </a:solidFill>
                  </a:tcPr>
                </a:tc>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r>
                        <a:rPr lang="en-GB" sz="1600" noProof="0" dirty="0" smtClean="0">
                          <a:latin typeface="Arial Narrow" panose="020B0606020202030204" pitchFamily="34" charset="0"/>
                        </a:rPr>
                        <a:t>Vehicle optimizes energy consumption depending on environmental data.</a:t>
                      </a:r>
                      <a:endParaRPr lang="en-GB" sz="1600" noProof="0" dirty="0">
                        <a:latin typeface="Arial Narrow" panose="020B0606020202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40000"/>
                      </a:srgbClr>
                    </a:solidFill>
                  </a:tcPr>
                </a:tc>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r>
                        <a:rPr lang="en-GB" sz="1600" noProof="0" dirty="0" smtClean="0">
                          <a:latin typeface="Arial Narrow" panose="020B0606020202030204" pitchFamily="34" charset="0"/>
                        </a:rPr>
                        <a:t>Vehicle has no environmental data available. Behaviour unknown</a:t>
                      </a:r>
                      <a:r>
                        <a:rPr lang="en-GB" sz="1600" baseline="0" noProof="0" dirty="0" smtClean="0">
                          <a:latin typeface="Arial Narrow" panose="020B0606020202030204" pitchFamily="34" charset="0"/>
                        </a:rPr>
                        <a:t>, maybe unrepresentative, maybe better or worse in terms of CO</a:t>
                      </a:r>
                      <a:r>
                        <a:rPr lang="en-GB" sz="1600" baseline="-25000" noProof="0" dirty="0" smtClean="0">
                          <a:latin typeface="Arial Narrow" panose="020B0606020202030204" pitchFamily="34" charset="0"/>
                        </a:rPr>
                        <a:t>2</a:t>
                      </a:r>
                      <a:r>
                        <a:rPr lang="en-GB" sz="1600" baseline="0" noProof="0" dirty="0" smtClean="0">
                          <a:latin typeface="Arial Narrow" panose="020B0606020202030204" pitchFamily="34" charset="0"/>
                        </a:rPr>
                        <a:t>. </a:t>
                      </a:r>
                      <a:r>
                        <a:rPr lang="en-GB" sz="1600" baseline="0" noProof="0" dirty="0" smtClean="0">
                          <a:solidFill>
                            <a:srgbClr val="7C0A0E"/>
                          </a:solidFill>
                          <a:latin typeface="Arial Narrow" panose="020B0606020202030204" pitchFamily="34" charset="0"/>
                          <a:sym typeface="Wingdings" panose="05000000000000000000" pitchFamily="2" charset="2"/>
                        </a:rPr>
                        <a:t> unwanted.</a:t>
                      </a:r>
                      <a:endParaRPr lang="en-GB" sz="1600" baseline="0" noProof="0" dirty="0" smtClean="0">
                        <a:solidFill>
                          <a:srgbClr val="7C0A0E"/>
                        </a:solidFill>
                        <a:latin typeface="Arial Narrow" panose="020B0606020202030204" pitchFamily="34" charset="0"/>
                      </a:endParaRPr>
                    </a:p>
                    <a:p>
                      <a:r>
                        <a:rPr lang="en-GB" sz="1600" baseline="0" noProof="0" dirty="0" smtClean="0">
                          <a:solidFill>
                            <a:srgbClr val="3F7BFD"/>
                          </a:solidFill>
                          <a:latin typeface="Arial Narrow" panose="020B0606020202030204" pitchFamily="34" charset="0"/>
                          <a:sym typeface="Wingdings" panose="05000000000000000000" pitchFamily="2" charset="2"/>
                        </a:rPr>
                        <a:t> What is the driving situation of a WLTP: Free road or traffic or…?</a:t>
                      </a:r>
                      <a:endParaRPr lang="en-GB" sz="1600" noProof="0" dirty="0">
                        <a:solidFill>
                          <a:srgbClr val="3F7BFD"/>
                        </a:solidFill>
                        <a:latin typeface="Arial Narrow" panose="020B0606020202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40000"/>
                      </a:srgbClr>
                    </a:solidFill>
                  </a:tcPr>
                </a:tc>
                <a:extLst>
                  <a:ext uri="{0D108BD9-81ED-4DB2-BD59-A6C34878D82A}">
                    <a16:rowId xmlns:a16="http://schemas.microsoft.com/office/drawing/2014/main" val="10003"/>
                  </a:ext>
                </a:extLst>
              </a:tr>
              <a:tr h="370840">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noProof="0" dirty="0" smtClean="0">
                          <a:latin typeface="Arial Narrow" panose="020B0606020202030204" pitchFamily="34" charset="0"/>
                        </a:rPr>
                        <a:t>Autonomous driving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20000"/>
                      </a:srgbClr>
                    </a:solidFill>
                  </a:tcPr>
                </a:tc>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r>
                        <a:rPr lang="en-GB" sz="1600" noProof="0" dirty="0" smtClean="0">
                          <a:latin typeface="Arial Narrow" panose="020B0606020202030204" pitchFamily="34" charset="0"/>
                        </a:rPr>
                        <a:t>Vehicle may drive (partially</a:t>
                      </a:r>
                      <a:r>
                        <a:rPr lang="en-GB" sz="1600" baseline="0" noProof="0" dirty="0" smtClean="0">
                          <a:latin typeface="Arial Narrow" panose="020B0606020202030204" pitchFamily="34" charset="0"/>
                        </a:rPr>
                        <a:t>) autonomous, maybe limited to specific areas or roads or on demand of the driver.</a:t>
                      </a:r>
                      <a:endParaRPr lang="en-GB" sz="1600" noProof="0" dirty="0">
                        <a:latin typeface="Arial Narrow" panose="020B0606020202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20000"/>
                      </a:srgbClr>
                    </a:solidFill>
                  </a:tcPr>
                </a:tc>
                <a:tc>
                  <a:txBody>
                    <a:bodyPr/>
                    <a:lstStyle>
                      <a:lvl1pPr marL="0" algn="l" defTabSz="914400" rtl="0" eaLnBrk="1" latinLnBrk="0" hangingPunct="1">
                        <a:defRPr sz="1800" kern="1200">
                          <a:solidFill>
                            <a:schemeClr val="dk1"/>
                          </a:solidFill>
                          <a:latin typeface="BMW Group Condensed"/>
                        </a:defRPr>
                      </a:lvl1pPr>
                      <a:lvl2pPr marL="457200" algn="l" defTabSz="914400" rtl="0" eaLnBrk="1" latinLnBrk="0" hangingPunct="1">
                        <a:defRPr sz="1800" kern="1200">
                          <a:solidFill>
                            <a:schemeClr val="dk1"/>
                          </a:solidFill>
                          <a:latin typeface="BMW Group Condensed"/>
                        </a:defRPr>
                      </a:lvl2pPr>
                      <a:lvl3pPr marL="914400" algn="l" defTabSz="914400" rtl="0" eaLnBrk="1" latinLnBrk="0" hangingPunct="1">
                        <a:defRPr sz="1800" kern="1200">
                          <a:solidFill>
                            <a:schemeClr val="dk1"/>
                          </a:solidFill>
                          <a:latin typeface="BMW Group Condensed"/>
                        </a:defRPr>
                      </a:lvl3pPr>
                      <a:lvl4pPr marL="1371600" algn="l" defTabSz="914400" rtl="0" eaLnBrk="1" latinLnBrk="0" hangingPunct="1">
                        <a:defRPr sz="1800" kern="1200">
                          <a:solidFill>
                            <a:schemeClr val="dk1"/>
                          </a:solidFill>
                          <a:latin typeface="BMW Group Condensed"/>
                        </a:defRPr>
                      </a:lvl4pPr>
                      <a:lvl5pPr marL="1828800" algn="l" defTabSz="914400" rtl="0" eaLnBrk="1" latinLnBrk="0" hangingPunct="1">
                        <a:defRPr sz="1800" kern="1200">
                          <a:solidFill>
                            <a:schemeClr val="dk1"/>
                          </a:solidFill>
                          <a:latin typeface="BMW Group Condensed"/>
                        </a:defRPr>
                      </a:lvl5pPr>
                      <a:lvl6pPr marL="2286000" algn="l" defTabSz="914400" rtl="0" eaLnBrk="1" latinLnBrk="0" hangingPunct="1">
                        <a:defRPr sz="1800" kern="1200">
                          <a:solidFill>
                            <a:schemeClr val="dk1"/>
                          </a:solidFill>
                          <a:latin typeface="BMW Group Condensed"/>
                        </a:defRPr>
                      </a:lvl6pPr>
                      <a:lvl7pPr marL="2743200" algn="l" defTabSz="914400" rtl="0" eaLnBrk="1" latinLnBrk="0" hangingPunct="1">
                        <a:defRPr sz="1800" kern="1200">
                          <a:solidFill>
                            <a:schemeClr val="dk1"/>
                          </a:solidFill>
                          <a:latin typeface="BMW Group Condensed"/>
                        </a:defRPr>
                      </a:lvl7pPr>
                      <a:lvl8pPr marL="3200400" algn="l" defTabSz="914400" rtl="0" eaLnBrk="1" latinLnBrk="0" hangingPunct="1">
                        <a:defRPr sz="1800" kern="1200">
                          <a:solidFill>
                            <a:schemeClr val="dk1"/>
                          </a:solidFill>
                          <a:latin typeface="BMW Group Condensed"/>
                        </a:defRPr>
                      </a:lvl8pPr>
                      <a:lvl9pPr marL="3657600" algn="l" defTabSz="914400" rtl="0" eaLnBrk="1" latinLnBrk="0" hangingPunct="1">
                        <a:defRPr sz="1800" kern="1200">
                          <a:solidFill>
                            <a:schemeClr val="dk1"/>
                          </a:solidFill>
                          <a:latin typeface="BMW Group Condensed"/>
                        </a:defRPr>
                      </a:lvl9pPr>
                    </a:lstStyle>
                    <a:p>
                      <a:r>
                        <a:rPr lang="en-GB" sz="1600" noProof="0" dirty="0" smtClean="0">
                          <a:latin typeface="Arial Narrow" panose="020B0606020202030204" pitchFamily="34" charset="0"/>
                        </a:rPr>
                        <a:t>Vehicle cannot drive autonomously. One could deactivate</a:t>
                      </a:r>
                      <a:r>
                        <a:rPr lang="en-GB" sz="1600" baseline="0" noProof="0" dirty="0" smtClean="0">
                          <a:latin typeface="Arial Narrow" panose="020B0606020202030204" pitchFamily="34" charset="0"/>
                        </a:rPr>
                        <a:t> all sensors as they cannot work and save CO</a:t>
                      </a:r>
                      <a:r>
                        <a:rPr lang="en-GB" sz="1600" baseline="-25000" noProof="0" dirty="0" smtClean="0">
                          <a:latin typeface="Arial Narrow" panose="020B0606020202030204" pitchFamily="34" charset="0"/>
                        </a:rPr>
                        <a:t>2</a:t>
                      </a:r>
                      <a:r>
                        <a:rPr lang="en-GB" sz="1600" baseline="0" noProof="0" dirty="0" smtClean="0">
                          <a:latin typeface="Arial Narrow" panose="020B0606020202030204" pitchFamily="34" charset="0"/>
                        </a:rPr>
                        <a:t>. Otherwise, a</a:t>
                      </a:r>
                      <a:r>
                        <a:rPr lang="en-GB" sz="1600" noProof="0" dirty="0" smtClean="0">
                          <a:latin typeface="Arial Narrow" panose="020B0606020202030204" pitchFamily="34" charset="0"/>
                        </a:rPr>
                        <a:t>ctivating</a:t>
                      </a:r>
                      <a:r>
                        <a:rPr lang="en-GB" sz="1600" baseline="0" noProof="0" dirty="0" smtClean="0">
                          <a:latin typeface="Arial Narrow" panose="020B0606020202030204" pitchFamily="34" charset="0"/>
                        </a:rPr>
                        <a:t> all systems may significantly increase CO</a:t>
                      </a:r>
                      <a:r>
                        <a:rPr lang="en-GB" sz="1600" baseline="-25000" noProof="0" dirty="0" smtClean="0">
                          <a:latin typeface="Arial Narrow" panose="020B0606020202030204" pitchFamily="34" charset="0"/>
                        </a:rPr>
                        <a:t>2</a:t>
                      </a:r>
                      <a:r>
                        <a:rPr lang="en-GB" sz="1600" baseline="0" noProof="0" dirty="0" smtClean="0">
                          <a:latin typeface="Arial Narrow" panose="020B0606020202030204" pitchFamily="34" charset="0"/>
                        </a:rPr>
                        <a:t>. No equal treatment ensured </a:t>
                      </a:r>
                      <a:r>
                        <a:rPr lang="en-GB" sz="1600" baseline="0" noProof="0" dirty="0" smtClean="0">
                          <a:solidFill>
                            <a:srgbClr val="7C0A0E"/>
                          </a:solidFill>
                          <a:latin typeface="Arial Narrow" panose="020B0606020202030204" pitchFamily="34" charset="0"/>
                          <a:sym typeface="Wingdings" panose="05000000000000000000" pitchFamily="2" charset="2"/>
                        </a:rPr>
                        <a:t> unwanted.</a:t>
                      </a:r>
                      <a:endParaRPr lang="en-GB" sz="1600" baseline="0" noProof="0" dirty="0" smtClean="0">
                        <a:solidFill>
                          <a:srgbClr val="7C0A0E"/>
                        </a:solidFill>
                        <a:latin typeface="Arial Narrow" panose="020B0606020202030204" pitchFamily="34" charset="0"/>
                      </a:endParaRPr>
                    </a:p>
                    <a:p>
                      <a:r>
                        <a:rPr lang="en-GB" sz="1600" baseline="0" noProof="0" dirty="0" smtClean="0">
                          <a:solidFill>
                            <a:srgbClr val="3F7BFD"/>
                          </a:solidFill>
                          <a:latin typeface="Arial Narrow" panose="020B0606020202030204" pitchFamily="34" charset="0"/>
                          <a:sym typeface="Wingdings" panose="05000000000000000000" pitchFamily="2" charset="2"/>
                        </a:rPr>
                        <a:t> Should that contribution be included in the Type I test?</a:t>
                      </a:r>
                      <a:endParaRPr lang="en-GB" sz="1600" noProof="0" dirty="0">
                        <a:solidFill>
                          <a:srgbClr val="3F7BFD"/>
                        </a:solidFill>
                        <a:latin typeface="Arial Narrow" panose="020B0606020202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67184">
                        <a:tint val="20000"/>
                      </a:srgbClr>
                    </a:solidFill>
                  </a:tcPr>
                </a:tc>
                <a:extLst>
                  <a:ext uri="{0D108BD9-81ED-4DB2-BD59-A6C34878D82A}">
                    <a16:rowId xmlns:a16="http://schemas.microsoft.com/office/drawing/2014/main" val="10004"/>
                  </a:ext>
                </a:extLst>
              </a:tr>
            </a:tbl>
          </a:graphicData>
        </a:graphic>
      </p:graphicFrame>
      <p:sp>
        <p:nvSpPr>
          <p:cNvPr id="12" name="Inhaltsplatzhalter 2"/>
          <p:cNvSpPr txBox="1">
            <a:spLocks/>
          </p:cNvSpPr>
          <p:nvPr/>
        </p:nvSpPr>
        <p:spPr>
          <a:xfrm>
            <a:off x="488948" y="5567680"/>
            <a:ext cx="11233152" cy="556895"/>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Bef>
                <a:spcPct val="0"/>
              </a:spcBef>
              <a:buFont typeface="Wingdings" panose="05000000000000000000" pitchFamily="2" charset="2"/>
              <a:buChar char="Ø"/>
            </a:pPr>
            <a:r>
              <a:rPr lang="en-GB" dirty="0" smtClean="0">
                <a:latin typeface="Arial Narrow" panose="020B0606020202030204" pitchFamily="34" charset="0"/>
                <a:ea typeface="ＭＳ Ｐゴシック" charset="-128"/>
              </a:rPr>
              <a:t>This list are examples to demonstrate the need for a clear guidance. As a starting point, the guidance should go into the direction to come as closely as possible towards on road driving, considering also regulatory systems in Europe like "Eco-Innovations".</a:t>
            </a:r>
            <a:endParaRPr lang="en-GB" dirty="0">
              <a:latin typeface="Arial Narrow" panose="020B0606020202030204" pitchFamily="34" charset="0"/>
              <a:ea typeface="ＭＳ Ｐゴシック" charset="-128"/>
            </a:endParaRPr>
          </a:p>
        </p:txBody>
      </p:sp>
      <p:sp>
        <p:nvSpPr>
          <p:cNvPr id="13" name="Inhaltsplatzhalter 4"/>
          <p:cNvSpPr txBox="1">
            <a:spLocks/>
          </p:cNvSpPr>
          <p:nvPr/>
        </p:nvSpPr>
        <p:spPr>
          <a:xfrm>
            <a:off x="11263095" y="1956813"/>
            <a:ext cx="459005" cy="430887"/>
          </a:xfrm>
          <a:prstGeom prst="rect">
            <a:avLst/>
          </a:prstGeom>
        </p:spPr>
        <p:txBody>
          <a:bodyPr vert="horz" wrap="square" lIns="0" tIns="0" rIns="0" bIns="0" rtlCol="0" anchor="ctr">
            <a:spAutoFit/>
          </a:bodyPr>
          <a:lstStyle>
            <a:lvl1pPr marL="176213" indent="-176213"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1pPr>
            <a:lvl2pPr marL="359991"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2pPr>
            <a:lvl3pPr marL="539987"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3pPr>
            <a:lvl4pPr marL="719982"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4pPr>
            <a:lvl5pPr marL="899978"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buFont typeface="Symbol" panose="05050102010706020507" pitchFamily="18" charset="2"/>
              <a:buNone/>
            </a:pPr>
            <a:r>
              <a:rPr sz="2800" b="1" dirty="0">
                <a:solidFill>
                  <a:srgbClr val="008000"/>
                </a:solidFill>
                <a:latin typeface="Arial Narrow" panose="020B0606020202030204" pitchFamily="34" charset="0"/>
                <a:sym typeface="Wingdings" panose="05000000000000000000" pitchFamily="2" charset="2"/>
              </a:rPr>
              <a:t></a:t>
            </a:r>
            <a:endParaRPr sz="2800" b="1" dirty="0">
              <a:solidFill>
                <a:srgbClr val="FF0000"/>
              </a:solidFill>
              <a:latin typeface="Arial Narrow" panose="020B0606020202030204" pitchFamily="34" charset="0"/>
            </a:endParaRPr>
          </a:p>
        </p:txBody>
      </p:sp>
      <p:sp>
        <p:nvSpPr>
          <p:cNvPr id="14" name="Inhaltsplatzhalter 4"/>
          <p:cNvSpPr txBox="1">
            <a:spLocks/>
          </p:cNvSpPr>
          <p:nvPr/>
        </p:nvSpPr>
        <p:spPr>
          <a:xfrm>
            <a:off x="11053247" y="2958426"/>
            <a:ext cx="756779" cy="430887"/>
          </a:xfrm>
          <a:prstGeom prst="rect">
            <a:avLst/>
          </a:prstGeom>
        </p:spPr>
        <p:txBody>
          <a:bodyPr vert="horz" wrap="square" lIns="0" tIns="0" rIns="0" bIns="0" rtlCol="0" anchor="ctr">
            <a:spAutoFit/>
          </a:bodyPr>
          <a:lstStyle>
            <a:lvl1pPr marL="176213" indent="-176213"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1pPr>
            <a:lvl2pPr marL="359991"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2pPr>
            <a:lvl3pPr marL="539987"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3pPr>
            <a:lvl4pPr marL="719982"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4pPr>
            <a:lvl5pPr marL="899978"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buFont typeface="Symbol" panose="05050102010706020507" pitchFamily="18" charset="2"/>
              <a:buNone/>
            </a:pPr>
            <a:r>
              <a:rPr sz="2800" b="1" dirty="0">
                <a:solidFill>
                  <a:srgbClr val="FECB00"/>
                </a:solidFill>
                <a:latin typeface="Arial Narrow" panose="020B0606020202030204" pitchFamily="34" charset="0"/>
                <a:sym typeface="Wingdings" panose="05000000000000000000" pitchFamily="2" charset="2"/>
              </a:rPr>
              <a:t>()</a:t>
            </a:r>
            <a:endParaRPr sz="2800" b="1" dirty="0">
              <a:solidFill>
                <a:srgbClr val="FECB00"/>
              </a:solidFill>
              <a:latin typeface="Arial Narrow" panose="020B0606020202030204" pitchFamily="34" charset="0"/>
            </a:endParaRPr>
          </a:p>
        </p:txBody>
      </p:sp>
      <p:sp>
        <p:nvSpPr>
          <p:cNvPr id="15" name="Inhaltsplatzhalter 4"/>
          <p:cNvSpPr txBox="1">
            <a:spLocks/>
          </p:cNvSpPr>
          <p:nvPr/>
        </p:nvSpPr>
        <p:spPr>
          <a:xfrm>
            <a:off x="11149641" y="3779996"/>
            <a:ext cx="563992" cy="430887"/>
          </a:xfrm>
          <a:prstGeom prst="rect">
            <a:avLst/>
          </a:prstGeom>
        </p:spPr>
        <p:txBody>
          <a:bodyPr vert="horz" wrap="square" lIns="0" tIns="0" rIns="0" bIns="0" rtlCol="0" anchor="ctr">
            <a:spAutoFit/>
          </a:bodyPr>
          <a:lstStyle>
            <a:defPPr>
              <a:defRPr lang="de-DE"/>
            </a:defPPr>
            <a:lvl1pPr indent="0" algn="ctr" defTabSz="914377">
              <a:spcBef>
                <a:spcPts val="0"/>
              </a:spcBef>
              <a:spcAft>
                <a:spcPts val="600"/>
              </a:spcAft>
              <a:buFont typeface="Symbol" panose="05050102010706020507" pitchFamily="18" charset="2"/>
              <a:buNone/>
              <a:defRPr sz="2800" b="1">
                <a:solidFill>
                  <a:srgbClr val="FECB00"/>
                </a:solidFill>
              </a:defRPr>
            </a:lvl1pPr>
            <a:lvl2pPr marL="359991" indent="-179996" defTabSz="914377">
              <a:spcBef>
                <a:spcPts val="0"/>
              </a:spcBef>
              <a:spcAft>
                <a:spcPts val="600"/>
              </a:spcAft>
              <a:buFont typeface="Symbol" panose="05050102010706020507" pitchFamily="18" charset="2"/>
              <a:buChar char="-"/>
            </a:lvl2pPr>
            <a:lvl3pPr marL="539987" indent="-179996" defTabSz="914377">
              <a:spcBef>
                <a:spcPts val="0"/>
              </a:spcBef>
              <a:spcAft>
                <a:spcPts val="600"/>
              </a:spcAft>
              <a:buFont typeface="Symbol" panose="05050102010706020507" pitchFamily="18" charset="2"/>
              <a:buChar char="-"/>
            </a:lvl3pPr>
            <a:lvl4pPr marL="719982" indent="-179996" defTabSz="914377">
              <a:spcBef>
                <a:spcPts val="0"/>
              </a:spcBef>
              <a:spcAft>
                <a:spcPts val="600"/>
              </a:spcAft>
              <a:buFont typeface="Symbol" panose="05050102010706020507" pitchFamily="18" charset="2"/>
              <a:buChar char="-"/>
            </a:lvl4pPr>
            <a:lvl5pPr marL="899978" indent="-179996" defTabSz="914377">
              <a:spcBef>
                <a:spcPts val="0"/>
              </a:spcBef>
              <a:spcAft>
                <a:spcPts val="600"/>
              </a:spcAft>
              <a:buFont typeface="Symbol" panose="05050102010706020507" pitchFamily="18" charset="2"/>
              <a:buChar char="-"/>
            </a:lvl5pPr>
            <a:lvl6pPr marL="2514537" indent="-228594" defTabSz="914377">
              <a:spcBef>
                <a:spcPct val="20000"/>
              </a:spcBef>
              <a:buFont typeface="Arial" pitchFamily="34" charset="0"/>
              <a:buChar char="•"/>
              <a:defRPr sz="2000"/>
            </a:lvl6pPr>
            <a:lvl7pPr marL="2971726" indent="-228594" defTabSz="914377">
              <a:spcBef>
                <a:spcPct val="20000"/>
              </a:spcBef>
              <a:buFont typeface="Arial" pitchFamily="34" charset="0"/>
              <a:buChar char="•"/>
              <a:defRPr sz="2000"/>
            </a:lvl7pPr>
            <a:lvl8pPr marL="3428914" indent="-228594" defTabSz="914377">
              <a:spcBef>
                <a:spcPct val="20000"/>
              </a:spcBef>
              <a:buFont typeface="Arial" pitchFamily="34" charset="0"/>
              <a:buChar char="•"/>
              <a:defRPr sz="2000"/>
            </a:lvl8pPr>
            <a:lvl9pPr marL="3886103" indent="-228594" defTabSz="914377">
              <a:spcBef>
                <a:spcPct val="20000"/>
              </a:spcBef>
              <a:buFont typeface="Arial" pitchFamily="34" charset="0"/>
              <a:buChar char="•"/>
              <a:defRPr sz="2000"/>
            </a:lvl9pPr>
          </a:lstStyle>
          <a:p>
            <a:pPr fontAlgn="auto"/>
            <a:r>
              <a:rPr lang="de-DE" dirty="0">
                <a:latin typeface="Arial Narrow" panose="020B0606020202030204" pitchFamily="34" charset="0"/>
                <a:cs typeface="+mn-cs"/>
              </a:rPr>
              <a:t>(?)</a:t>
            </a:r>
          </a:p>
        </p:txBody>
      </p:sp>
      <p:sp>
        <p:nvSpPr>
          <p:cNvPr id="16" name="Inhaltsplatzhalter 4"/>
          <p:cNvSpPr txBox="1">
            <a:spLocks/>
          </p:cNvSpPr>
          <p:nvPr/>
        </p:nvSpPr>
        <p:spPr>
          <a:xfrm>
            <a:off x="11149640" y="4843771"/>
            <a:ext cx="563992" cy="430887"/>
          </a:xfrm>
          <a:prstGeom prst="rect">
            <a:avLst/>
          </a:prstGeom>
        </p:spPr>
        <p:txBody>
          <a:bodyPr vert="horz" wrap="square" lIns="0" tIns="0" rIns="0" bIns="0" rtlCol="0" anchor="ctr">
            <a:spAutoFit/>
          </a:bodyPr>
          <a:lstStyle>
            <a:defPPr>
              <a:defRPr lang="de-DE"/>
            </a:defPPr>
            <a:lvl1pPr indent="0" algn="ctr" defTabSz="914377">
              <a:spcBef>
                <a:spcPts val="0"/>
              </a:spcBef>
              <a:spcAft>
                <a:spcPts val="600"/>
              </a:spcAft>
              <a:buFont typeface="Symbol" panose="05050102010706020507" pitchFamily="18" charset="2"/>
              <a:buNone/>
              <a:defRPr sz="2800" b="1">
                <a:solidFill>
                  <a:srgbClr val="FECB00"/>
                </a:solidFill>
              </a:defRPr>
            </a:lvl1pPr>
            <a:lvl2pPr marL="359991" indent="-179996" defTabSz="914377">
              <a:spcBef>
                <a:spcPts val="0"/>
              </a:spcBef>
              <a:spcAft>
                <a:spcPts val="600"/>
              </a:spcAft>
              <a:buFont typeface="Symbol" panose="05050102010706020507" pitchFamily="18" charset="2"/>
              <a:buChar char="-"/>
            </a:lvl2pPr>
            <a:lvl3pPr marL="539987" indent="-179996" defTabSz="914377">
              <a:spcBef>
                <a:spcPts val="0"/>
              </a:spcBef>
              <a:spcAft>
                <a:spcPts val="600"/>
              </a:spcAft>
              <a:buFont typeface="Symbol" panose="05050102010706020507" pitchFamily="18" charset="2"/>
              <a:buChar char="-"/>
            </a:lvl3pPr>
            <a:lvl4pPr marL="719982" indent="-179996" defTabSz="914377">
              <a:spcBef>
                <a:spcPts val="0"/>
              </a:spcBef>
              <a:spcAft>
                <a:spcPts val="600"/>
              </a:spcAft>
              <a:buFont typeface="Symbol" panose="05050102010706020507" pitchFamily="18" charset="2"/>
              <a:buChar char="-"/>
            </a:lvl4pPr>
            <a:lvl5pPr marL="899978" indent="-179996" defTabSz="914377">
              <a:spcBef>
                <a:spcPts val="0"/>
              </a:spcBef>
              <a:spcAft>
                <a:spcPts val="600"/>
              </a:spcAft>
              <a:buFont typeface="Symbol" panose="05050102010706020507" pitchFamily="18" charset="2"/>
              <a:buChar char="-"/>
            </a:lvl5pPr>
            <a:lvl6pPr marL="2514537" indent="-228594" defTabSz="914377">
              <a:spcBef>
                <a:spcPct val="20000"/>
              </a:spcBef>
              <a:buFont typeface="Arial" pitchFamily="34" charset="0"/>
              <a:buChar char="•"/>
              <a:defRPr sz="2000"/>
            </a:lvl6pPr>
            <a:lvl7pPr marL="2971726" indent="-228594" defTabSz="914377">
              <a:spcBef>
                <a:spcPct val="20000"/>
              </a:spcBef>
              <a:buFont typeface="Arial" pitchFamily="34" charset="0"/>
              <a:buChar char="•"/>
              <a:defRPr sz="2000"/>
            </a:lvl7pPr>
            <a:lvl8pPr marL="3428914" indent="-228594" defTabSz="914377">
              <a:spcBef>
                <a:spcPct val="20000"/>
              </a:spcBef>
              <a:buFont typeface="Arial" pitchFamily="34" charset="0"/>
              <a:buChar char="•"/>
              <a:defRPr sz="2000"/>
            </a:lvl8pPr>
            <a:lvl9pPr marL="3886103" indent="-228594" defTabSz="914377">
              <a:spcBef>
                <a:spcPct val="20000"/>
              </a:spcBef>
              <a:buFont typeface="Arial" pitchFamily="34" charset="0"/>
              <a:buChar char="•"/>
              <a:defRPr sz="2000"/>
            </a:lvl9pPr>
          </a:lstStyle>
          <a:p>
            <a:pPr fontAlgn="auto"/>
            <a:r>
              <a:rPr lang="de-DE" dirty="0">
                <a:latin typeface="Arial Narrow" panose="020B0606020202030204" pitchFamily="34" charset="0"/>
                <a:cs typeface="+mn-cs"/>
              </a:rPr>
              <a:t>(?)</a:t>
            </a:r>
          </a:p>
        </p:txBody>
      </p:sp>
    </p:spTree>
    <p:extLst>
      <p:ext uri="{BB962C8B-B14F-4D97-AF65-F5344CB8AC3E}">
        <p14:creationId xmlns:p14="http://schemas.microsoft.com/office/powerpoint/2010/main" val="37034043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F2CFDB3F-9945-4A5F-9FB2-0F727C0B2A84}"/>
              </a:ext>
            </a:extLst>
          </p:cNvPr>
          <p:cNvSpPr>
            <a:spLocks noGrp="1"/>
          </p:cNvSpPr>
          <p:nvPr>
            <p:ph type="body" sz="quarter" idx="10"/>
          </p:nvPr>
        </p:nvSpPr>
        <p:spPr/>
        <p:txBody>
          <a:bodyPr>
            <a:noAutofit/>
          </a:bodyPr>
          <a:lstStyle/>
          <a:p>
            <a:r>
              <a:rPr lang="en-GB" sz="2800" dirty="0"/>
              <a:t>Clarify situation with recent vehicle </a:t>
            </a:r>
            <a:r>
              <a:rPr lang="en-GB" sz="2800" dirty="0" smtClean="0"/>
              <a:t>technologies</a:t>
            </a:r>
            <a:br>
              <a:rPr lang="en-GB" sz="2800" dirty="0" smtClean="0"/>
            </a:br>
            <a:r>
              <a:rPr lang="en-GB" sz="2800" dirty="0" smtClean="0"/>
              <a:t>Text </a:t>
            </a:r>
            <a:r>
              <a:rPr lang="en-GB" sz="2800" dirty="0"/>
              <a:t>proposal</a:t>
            </a:r>
          </a:p>
        </p:txBody>
      </p:sp>
      <p:sp>
        <p:nvSpPr>
          <p:cNvPr id="3" name="Slide Number Placeholder 2"/>
          <p:cNvSpPr>
            <a:spLocks noGrp="1"/>
          </p:cNvSpPr>
          <p:nvPr>
            <p:ph type="sldNum" sz="quarter" idx="13"/>
          </p:nvPr>
        </p:nvSpPr>
        <p:spPr/>
        <p:txBody>
          <a:bodyPr/>
          <a:lstStyle/>
          <a:p>
            <a:fld id="{89D2D49A-B678-49DD-A6F9-08A7BB776F50}" type="slidenum">
              <a:rPr lang="en-GB" smtClean="0"/>
              <a:pPr/>
              <a:t>11</a:t>
            </a:fld>
            <a:endParaRPr lang="en-GB" dirty="0"/>
          </a:p>
        </p:txBody>
      </p:sp>
      <p:sp>
        <p:nvSpPr>
          <p:cNvPr id="4" name="Pfeil nach rechts 3"/>
          <p:cNvSpPr/>
          <p:nvPr/>
        </p:nvSpPr>
        <p:spPr>
          <a:xfrm>
            <a:off x="693612" y="1387446"/>
            <a:ext cx="457200" cy="582141"/>
          </a:xfrm>
          <a:prstGeom prst="rightArrow">
            <a:avLst/>
          </a:prstGeom>
          <a:solidFill>
            <a:srgbClr val="8CB0FE"/>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GB" sz="1800" b="0" i="0" u="none" baseline="0" dirty="0" err="1" smtClean="0">
              <a:solidFill>
                <a:srgbClr val="666666"/>
              </a:solidFill>
              <a:latin typeface="Arial Narrow" panose="020B0606020202030204" pitchFamily="34" charset="0"/>
            </a:endParaRPr>
          </a:p>
        </p:txBody>
      </p:sp>
      <p:sp>
        <p:nvSpPr>
          <p:cNvPr id="5" name="Inhaltsplatzhalter 2"/>
          <p:cNvSpPr txBox="1">
            <a:spLocks/>
          </p:cNvSpPr>
          <p:nvPr/>
        </p:nvSpPr>
        <p:spPr>
          <a:xfrm>
            <a:off x="1271464" y="1377420"/>
            <a:ext cx="7650479" cy="3811209"/>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None/>
            </a:pPr>
            <a:r>
              <a:rPr lang="en-GB" dirty="0" smtClean="0">
                <a:solidFill>
                  <a:srgbClr val="3F7BFD"/>
                </a:solidFill>
                <a:ea typeface="ＭＳ Ｐゴシック" charset="-128"/>
              </a:rPr>
              <a:t>New text (in blue)</a:t>
            </a:r>
            <a:r>
              <a:rPr lang="en-GB" dirty="0" smtClean="0">
                <a:ea typeface="ＭＳ Ｐゴシック" charset="-128"/>
              </a:rPr>
              <a:t>, paragraph </a:t>
            </a:r>
            <a:r>
              <a:rPr lang="en-GB" dirty="0">
                <a:ea typeface="ＭＳ Ｐゴシック" charset="-128"/>
              </a:rPr>
              <a:t>2.4.2. of Annex 6:</a:t>
            </a:r>
          </a:p>
          <a:p>
            <a:pPr marL="0" indent="0">
              <a:buNone/>
            </a:pPr>
            <a:r>
              <a:rPr lang="en-US" sz="1400" dirty="0">
                <a:latin typeface="Times New Roman" panose="02020603050405020304" pitchFamily="18" charset="0"/>
                <a:cs typeface="Times New Roman" panose="02020603050405020304" pitchFamily="18" charset="0"/>
              </a:rPr>
              <a:t>2.4.2.	Dynamometer operation </a:t>
            </a:r>
          </a:p>
          <a:p>
            <a:pPr marL="0" indent="0">
              <a:buNone/>
            </a:pPr>
            <a:r>
              <a:rPr lang="en-US" sz="1400" dirty="0">
                <a:latin typeface="Times New Roman" panose="02020603050405020304" pitchFamily="18" charset="0"/>
                <a:cs typeface="Times New Roman" panose="02020603050405020304" pitchFamily="18" charset="0"/>
              </a:rPr>
              <a:t>2.4.2.1. 	Auxiliary devices shall be switched off or deactivated during dynamometer operation unless their operation is required by regional legislation. </a:t>
            </a:r>
          </a:p>
          <a:p>
            <a:pPr marL="0" indent="0">
              <a:buNone/>
            </a:pPr>
            <a:r>
              <a:rPr lang="en-US" sz="1400" dirty="0">
                <a:latin typeface="Times New Roman" panose="02020603050405020304" pitchFamily="18" charset="0"/>
                <a:cs typeface="Times New Roman" panose="02020603050405020304" pitchFamily="18" charset="0"/>
              </a:rPr>
              <a:t>2.4.2.2.	The vehicle’s dynamometer operation mode, if any, shall be activated by using the manufacturer's instruction (e.g. using vehicle steering wheel buttons in a special sequence, using the manufacturer’s workshop tester, removing a fuse). </a:t>
            </a:r>
          </a:p>
          <a:p>
            <a:pPr marL="0" indent="0">
              <a:buNone/>
            </a:pPr>
            <a:r>
              <a:rPr lang="en-US" sz="1400" dirty="0">
                <a:latin typeface="Times New Roman" panose="02020603050405020304" pitchFamily="18" charset="0"/>
                <a:cs typeface="Times New Roman" panose="02020603050405020304" pitchFamily="18" charset="0"/>
              </a:rPr>
              <a:t>The manufacturer shall provide the responsible authority a list of the deactivated devices and justification for the deactivation. The dynamometer operation mode shall be approved by the responsible authority and the use of a dynamometer operation mode shall be recorded.</a:t>
            </a:r>
          </a:p>
          <a:p>
            <a:pPr marL="0" indent="0">
              <a:buNone/>
            </a:pPr>
            <a:r>
              <a:rPr lang="en-US" sz="1400" dirty="0">
                <a:latin typeface="Times New Roman" panose="02020603050405020304" pitchFamily="18" charset="0"/>
                <a:cs typeface="Times New Roman" panose="02020603050405020304" pitchFamily="18" charset="0"/>
              </a:rPr>
              <a:t>2.4.2.3.	The vehicle’s dynamometer operation mode shall not activate, modulate, delay or deactivate the operation of any part that affects the emissions and fuel consumption under the test conditions. Any device that affects the operation on a chassis dynamometer shall be set to ensure a proper operation</a:t>
            </a:r>
            <a:r>
              <a:rPr lang="en-US" sz="1400" dirty="0" smtClean="0">
                <a:latin typeface="Times New Roman" panose="02020603050405020304" pitchFamily="18" charset="0"/>
                <a:cs typeface="Times New Roman" panose="02020603050405020304" pitchFamily="18" charset="0"/>
              </a:rPr>
              <a:t>.</a:t>
            </a:r>
          </a:p>
          <a:p>
            <a:pPr marL="0" indent="0">
              <a:buNone/>
            </a:pPr>
            <a:r>
              <a:rPr lang="en-US" sz="1600" u="sng" dirty="0" smtClean="0">
                <a:solidFill>
                  <a:srgbClr val="3F7BFD"/>
                </a:solidFill>
                <a:latin typeface="Times New Roman" panose="02020603050405020304" pitchFamily="18" charset="0"/>
                <a:cs typeface="Times New Roman" panose="02020603050405020304" pitchFamily="18" charset="0"/>
              </a:rPr>
              <a:t>2.4.2.4.	If the vehicle is equipped with a coasting functionality, this functionality may be deactivated by the </a:t>
            </a:r>
            <a:r>
              <a:rPr lang="en-US" sz="1600" u="sng" dirty="0">
                <a:solidFill>
                  <a:srgbClr val="3F7BFD"/>
                </a:solidFill>
                <a:latin typeface="Times New Roman" panose="02020603050405020304" pitchFamily="18" charset="0"/>
                <a:cs typeface="Times New Roman" panose="02020603050405020304" pitchFamily="18" charset="0"/>
              </a:rPr>
              <a:t>vehicle’s dynamometer operation </a:t>
            </a:r>
            <a:r>
              <a:rPr lang="en-US" sz="1600" u="sng" dirty="0" smtClean="0">
                <a:solidFill>
                  <a:srgbClr val="3F7BFD"/>
                </a:solidFill>
                <a:latin typeface="Times New Roman" panose="02020603050405020304" pitchFamily="18" charset="0"/>
                <a:cs typeface="Times New Roman" panose="02020603050405020304" pitchFamily="18" charset="0"/>
              </a:rPr>
              <a:t>mode.</a:t>
            </a:r>
          </a:p>
        </p:txBody>
      </p:sp>
      <p:sp>
        <p:nvSpPr>
          <p:cNvPr id="6" name="Pfeil nach rechts 5"/>
          <p:cNvSpPr/>
          <p:nvPr/>
        </p:nvSpPr>
        <p:spPr>
          <a:xfrm>
            <a:off x="9196263" y="4743918"/>
            <a:ext cx="349253" cy="304163"/>
          </a:xfrm>
          <a:prstGeom prst="rightArrow">
            <a:avLst/>
          </a:prstGeom>
          <a:solidFill>
            <a:schemeClr val="tx1">
              <a:lumMod val="50000"/>
              <a:lumOff val="5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540000" tIns="0" rIns="0" bIns="0" rtlCol="0" anchor="ctr"/>
          <a:lstStyle/>
          <a:p>
            <a:pPr algn="l" rtl="0" eaLnBrk="1" fontAlgn="auto" hangingPunct="1">
              <a:lnSpc>
                <a:spcPct val="100000"/>
              </a:lnSpc>
              <a:spcBef>
                <a:spcPts val="0"/>
              </a:spcBef>
              <a:spcAft>
                <a:spcPts val="0"/>
              </a:spcAft>
            </a:pPr>
            <a:r>
              <a:rPr lang="en-GB" sz="1400" b="0" i="0" u="none" baseline="0" dirty="0" smtClean="0">
                <a:solidFill>
                  <a:schemeClr val="tx1">
                    <a:lumMod val="50000"/>
                    <a:lumOff val="50000"/>
                  </a:schemeClr>
                </a:solidFill>
                <a:latin typeface="Arial Narrow" panose="020B0606020202030204" pitchFamily="34" charset="0"/>
              </a:rPr>
              <a:t>Does the term "coasting"</a:t>
            </a:r>
            <a:r>
              <a:rPr lang="en-GB" sz="1400" dirty="0">
                <a:solidFill>
                  <a:schemeClr val="tx1">
                    <a:lumMod val="50000"/>
                    <a:lumOff val="50000"/>
                  </a:schemeClr>
                </a:solidFill>
                <a:latin typeface="Arial Narrow" panose="020B0606020202030204" pitchFamily="34" charset="0"/>
              </a:rPr>
              <a:t/>
            </a:r>
            <a:br>
              <a:rPr lang="en-GB" sz="1400" dirty="0">
                <a:solidFill>
                  <a:schemeClr val="tx1">
                    <a:lumMod val="50000"/>
                    <a:lumOff val="50000"/>
                  </a:schemeClr>
                </a:solidFill>
                <a:latin typeface="Arial Narrow" panose="020B0606020202030204" pitchFamily="34" charset="0"/>
              </a:rPr>
            </a:br>
            <a:r>
              <a:rPr lang="en-GB" sz="1400" b="0" i="0" u="none" baseline="0" dirty="0" smtClean="0">
                <a:solidFill>
                  <a:schemeClr val="tx1">
                    <a:lumMod val="50000"/>
                    <a:lumOff val="50000"/>
                  </a:schemeClr>
                </a:solidFill>
                <a:latin typeface="Arial Narrow" panose="020B0606020202030204" pitchFamily="34" charset="0"/>
              </a:rPr>
              <a:t>needs a definition?</a:t>
            </a:r>
          </a:p>
        </p:txBody>
      </p:sp>
      <p:sp>
        <p:nvSpPr>
          <p:cNvPr id="7" name="Textfeld 6"/>
          <p:cNvSpPr txBox="1"/>
          <p:nvPr/>
        </p:nvSpPr>
        <p:spPr>
          <a:xfrm>
            <a:off x="1271465" y="5617798"/>
            <a:ext cx="7223758" cy="835538"/>
          </a:xfrm>
          <a:prstGeom prst="rect">
            <a:avLst/>
          </a:prstGeom>
          <a:noFill/>
        </p:spPr>
        <p:txBody>
          <a:bodyPr vert="horz" wrap="square" rtlCol="0">
            <a:noAutofit/>
          </a:bodyPr>
          <a:lstStyle/>
          <a:p>
            <a:pPr rtl="0" eaLnBrk="1" fontAlgn="auto" hangingPunct="1">
              <a:lnSpc>
                <a:spcPct val="100000"/>
              </a:lnSpc>
              <a:spcBef>
                <a:spcPts val="0"/>
              </a:spcBef>
              <a:spcAft>
                <a:spcPts val="0"/>
              </a:spcAft>
            </a:pPr>
            <a:r>
              <a:rPr lang="en-GB" sz="1600" b="0" i="0" u="none" baseline="0" dirty="0" smtClean="0">
                <a:solidFill>
                  <a:srgbClr val="000000"/>
                </a:solidFill>
                <a:latin typeface="Arial Narrow" panose="020B0606020202030204" pitchFamily="34" charset="0"/>
              </a:rPr>
              <a:t>Starting Note for another new paragraph 2.4.2.5.:</a:t>
            </a:r>
          </a:p>
          <a:p>
            <a:pPr rtl="0" eaLnBrk="1" fontAlgn="auto" hangingPunct="1">
              <a:lnSpc>
                <a:spcPct val="100000"/>
              </a:lnSpc>
              <a:spcBef>
                <a:spcPts val="0"/>
              </a:spcBef>
              <a:spcAft>
                <a:spcPts val="0"/>
              </a:spcAft>
            </a:pPr>
            <a:r>
              <a:rPr lang="en-GB" sz="1600" dirty="0" smtClean="0">
                <a:solidFill>
                  <a:srgbClr val="000000"/>
                </a:solidFill>
                <a:latin typeface="Arial Narrow" panose="020B0606020202030204" pitchFamily="34" charset="0"/>
              </a:rPr>
              <a:t>IWG should start</a:t>
            </a:r>
            <a:r>
              <a:rPr lang="en-GB" sz="1600" b="0" i="0" u="none" baseline="0" dirty="0" smtClean="0">
                <a:solidFill>
                  <a:srgbClr val="000000"/>
                </a:solidFill>
                <a:latin typeface="Arial Narrow" panose="020B0606020202030204" pitchFamily="34" charset="0"/>
              </a:rPr>
              <a:t> dealing with functions for highly</a:t>
            </a:r>
            <a:r>
              <a:rPr lang="en-GB" sz="1600" b="0" i="0" u="none" dirty="0" smtClean="0">
                <a:solidFill>
                  <a:srgbClr val="000000"/>
                </a:solidFill>
                <a:latin typeface="Arial Narrow" panose="020B0606020202030204" pitchFamily="34" charset="0"/>
              </a:rPr>
              <a:t> automated driving, how they are treated on the dyno and the interdependence with concepts like eco-innovations.</a:t>
            </a:r>
            <a:endParaRPr lang="en-GB" sz="1600" b="0" i="0" u="none" baseline="-25000" dirty="0" smtClean="0">
              <a:solidFill>
                <a:srgbClr val="000000"/>
              </a:solidFill>
              <a:latin typeface="Arial Narrow" panose="020B0606020202030204" pitchFamily="34" charset="0"/>
            </a:endParaRPr>
          </a:p>
        </p:txBody>
      </p:sp>
      <p:sp>
        <p:nvSpPr>
          <p:cNvPr id="8" name="Pfeil nach rechts 7"/>
          <p:cNvSpPr/>
          <p:nvPr/>
        </p:nvSpPr>
        <p:spPr>
          <a:xfrm>
            <a:off x="693612" y="5622574"/>
            <a:ext cx="457200" cy="582141"/>
          </a:xfrm>
          <a:prstGeom prst="rightArrow">
            <a:avLst/>
          </a:prstGeom>
          <a:solidFill>
            <a:srgbClr val="8CB0FE"/>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GB" sz="1800" b="0" i="0" u="none" baseline="0" dirty="0" err="1" smtClean="0">
              <a:solidFill>
                <a:srgbClr val="666666"/>
              </a:solidFill>
              <a:latin typeface="Arial Narrow" panose="020B0606020202030204" pitchFamily="34" charset="0"/>
            </a:endParaRPr>
          </a:p>
        </p:txBody>
      </p:sp>
    </p:spTree>
    <p:extLst>
      <p:ext uri="{BB962C8B-B14F-4D97-AF65-F5344CB8AC3E}">
        <p14:creationId xmlns:p14="http://schemas.microsoft.com/office/powerpoint/2010/main" val="20495706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13561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0AF0-213D-4001-9AFE-FC750EF6D6DC}"/>
              </a:ext>
            </a:extLst>
          </p:cNvPr>
          <p:cNvSpPr>
            <a:spLocks noGrp="1"/>
          </p:cNvSpPr>
          <p:nvPr>
            <p:ph type="title"/>
          </p:nvPr>
        </p:nvSpPr>
        <p:spPr/>
        <p:txBody>
          <a:bodyPr/>
          <a:lstStyle/>
          <a:p>
            <a:r>
              <a:rPr lang="en-GB" dirty="0" smtClean="0"/>
              <a:t>1) Drive Modes</a:t>
            </a:r>
            <a:endParaRPr lang="en-GB" dirty="0"/>
          </a:p>
        </p:txBody>
      </p:sp>
      <p:sp>
        <p:nvSpPr>
          <p:cNvPr id="5" name="Slide Number Placeholder 4">
            <a:extLst>
              <a:ext uri="{FF2B5EF4-FFF2-40B4-BE49-F238E27FC236}">
                <a16:creationId xmlns:a16="http://schemas.microsoft.com/office/drawing/2014/main" id="{8481559A-8DA4-4C2E-B791-544887F86942}"/>
              </a:ext>
            </a:extLst>
          </p:cNvPr>
          <p:cNvSpPr>
            <a:spLocks noGrp="1"/>
          </p:cNvSpPr>
          <p:nvPr>
            <p:ph type="sldNum" sz="quarter" idx="12"/>
          </p:nvPr>
        </p:nvSpPr>
        <p:spPr/>
        <p:txBody>
          <a:bodyPr/>
          <a:lstStyle/>
          <a:p>
            <a:fld id="{89D2D49A-B678-49DD-A6F9-08A7BB776F50}" type="slidenum">
              <a:rPr lang="en-GB" smtClean="0"/>
              <a:pPr/>
              <a:t>2</a:t>
            </a:fld>
            <a:endParaRPr lang="en-GB" dirty="0"/>
          </a:p>
        </p:txBody>
      </p:sp>
    </p:spTree>
    <p:extLst>
      <p:ext uri="{BB962C8B-B14F-4D97-AF65-F5344CB8AC3E}">
        <p14:creationId xmlns:p14="http://schemas.microsoft.com/office/powerpoint/2010/main" val="42117263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F2CFDB3F-9945-4A5F-9FB2-0F727C0B2A84}"/>
              </a:ext>
            </a:extLst>
          </p:cNvPr>
          <p:cNvSpPr>
            <a:spLocks noGrp="1"/>
          </p:cNvSpPr>
          <p:nvPr>
            <p:ph type="body" sz="quarter" idx="10"/>
          </p:nvPr>
        </p:nvSpPr>
        <p:spPr/>
        <p:txBody>
          <a:bodyPr>
            <a:noAutofit/>
          </a:bodyPr>
          <a:lstStyle/>
          <a:p>
            <a:r>
              <a:rPr lang="en-GB" sz="2800" dirty="0"/>
              <a:t>Drive Modes: Worst case within those last-function modes</a:t>
            </a:r>
          </a:p>
        </p:txBody>
      </p:sp>
      <p:sp>
        <p:nvSpPr>
          <p:cNvPr id="3" name="Slide Number Placeholder 2"/>
          <p:cNvSpPr>
            <a:spLocks noGrp="1"/>
          </p:cNvSpPr>
          <p:nvPr>
            <p:ph type="sldNum" sz="quarter" idx="13"/>
          </p:nvPr>
        </p:nvSpPr>
        <p:spPr/>
        <p:txBody>
          <a:bodyPr/>
          <a:lstStyle/>
          <a:p>
            <a:fld id="{89D2D49A-B678-49DD-A6F9-08A7BB776F50}" type="slidenum">
              <a:rPr lang="en-GB" smtClean="0"/>
              <a:pPr/>
              <a:t>3</a:t>
            </a:fld>
            <a:endParaRPr lang="en-GB" dirty="0"/>
          </a:p>
        </p:txBody>
      </p:sp>
      <p:sp>
        <p:nvSpPr>
          <p:cNvPr id="35" name="Rechteck 34"/>
          <p:cNvSpPr/>
          <p:nvPr/>
        </p:nvSpPr>
        <p:spPr>
          <a:xfrm>
            <a:off x="372634" y="1340768"/>
            <a:ext cx="11233152" cy="1631216"/>
          </a:xfrm>
          <a:prstGeom prst="rect">
            <a:avLst/>
          </a:prstGeom>
          <a:ln>
            <a:solidFill>
              <a:srgbClr val="000000"/>
            </a:solidFill>
          </a:ln>
        </p:spPr>
        <p:txBody>
          <a:bodyPr wrap="square">
            <a:spAutoFit/>
          </a:bodyPr>
          <a:lstStyle/>
          <a:p>
            <a:pPr marL="534988" marR="0" lvl="0" indent="-534988" algn="just" defTabSz="914400" eaLnBrk="1" fontAlgn="auto" latinLnBrk="0" hangingPunct="1">
              <a:lnSpc>
                <a:spcPts val="1200"/>
              </a:lnSpc>
              <a:spcBef>
                <a:spcPts val="0"/>
              </a:spcBef>
              <a:spcAft>
                <a:spcPts val="600"/>
              </a:spcAft>
              <a:buClrTx/>
              <a:buSzTx/>
              <a:buFontTx/>
              <a:buNone/>
              <a:tabLst/>
              <a:defRPr/>
            </a:pP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2.6.6.	Driver-selectable modes</a:t>
            </a:r>
            <a:endParaRPr kumimoji="0" lang="de-DE"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endParaRPr>
          </a:p>
          <a:p>
            <a:pPr marL="534988" marR="0" lvl="0" indent="-534988" algn="just" defTabSz="914400" eaLnBrk="1" fontAlgn="auto" latinLnBrk="0" hangingPunct="1">
              <a:lnSpc>
                <a:spcPts val="1200"/>
              </a:lnSpc>
              <a:spcBef>
                <a:spcPts val="0"/>
              </a:spcBef>
              <a:spcAft>
                <a:spcPts val="600"/>
              </a:spcAft>
              <a:buClrTx/>
              <a:buSzTx/>
              <a:buFontTx/>
              <a:buNone/>
              <a:tabLst/>
              <a:defRPr/>
            </a:pP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2.6.6.1.	Vehicles equipped with a predominant mode shall be tested in that mode. At the request of the manufacturer, the vehicle may alternatively be tested with the driver-selectable mode in the worst-case position for CO</a:t>
            </a:r>
            <a:r>
              <a:rPr kumimoji="0" lang="en-GB" sz="1200" b="0" i="0" u="none" strike="noStrike" kern="0" cap="none" spc="0" normalizeH="0" baseline="-2500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a:t>
            </a: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emissions.</a:t>
            </a:r>
          </a:p>
          <a:p>
            <a:pPr marL="534988" marR="0" lvl="0" indent="-534988" algn="just" defTabSz="914400" eaLnBrk="1" fontAlgn="auto" latinLnBrk="0" hangingPunct="1">
              <a:lnSpc>
                <a:spcPts val="1200"/>
              </a:lnSpc>
              <a:spcBef>
                <a:spcPts val="0"/>
              </a:spcBef>
              <a:spcAft>
                <a:spcPts val="600"/>
              </a:spcAft>
              <a:buClrTx/>
              <a:buSzTx/>
              <a:buFontTx/>
              <a:buNone/>
              <a:tabLst/>
              <a:defRPr/>
            </a:pP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a:t>
            </a:r>
          </a:p>
          <a:p>
            <a:pPr marL="534988" marR="0" lvl="0" indent="-534988" algn="just" defTabSz="914400" eaLnBrk="1" fontAlgn="auto" latinLnBrk="0" hangingPunct="1">
              <a:lnSpc>
                <a:spcPts val="1200"/>
              </a:lnSpc>
              <a:spcBef>
                <a:spcPts val="0"/>
              </a:spcBef>
              <a:spcAft>
                <a:spcPts val="600"/>
              </a:spcAft>
              <a:buClrTx/>
              <a:buSzTx/>
              <a:buFontTx/>
              <a:buNone/>
              <a:tabLst/>
              <a:defRPr/>
            </a:pP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2.6.6.3.	If the vehicle has no predominant mode or the requested predominant mode is not agreed by the responsible authority as being a predominant mode, the vehicle shall be tested in the best case mode and worst case mode for criteria emissions, CO</a:t>
            </a:r>
            <a:r>
              <a:rPr kumimoji="0" lang="en-GB" sz="1200" b="0" i="0" u="none" strike="noStrike" kern="0" cap="none" spc="0" normalizeH="0" baseline="-2500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a:t>
            </a: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emissions, and fuel consumption. Best and worst case modes shall be identified by the evidence provided on the CO</a:t>
            </a:r>
            <a:r>
              <a:rPr kumimoji="0" lang="en-GB" sz="1200" b="0" i="0" u="none" strike="noStrike" kern="0" cap="none" spc="0" normalizeH="0" baseline="-2500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a:t>
            </a: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emissions and fuel consumption in all modes. CO</a:t>
            </a:r>
            <a:r>
              <a:rPr kumimoji="0" lang="en-GB" sz="1200" b="0" i="0" u="none" strike="noStrike" kern="0" cap="none" spc="0" normalizeH="0" baseline="-2500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a:t>
            </a: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emissions and fuel consumption shall be the arithmetic average of the test results in both modes. Test results for both modes shall be recorded.</a:t>
            </a:r>
            <a:endParaRPr kumimoji="0" lang="de-DE"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endParaRPr>
          </a:p>
          <a:p>
            <a:pPr marL="534988" marR="0" lvl="0" indent="-534988" algn="just" defTabSz="914400" eaLnBrk="1" fontAlgn="auto" latinLnBrk="0" hangingPunct="1">
              <a:lnSpc>
                <a:spcPts val="1200"/>
              </a:lnSpc>
              <a:spcBef>
                <a:spcPts val="0"/>
              </a:spcBef>
              <a:spcAft>
                <a:spcPts val="600"/>
              </a:spcAft>
              <a:buClrTx/>
              <a:buSzTx/>
              <a:buFontTx/>
              <a:buNone/>
              <a:tabLst/>
              <a:defRPr/>
            </a:pP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At the request of the manufacturer, the vehicle may alternatively be tested with the driver-selectable mode in the worst case position for CO</a:t>
            </a:r>
            <a:r>
              <a:rPr kumimoji="0" lang="en-GB" sz="1200" b="0" i="0" u="none" strike="noStrike" kern="0" cap="none" spc="0" normalizeH="0" baseline="-2500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a:t>
            </a: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emissions.</a:t>
            </a:r>
            <a:endParaRPr kumimoji="0" lang="de-DE"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endParaRPr>
          </a:p>
        </p:txBody>
      </p:sp>
      <p:sp>
        <p:nvSpPr>
          <p:cNvPr id="36" name="Textfeld 35"/>
          <p:cNvSpPr txBox="1"/>
          <p:nvPr/>
        </p:nvSpPr>
        <p:spPr>
          <a:xfrm>
            <a:off x="541402" y="4275902"/>
            <a:ext cx="1188000" cy="369332"/>
          </a:xfrm>
          <a:prstGeom prst="rect">
            <a:avLst/>
          </a:prstGeom>
          <a:solidFill>
            <a:srgbClr val="92A2BD"/>
          </a:solidFill>
          <a:ln>
            <a:solidFill>
              <a:srgbClr val="404040"/>
            </a:solidFill>
          </a:ln>
        </p:spPr>
        <p:txBody>
          <a:bodyPr vert="horz"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srgbClr val="000000"/>
                </a:solidFill>
                <a:effectLst/>
                <a:uLnTx/>
                <a:uFillTx/>
                <a:latin typeface="Arial Narrow" panose="020B0606020202030204" pitchFamily="34" charset="0"/>
                <a:cs typeface="+mn-cs"/>
              </a:rPr>
              <a:t>ECO</a:t>
            </a:r>
          </a:p>
        </p:txBody>
      </p:sp>
      <p:sp>
        <p:nvSpPr>
          <p:cNvPr id="37" name="Textfeld 36"/>
          <p:cNvSpPr txBox="1"/>
          <p:nvPr/>
        </p:nvSpPr>
        <p:spPr>
          <a:xfrm>
            <a:off x="2471935" y="4275902"/>
            <a:ext cx="1188000" cy="369332"/>
          </a:xfrm>
          <a:prstGeom prst="rect">
            <a:avLst/>
          </a:prstGeom>
          <a:solidFill>
            <a:srgbClr val="92A2BD"/>
          </a:solidFill>
          <a:ln>
            <a:solidFill>
              <a:srgbClr val="404040"/>
            </a:solidFill>
          </a:ln>
        </p:spPr>
        <p:txBody>
          <a:bodyPr vert="horz" wrap="square" rtlCol="0" anchor="ctr">
            <a:spAutoFit/>
          </a:bodyPr>
          <a:lstStyle>
            <a:defPPr>
              <a:defRPr lang="de-DE"/>
            </a:defPPr>
            <a:lvl1pPr algn="ctr" fontAlgn="auto">
              <a:lnSpc>
                <a:spcPct val="100000"/>
              </a:lnSpc>
              <a:spcBef>
                <a:spcPts val="0"/>
              </a:spcBef>
              <a:spcAft>
                <a:spcPts val="0"/>
              </a:spcAft>
              <a:defRPr>
                <a:solidFill>
                  <a:srgbClr val="000000"/>
                </a:solidFill>
                <a:latin typeface="BMW Group Condensed" panose="020B0606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Arial Narrow" panose="020B0606020202030204" pitchFamily="34" charset="0"/>
                <a:cs typeface="+mn-cs"/>
              </a:rPr>
              <a:t>COMFORT</a:t>
            </a:r>
          </a:p>
        </p:txBody>
      </p:sp>
      <p:sp>
        <p:nvSpPr>
          <p:cNvPr id="38" name="Textfeld 37"/>
          <p:cNvSpPr txBox="1"/>
          <p:nvPr/>
        </p:nvSpPr>
        <p:spPr>
          <a:xfrm>
            <a:off x="4398146" y="4275902"/>
            <a:ext cx="1188000" cy="369332"/>
          </a:xfrm>
          <a:prstGeom prst="rect">
            <a:avLst/>
          </a:prstGeom>
          <a:solidFill>
            <a:srgbClr val="92A2BD"/>
          </a:solidFill>
          <a:ln>
            <a:solidFill>
              <a:srgbClr val="404040"/>
            </a:solidFill>
          </a:ln>
        </p:spPr>
        <p:txBody>
          <a:bodyPr vert="horz" wrap="square" rtlCol="0" anchor="ctr">
            <a:spAutoFit/>
          </a:bodyPr>
          <a:lstStyle>
            <a:defPPr>
              <a:defRPr lang="de-DE"/>
            </a:defPPr>
            <a:lvl1pPr algn="ctr" fontAlgn="auto">
              <a:lnSpc>
                <a:spcPct val="100000"/>
              </a:lnSpc>
              <a:spcBef>
                <a:spcPts val="0"/>
              </a:spcBef>
              <a:spcAft>
                <a:spcPts val="0"/>
              </a:spcAft>
              <a:defRPr>
                <a:solidFill>
                  <a:srgbClr val="000000"/>
                </a:solidFill>
                <a:latin typeface="BMW Group Condensed" panose="020B0606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Arial Narrow" panose="020B0606020202030204" pitchFamily="34" charset="0"/>
                <a:cs typeface="+mn-cs"/>
              </a:rPr>
              <a:t>SPORT</a:t>
            </a:r>
          </a:p>
        </p:txBody>
      </p:sp>
      <p:sp>
        <p:nvSpPr>
          <p:cNvPr id="39" name="Textfeld 38"/>
          <p:cNvSpPr txBox="1"/>
          <p:nvPr/>
        </p:nvSpPr>
        <p:spPr>
          <a:xfrm>
            <a:off x="621608" y="5137983"/>
            <a:ext cx="1027589" cy="338554"/>
          </a:xfrm>
          <a:prstGeom prst="rect">
            <a:avLst/>
          </a:prstGeom>
          <a:noFill/>
        </p:spPr>
        <p:txBody>
          <a:bodyPr vert="horz" wrap="non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Lower CO</a:t>
            </a:r>
            <a:r>
              <a:rPr lang="en-GB" sz="1600" baseline="-25000" dirty="0" smtClean="0">
                <a:solidFill>
                  <a:srgbClr val="000000"/>
                </a:solidFill>
                <a:latin typeface="Arial Narrow" panose="020B0606020202030204" pitchFamily="34" charset="0"/>
                <a:cs typeface="+mn-cs"/>
              </a:rPr>
              <a:t>2</a:t>
            </a:r>
          </a:p>
        </p:txBody>
      </p:sp>
      <p:sp>
        <p:nvSpPr>
          <p:cNvPr id="40" name="Textfeld 39"/>
          <p:cNvSpPr txBox="1"/>
          <p:nvPr/>
        </p:nvSpPr>
        <p:spPr>
          <a:xfrm>
            <a:off x="4457513" y="5137983"/>
            <a:ext cx="1069267" cy="338554"/>
          </a:xfrm>
          <a:prstGeom prst="rect">
            <a:avLst/>
          </a:prstGeom>
          <a:noFill/>
        </p:spPr>
        <p:txBody>
          <a:bodyPr vert="horz" wrap="non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Higher CO</a:t>
            </a:r>
            <a:r>
              <a:rPr lang="en-GB" sz="1600" baseline="-25000" dirty="0" smtClean="0">
                <a:solidFill>
                  <a:srgbClr val="000000"/>
                </a:solidFill>
                <a:latin typeface="Arial Narrow" panose="020B0606020202030204" pitchFamily="34" charset="0"/>
                <a:cs typeface="+mn-cs"/>
              </a:rPr>
              <a:t>2</a:t>
            </a:r>
          </a:p>
        </p:txBody>
      </p:sp>
      <p:sp>
        <p:nvSpPr>
          <p:cNvPr id="41" name="Textfeld 40"/>
          <p:cNvSpPr txBox="1"/>
          <p:nvPr/>
        </p:nvSpPr>
        <p:spPr>
          <a:xfrm>
            <a:off x="1756182" y="5011161"/>
            <a:ext cx="2619522" cy="584775"/>
          </a:xfrm>
          <a:prstGeom prst="rect">
            <a:avLst/>
          </a:prstGeom>
          <a:noFill/>
        </p:spPr>
        <p:txBody>
          <a:bodyPr vert="horz" wrap="square" rtlCol="0">
            <a:spAutoFit/>
          </a:bodyPr>
          <a:lstStyle/>
          <a:p>
            <a:pPr algn="ctr" fontAlgn="auto">
              <a:spcBef>
                <a:spcPts val="0"/>
              </a:spcBef>
              <a:spcAft>
                <a:spcPts val="0"/>
              </a:spcAft>
            </a:pPr>
            <a:r>
              <a:rPr lang="en-GB" sz="1600" b="1" dirty="0" smtClean="0">
                <a:solidFill>
                  <a:srgbClr val="000000"/>
                </a:solidFill>
                <a:latin typeface="Arial Narrow" panose="020B0606020202030204" pitchFamily="34" charset="0"/>
                <a:cs typeface="+mn-cs"/>
              </a:rPr>
              <a:t>Predominant CO</a:t>
            </a:r>
            <a:r>
              <a:rPr lang="en-GB" sz="1600" b="1" baseline="-25000" dirty="0" smtClean="0">
                <a:solidFill>
                  <a:srgbClr val="000000"/>
                </a:solidFill>
                <a:latin typeface="Arial Narrow" panose="020B0606020202030204" pitchFamily="34" charset="0"/>
                <a:cs typeface="+mn-cs"/>
              </a:rPr>
              <a:t>2 </a:t>
            </a:r>
            <a:r>
              <a:rPr lang="en-GB" sz="1600" b="1" dirty="0" smtClean="0">
                <a:solidFill>
                  <a:srgbClr val="000000"/>
                </a:solidFill>
                <a:latin typeface="Arial Narrow" panose="020B0606020202030204" pitchFamily="34" charset="0"/>
                <a:cs typeface="+mn-cs"/>
              </a:rPr>
              <a:t>during Type1-test</a:t>
            </a:r>
            <a:endParaRPr lang="en-GB" sz="1600" b="1" baseline="-25000" dirty="0" smtClean="0">
              <a:solidFill>
                <a:srgbClr val="000000"/>
              </a:solidFill>
              <a:latin typeface="Arial Narrow" panose="020B0606020202030204" pitchFamily="34" charset="0"/>
              <a:cs typeface="+mn-cs"/>
            </a:endParaRPr>
          </a:p>
        </p:txBody>
      </p:sp>
      <p:cxnSp>
        <p:nvCxnSpPr>
          <p:cNvPr id="42" name="Gerade Verbindung mit Pfeil 41"/>
          <p:cNvCxnSpPr>
            <a:stCxn id="37" idx="2"/>
            <a:endCxn id="41" idx="0"/>
          </p:cNvCxnSpPr>
          <p:nvPr/>
        </p:nvCxnSpPr>
        <p:spPr>
          <a:xfrm>
            <a:off x="3065935" y="4645234"/>
            <a:ext cx="8" cy="365927"/>
          </a:xfrm>
          <a:prstGeom prst="straightConnector1">
            <a:avLst/>
          </a:prstGeom>
          <a:noFill/>
          <a:ln w="12700" cap="flat" cmpd="sng" algn="ctr">
            <a:solidFill>
              <a:srgbClr val="92A2BD"/>
            </a:solidFill>
            <a:prstDash val="solid"/>
            <a:tailEnd type="triangle"/>
          </a:ln>
          <a:effectLst/>
        </p:spPr>
      </p:cxnSp>
      <p:cxnSp>
        <p:nvCxnSpPr>
          <p:cNvPr id="43" name="Gerade Verbindung mit Pfeil 42"/>
          <p:cNvCxnSpPr>
            <a:stCxn id="36" idx="2"/>
            <a:endCxn id="39" idx="0"/>
          </p:cNvCxnSpPr>
          <p:nvPr/>
        </p:nvCxnSpPr>
        <p:spPr>
          <a:xfrm>
            <a:off x="1135402" y="4645234"/>
            <a:ext cx="1" cy="492749"/>
          </a:xfrm>
          <a:prstGeom prst="straightConnector1">
            <a:avLst/>
          </a:prstGeom>
          <a:noFill/>
          <a:ln w="12700" cap="flat" cmpd="sng" algn="ctr">
            <a:solidFill>
              <a:srgbClr val="92A2BD"/>
            </a:solidFill>
            <a:prstDash val="solid"/>
            <a:tailEnd type="triangle"/>
          </a:ln>
          <a:effectLst/>
        </p:spPr>
      </p:cxnSp>
      <p:cxnSp>
        <p:nvCxnSpPr>
          <p:cNvPr id="44" name="Gerade Verbindung mit Pfeil 43"/>
          <p:cNvCxnSpPr>
            <a:stCxn id="38" idx="2"/>
            <a:endCxn id="40" idx="0"/>
          </p:cNvCxnSpPr>
          <p:nvPr/>
        </p:nvCxnSpPr>
        <p:spPr>
          <a:xfrm>
            <a:off x="4992146" y="4645234"/>
            <a:ext cx="1" cy="492749"/>
          </a:xfrm>
          <a:prstGeom prst="straightConnector1">
            <a:avLst/>
          </a:prstGeom>
          <a:noFill/>
          <a:ln w="12700" cap="flat" cmpd="sng" algn="ctr">
            <a:solidFill>
              <a:srgbClr val="92A2BD"/>
            </a:solidFill>
            <a:prstDash val="solid"/>
            <a:tailEnd type="triangle"/>
          </a:ln>
          <a:effectLst/>
        </p:spPr>
      </p:cxnSp>
      <p:sp>
        <p:nvSpPr>
          <p:cNvPr id="45" name="Textfeld 44"/>
          <p:cNvSpPr txBox="1"/>
          <p:nvPr/>
        </p:nvSpPr>
        <p:spPr>
          <a:xfrm>
            <a:off x="2190320" y="3610155"/>
            <a:ext cx="1751230" cy="338554"/>
          </a:xfrm>
          <a:prstGeom prst="rect">
            <a:avLst/>
          </a:prstGeom>
          <a:noFill/>
        </p:spPr>
        <p:txBody>
          <a:bodyPr vert="horz" wrap="square" rtlCol="0">
            <a:spAutoFit/>
          </a:bodyPr>
          <a:lstStyle/>
          <a:p>
            <a:pPr algn="ctr" fontAlgn="auto">
              <a:spcBef>
                <a:spcPts val="0"/>
              </a:spcBef>
              <a:spcAft>
                <a:spcPts val="0"/>
              </a:spcAft>
            </a:pPr>
            <a:r>
              <a:rPr lang="en-GB" sz="1600" b="1" dirty="0" smtClean="0">
                <a:solidFill>
                  <a:srgbClr val="000000"/>
                </a:solidFill>
                <a:latin typeface="Arial Narrow" panose="020B0606020202030204" pitchFamily="34" charset="0"/>
                <a:cs typeface="+mn-cs"/>
              </a:rPr>
              <a:t>Predominant Mode</a:t>
            </a:r>
            <a:endParaRPr lang="en-GB" sz="1600" b="1" baseline="-25000" dirty="0" smtClean="0">
              <a:solidFill>
                <a:srgbClr val="000000"/>
              </a:solidFill>
              <a:latin typeface="Arial Narrow" panose="020B0606020202030204" pitchFamily="34" charset="0"/>
              <a:cs typeface="+mn-cs"/>
            </a:endParaRPr>
          </a:p>
        </p:txBody>
      </p:sp>
      <p:sp>
        <p:nvSpPr>
          <p:cNvPr id="46" name="Textfeld 45"/>
          <p:cNvSpPr txBox="1"/>
          <p:nvPr/>
        </p:nvSpPr>
        <p:spPr>
          <a:xfrm>
            <a:off x="6390008" y="4184810"/>
            <a:ext cx="1188000" cy="369332"/>
          </a:xfrm>
          <a:prstGeom prst="rect">
            <a:avLst/>
          </a:prstGeom>
          <a:solidFill>
            <a:srgbClr val="92A2BD"/>
          </a:solidFill>
          <a:ln>
            <a:solidFill>
              <a:srgbClr val="404040"/>
            </a:solidFill>
          </a:ln>
        </p:spPr>
        <p:txBody>
          <a:bodyPr vert="horz"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srgbClr val="000000"/>
                </a:solidFill>
                <a:effectLst/>
                <a:uLnTx/>
                <a:uFillTx/>
                <a:latin typeface="Arial Narrow" panose="020B0606020202030204" pitchFamily="34" charset="0"/>
                <a:cs typeface="+mn-cs"/>
              </a:rPr>
              <a:t>ECO</a:t>
            </a:r>
          </a:p>
        </p:txBody>
      </p:sp>
      <p:sp>
        <p:nvSpPr>
          <p:cNvPr id="47" name="Textfeld 46"/>
          <p:cNvSpPr txBox="1"/>
          <p:nvPr/>
        </p:nvSpPr>
        <p:spPr>
          <a:xfrm>
            <a:off x="8320541" y="4184810"/>
            <a:ext cx="1188000" cy="369332"/>
          </a:xfrm>
          <a:prstGeom prst="rect">
            <a:avLst/>
          </a:prstGeom>
          <a:solidFill>
            <a:srgbClr val="92A2BD"/>
          </a:solidFill>
          <a:ln>
            <a:solidFill>
              <a:srgbClr val="404040"/>
            </a:solidFill>
          </a:ln>
        </p:spPr>
        <p:txBody>
          <a:bodyPr vert="horz" wrap="square" rtlCol="0" anchor="ctr">
            <a:spAutoFit/>
          </a:bodyPr>
          <a:lstStyle>
            <a:defPPr>
              <a:defRPr lang="de-DE"/>
            </a:defPPr>
            <a:lvl1pPr algn="ctr" fontAlgn="auto">
              <a:lnSpc>
                <a:spcPct val="100000"/>
              </a:lnSpc>
              <a:spcBef>
                <a:spcPts val="0"/>
              </a:spcBef>
              <a:spcAft>
                <a:spcPts val="0"/>
              </a:spcAft>
              <a:defRPr>
                <a:solidFill>
                  <a:srgbClr val="000000"/>
                </a:solidFill>
                <a:latin typeface="BMW Group Condensed" panose="020B0606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Arial Narrow" panose="020B0606020202030204" pitchFamily="34" charset="0"/>
                <a:cs typeface="+mn-cs"/>
              </a:rPr>
              <a:t>COMFORT</a:t>
            </a:r>
          </a:p>
        </p:txBody>
      </p:sp>
      <p:sp>
        <p:nvSpPr>
          <p:cNvPr id="48" name="Textfeld 47"/>
          <p:cNvSpPr txBox="1"/>
          <p:nvPr/>
        </p:nvSpPr>
        <p:spPr>
          <a:xfrm>
            <a:off x="10197887" y="4184810"/>
            <a:ext cx="1188000" cy="369332"/>
          </a:xfrm>
          <a:prstGeom prst="rect">
            <a:avLst/>
          </a:prstGeom>
          <a:solidFill>
            <a:srgbClr val="92A2BD"/>
          </a:solidFill>
          <a:ln>
            <a:solidFill>
              <a:srgbClr val="404040"/>
            </a:solidFill>
          </a:ln>
        </p:spPr>
        <p:txBody>
          <a:bodyPr vert="horz" wrap="square" rtlCol="0" anchor="ctr">
            <a:spAutoFit/>
          </a:bodyPr>
          <a:lstStyle>
            <a:defPPr>
              <a:defRPr lang="de-DE"/>
            </a:defPPr>
            <a:lvl1pPr algn="ctr" fontAlgn="auto">
              <a:lnSpc>
                <a:spcPct val="100000"/>
              </a:lnSpc>
              <a:spcBef>
                <a:spcPts val="0"/>
              </a:spcBef>
              <a:spcAft>
                <a:spcPts val="0"/>
              </a:spcAft>
              <a:defRPr>
                <a:solidFill>
                  <a:srgbClr val="000000"/>
                </a:solidFill>
                <a:latin typeface="BMW Group Condensed" panose="020B0606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Arial Narrow" panose="020B0606020202030204" pitchFamily="34" charset="0"/>
                <a:cs typeface="+mn-cs"/>
              </a:rPr>
              <a:t>SPORT</a:t>
            </a:r>
          </a:p>
        </p:txBody>
      </p:sp>
      <p:sp>
        <p:nvSpPr>
          <p:cNvPr id="49" name="Textfeld 48"/>
          <p:cNvSpPr txBox="1"/>
          <p:nvPr/>
        </p:nvSpPr>
        <p:spPr>
          <a:xfrm>
            <a:off x="6470214" y="5046891"/>
            <a:ext cx="1027589" cy="338554"/>
          </a:xfrm>
          <a:prstGeom prst="rect">
            <a:avLst/>
          </a:prstGeom>
          <a:noFill/>
        </p:spPr>
        <p:txBody>
          <a:bodyPr vert="horz" wrap="non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Lower CO</a:t>
            </a:r>
            <a:r>
              <a:rPr lang="en-GB" sz="1600" baseline="-25000" dirty="0" smtClean="0">
                <a:solidFill>
                  <a:srgbClr val="000000"/>
                </a:solidFill>
                <a:latin typeface="Arial Narrow" panose="020B0606020202030204" pitchFamily="34" charset="0"/>
                <a:cs typeface="+mn-cs"/>
              </a:rPr>
              <a:t>2</a:t>
            </a:r>
          </a:p>
        </p:txBody>
      </p:sp>
      <p:sp>
        <p:nvSpPr>
          <p:cNvPr id="50" name="Textfeld 49"/>
          <p:cNvSpPr txBox="1"/>
          <p:nvPr/>
        </p:nvSpPr>
        <p:spPr>
          <a:xfrm>
            <a:off x="9947305" y="4928578"/>
            <a:ext cx="1689180" cy="584775"/>
          </a:xfrm>
          <a:prstGeom prst="rect">
            <a:avLst/>
          </a:prstGeom>
          <a:noFill/>
        </p:spPr>
        <p:txBody>
          <a:bodyPr vert="horz" wrap="none" rtlCol="0">
            <a:spAutoFit/>
          </a:bodyPr>
          <a:lstStyle/>
          <a:p>
            <a:pPr algn="ctr" fontAlgn="auto">
              <a:spcBef>
                <a:spcPts val="0"/>
              </a:spcBef>
              <a:spcAft>
                <a:spcPts val="0"/>
              </a:spcAft>
            </a:pPr>
            <a:r>
              <a:rPr lang="en-GB" sz="1600" b="1" dirty="0" smtClean="0">
                <a:solidFill>
                  <a:srgbClr val="000000"/>
                </a:solidFill>
                <a:latin typeface="Arial Narrow" panose="020B0606020202030204" pitchFamily="34" charset="0"/>
                <a:cs typeface="+mn-cs"/>
              </a:rPr>
              <a:t>Higher CO</a:t>
            </a:r>
            <a:r>
              <a:rPr lang="en-GB" sz="1600" b="1" baseline="-25000" dirty="0" smtClean="0">
                <a:solidFill>
                  <a:srgbClr val="000000"/>
                </a:solidFill>
                <a:latin typeface="Arial Narrow" panose="020B0606020202030204" pitchFamily="34" charset="0"/>
                <a:cs typeface="+mn-cs"/>
              </a:rPr>
              <a:t>2 </a:t>
            </a:r>
            <a:r>
              <a:rPr lang="en-GB" sz="1600" b="1" dirty="0" smtClean="0">
                <a:solidFill>
                  <a:srgbClr val="000000"/>
                </a:solidFill>
                <a:latin typeface="Arial Narrow" panose="020B0606020202030204" pitchFamily="34" charset="0"/>
                <a:cs typeface="+mn-cs"/>
              </a:rPr>
              <a:t>during</a:t>
            </a:r>
          </a:p>
          <a:p>
            <a:pPr algn="ctr" fontAlgn="auto">
              <a:spcBef>
                <a:spcPts val="0"/>
              </a:spcBef>
              <a:spcAft>
                <a:spcPts val="0"/>
              </a:spcAft>
            </a:pPr>
            <a:r>
              <a:rPr lang="en-GB" sz="1600" b="1" dirty="0" smtClean="0">
                <a:solidFill>
                  <a:srgbClr val="000000"/>
                </a:solidFill>
                <a:latin typeface="Arial Narrow" panose="020B0606020202030204" pitchFamily="34" charset="0"/>
                <a:cs typeface="+mn-cs"/>
              </a:rPr>
              <a:t>Type1-test </a:t>
            </a:r>
          </a:p>
        </p:txBody>
      </p:sp>
      <p:sp>
        <p:nvSpPr>
          <p:cNvPr id="51" name="Textfeld 50"/>
          <p:cNvSpPr txBox="1"/>
          <p:nvPr/>
        </p:nvSpPr>
        <p:spPr>
          <a:xfrm>
            <a:off x="8430372" y="5046891"/>
            <a:ext cx="968342" cy="338554"/>
          </a:xfrm>
          <a:prstGeom prst="rect">
            <a:avLst/>
          </a:prstGeom>
          <a:noFill/>
        </p:spPr>
        <p:txBody>
          <a:bodyPr vert="horz" wrap="non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Basic CO</a:t>
            </a:r>
            <a:r>
              <a:rPr lang="en-GB" sz="1600" baseline="-25000" dirty="0" smtClean="0">
                <a:solidFill>
                  <a:srgbClr val="000000"/>
                </a:solidFill>
                <a:latin typeface="Arial Narrow" panose="020B0606020202030204" pitchFamily="34" charset="0"/>
                <a:cs typeface="+mn-cs"/>
              </a:rPr>
              <a:t>2</a:t>
            </a:r>
          </a:p>
        </p:txBody>
      </p:sp>
      <p:cxnSp>
        <p:nvCxnSpPr>
          <p:cNvPr id="52" name="Gerade Verbindung mit Pfeil 51"/>
          <p:cNvCxnSpPr>
            <a:stCxn id="47" idx="2"/>
            <a:endCxn id="51" idx="0"/>
          </p:cNvCxnSpPr>
          <p:nvPr/>
        </p:nvCxnSpPr>
        <p:spPr>
          <a:xfrm>
            <a:off x="8914541" y="4554142"/>
            <a:ext cx="2" cy="492749"/>
          </a:xfrm>
          <a:prstGeom prst="straightConnector1">
            <a:avLst/>
          </a:prstGeom>
          <a:noFill/>
          <a:ln w="12700" cap="flat" cmpd="sng" algn="ctr">
            <a:solidFill>
              <a:srgbClr val="92A2BD"/>
            </a:solidFill>
            <a:prstDash val="solid"/>
            <a:tailEnd type="triangle"/>
          </a:ln>
          <a:effectLst/>
        </p:spPr>
      </p:cxnSp>
      <p:cxnSp>
        <p:nvCxnSpPr>
          <p:cNvPr id="53" name="Gerade Verbindung mit Pfeil 52"/>
          <p:cNvCxnSpPr>
            <a:stCxn id="46" idx="2"/>
            <a:endCxn id="49" idx="0"/>
          </p:cNvCxnSpPr>
          <p:nvPr/>
        </p:nvCxnSpPr>
        <p:spPr>
          <a:xfrm>
            <a:off x="6984008" y="4554142"/>
            <a:ext cx="1" cy="492749"/>
          </a:xfrm>
          <a:prstGeom prst="straightConnector1">
            <a:avLst/>
          </a:prstGeom>
          <a:noFill/>
          <a:ln w="12700" cap="flat" cmpd="sng" algn="ctr">
            <a:solidFill>
              <a:srgbClr val="92A2BD"/>
            </a:solidFill>
            <a:prstDash val="solid"/>
            <a:tailEnd type="triangle"/>
          </a:ln>
          <a:effectLst/>
        </p:spPr>
      </p:cxnSp>
      <p:cxnSp>
        <p:nvCxnSpPr>
          <p:cNvPr id="54" name="Gerade Verbindung mit Pfeil 53"/>
          <p:cNvCxnSpPr>
            <a:stCxn id="48" idx="2"/>
            <a:endCxn id="50" idx="0"/>
          </p:cNvCxnSpPr>
          <p:nvPr/>
        </p:nvCxnSpPr>
        <p:spPr>
          <a:xfrm>
            <a:off x="10791887" y="4554142"/>
            <a:ext cx="8" cy="374436"/>
          </a:xfrm>
          <a:prstGeom prst="straightConnector1">
            <a:avLst/>
          </a:prstGeom>
          <a:noFill/>
          <a:ln w="12700" cap="flat" cmpd="sng" algn="ctr">
            <a:solidFill>
              <a:srgbClr val="92A2BD"/>
            </a:solidFill>
            <a:prstDash val="solid"/>
            <a:tailEnd type="triangle"/>
          </a:ln>
          <a:effectLst/>
        </p:spPr>
      </p:cxnSp>
      <p:sp>
        <p:nvSpPr>
          <p:cNvPr id="55" name="Textfeld 54"/>
          <p:cNvSpPr txBox="1"/>
          <p:nvPr/>
        </p:nvSpPr>
        <p:spPr>
          <a:xfrm>
            <a:off x="6396700" y="3558819"/>
            <a:ext cx="3150943" cy="584775"/>
          </a:xfrm>
          <a:prstGeom prst="rect">
            <a:avLst/>
          </a:prstGeom>
          <a:noFill/>
        </p:spPr>
        <p:txBody>
          <a:bodyPr vert="horz" wrap="squar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Both, ECO or COMFORT, can be configured as vehicle start mode.</a:t>
            </a:r>
            <a:endParaRPr lang="en-GB" sz="1600" baseline="-25000" dirty="0" smtClean="0">
              <a:solidFill>
                <a:srgbClr val="000000"/>
              </a:solidFill>
              <a:latin typeface="Arial Narrow" panose="020B0606020202030204" pitchFamily="34" charset="0"/>
              <a:cs typeface="+mn-cs"/>
            </a:endParaRPr>
          </a:p>
        </p:txBody>
      </p:sp>
      <p:sp>
        <p:nvSpPr>
          <p:cNvPr id="56" name="Rechteck 55"/>
          <p:cNvSpPr/>
          <p:nvPr/>
        </p:nvSpPr>
        <p:spPr>
          <a:xfrm>
            <a:off x="263352" y="3542657"/>
            <a:ext cx="5619554" cy="2096218"/>
          </a:xfrm>
          <a:prstGeom prst="rect">
            <a:avLst/>
          </a:prstGeom>
          <a:noFill/>
          <a:ln w="9525" cap="flat" cmpd="sng" algn="ctr">
            <a:solidFill>
              <a:srgbClr val="000000"/>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err="1" smtClean="0">
              <a:ln>
                <a:noFill/>
              </a:ln>
              <a:solidFill>
                <a:srgbClr val="666666"/>
              </a:solidFill>
              <a:effectLst/>
              <a:uLnTx/>
              <a:uFillTx/>
              <a:latin typeface="Arial Narrow" panose="020B0606020202030204" pitchFamily="34" charset="0"/>
              <a:cs typeface="+mn-cs"/>
            </a:endParaRPr>
          </a:p>
        </p:txBody>
      </p:sp>
      <p:sp>
        <p:nvSpPr>
          <p:cNvPr id="57" name="Rechteck 56"/>
          <p:cNvSpPr/>
          <p:nvPr/>
        </p:nvSpPr>
        <p:spPr>
          <a:xfrm>
            <a:off x="6111958" y="3542657"/>
            <a:ext cx="5619554" cy="2096218"/>
          </a:xfrm>
          <a:prstGeom prst="rect">
            <a:avLst/>
          </a:prstGeom>
          <a:noFill/>
          <a:ln w="9525" cap="flat" cmpd="sng" algn="ctr">
            <a:solidFill>
              <a:srgbClr val="000000"/>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err="1" smtClean="0">
              <a:ln>
                <a:noFill/>
              </a:ln>
              <a:solidFill>
                <a:srgbClr val="666666"/>
              </a:solidFill>
              <a:effectLst/>
              <a:uLnTx/>
              <a:uFillTx/>
              <a:latin typeface="Arial Narrow" panose="020B0606020202030204" pitchFamily="34" charset="0"/>
              <a:cs typeface="+mn-cs"/>
            </a:endParaRPr>
          </a:p>
        </p:txBody>
      </p:sp>
      <p:sp>
        <p:nvSpPr>
          <p:cNvPr id="58" name="Textfeld 57"/>
          <p:cNvSpPr txBox="1"/>
          <p:nvPr/>
        </p:nvSpPr>
        <p:spPr>
          <a:xfrm>
            <a:off x="263352" y="3176521"/>
            <a:ext cx="3074303" cy="338554"/>
          </a:xfrm>
          <a:prstGeom prst="rect">
            <a:avLst/>
          </a:prstGeom>
          <a:noFill/>
        </p:spPr>
        <p:txBody>
          <a:bodyPr vert="horz" wrap="none" rtlCol="0">
            <a:spAutoFit/>
          </a:bodyPr>
          <a:lstStyle/>
          <a:p>
            <a:pPr fontAlgn="auto">
              <a:spcBef>
                <a:spcPts val="0"/>
              </a:spcBef>
              <a:spcAft>
                <a:spcPts val="0"/>
              </a:spcAft>
            </a:pPr>
            <a:r>
              <a:rPr lang="en-GB" sz="1600" dirty="0" smtClean="0">
                <a:solidFill>
                  <a:srgbClr val="000000"/>
                </a:solidFill>
                <a:latin typeface="Arial Narrow" panose="020B0606020202030204" pitchFamily="34" charset="0"/>
                <a:cs typeface="+mn-cs"/>
              </a:rPr>
              <a:t>Case 1 – predominant mode available</a:t>
            </a:r>
            <a:endParaRPr lang="en-GB" sz="1600" baseline="-25000" dirty="0" smtClean="0">
              <a:solidFill>
                <a:srgbClr val="000000"/>
              </a:solidFill>
              <a:latin typeface="Arial Narrow" panose="020B0606020202030204" pitchFamily="34" charset="0"/>
              <a:cs typeface="+mn-cs"/>
            </a:endParaRPr>
          </a:p>
        </p:txBody>
      </p:sp>
      <p:sp>
        <p:nvSpPr>
          <p:cNvPr id="59" name="Textfeld 58"/>
          <p:cNvSpPr txBox="1"/>
          <p:nvPr/>
        </p:nvSpPr>
        <p:spPr>
          <a:xfrm>
            <a:off x="6111958" y="3179681"/>
            <a:ext cx="5406993" cy="338554"/>
          </a:xfrm>
          <a:prstGeom prst="rect">
            <a:avLst/>
          </a:prstGeom>
          <a:noFill/>
        </p:spPr>
        <p:txBody>
          <a:bodyPr vert="horz" wrap="none" rtlCol="0">
            <a:spAutoFit/>
          </a:bodyPr>
          <a:lstStyle/>
          <a:p>
            <a:pPr fontAlgn="auto">
              <a:spcBef>
                <a:spcPts val="0"/>
              </a:spcBef>
              <a:spcAft>
                <a:spcPts val="0"/>
              </a:spcAft>
            </a:pPr>
            <a:r>
              <a:rPr lang="en-GB" sz="1600" dirty="0" smtClean="0">
                <a:solidFill>
                  <a:srgbClr val="000000"/>
                </a:solidFill>
                <a:latin typeface="Arial Narrow" panose="020B0606020202030204" pitchFamily="34" charset="0"/>
                <a:cs typeface="+mn-cs"/>
              </a:rPr>
              <a:t>Case 2 – no predominant mode available but not all to be configured</a:t>
            </a:r>
            <a:endParaRPr lang="en-GB" sz="1600" baseline="-25000" dirty="0" smtClean="0">
              <a:solidFill>
                <a:srgbClr val="000000"/>
              </a:solidFill>
              <a:latin typeface="Arial Narrow" panose="020B0606020202030204" pitchFamily="34" charset="0"/>
              <a:cs typeface="+mn-cs"/>
            </a:endParaRPr>
          </a:p>
        </p:txBody>
      </p:sp>
      <p:sp>
        <p:nvSpPr>
          <p:cNvPr id="60" name="Textfeld 59"/>
          <p:cNvSpPr txBox="1"/>
          <p:nvPr/>
        </p:nvSpPr>
        <p:spPr>
          <a:xfrm>
            <a:off x="9842324" y="3558819"/>
            <a:ext cx="1899126" cy="584775"/>
          </a:xfrm>
          <a:prstGeom prst="rect">
            <a:avLst/>
          </a:prstGeom>
          <a:noFill/>
        </p:spPr>
        <p:txBody>
          <a:bodyPr vert="horz" wrap="squar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Not selectable as fixed mode for vehicle start.</a:t>
            </a:r>
            <a:endParaRPr lang="en-GB" sz="1600" baseline="-25000" dirty="0" smtClean="0">
              <a:solidFill>
                <a:srgbClr val="000000"/>
              </a:solidFill>
              <a:latin typeface="Arial Narrow" panose="020B0606020202030204" pitchFamily="34" charset="0"/>
              <a:cs typeface="+mn-cs"/>
            </a:endParaRPr>
          </a:p>
        </p:txBody>
      </p:sp>
      <p:sp>
        <p:nvSpPr>
          <p:cNvPr id="61" name="Gleichschenkliges Dreieck 60"/>
          <p:cNvSpPr/>
          <p:nvPr/>
        </p:nvSpPr>
        <p:spPr>
          <a:xfrm rot="5400000">
            <a:off x="282653" y="5876947"/>
            <a:ext cx="266426" cy="251071"/>
          </a:xfrm>
          <a:prstGeom prst="triangle">
            <a:avLst/>
          </a:prstGeom>
          <a:solidFill>
            <a:srgbClr val="92A2BD"/>
          </a:solidFill>
          <a:ln>
            <a:solidFill>
              <a:srgbClr val="404040"/>
            </a:solidFill>
          </a:ln>
        </p:spPr>
        <p:txBody>
          <a:bodyPr vert="horz"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err="1" smtClean="0">
              <a:ln>
                <a:noFill/>
              </a:ln>
              <a:solidFill>
                <a:srgbClr val="000000"/>
              </a:solidFill>
              <a:effectLst/>
              <a:uLnTx/>
              <a:uFillTx/>
              <a:latin typeface="Arial Narrow" panose="020B0606020202030204" pitchFamily="34" charset="0"/>
              <a:cs typeface="+mn-cs"/>
            </a:endParaRPr>
          </a:p>
        </p:txBody>
      </p:sp>
      <p:sp>
        <p:nvSpPr>
          <p:cNvPr id="62" name="Textfeld 61"/>
          <p:cNvSpPr txBox="1"/>
          <p:nvPr/>
        </p:nvSpPr>
        <p:spPr>
          <a:xfrm>
            <a:off x="532577" y="5843308"/>
            <a:ext cx="11208873" cy="584775"/>
          </a:xfrm>
          <a:prstGeom prst="rect">
            <a:avLst/>
          </a:prstGeom>
          <a:noFill/>
        </p:spPr>
        <p:txBody>
          <a:bodyPr vert="horz" wrap="square" rtlCol="0">
            <a:spAutoFit/>
          </a:bodyPr>
          <a:lstStyle/>
          <a:p>
            <a:pPr fontAlgn="auto">
              <a:spcBef>
                <a:spcPts val="0"/>
              </a:spcBef>
              <a:spcAft>
                <a:spcPts val="0"/>
              </a:spcAft>
            </a:pPr>
            <a:r>
              <a:rPr lang="en-GB" sz="1600" dirty="0" smtClean="0">
                <a:solidFill>
                  <a:srgbClr val="000000"/>
                </a:solidFill>
                <a:latin typeface="Arial Narrow" panose="020B0606020202030204" pitchFamily="34" charset="0"/>
                <a:cs typeface="+mn-cs"/>
              </a:rPr>
              <a:t>Although the manufacturer provides a more CO</a:t>
            </a:r>
            <a:r>
              <a:rPr lang="en-GB" sz="1600" baseline="-25000" dirty="0" smtClean="0">
                <a:solidFill>
                  <a:srgbClr val="000000"/>
                </a:solidFill>
                <a:latin typeface="Arial Narrow" panose="020B0606020202030204" pitchFamily="34" charset="0"/>
                <a:cs typeface="+mn-cs"/>
              </a:rPr>
              <a:t>2</a:t>
            </a:r>
            <a:r>
              <a:rPr lang="en-GB" sz="1600" dirty="0" smtClean="0">
                <a:solidFill>
                  <a:srgbClr val="000000"/>
                </a:solidFill>
                <a:latin typeface="Arial Narrow" panose="020B0606020202030204" pitchFamily="34" charset="0"/>
                <a:cs typeface="+mn-cs"/>
              </a:rPr>
              <a:t>-saving mode to be a fixed mode for vehicle start, it would lead to the effect, that a mode would have to be tested (or two modes in case of best and worst case) that delivers the highest CO</a:t>
            </a:r>
            <a:r>
              <a:rPr lang="en-GB" sz="1600" baseline="-25000" dirty="0" smtClean="0">
                <a:solidFill>
                  <a:srgbClr val="000000"/>
                </a:solidFill>
                <a:latin typeface="Arial Narrow" panose="020B0606020202030204" pitchFamily="34" charset="0"/>
                <a:cs typeface="+mn-cs"/>
              </a:rPr>
              <a:t>2</a:t>
            </a:r>
            <a:r>
              <a:rPr lang="en-GB" sz="1600" dirty="0" smtClean="0">
                <a:solidFill>
                  <a:srgbClr val="000000"/>
                </a:solidFill>
                <a:latin typeface="Arial Narrow" panose="020B0606020202030204" pitchFamily="34" charset="0"/>
                <a:cs typeface="+mn-cs"/>
              </a:rPr>
              <a:t> but can not be selected as fixed vehicle start mode.</a:t>
            </a:r>
            <a:endParaRPr lang="en-GB" sz="1600" baseline="-25000" dirty="0" smtClean="0">
              <a:solidFill>
                <a:srgbClr val="000000"/>
              </a:solidFill>
              <a:latin typeface="Arial Narrow" panose="020B0606020202030204" pitchFamily="34" charset="0"/>
              <a:cs typeface="+mn-cs"/>
            </a:endParaRPr>
          </a:p>
        </p:txBody>
      </p:sp>
    </p:spTree>
    <p:extLst>
      <p:ext uri="{BB962C8B-B14F-4D97-AF65-F5344CB8AC3E}">
        <p14:creationId xmlns:p14="http://schemas.microsoft.com/office/powerpoint/2010/main" val="36479251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F2CFDB3F-9945-4A5F-9FB2-0F727C0B2A84}"/>
              </a:ext>
            </a:extLst>
          </p:cNvPr>
          <p:cNvSpPr>
            <a:spLocks noGrp="1"/>
          </p:cNvSpPr>
          <p:nvPr>
            <p:ph type="body" sz="quarter" idx="10"/>
          </p:nvPr>
        </p:nvSpPr>
        <p:spPr/>
        <p:txBody>
          <a:bodyPr>
            <a:noAutofit/>
          </a:bodyPr>
          <a:lstStyle/>
          <a:p>
            <a:r>
              <a:rPr lang="en-GB" sz="2800" dirty="0"/>
              <a:t>Drive Modes: Worst case within those last-function modes</a:t>
            </a:r>
          </a:p>
        </p:txBody>
      </p:sp>
      <p:sp>
        <p:nvSpPr>
          <p:cNvPr id="3" name="Slide Number Placeholder 2"/>
          <p:cNvSpPr>
            <a:spLocks noGrp="1"/>
          </p:cNvSpPr>
          <p:nvPr>
            <p:ph type="sldNum" sz="quarter" idx="13"/>
          </p:nvPr>
        </p:nvSpPr>
        <p:spPr/>
        <p:txBody>
          <a:bodyPr/>
          <a:lstStyle/>
          <a:p>
            <a:fld id="{89D2D49A-B678-49DD-A6F9-08A7BB776F50}" type="slidenum">
              <a:rPr lang="en-GB" smtClean="0"/>
              <a:pPr/>
              <a:t>4</a:t>
            </a:fld>
            <a:endParaRPr lang="en-GB" dirty="0"/>
          </a:p>
        </p:txBody>
      </p:sp>
      <p:sp>
        <p:nvSpPr>
          <p:cNvPr id="112" name="Rechteck 111"/>
          <p:cNvSpPr/>
          <p:nvPr/>
        </p:nvSpPr>
        <p:spPr>
          <a:xfrm>
            <a:off x="415815" y="1335917"/>
            <a:ext cx="11233153" cy="2169825"/>
          </a:xfrm>
          <a:prstGeom prst="rect">
            <a:avLst/>
          </a:prstGeom>
          <a:ln>
            <a:solidFill>
              <a:srgbClr val="000000"/>
            </a:solidFill>
          </a:ln>
        </p:spPr>
        <p:txBody>
          <a:bodyPr wrap="square">
            <a:spAutoFit/>
          </a:bodyPr>
          <a:lstStyle/>
          <a:p>
            <a:pPr marL="534988" marR="0" lvl="0" indent="-534988" algn="just" defTabSz="914400" eaLnBrk="1" fontAlgn="auto" latinLnBrk="0" hangingPunct="1">
              <a:lnSpc>
                <a:spcPts val="1200"/>
              </a:lnSpc>
              <a:spcBef>
                <a:spcPts val="0"/>
              </a:spcBef>
              <a:spcAft>
                <a:spcPts val="600"/>
              </a:spcAft>
              <a:buClrTx/>
              <a:buSzTx/>
              <a:buFontTx/>
              <a:buNone/>
              <a:tabLst/>
              <a:defRPr/>
            </a:pP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2.6.6.	Driver-selectable modes</a:t>
            </a:r>
            <a:endParaRPr kumimoji="0" lang="de-DE"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endParaRPr>
          </a:p>
          <a:p>
            <a:pPr marL="534988" marR="0" lvl="0" indent="-534988" algn="just" defTabSz="914400" eaLnBrk="1" fontAlgn="auto" latinLnBrk="0" hangingPunct="1">
              <a:lnSpc>
                <a:spcPts val="1200"/>
              </a:lnSpc>
              <a:spcBef>
                <a:spcPts val="0"/>
              </a:spcBef>
              <a:spcAft>
                <a:spcPts val="600"/>
              </a:spcAft>
              <a:buClrTx/>
              <a:buSzTx/>
              <a:buFontTx/>
              <a:buNone/>
              <a:tabLst/>
              <a:defRPr/>
            </a:pP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2.6.6.1.	Vehicles equipped with a predominant mode shall be tested in that mode. At the request of the manufacturer, the vehicle may alternatively be tested with the driver-selectable mode in the worst-case position for CO</a:t>
            </a:r>
            <a:r>
              <a:rPr kumimoji="0" lang="en-GB" sz="1200" b="0" i="0" u="none" strike="noStrike" kern="0" cap="none" spc="0" normalizeH="0" baseline="-2500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a:t>
            </a: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emissions.</a:t>
            </a:r>
          </a:p>
          <a:p>
            <a:pPr marL="534988" marR="0" lvl="0" indent="-534988" algn="just" defTabSz="914400" eaLnBrk="1" fontAlgn="auto" latinLnBrk="0" hangingPunct="1">
              <a:lnSpc>
                <a:spcPts val="1200"/>
              </a:lnSpc>
              <a:spcBef>
                <a:spcPts val="0"/>
              </a:spcBef>
              <a:spcAft>
                <a:spcPts val="600"/>
              </a:spcAft>
              <a:buClrTx/>
              <a:buSzTx/>
              <a:buFontTx/>
              <a:buNone/>
              <a:tabLst/>
              <a:defRPr/>
            </a:pP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a:t>
            </a:r>
          </a:p>
          <a:p>
            <a:pPr marL="534988" marR="0" lvl="0" indent="-534988" algn="just" defTabSz="914400" eaLnBrk="1" fontAlgn="auto" latinLnBrk="0" hangingPunct="1">
              <a:lnSpc>
                <a:spcPts val="1200"/>
              </a:lnSpc>
              <a:spcBef>
                <a:spcPts val="0"/>
              </a:spcBef>
              <a:spcAft>
                <a:spcPts val="600"/>
              </a:spcAft>
              <a:buClrTx/>
              <a:buSzTx/>
              <a:buFontTx/>
              <a:buNone/>
              <a:tabLst/>
              <a:defRPr/>
            </a:pP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2.6.6.3.	If the vehicle has no predominant mode or the requested predominant mode is not agreed by the responsible authority as being a predominant mode, the vehicle shall be tested in the best case mode and worst case mode for criteria emissions, CO</a:t>
            </a:r>
            <a:r>
              <a:rPr kumimoji="0" lang="en-GB" sz="1200" b="0" i="0" u="none" strike="noStrike" kern="0" cap="none" spc="0" normalizeH="0" baseline="-2500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a:t>
            </a: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emissions, and fuel consumption. Best and worst case modes shall be identified by the evidence provided on the CO</a:t>
            </a:r>
            <a:r>
              <a:rPr kumimoji="0" lang="en-GB" sz="1200" b="0" i="0" u="none" strike="noStrike" kern="0" cap="none" spc="0" normalizeH="0" baseline="-2500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a:t>
            </a: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emissions and fuel consumption in all modes. CO</a:t>
            </a:r>
            <a:r>
              <a:rPr kumimoji="0" lang="en-GB" sz="1200" b="0" i="0" u="none" strike="noStrike" kern="0" cap="none" spc="0" normalizeH="0" baseline="-2500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a:t>
            </a: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emissions and fuel consumption shall be the arithmetic average of the test results in both modes. Test results for both modes shall be recorded.</a:t>
            </a:r>
            <a:endParaRPr kumimoji="0" lang="de-DE"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endParaRPr>
          </a:p>
          <a:p>
            <a:pPr marL="534988" marR="0" lvl="0" indent="-534988" algn="just" defTabSz="914400" eaLnBrk="1" fontAlgn="auto" latinLnBrk="0" hangingPunct="1">
              <a:lnSpc>
                <a:spcPts val="1200"/>
              </a:lnSpc>
              <a:spcBef>
                <a:spcPts val="0"/>
              </a:spcBef>
              <a:spcAft>
                <a:spcPts val="600"/>
              </a:spcAft>
              <a:buClrTx/>
              <a:buSzTx/>
              <a:buFontTx/>
              <a:buNone/>
              <a:tabLst/>
              <a:defRPr/>
            </a:pP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At the request of the manufacturer, the vehicle may alternatively be tested with the driver-selectable mode in the worst case position for CO</a:t>
            </a:r>
            <a:r>
              <a:rPr kumimoji="0" lang="en-GB" sz="1200" b="0" i="0" u="none" strike="noStrike" kern="0" cap="none" spc="0" normalizeH="0" baseline="-2500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2</a:t>
            </a:r>
            <a:r>
              <a:rPr kumimoji="0" lang="en-GB" sz="1200" b="0" i="0" u="none" strike="noStrike" kern="0" cap="none" spc="0" normalizeH="0" baseline="0" noProof="0" dirty="0" smtClean="0">
                <a:ln>
                  <a:noFill/>
                </a:ln>
                <a:solidFill>
                  <a:srgbClr val="000000"/>
                </a:solidFill>
                <a:effectLst/>
                <a:uLnTx/>
                <a:uFillTx/>
                <a:latin typeface="Arial Narrow" panose="020B0606020202030204" pitchFamily="34" charset="0"/>
                <a:ea typeface="Times New Roman" panose="02020603050405020304" pitchFamily="18" charset="0"/>
                <a:cs typeface="+mn-cs"/>
              </a:rPr>
              <a:t> emissions.</a:t>
            </a:r>
          </a:p>
          <a:p>
            <a:pPr marL="534988" marR="0" lvl="0" indent="-534988" algn="just" defTabSz="914400" eaLnBrk="1" fontAlgn="auto" latinLnBrk="0" hangingPunct="1">
              <a:lnSpc>
                <a:spcPts val="1200"/>
              </a:lnSpc>
              <a:spcBef>
                <a:spcPts val="0"/>
              </a:spcBef>
              <a:spcAft>
                <a:spcPts val="600"/>
              </a:spcAft>
              <a:buClrTx/>
              <a:buSzTx/>
              <a:buFontTx/>
              <a:buNone/>
              <a:tabLst/>
              <a:defRPr/>
            </a:pPr>
            <a:r>
              <a:rPr kumimoji="0" lang="en-GB" sz="1200" b="1" i="0" u="sng" strike="noStrike" kern="0" cap="none" spc="0" normalizeH="0" baseline="0" noProof="0" dirty="0" smtClean="0">
                <a:ln>
                  <a:noFill/>
                </a:ln>
                <a:solidFill>
                  <a:srgbClr val="3F7BFD"/>
                </a:solidFill>
                <a:effectLst/>
                <a:uLnTx/>
                <a:uFillTx/>
                <a:latin typeface="Arial Narrow" panose="020B0606020202030204" pitchFamily="34" charset="0"/>
                <a:ea typeface="Times New Roman" panose="02020603050405020304" pitchFamily="18" charset="0"/>
                <a:cs typeface="+mn-cs"/>
              </a:rPr>
              <a:t>2.6.6.x.	If the vehicle has no predominant mode because the mode that is selected when the vehicle is switched on can be redefined, the worst case mode for criteria emissions, CO</a:t>
            </a:r>
            <a:r>
              <a:rPr kumimoji="0" lang="en-GB" sz="1200" b="1" i="0" u="sng" strike="noStrike" kern="0" cap="none" spc="0" normalizeH="0" baseline="-25000" noProof="0" dirty="0" smtClean="0">
                <a:ln>
                  <a:noFill/>
                </a:ln>
                <a:solidFill>
                  <a:srgbClr val="3F7BFD"/>
                </a:solidFill>
                <a:effectLst/>
                <a:uLnTx/>
                <a:uFillTx/>
                <a:latin typeface="Arial Narrow" panose="020B0606020202030204" pitchFamily="34" charset="0"/>
                <a:ea typeface="Times New Roman" panose="02020603050405020304" pitchFamily="18" charset="0"/>
                <a:cs typeface="+mn-cs"/>
              </a:rPr>
              <a:t>2</a:t>
            </a:r>
            <a:r>
              <a:rPr kumimoji="0" lang="en-GB" sz="1200" b="1" i="0" u="sng" strike="noStrike" kern="0" cap="none" spc="0" normalizeH="0" baseline="0" noProof="0" dirty="0" smtClean="0">
                <a:ln>
                  <a:noFill/>
                </a:ln>
                <a:solidFill>
                  <a:srgbClr val="3F7BFD"/>
                </a:solidFill>
                <a:effectLst/>
                <a:uLnTx/>
                <a:uFillTx/>
                <a:latin typeface="Arial Narrow" panose="020B0606020202030204" pitchFamily="34" charset="0"/>
                <a:ea typeface="Times New Roman" panose="02020603050405020304" pitchFamily="18" charset="0"/>
                <a:cs typeface="+mn-cs"/>
              </a:rPr>
              <a:t> emissions, and fuel consumption within those driver-selectable modes shall be tested which are able to be set to as mode that is used when the vehicle is switched on. Other driver-selectable modes that are not able to be set as mode that is used when the vehicle is switched on, shall not be in scope.</a:t>
            </a:r>
          </a:p>
        </p:txBody>
      </p:sp>
      <p:sp>
        <p:nvSpPr>
          <p:cNvPr id="113" name="Textfeld 112"/>
          <p:cNvSpPr txBox="1"/>
          <p:nvPr/>
        </p:nvSpPr>
        <p:spPr>
          <a:xfrm>
            <a:off x="6433190" y="4927263"/>
            <a:ext cx="1188000" cy="369332"/>
          </a:xfrm>
          <a:prstGeom prst="rect">
            <a:avLst/>
          </a:prstGeom>
          <a:solidFill>
            <a:srgbClr val="92A2BD"/>
          </a:solidFill>
          <a:ln>
            <a:solidFill>
              <a:srgbClr val="404040"/>
            </a:solidFill>
          </a:ln>
        </p:spPr>
        <p:txBody>
          <a:bodyPr vert="horz"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srgbClr val="000000"/>
                </a:solidFill>
                <a:effectLst/>
                <a:uLnTx/>
                <a:uFillTx/>
                <a:latin typeface="Arial Narrow" panose="020B0606020202030204" pitchFamily="34" charset="0"/>
                <a:cs typeface="+mn-cs"/>
              </a:rPr>
              <a:t>ECO</a:t>
            </a:r>
          </a:p>
        </p:txBody>
      </p:sp>
      <p:sp>
        <p:nvSpPr>
          <p:cNvPr id="114" name="Textfeld 113"/>
          <p:cNvSpPr txBox="1"/>
          <p:nvPr/>
        </p:nvSpPr>
        <p:spPr>
          <a:xfrm>
            <a:off x="8363723" y="4927263"/>
            <a:ext cx="1188000" cy="369332"/>
          </a:xfrm>
          <a:prstGeom prst="rect">
            <a:avLst/>
          </a:prstGeom>
          <a:solidFill>
            <a:srgbClr val="92A2BD"/>
          </a:solidFill>
          <a:ln>
            <a:solidFill>
              <a:srgbClr val="404040"/>
            </a:solidFill>
          </a:ln>
        </p:spPr>
        <p:txBody>
          <a:bodyPr vert="horz" wrap="square" rtlCol="0" anchor="ctr">
            <a:spAutoFit/>
          </a:bodyPr>
          <a:lstStyle>
            <a:defPPr>
              <a:defRPr lang="de-DE"/>
            </a:defPPr>
            <a:lvl1pPr algn="ctr" fontAlgn="auto">
              <a:lnSpc>
                <a:spcPct val="100000"/>
              </a:lnSpc>
              <a:spcBef>
                <a:spcPts val="0"/>
              </a:spcBef>
              <a:spcAft>
                <a:spcPts val="0"/>
              </a:spcAft>
              <a:defRPr>
                <a:solidFill>
                  <a:srgbClr val="000000"/>
                </a:solidFill>
                <a:latin typeface="BMW Group Condensed" panose="020B0606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Arial Narrow" panose="020B0606020202030204" pitchFamily="34" charset="0"/>
                <a:cs typeface="+mn-cs"/>
              </a:rPr>
              <a:t>COMFORT</a:t>
            </a:r>
          </a:p>
        </p:txBody>
      </p:sp>
      <p:sp>
        <p:nvSpPr>
          <p:cNvPr id="115" name="Textfeld 114"/>
          <p:cNvSpPr txBox="1"/>
          <p:nvPr/>
        </p:nvSpPr>
        <p:spPr>
          <a:xfrm>
            <a:off x="10241069" y="4927263"/>
            <a:ext cx="1188000" cy="369332"/>
          </a:xfrm>
          <a:prstGeom prst="rect">
            <a:avLst/>
          </a:prstGeom>
          <a:solidFill>
            <a:srgbClr val="92A2BD"/>
          </a:solidFill>
          <a:ln>
            <a:solidFill>
              <a:srgbClr val="404040"/>
            </a:solidFill>
          </a:ln>
        </p:spPr>
        <p:txBody>
          <a:bodyPr vert="horz" wrap="square" rtlCol="0" anchor="ctr">
            <a:spAutoFit/>
          </a:bodyPr>
          <a:lstStyle>
            <a:defPPr>
              <a:defRPr lang="de-DE"/>
            </a:defPPr>
            <a:lvl1pPr algn="ctr" fontAlgn="auto">
              <a:lnSpc>
                <a:spcPct val="100000"/>
              </a:lnSpc>
              <a:spcBef>
                <a:spcPts val="0"/>
              </a:spcBef>
              <a:spcAft>
                <a:spcPts val="0"/>
              </a:spcAft>
              <a:defRPr>
                <a:solidFill>
                  <a:srgbClr val="000000"/>
                </a:solidFill>
                <a:latin typeface="BMW Group Condensed" panose="020B0606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Arial Narrow" panose="020B0606020202030204" pitchFamily="34" charset="0"/>
                <a:cs typeface="+mn-cs"/>
              </a:rPr>
              <a:t>SPORT</a:t>
            </a:r>
          </a:p>
        </p:txBody>
      </p:sp>
      <p:sp>
        <p:nvSpPr>
          <p:cNvPr id="116" name="Textfeld 115"/>
          <p:cNvSpPr txBox="1"/>
          <p:nvPr/>
        </p:nvSpPr>
        <p:spPr>
          <a:xfrm>
            <a:off x="6513396" y="5789344"/>
            <a:ext cx="1027589" cy="338554"/>
          </a:xfrm>
          <a:prstGeom prst="rect">
            <a:avLst/>
          </a:prstGeom>
          <a:noFill/>
        </p:spPr>
        <p:txBody>
          <a:bodyPr vert="horz" wrap="non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Lower CO</a:t>
            </a:r>
            <a:r>
              <a:rPr lang="en-GB" sz="1600" baseline="-25000" dirty="0" smtClean="0">
                <a:solidFill>
                  <a:srgbClr val="000000"/>
                </a:solidFill>
                <a:latin typeface="Arial Narrow" panose="020B0606020202030204" pitchFamily="34" charset="0"/>
                <a:cs typeface="+mn-cs"/>
              </a:rPr>
              <a:t>2</a:t>
            </a:r>
          </a:p>
        </p:txBody>
      </p:sp>
      <p:sp>
        <p:nvSpPr>
          <p:cNvPr id="117" name="Textfeld 116"/>
          <p:cNvSpPr txBox="1"/>
          <p:nvPr/>
        </p:nvSpPr>
        <p:spPr>
          <a:xfrm>
            <a:off x="10300443" y="5789344"/>
            <a:ext cx="1069267" cy="338554"/>
          </a:xfrm>
          <a:prstGeom prst="rect">
            <a:avLst/>
          </a:prstGeom>
          <a:noFill/>
        </p:spPr>
        <p:txBody>
          <a:bodyPr vert="horz" wrap="non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Higher CO</a:t>
            </a:r>
            <a:r>
              <a:rPr lang="en-GB" sz="1600" baseline="-25000" dirty="0" smtClean="0">
                <a:solidFill>
                  <a:srgbClr val="000000"/>
                </a:solidFill>
                <a:latin typeface="Arial Narrow" panose="020B0606020202030204" pitchFamily="34" charset="0"/>
                <a:cs typeface="+mn-cs"/>
              </a:rPr>
              <a:t>2</a:t>
            </a:r>
            <a:endParaRPr lang="en-GB" sz="1600" dirty="0" smtClean="0">
              <a:solidFill>
                <a:srgbClr val="000000"/>
              </a:solidFill>
              <a:latin typeface="Arial Narrow" panose="020B0606020202030204" pitchFamily="34" charset="0"/>
              <a:cs typeface="+mn-cs"/>
            </a:endParaRPr>
          </a:p>
        </p:txBody>
      </p:sp>
      <p:sp>
        <p:nvSpPr>
          <p:cNvPr id="118" name="Textfeld 117"/>
          <p:cNvSpPr txBox="1"/>
          <p:nvPr/>
        </p:nvSpPr>
        <p:spPr>
          <a:xfrm>
            <a:off x="7666275" y="5542969"/>
            <a:ext cx="2582918" cy="830997"/>
          </a:xfrm>
          <a:prstGeom prst="rect">
            <a:avLst/>
          </a:prstGeom>
          <a:noFill/>
        </p:spPr>
        <p:txBody>
          <a:bodyPr vert="horz" wrap="square" rtlCol="0">
            <a:spAutoFit/>
          </a:bodyPr>
          <a:lstStyle/>
          <a:p>
            <a:pPr algn="ctr" fontAlgn="auto">
              <a:spcBef>
                <a:spcPts val="0"/>
              </a:spcBef>
              <a:spcAft>
                <a:spcPts val="0"/>
              </a:spcAft>
            </a:pPr>
            <a:r>
              <a:rPr lang="en-GB" sz="1600" b="1" dirty="0" smtClean="0">
                <a:solidFill>
                  <a:srgbClr val="000000"/>
                </a:solidFill>
                <a:latin typeface="Arial Narrow" panose="020B0606020202030204" pitchFamily="34" charset="0"/>
                <a:cs typeface="+mn-cs"/>
              </a:rPr>
              <a:t>CO</a:t>
            </a:r>
            <a:r>
              <a:rPr lang="en-GB" sz="1600" b="1" baseline="-25000" dirty="0" smtClean="0">
                <a:solidFill>
                  <a:srgbClr val="000000"/>
                </a:solidFill>
                <a:latin typeface="Arial Narrow" panose="020B0606020202030204" pitchFamily="34" charset="0"/>
                <a:cs typeface="+mn-cs"/>
              </a:rPr>
              <a:t>2</a:t>
            </a:r>
            <a:r>
              <a:rPr lang="en-GB" sz="1600" b="1" dirty="0" smtClean="0">
                <a:solidFill>
                  <a:srgbClr val="000000"/>
                </a:solidFill>
                <a:latin typeface="Arial Narrow" panose="020B0606020202030204" pitchFamily="34" charset="0"/>
                <a:cs typeface="+mn-cs"/>
              </a:rPr>
              <a:t> for Type1-test because worst case mode within those that are selectable.</a:t>
            </a:r>
          </a:p>
        </p:txBody>
      </p:sp>
      <p:cxnSp>
        <p:nvCxnSpPr>
          <p:cNvPr id="119" name="Gerade Verbindung mit Pfeil 118"/>
          <p:cNvCxnSpPr>
            <a:stCxn id="114" idx="2"/>
            <a:endCxn id="118" idx="0"/>
          </p:cNvCxnSpPr>
          <p:nvPr/>
        </p:nvCxnSpPr>
        <p:spPr>
          <a:xfrm>
            <a:off x="8957723" y="5296595"/>
            <a:ext cx="11" cy="246374"/>
          </a:xfrm>
          <a:prstGeom prst="straightConnector1">
            <a:avLst/>
          </a:prstGeom>
          <a:noFill/>
          <a:ln w="12700" cap="flat" cmpd="sng" algn="ctr">
            <a:solidFill>
              <a:srgbClr val="92A2BD"/>
            </a:solidFill>
            <a:prstDash val="solid"/>
            <a:tailEnd type="triangle"/>
          </a:ln>
          <a:effectLst/>
        </p:spPr>
      </p:cxnSp>
      <p:cxnSp>
        <p:nvCxnSpPr>
          <p:cNvPr id="120" name="Gerade Verbindung mit Pfeil 119"/>
          <p:cNvCxnSpPr>
            <a:stCxn id="113" idx="2"/>
            <a:endCxn id="116" idx="0"/>
          </p:cNvCxnSpPr>
          <p:nvPr/>
        </p:nvCxnSpPr>
        <p:spPr>
          <a:xfrm>
            <a:off x="7027190" y="5296595"/>
            <a:ext cx="1" cy="492749"/>
          </a:xfrm>
          <a:prstGeom prst="straightConnector1">
            <a:avLst/>
          </a:prstGeom>
          <a:noFill/>
          <a:ln w="12700" cap="flat" cmpd="sng" algn="ctr">
            <a:solidFill>
              <a:srgbClr val="92A2BD"/>
            </a:solidFill>
            <a:prstDash val="solid"/>
            <a:tailEnd type="triangle"/>
          </a:ln>
          <a:effectLst/>
        </p:spPr>
      </p:cxnSp>
      <p:cxnSp>
        <p:nvCxnSpPr>
          <p:cNvPr id="121" name="Gerade Verbindung mit Pfeil 120"/>
          <p:cNvCxnSpPr>
            <a:stCxn id="115" idx="2"/>
            <a:endCxn id="117" idx="0"/>
          </p:cNvCxnSpPr>
          <p:nvPr/>
        </p:nvCxnSpPr>
        <p:spPr>
          <a:xfrm>
            <a:off x="10835069" y="5296595"/>
            <a:ext cx="8" cy="492749"/>
          </a:xfrm>
          <a:prstGeom prst="straightConnector1">
            <a:avLst/>
          </a:prstGeom>
          <a:noFill/>
          <a:ln w="12700" cap="flat" cmpd="sng" algn="ctr">
            <a:solidFill>
              <a:srgbClr val="92A2BD"/>
            </a:solidFill>
            <a:prstDash val="solid"/>
            <a:tailEnd type="triangle"/>
          </a:ln>
          <a:effectLst/>
        </p:spPr>
      </p:cxnSp>
      <p:sp>
        <p:nvSpPr>
          <p:cNvPr id="122" name="Textfeld 121"/>
          <p:cNvSpPr txBox="1"/>
          <p:nvPr/>
        </p:nvSpPr>
        <p:spPr>
          <a:xfrm>
            <a:off x="6439882" y="4301272"/>
            <a:ext cx="3150943" cy="584775"/>
          </a:xfrm>
          <a:prstGeom prst="rect">
            <a:avLst/>
          </a:prstGeom>
          <a:noFill/>
        </p:spPr>
        <p:txBody>
          <a:bodyPr vert="horz" wrap="squar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Both, ECO or COMFORT, can be configured as vehicle start mode.</a:t>
            </a:r>
            <a:endParaRPr lang="en-GB" sz="1600" baseline="-25000" dirty="0" smtClean="0">
              <a:solidFill>
                <a:srgbClr val="000000"/>
              </a:solidFill>
              <a:latin typeface="Arial Narrow" panose="020B0606020202030204" pitchFamily="34" charset="0"/>
              <a:cs typeface="+mn-cs"/>
            </a:endParaRPr>
          </a:p>
        </p:txBody>
      </p:sp>
      <p:sp>
        <p:nvSpPr>
          <p:cNvPr id="123" name="Rechteck 122"/>
          <p:cNvSpPr/>
          <p:nvPr/>
        </p:nvSpPr>
        <p:spPr>
          <a:xfrm>
            <a:off x="6155140" y="4285110"/>
            <a:ext cx="5619554" cy="2096218"/>
          </a:xfrm>
          <a:prstGeom prst="rect">
            <a:avLst/>
          </a:prstGeom>
          <a:noFill/>
          <a:ln w="9525" cap="flat" cmpd="sng" algn="ctr">
            <a:solidFill>
              <a:srgbClr val="000000"/>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err="1" smtClean="0">
              <a:ln>
                <a:noFill/>
              </a:ln>
              <a:solidFill>
                <a:srgbClr val="666666"/>
              </a:solidFill>
              <a:effectLst/>
              <a:uLnTx/>
              <a:uFillTx/>
              <a:latin typeface="Arial Narrow" panose="020B0606020202030204" pitchFamily="34" charset="0"/>
              <a:cs typeface="+mn-cs"/>
            </a:endParaRPr>
          </a:p>
        </p:txBody>
      </p:sp>
      <p:sp>
        <p:nvSpPr>
          <p:cNvPr id="124" name="Textfeld 123"/>
          <p:cNvSpPr txBox="1"/>
          <p:nvPr/>
        </p:nvSpPr>
        <p:spPr>
          <a:xfrm>
            <a:off x="9885506" y="4301272"/>
            <a:ext cx="1899126" cy="584775"/>
          </a:xfrm>
          <a:prstGeom prst="rect">
            <a:avLst/>
          </a:prstGeom>
          <a:noFill/>
        </p:spPr>
        <p:txBody>
          <a:bodyPr vert="horz" wrap="squar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Not selectable as fixed mode for vehicle start.</a:t>
            </a:r>
            <a:endParaRPr lang="en-GB" sz="1600" baseline="-25000" dirty="0" smtClean="0">
              <a:solidFill>
                <a:srgbClr val="000000"/>
              </a:solidFill>
              <a:latin typeface="Arial Narrow" panose="020B0606020202030204" pitchFamily="34" charset="0"/>
              <a:cs typeface="+mn-cs"/>
            </a:endParaRPr>
          </a:p>
        </p:txBody>
      </p:sp>
      <p:sp>
        <p:nvSpPr>
          <p:cNvPr id="125" name="Textfeld 124"/>
          <p:cNvSpPr txBox="1"/>
          <p:nvPr/>
        </p:nvSpPr>
        <p:spPr>
          <a:xfrm>
            <a:off x="688347" y="4927263"/>
            <a:ext cx="1188000" cy="369332"/>
          </a:xfrm>
          <a:prstGeom prst="rect">
            <a:avLst/>
          </a:prstGeom>
          <a:solidFill>
            <a:srgbClr val="92A2BD"/>
          </a:solidFill>
          <a:ln>
            <a:solidFill>
              <a:srgbClr val="404040"/>
            </a:solidFill>
          </a:ln>
        </p:spPr>
        <p:txBody>
          <a:bodyPr vert="horz"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srgbClr val="000000"/>
                </a:solidFill>
                <a:effectLst/>
                <a:uLnTx/>
                <a:uFillTx/>
                <a:latin typeface="Arial Narrow" panose="020B0606020202030204" pitchFamily="34" charset="0"/>
                <a:cs typeface="+mn-cs"/>
              </a:rPr>
              <a:t>ECO</a:t>
            </a:r>
          </a:p>
        </p:txBody>
      </p:sp>
      <p:sp>
        <p:nvSpPr>
          <p:cNvPr id="126" name="Textfeld 125"/>
          <p:cNvSpPr txBox="1"/>
          <p:nvPr/>
        </p:nvSpPr>
        <p:spPr>
          <a:xfrm>
            <a:off x="2618880" y="4927263"/>
            <a:ext cx="1188000" cy="369332"/>
          </a:xfrm>
          <a:prstGeom prst="rect">
            <a:avLst/>
          </a:prstGeom>
          <a:solidFill>
            <a:srgbClr val="92A2BD"/>
          </a:solidFill>
          <a:ln>
            <a:solidFill>
              <a:srgbClr val="404040"/>
            </a:solidFill>
          </a:ln>
        </p:spPr>
        <p:txBody>
          <a:bodyPr vert="horz" wrap="square" rtlCol="0" anchor="ctr">
            <a:spAutoFit/>
          </a:bodyPr>
          <a:lstStyle>
            <a:defPPr>
              <a:defRPr lang="de-DE"/>
            </a:defPPr>
            <a:lvl1pPr algn="ctr" fontAlgn="auto">
              <a:lnSpc>
                <a:spcPct val="100000"/>
              </a:lnSpc>
              <a:spcBef>
                <a:spcPts val="0"/>
              </a:spcBef>
              <a:spcAft>
                <a:spcPts val="0"/>
              </a:spcAft>
              <a:defRPr>
                <a:solidFill>
                  <a:srgbClr val="000000"/>
                </a:solidFill>
                <a:latin typeface="BMW Group Condensed" panose="020B0606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Arial Narrow" panose="020B0606020202030204" pitchFamily="34" charset="0"/>
                <a:cs typeface="+mn-cs"/>
              </a:rPr>
              <a:t>COMFORT</a:t>
            </a:r>
          </a:p>
        </p:txBody>
      </p:sp>
      <p:sp>
        <p:nvSpPr>
          <p:cNvPr id="127" name="Textfeld 126"/>
          <p:cNvSpPr txBox="1"/>
          <p:nvPr/>
        </p:nvSpPr>
        <p:spPr>
          <a:xfrm>
            <a:off x="4496226" y="4927263"/>
            <a:ext cx="1188000" cy="369332"/>
          </a:xfrm>
          <a:prstGeom prst="rect">
            <a:avLst/>
          </a:prstGeom>
          <a:solidFill>
            <a:srgbClr val="92A2BD"/>
          </a:solidFill>
          <a:ln>
            <a:solidFill>
              <a:srgbClr val="404040"/>
            </a:solidFill>
          </a:ln>
        </p:spPr>
        <p:txBody>
          <a:bodyPr vert="horz" wrap="square" rtlCol="0" anchor="ctr">
            <a:spAutoFit/>
          </a:bodyPr>
          <a:lstStyle>
            <a:defPPr>
              <a:defRPr lang="de-DE"/>
            </a:defPPr>
            <a:lvl1pPr algn="ctr" fontAlgn="auto">
              <a:lnSpc>
                <a:spcPct val="100000"/>
              </a:lnSpc>
              <a:spcBef>
                <a:spcPts val="0"/>
              </a:spcBef>
              <a:spcAft>
                <a:spcPts val="0"/>
              </a:spcAft>
              <a:defRPr>
                <a:solidFill>
                  <a:srgbClr val="000000"/>
                </a:solidFill>
                <a:latin typeface="BMW Group Condensed" panose="020B0606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Arial Narrow" panose="020B0606020202030204" pitchFamily="34" charset="0"/>
                <a:cs typeface="+mn-cs"/>
              </a:rPr>
              <a:t>SPORT</a:t>
            </a:r>
          </a:p>
        </p:txBody>
      </p:sp>
      <p:sp>
        <p:nvSpPr>
          <p:cNvPr id="128" name="Textfeld 127"/>
          <p:cNvSpPr txBox="1"/>
          <p:nvPr/>
        </p:nvSpPr>
        <p:spPr>
          <a:xfrm>
            <a:off x="768553" y="5789344"/>
            <a:ext cx="1027589" cy="338554"/>
          </a:xfrm>
          <a:prstGeom prst="rect">
            <a:avLst/>
          </a:prstGeom>
          <a:noFill/>
        </p:spPr>
        <p:txBody>
          <a:bodyPr vert="horz" wrap="non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Lower CO</a:t>
            </a:r>
            <a:r>
              <a:rPr lang="en-GB" sz="1600" baseline="-25000" dirty="0" smtClean="0">
                <a:solidFill>
                  <a:srgbClr val="000000"/>
                </a:solidFill>
                <a:latin typeface="Arial Narrow" panose="020B0606020202030204" pitchFamily="34" charset="0"/>
                <a:cs typeface="+mn-cs"/>
              </a:rPr>
              <a:t>2</a:t>
            </a:r>
          </a:p>
        </p:txBody>
      </p:sp>
      <p:sp>
        <p:nvSpPr>
          <p:cNvPr id="129" name="Textfeld 128"/>
          <p:cNvSpPr txBox="1"/>
          <p:nvPr/>
        </p:nvSpPr>
        <p:spPr>
          <a:xfrm>
            <a:off x="4245644" y="5671031"/>
            <a:ext cx="1689180" cy="584775"/>
          </a:xfrm>
          <a:prstGeom prst="rect">
            <a:avLst/>
          </a:prstGeom>
          <a:noFill/>
        </p:spPr>
        <p:txBody>
          <a:bodyPr vert="horz" wrap="none" rtlCol="0">
            <a:spAutoFit/>
          </a:bodyPr>
          <a:lstStyle/>
          <a:p>
            <a:pPr algn="ctr" fontAlgn="auto">
              <a:spcBef>
                <a:spcPts val="0"/>
              </a:spcBef>
              <a:spcAft>
                <a:spcPts val="0"/>
              </a:spcAft>
            </a:pPr>
            <a:r>
              <a:rPr lang="en-GB" sz="1600" b="1" dirty="0" smtClean="0">
                <a:solidFill>
                  <a:srgbClr val="000000"/>
                </a:solidFill>
                <a:latin typeface="Arial Narrow" panose="020B0606020202030204" pitchFamily="34" charset="0"/>
                <a:cs typeface="+mn-cs"/>
              </a:rPr>
              <a:t>Higher CO</a:t>
            </a:r>
            <a:r>
              <a:rPr lang="en-GB" sz="1600" b="1" baseline="-25000" dirty="0" smtClean="0">
                <a:solidFill>
                  <a:srgbClr val="000000"/>
                </a:solidFill>
                <a:latin typeface="Arial Narrow" panose="020B0606020202030204" pitchFamily="34" charset="0"/>
                <a:cs typeface="+mn-cs"/>
              </a:rPr>
              <a:t>2 </a:t>
            </a:r>
            <a:r>
              <a:rPr lang="en-GB" sz="1600" b="1" dirty="0" smtClean="0">
                <a:solidFill>
                  <a:srgbClr val="000000"/>
                </a:solidFill>
                <a:latin typeface="Arial Narrow" panose="020B0606020202030204" pitchFamily="34" charset="0"/>
                <a:cs typeface="+mn-cs"/>
              </a:rPr>
              <a:t>during</a:t>
            </a:r>
          </a:p>
          <a:p>
            <a:pPr algn="ctr" fontAlgn="auto">
              <a:spcBef>
                <a:spcPts val="0"/>
              </a:spcBef>
              <a:spcAft>
                <a:spcPts val="0"/>
              </a:spcAft>
            </a:pPr>
            <a:r>
              <a:rPr lang="en-GB" sz="1600" b="1" dirty="0" smtClean="0">
                <a:solidFill>
                  <a:srgbClr val="000000"/>
                </a:solidFill>
                <a:latin typeface="Arial Narrow" panose="020B0606020202030204" pitchFamily="34" charset="0"/>
                <a:cs typeface="+mn-cs"/>
              </a:rPr>
              <a:t>Type1-test </a:t>
            </a:r>
          </a:p>
        </p:txBody>
      </p:sp>
      <p:sp>
        <p:nvSpPr>
          <p:cNvPr id="130" name="Textfeld 129"/>
          <p:cNvSpPr txBox="1"/>
          <p:nvPr/>
        </p:nvSpPr>
        <p:spPr>
          <a:xfrm>
            <a:off x="2728711" y="5789344"/>
            <a:ext cx="968342" cy="338554"/>
          </a:xfrm>
          <a:prstGeom prst="rect">
            <a:avLst/>
          </a:prstGeom>
          <a:noFill/>
        </p:spPr>
        <p:txBody>
          <a:bodyPr vert="horz" wrap="non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Basic CO</a:t>
            </a:r>
            <a:r>
              <a:rPr lang="en-GB" sz="1600" baseline="-25000" dirty="0" smtClean="0">
                <a:solidFill>
                  <a:srgbClr val="000000"/>
                </a:solidFill>
                <a:latin typeface="Arial Narrow" panose="020B0606020202030204" pitchFamily="34" charset="0"/>
                <a:cs typeface="+mn-cs"/>
              </a:rPr>
              <a:t>2</a:t>
            </a:r>
          </a:p>
        </p:txBody>
      </p:sp>
      <p:cxnSp>
        <p:nvCxnSpPr>
          <p:cNvPr id="131" name="Gerade Verbindung mit Pfeil 130"/>
          <p:cNvCxnSpPr>
            <a:stCxn id="126" idx="2"/>
            <a:endCxn id="130" idx="0"/>
          </p:cNvCxnSpPr>
          <p:nvPr/>
        </p:nvCxnSpPr>
        <p:spPr>
          <a:xfrm>
            <a:off x="3212880" y="5296595"/>
            <a:ext cx="2" cy="492749"/>
          </a:xfrm>
          <a:prstGeom prst="straightConnector1">
            <a:avLst/>
          </a:prstGeom>
          <a:noFill/>
          <a:ln w="12700" cap="flat" cmpd="sng" algn="ctr">
            <a:solidFill>
              <a:srgbClr val="92A2BD"/>
            </a:solidFill>
            <a:prstDash val="solid"/>
            <a:tailEnd type="triangle"/>
          </a:ln>
          <a:effectLst/>
        </p:spPr>
      </p:cxnSp>
      <p:cxnSp>
        <p:nvCxnSpPr>
          <p:cNvPr id="132" name="Gerade Verbindung mit Pfeil 131"/>
          <p:cNvCxnSpPr>
            <a:stCxn id="125" idx="2"/>
            <a:endCxn id="128" idx="0"/>
          </p:cNvCxnSpPr>
          <p:nvPr/>
        </p:nvCxnSpPr>
        <p:spPr>
          <a:xfrm>
            <a:off x="1282347" y="5296595"/>
            <a:ext cx="1" cy="492749"/>
          </a:xfrm>
          <a:prstGeom prst="straightConnector1">
            <a:avLst/>
          </a:prstGeom>
          <a:noFill/>
          <a:ln w="12700" cap="flat" cmpd="sng" algn="ctr">
            <a:solidFill>
              <a:srgbClr val="92A2BD"/>
            </a:solidFill>
            <a:prstDash val="solid"/>
            <a:tailEnd type="triangle"/>
          </a:ln>
          <a:effectLst/>
        </p:spPr>
      </p:cxnSp>
      <p:cxnSp>
        <p:nvCxnSpPr>
          <p:cNvPr id="133" name="Gerade Verbindung mit Pfeil 132"/>
          <p:cNvCxnSpPr>
            <a:stCxn id="127" idx="2"/>
            <a:endCxn id="129" idx="0"/>
          </p:cNvCxnSpPr>
          <p:nvPr/>
        </p:nvCxnSpPr>
        <p:spPr>
          <a:xfrm>
            <a:off x="5090226" y="5296595"/>
            <a:ext cx="8" cy="374436"/>
          </a:xfrm>
          <a:prstGeom prst="straightConnector1">
            <a:avLst/>
          </a:prstGeom>
          <a:noFill/>
          <a:ln w="12700" cap="flat" cmpd="sng" algn="ctr">
            <a:solidFill>
              <a:srgbClr val="92A2BD"/>
            </a:solidFill>
            <a:prstDash val="solid"/>
            <a:tailEnd type="triangle"/>
          </a:ln>
          <a:effectLst/>
        </p:spPr>
      </p:cxnSp>
      <p:sp>
        <p:nvSpPr>
          <p:cNvPr id="134" name="Textfeld 133"/>
          <p:cNvSpPr txBox="1"/>
          <p:nvPr/>
        </p:nvSpPr>
        <p:spPr>
          <a:xfrm>
            <a:off x="695039" y="4301272"/>
            <a:ext cx="3150943" cy="584775"/>
          </a:xfrm>
          <a:prstGeom prst="rect">
            <a:avLst/>
          </a:prstGeom>
          <a:noFill/>
        </p:spPr>
        <p:txBody>
          <a:bodyPr vert="horz" wrap="squar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Both, ECO or COMFORT, can be configured as vehicle start mode.</a:t>
            </a:r>
            <a:endParaRPr lang="en-GB" sz="1600" baseline="-25000" dirty="0" smtClean="0">
              <a:solidFill>
                <a:srgbClr val="000000"/>
              </a:solidFill>
              <a:latin typeface="Arial Narrow" panose="020B0606020202030204" pitchFamily="34" charset="0"/>
              <a:cs typeface="+mn-cs"/>
            </a:endParaRPr>
          </a:p>
        </p:txBody>
      </p:sp>
      <p:sp>
        <p:nvSpPr>
          <p:cNvPr id="135" name="Rechteck 134"/>
          <p:cNvSpPr/>
          <p:nvPr/>
        </p:nvSpPr>
        <p:spPr>
          <a:xfrm>
            <a:off x="410297" y="4285110"/>
            <a:ext cx="5619554" cy="2096218"/>
          </a:xfrm>
          <a:prstGeom prst="rect">
            <a:avLst/>
          </a:prstGeom>
          <a:noFill/>
          <a:ln w="9525" cap="flat" cmpd="sng" algn="ctr">
            <a:solidFill>
              <a:srgbClr val="000000"/>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err="1" smtClean="0">
              <a:ln>
                <a:noFill/>
              </a:ln>
              <a:solidFill>
                <a:srgbClr val="666666"/>
              </a:solidFill>
              <a:effectLst/>
              <a:uLnTx/>
              <a:uFillTx/>
              <a:latin typeface="Arial Narrow" panose="020B0606020202030204" pitchFamily="34" charset="0"/>
              <a:cs typeface="+mn-cs"/>
            </a:endParaRPr>
          </a:p>
        </p:txBody>
      </p:sp>
      <p:sp>
        <p:nvSpPr>
          <p:cNvPr id="136" name="Textfeld 135"/>
          <p:cNvSpPr txBox="1"/>
          <p:nvPr/>
        </p:nvSpPr>
        <p:spPr>
          <a:xfrm>
            <a:off x="410297" y="3922134"/>
            <a:ext cx="5406993" cy="338554"/>
          </a:xfrm>
          <a:prstGeom prst="rect">
            <a:avLst/>
          </a:prstGeom>
          <a:noFill/>
        </p:spPr>
        <p:txBody>
          <a:bodyPr vert="horz" wrap="none" rtlCol="0">
            <a:spAutoFit/>
          </a:bodyPr>
          <a:lstStyle/>
          <a:p>
            <a:pPr fontAlgn="auto">
              <a:spcBef>
                <a:spcPts val="0"/>
              </a:spcBef>
              <a:spcAft>
                <a:spcPts val="0"/>
              </a:spcAft>
            </a:pPr>
            <a:r>
              <a:rPr lang="en-GB" sz="1600" dirty="0" smtClean="0">
                <a:solidFill>
                  <a:srgbClr val="000000"/>
                </a:solidFill>
                <a:latin typeface="Arial Narrow" panose="020B0606020202030204" pitchFamily="34" charset="0"/>
                <a:cs typeface="+mn-cs"/>
              </a:rPr>
              <a:t>Case 2 – no predominant mode available but not all to be configured</a:t>
            </a:r>
            <a:endParaRPr lang="en-GB" sz="1600" baseline="-25000" dirty="0" smtClean="0">
              <a:solidFill>
                <a:srgbClr val="000000"/>
              </a:solidFill>
              <a:latin typeface="Arial Narrow" panose="020B0606020202030204" pitchFamily="34" charset="0"/>
              <a:cs typeface="+mn-cs"/>
            </a:endParaRPr>
          </a:p>
        </p:txBody>
      </p:sp>
      <p:sp>
        <p:nvSpPr>
          <p:cNvPr id="137" name="Textfeld 136"/>
          <p:cNvSpPr txBox="1"/>
          <p:nvPr/>
        </p:nvSpPr>
        <p:spPr>
          <a:xfrm>
            <a:off x="4140663" y="4301272"/>
            <a:ext cx="1899126" cy="584775"/>
          </a:xfrm>
          <a:prstGeom prst="rect">
            <a:avLst/>
          </a:prstGeom>
          <a:noFill/>
        </p:spPr>
        <p:txBody>
          <a:bodyPr vert="horz" wrap="square" rtlCol="0">
            <a:spAutoFit/>
          </a:bodyPr>
          <a:lstStyle/>
          <a:p>
            <a:pPr algn="ctr" fontAlgn="auto">
              <a:spcBef>
                <a:spcPts val="0"/>
              </a:spcBef>
              <a:spcAft>
                <a:spcPts val="0"/>
              </a:spcAft>
            </a:pPr>
            <a:r>
              <a:rPr lang="en-GB" sz="1600" dirty="0" smtClean="0">
                <a:solidFill>
                  <a:srgbClr val="000000"/>
                </a:solidFill>
                <a:latin typeface="Arial Narrow" panose="020B0606020202030204" pitchFamily="34" charset="0"/>
                <a:cs typeface="+mn-cs"/>
              </a:rPr>
              <a:t>Not selectable as fixed mode for vehicle start.</a:t>
            </a:r>
            <a:endParaRPr lang="en-GB" sz="1600" baseline="-25000" dirty="0" smtClean="0">
              <a:solidFill>
                <a:srgbClr val="000000"/>
              </a:solidFill>
              <a:latin typeface="Arial Narrow" panose="020B0606020202030204" pitchFamily="34" charset="0"/>
              <a:cs typeface="+mn-cs"/>
            </a:endParaRPr>
          </a:p>
        </p:txBody>
      </p:sp>
    </p:spTree>
    <p:extLst>
      <p:ext uri="{BB962C8B-B14F-4D97-AF65-F5344CB8AC3E}">
        <p14:creationId xmlns:p14="http://schemas.microsoft.com/office/powerpoint/2010/main" val="711554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0AF0-213D-4001-9AFE-FC750EF6D6DC}"/>
              </a:ext>
            </a:extLst>
          </p:cNvPr>
          <p:cNvSpPr>
            <a:spLocks noGrp="1"/>
          </p:cNvSpPr>
          <p:nvPr>
            <p:ph type="title"/>
          </p:nvPr>
        </p:nvSpPr>
        <p:spPr/>
        <p:txBody>
          <a:bodyPr/>
          <a:lstStyle/>
          <a:p>
            <a:r>
              <a:rPr lang="en-GB" dirty="0" smtClean="0"/>
              <a:t>2a) Minimum Deltas</a:t>
            </a:r>
            <a:br>
              <a:rPr lang="en-GB" dirty="0" smtClean="0"/>
            </a:br>
            <a:r>
              <a:rPr lang="en-GB" dirty="0" smtClean="0"/>
              <a:t>– technical change.</a:t>
            </a:r>
            <a:endParaRPr lang="en-GB" dirty="0"/>
          </a:p>
        </p:txBody>
      </p:sp>
      <p:sp>
        <p:nvSpPr>
          <p:cNvPr id="5" name="Slide Number Placeholder 4">
            <a:extLst>
              <a:ext uri="{FF2B5EF4-FFF2-40B4-BE49-F238E27FC236}">
                <a16:creationId xmlns:a16="http://schemas.microsoft.com/office/drawing/2014/main" id="{8481559A-8DA4-4C2E-B791-544887F86942}"/>
              </a:ext>
            </a:extLst>
          </p:cNvPr>
          <p:cNvSpPr>
            <a:spLocks noGrp="1"/>
          </p:cNvSpPr>
          <p:nvPr>
            <p:ph type="sldNum" sz="quarter" idx="12"/>
          </p:nvPr>
        </p:nvSpPr>
        <p:spPr/>
        <p:txBody>
          <a:bodyPr/>
          <a:lstStyle/>
          <a:p>
            <a:fld id="{89D2D49A-B678-49DD-A6F9-08A7BB776F50}" type="slidenum">
              <a:rPr lang="en-GB" smtClean="0"/>
              <a:pPr/>
              <a:t>5</a:t>
            </a:fld>
            <a:endParaRPr lang="en-GB" dirty="0"/>
          </a:p>
        </p:txBody>
      </p:sp>
    </p:spTree>
    <p:extLst>
      <p:ext uri="{BB962C8B-B14F-4D97-AF65-F5344CB8AC3E}">
        <p14:creationId xmlns:p14="http://schemas.microsoft.com/office/powerpoint/2010/main" val="29556538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F2CFDB3F-9945-4A5F-9FB2-0F727C0B2A84}"/>
              </a:ext>
            </a:extLst>
          </p:cNvPr>
          <p:cNvSpPr>
            <a:spLocks noGrp="1"/>
          </p:cNvSpPr>
          <p:nvPr>
            <p:ph type="body" sz="quarter" idx="10"/>
          </p:nvPr>
        </p:nvSpPr>
        <p:spPr/>
        <p:txBody>
          <a:bodyPr>
            <a:noAutofit/>
          </a:bodyPr>
          <a:lstStyle/>
          <a:p>
            <a:r>
              <a:rPr lang="en-GB" sz="2800" dirty="0"/>
              <a:t>WLTP GTR Annex 4 – road load</a:t>
            </a:r>
            <a:br>
              <a:rPr lang="en-GB" sz="2800" dirty="0"/>
            </a:br>
            <a:r>
              <a:rPr lang="en-GB" sz="2800" dirty="0"/>
              <a:t>Improve definition regarding Guidance Minimum-Deltas</a:t>
            </a:r>
          </a:p>
        </p:txBody>
      </p:sp>
      <p:sp>
        <p:nvSpPr>
          <p:cNvPr id="3" name="Slide Number Placeholder 2"/>
          <p:cNvSpPr>
            <a:spLocks noGrp="1"/>
          </p:cNvSpPr>
          <p:nvPr>
            <p:ph type="sldNum" sz="quarter" idx="13"/>
          </p:nvPr>
        </p:nvSpPr>
        <p:spPr/>
        <p:txBody>
          <a:bodyPr/>
          <a:lstStyle/>
          <a:p>
            <a:fld id="{89D2D49A-B678-49DD-A6F9-08A7BB776F50}" type="slidenum">
              <a:rPr lang="en-GB" smtClean="0"/>
              <a:pPr/>
              <a:t>6</a:t>
            </a:fld>
            <a:endParaRPr lang="en-GB" dirty="0"/>
          </a:p>
        </p:txBody>
      </p:sp>
      <p:sp>
        <p:nvSpPr>
          <p:cNvPr id="8" name="Inhaltsplatzhalter 2"/>
          <p:cNvSpPr txBox="1">
            <a:spLocks/>
          </p:cNvSpPr>
          <p:nvPr/>
        </p:nvSpPr>
        <p:spPr>
          <a:xfrm>
            <a:off x="488948" y="1413933"/>
            <a:ext cx="11224685" cy="1871051"/>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Bef>
                <a:spcPct val="0"/>
              </a:spcBef>
            </a:pPr>
            <a:r>
              <a:rPr lang="en-GB" dirty="0" smtClean="0">
                <a:ea typeface="ＭＳ Ｐゴシック" charset="-128"/>
              </a:rPr>
              <a:t>The purpose of the "minimum deltas" for the road load parameters is to get a sufficiently high delta between Low and High to avoid errors in the interpolation. If L and H come too close to each other, the interpolation will be inaccurate.</a:t>
            </a:r>
          </a:p>
          <a:p>
            <a:pPr fontAlgn="auto">
              <a:spcBef>
                <a:spcPct val="0"/>
              </a:spcBef>
            </a:pPr>
            <a:r>
              <a:rPr lang="en-GB" dirty="0" smtClean="0">
                <a:ea typeface="ＭＳ Ｐゴシック" charset="-128"/>
              </a:rPr>
              <a:t>The important point is, to have a sufficient high difference in the physical parameters, but even more in the interpolated road load parameters f0, f2 and test mass.</a:t>
            </a:r>
          </a:p>
          <a:p>
            <a:pPr fontAlgn="auto">
              <a:spcBef>
                <a:spcPct val="0"/>
              </a:spcBef>
            </a:pPr>
            <a:r>
              <a:rPr lang="en-GB" dirty="0" smtClean="0">
                <a:ea typeface="ＭＳ Ｐゴシック" charset="-128"/>
              </a:rPr>
              <a:t>As the test mass also influences the f0 value, this provision can be improved to cover a wider range of vehicle configurations. </a:t>
            </a:r>
            <a:r>
              <a:rPr lang="en-GB" sz="1400" dirty="0" smtClean="0">
                <a:ea typeface="ＭＳ Ｐゴシック" charset="-128"/>
              </a:rPr>
              <a:t>Further explanation: </a:t>
            </a:r>
            <a:r>
              <a:rPr lang="en-GB" sz="1400" dirty="0">
                <a:ea typeface="ＭＳ Ｐゴシック" charset="-128"/>
              </a:rPr>
              <a:t>T</a:t>
            </a:r>
            <a:r>
              <a:rPr lang="en-GB" sz="1400" dirty="0" smtClean="0">
                <a:ea typeface="ＭＳ Ｐゴシック" charset="-128"/>
              </a:rPr>
              <a:t>he added 70 kg of mass are delivering approximately the same f0-delta than a RR of 0.5 kg/t.</a:t>
            </a:r>
            <a:endParaRPr lang="en-GB" sz="1400" dirty="0">
              <a:ea typeface="ＭＳ Ｐゴシック" charset="-128"/>
            </a:endParaRPr>
          </a:p>
        </p:txBody>
      </p:sp>
      <p:sp>
        <p:nvSpPr>
          <p:cNvPr id="9" name="Inhaltsplatzhalter 2"/>
          <p:cNvSpPr txBox="1">
            <a:spLocks/>
          </p:cNvSpPr>
          <p:nvPr/>
        </p:nvSpPr>
        <p:spPr>
          <a:xfrm>
            <a:off x="477838" y="3746383"/>
            <a:ext cx="5389562" cy="2695575"/>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Bef>
                <a:spcPct val="0"/>
              </a:spcBef>
              <a:buFont typeface="Symbol" panose="05050102010706020507" pitchFamily="18" charset="2"/>
              <a:buNone/>
            </a:pPr>
            <a:r>
              <a:rPr lang="en-GB" dirty="0">
                <a:solidFill>
                  <a:srgbClr val="000000"/>
                </a:solidFill>
                <a:latin typeface="Arial Narrow" panose="020B0606020202030204" pitchFamily="34" charset="0"/>
                <a:ea typeface="ＭＳ Ｐゴシック" charset="-128"/>
              </a:rPr>
              <a:t>Current text</a:t>
            </a:r>
          </a:p>
          <a:p>
            <a:pPr fontAlgn="auto">
              <a:spcBef>
                <a:spcPct val="0"/>
              </a:spcBef>
            </a:pPr>
            <a:r>
              <a:rPr lang="en-GB" dirty="0">
                <a:solidFill>
                  <a:srgbClr val="000000"/>
                </a:solidFill>
                <a:latin typeface="Arial Narrow" panose="020B0606020202030204" pitchFamily="34" charset="0"/>
                <a:ea typeface="ＭＳ Ｐゴシック" charset="-128"/>
              </a:rPr>
              <a:t>Last part in paragraph 4.2.1.1.2. of Annex 4:</a:t>
            </a: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a:t>
            </a: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As a guidance, the following minimum deltas between vehicles H and L should be fulfilled for that road load relevant characteristic: </a:t>
            </a:r>
            <a:endParaRPr lang="de-DE" sz="1400" dirty="0">
              <a:solidFill>
                <a:srgbClr val="000000"/>
              </a:solidFill>
              <a:latin typeface="Times New Roman" panose="02020603050405020304" pitchFamily="18" charset="0"/>
            </a:endParaRP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a:t>
            </a:r>
            <a:r>
              <a:rPr lang="en-GB" sz="1400" dirty="0" err="1">
                <a:solidFill>
                  <a:srgbClr val="000000"/>
                </a:solidFill>
                <a:latin typeface="Times New Roman" panose="02020603050405020304" pitchFamily="18" charset="0"/>
              </a:rPr>
              <a:t>i</a:t>
            </a:r>
            <a:r>
              <a:rPr lang="en-GB" sz="1400" dirty="0">
                <a:solidFill>
                  <a:srgbClr val="000000"/>
                </a:solidFill>
                <a:latin typeface="Times New Roman" panose="02020603050405020304" pitchFamily="18" charset="0"/>
              </a:rPr>
              <a:t>) 	Mass of at least 30 kg;</a:t>
            </a:r>
            <a:endParaRPr lang="de-DE" sz="1400" dirty="0">
              <a:solidFill>
                <a:srgbClr val="000000"/>
              </a:solidFill>
              <a:latin typeface="Times New Roman" panose="02020603050405020304" pitchFamily="18" charset="0"/>
            </a:endParaRP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(ii) 	Rolling resistance of at least 1.0 kg/tonne;</a:t>
            </a:r>
            <a:endParaRPr lang="de-DE" sz="1400" dirty="0">
              <a:solidFill>
                <a:srgbClr val="000000"/>
              </a:solidFill>
              <a:latin typeface="Times New Roman" panose="02020603050405020304" pitchFamily="18" charset="0"/>
            </a:endParaRP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(iii) 	Aerodynamic drag (C</a:t>
            </a:r>
            <a:r>
              <a:rPr lang="en-GB" sz="1400" baseline="-25000" dirty="0">
                <a:solidFill>
                  <a:srgbClr val="000000"/>
                </a:solidFill>
                <a:latin typeface="Times New Roman" panose="02020603050405020304" pitchFamily="18" charset="0"/>
              </a:rPr>
              <a:t>D</a:t>
            </a:r>
            <a:r>
              <a:rPr lang="en-GB" sz="1400" dirty="0">
                <a:solidFill>
                  <a:srgbClr val="000000"/>
                </a:solidFill>
                <a:latin typeface="Times New Roman" panose="02020603050405020304" pitchFamily="18" charset="0"/>
              </a:rPr>
              <a:t> × </a:t>
            </a:r>
            <a:r>
              <a:rPr lang="en-GB" sz="1400" dirty="0" err="1">
                <a:solidFill>
                  <a:srgbClr val="000000"/>
                </a:solidFill>
                <a:latin typeface="Times New Roman" panose="02020603050405020304" pitchFamily="18" charset="0"/>
              </a:rPr>
              <a:t>A</a:t>
            </a:r>
            <a:r>
              <a:rPr lang="en-GB" sz="1400" baseline="-25000" dirty="0" err="1">
                <a:solidFill>
                  <a:srgbClr val="000000"/>
                </a:solidFill>
                <a:latin typeface="Times New Roman" panose="02020603050405020304" pitchFamily="18" charset="0"/>
              </a:rPr>
              <a:t>f</a:t>
            </a:r>
            <a:r>
              <a:rPr lang="en-GB" sz="1400" dirty="0">
                <a:solidFill>
                  <a:srgbClr val="000000"/>
                </a:solidFill>
                <a:latin typeface="Times New Roman" panose="02020603050405020304" pitchFamily="18" charset="0"/>
              </a:rPr>
              <a:t>) of at least 0.05 m².</a:t>
            </a:r>
            <a:endParaRPr lang="de-DE" sz="1400" dirty="0">
              <a:solidFill>
                <a:srgbClr val="000000"/>
              </a:solidFill>
              <a:latin typeface="Times New Roman" panose="02020603050405020304" pitchFamily="18" charset="0"/>
            </a:endParaRPr>
          </a:p>
          <a:p>
            <a:pPr fontAlgn="auto">
              <a:spcBef>
                <a:spcPct val="0"/>
              </a:spcBef>
            </a:pPr>
            <a:endParaRPr lang="en-GB" sz="1400" dirty="0">
              <a:solidFill>
                <a:srgbClr val="000000"/>
              </a:solidFill>
              <a:latin typeface="Times New Roman" panose="02020603050405020304" pitchFamily="18" charset="0"/>
              <a:ea typeface="ＭＳ Ｐゴシック" charset="-128"/>
            </a:endParaRPr>
          </a:p>
        </p:txBody>
      </p:sp>
      <p:sp>
        <p:nvSpPr>
          <p:cNvPr id="11" name="Pfeil nach rechts 10"/>
          <p:cNvSpPr/>
          <p:nvPr/>
        </p:nvSpPr>
        <p:spPr>
          <a:xfrm>
            <a:off x="5656455" y="3645024"/>
            <a:ext cx="457200" cy="582141"/>
          </a:xfrm>
          <a:prstGeom prst="rightArrow">
            <a:avLst/>
          </a:prstGeom>
          <a:solidFill>
            <a:srgbClr val="8CB0FE"/>
          </a:solidFill>
          <a:ln w="9525" cap="flat" cmpd="sng" algn="ctr">
            <a:solidFill>
              <a:sysClr val="window" lastClr="FFFFFF"/>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err="1" smtClean="0">
              <a:ln>
                <a:noFill/>
              </a:ln>
              <a:solidFill>
                <a:srgbClr val="666666"/>
              </a:solidFill>
              <a:effectLst/>
              <a:uLnTx/>
              <a:uFillTx/>
              <a:latin typeface="Arial Narrow" panose="020B0606020202030204" pitchFamily="34" charset="0"/>
              <a:ea typeface="+mn-ea"/>
              <a:cs typeface="+mn-cs"/>
            </a:endParaRPr>
          </a:p>
        </p:txBody>
      </p:sp>
      <p:sp>
        <p:nvSpPr>
          <p:cNvPr id="12" name="Inhaltsplatzhalter 2"/>
          <p:cNvSpPr txBox="1">
            <a:spLocks/>
          </p:cNvSpPr>
          <p:nvPr/>
        </p:nvSpPr>
        <p:spPr>
          <a:xfrm>
            <a:off x="6324071" y="3746061"/>
            <a:ext cx="5389562" cy="2695575"/>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Bef>
                <a:spcPct val="0"/>
              </a:spcBef>
              <a:buFont typeface="Symbol" panose="05050102010706020507" pitchFamily="18" charset="2"/>
              <a:buNone/>
            </a:pPr>
            <a:r>
              <a:rPr lang="en-GB" dirty="0">
                <a:solidFill>
                  <a:srgbClr val="3F7BFD"/>
                </a:solidFill>
                <a:latin typeface="Arial Narrow" panose="020B0606020202030204" pitchFamily="34" charset="0"/>
                <a:ea typeface="ＭＳ Ｐゴシック" charset="-128"/>
              </a:rPr>
              <a:t>New text:</a:t>
            </a:r>
          </a:p>
          <a:p>
            <a:pPr fontAlgn="auto">
              <a:spcBef>
                <a:spcPct val="0"/>
              </a:spcBef>
            </a:pPr>
            <a:r>
              <a:rPr lang="en-GB" dirty="0">
                <a:solidFill>
                  <a:srgbClr val="000000"/>
                </a:solidFill>
                <a:latin typeface="Arial Narrow" panose="020B0606020202030204" pitchFamily="34" charset="0"/>
                <a:ea typeface="ＭＳ Ｐゴシック" charset="-128"/>
              </a:rPr>
              <a:t>Last part in paragraph 4.2.1.1.2. of Annex 4:</a:t>
            </a: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a:t>
            </a: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As a guidance, the following minimum deltas between vehicles H and L are recommended to be fulfilled for that road load relevant characteristic:</a:t>
            </a:r>
            <a:endParaRPr lang="de-DE" sz="1400" dirty="0">
              <a:solidFill>
                <a:srgbClr val="000000"/>
              </a:solidFill>
              <a:latin typeface="Times New Roman" panose="02020603050405020304" pitchFamily="18" charset="0"/>
            </a:endParaRP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a:t>
            </a:r>
            <a:r>
              <a:rPr lang="en-GB" sz="1400" dirty="0" err="1">
                <a:solidFill>
                  <a:srgbClr val="000000"/>
                </a:solidFill>
                <a:latin typeface="Times New Roman" panose="02020603050405020304" pitchFamily="18" charset="0"/>
              </a:rPr>
              <a:t>i</a:t>
            </a:r>
            <a:r>
              <a:rPr lang="en-GB" sz="1400" dirty="0">
                <a:solidFill>
                  <a:srgbClr val="000000"/>
                </a:solidFill>
                <a:latin typeface="Times New Roman" panose="02020603050405020304" pitchFamily="18" charset="0"/>
              </a:rPr>
              <a:t>)	Mass of at least 30 kg;</a:t>
            </a:r>
            <a:endParaRPr lang="de-DE" sz="1400" dirty="0">
              <a:solidFill>
                <a:srgbClr val="000000"/>
              </a:solidFill>
              <a:latin typeface="Times New Roman" panose="02020603050405020304" pitchFamily="18" charset="0"/>
            </a:endParaRP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(ii)	Rolling resistance of at least 1.0 kg/tonne; </a:t>
            </a:r>
            <a:r>
              <a:rPr lang="en-GB" sz="1400" u="sng" dirty="0">
                <a:solidFill>
                  <a:srgbClr val="3F7BFD"/>
                </a:solidFill>
                <a:latin typeface="Times New Roman" panose="02020603050405020304" pitchFamily="18" charset="0"/>
              </a:rPr>
              <a:t>in case of RR between 0 and 1.0, the minimum of the mass delta is replaced with 100 kg instead of 30 kg; </a:t>
            </a:r>
            <a:endParaRPr lang="de-DE" sz="1400" u="sng" dirty="0">
              <a:solidFill>
                <a:srgbClr val="3F7BFD"/>
              </a:solidFill>
              <a:latin typeface="Times New Roman" panose="02020603050405020304" pitchFamily="18" charset="0"/>
            </a:endParaRP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(iii)	Aerodynamic drag (C</a:t>
            </a:r>
            <a:r>
              <a:rPr lang="en-GB" sz="1400" baseline="-25000" dirty="0">
                <a:solidFill>
                  <a:srgbClr val="000000"/>
                </a:solidFill>
                <a:latin typeface="Times New Roman" panose="02020603050405020304" pitchFamily="18" charset="0"/>
              </a:rPr>
              <a:t>D</a:t>
            </a:r>
            <a:r>
              <a:rPr lang="en-GB" sz="1400" dirty="0">
                <a:solidFill>
                  <a:srgbClr val="000000"/>
                </a:solidFill>
                <a:latin typeface="Times New Roman" panose="02020603050405020304" pitchFamily="18" charset="0"/>
              </a:rPr>
              <a:t> × </a:t>
            </a:r>
            <a:r>
              <a:rPr lang="en-GB" sz="1400" dirty="0" err="1">
                <a:solidFill>
                  <a:srgbClr val="000000"/>
                </a:solidFill>
                <a:latin typeface="Times New Roman" panose="02020603050405020304" pitchFamily="18" charset="0"/>
              </a:rPr>
              <a:t>A</a:t>
            </a:r>
            <a:r>
              <a:rPr lang="en-GB" sz="1400" baseline="-25000" dirty="0" err="1">
                <a:solidFill>
                  <a:srgbClr val="000000"/>
                </a:solidFill>
                <a:latin typeface="Times New Roman" panose="02020603050405020304" pitchFamily="18" charset="0"/>
              </a:rPr>
              <a:t>f</a:t>
            </a:r>
            <a:r>
              <a:rPr lang="en-GB" sz="1400" dirty="0">
                <a:solidFill>
                  <a:srgbClr val="000000"/>
                </a:solidFill>
                <a:latin typeface="Times New Roman" panose="02020603050405020304" pitchFamily="18" charset="0"/>
              </a:rPr>
              <a:t>) of at least 0.05 m².</a:t>
            </a:r>
            <a:endParaRPr lang="de-DE" sz="14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6279817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0AF0-213D-4001-9AFE-FC750EF6D6DC}"/>
              </a:ext>
            </a:extLst>
          </p:cNvPr>
          <p:cNvSpPr>
            <a:spLocks noGrp="1"/>
          </p:cNvSpPr>
          <p:nvPr>
            <p:ph type="title"/>
          </p:nvPr>
        </p:nvSpPr>
        <p:spPr/>
        <p:txBody>
          <a:bodyPr/>
          <a:lstStyle/>
          <a:p>
            <a:r>
              <a:rPr lang="en-GB" dirty="0" smtClean="0"/>
              <a:t>2b) Minimum Deltas – requirement?</a:t>
            </a:r>
            <a:endParaRPr lang="en-GB" dirty="0"/>
          </a:p>
        </p:txBody>
      </p:sp>
      <p:sp>
        <p:nvSpPr>
          <p:cNvPr id="5" name="Slide Number Placeholder 4">
            <a:extLst>
              <a:ext uri="{FF2B5EF4-FFF2-40B4-BE49-F238E27FC236}">
                <a16:creationId xmlns:a16="http://schemas.microsoft.com/office/drawing/2014/main" id="{8481559A-8DA4-4C2E-B791-544887F86942}"/>
              </a:ext>
            </a:extLst>
          </p:cNvPr>
          <p:cNvSpPr>
            <a:spLocks noGrp="1"/>
          </p:cNvSpPr>
          <p:nvPr>
            <p:ph type="sldNum" sz="quarter" idx="12"/>
          </p:nvPr>
        </p:nvSpPr>
        <p:spPr/>
        <p:txBody>
          <a:bodyPr/>
          <a:lstStyle/>
          <a:p>
            <a:fld id="{89D2D49A-B678-49DD-A6F9-08A7BB776F50}" type="slidenum">
              <a:rPr lang="en-GB" smtClean="0"/>
              <a:pPr/>
              <a:t>7</a:t>
            </a:fld>
            <a:endParaRPr lang="en-GB" dirty="0"/>
          </a:p>
        </p:txBody>
      </p:sp>
    </p:spTree>
    <p:extLst>
      <p:ext uri="{BB962C8B-B14F-4D97-AF65-F5344CB8AC3E}">
        <p14:creationId xmlns:p14="http://schemas.microsoft.com/office/powerpoint/2010/main" val="5573006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F2CFDB3F-9945-4A5F-9FB2-0F727C0B2A84}"/>
              </a:ext>
            </a:extLst>
          </p:cNvPr>
          <p:cNvSpPr>
            <a:spLocks noGrp="1"/>
          </p:cNvSpPr>
          <p:nvPr>
            <p:ph type="body" sz="quarter" idx="10"/>
          </p:nvPr>
        </p:nvSpPr>
        <p:spPr/>
        <p:txBody>
          <a:bodyPr>
            <a:noAutofit/>
          </a:bodyPr>
          <a:lstStyle/>
          <a:p>
            <a:r>
              <a:rPr lang="en-GB" sz="2800" dirty="0"/>
              <a:t>WLTP GTR Annex 4 – road load</a:t>
            </a:r>
            <a:br>
              <a:rPr lang="en-GB" sz="2800" dirty="0"/>
            </a:br>
            <a:r>
              <a:rPr lang="en-GB" sz="2800" dirty="0" smtClean="0"/>
              <a:t>Change Guidance to requirement</a:t>
            </a:r>
            <a:endParaRPr lang="en-GB" sz="2800" dirty="0"/>
          </a:p>
        </p:txBody>
      </p:sp>
      <p:sp>
        <p:nvSpPr>
          <p:cNvPr id="3" name="Slide Number Placeholder 2"/>
          <p:cNvSpPr>
            <a:spLocks noGrp="1"/>
          </p:cNvSpPr>
          <p:nvPr>
            <p:ph type="sldNum" sz="quarter" idx="13"/>
          </p:nvPr>
        </p:nvSpPr>
        <p:spPr/>
        <p:txBody>
          <a:bodyPr/>
          <a:lstStyle/>
          <a:p>
            <a:fld id="{89D2D49A-B678-49DD-A6F9-08A7BB776F50}" type="slidenum">
              <a:rPr lang="en-GB" smtClean="0"/>
              <a:pPr/>
              <a:t>8</a:t>
            </a:fld>
            <a:endParaRPr lang="en-GB" dirty="0"/>
          </a:p>
        </p:txBody>
      </p:sp>
      <p:sp>
        <p:nvSpPr>
          <p:cNvPr id="8" name="Inhaltsplatzhalter 2"/>
          <p:cNvSpPr txBox="1">
            <a:spLocks/>
          </p:cNvSpPr>
          <p:nvPr/>
        </p:nvSpPr>
        <p:spPr>
          <a:xfrm>
            <a:off x="488948" y="1413933"/>
            <a:ext cx="11224685" cy="2231091"/>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Bef>
                <a:spcPct val="0"/>
              </a:spcBef>
            </a:pPr>
            <a:r>
              <a:rPr lang="en-GB" dirty="0" smtClean="0">
                <a:ea typeface="ＭＳ Ｐゴシック" charset="-128"/>
              </a:rPr>
              <a:t>ACEA wants to start the discussion, to transfer that guidance into a requirement.</a:t>
            </a:r>
          </a:p>
          <a:p>
            <a:pPr fontAlgn="auto">
              <a:spcBef>
                <a:spcPct val="0"/>
              </a:spcBef>
            </a:pPr>
            <a:r>
              <a:rPr lang="en-GB" dirty="0" smtClean="0">
                <a:ea typeface="ＭＳ Ｐゴシック" charset="-128"/>
              </a:rPr>
              <a:t>Pros/cons:</a:t>
            </a:r>
            <a:br>
              <a:rPr lang="en-GB" dirty="0" smtClean="0">
                <a:ea typeface="ＭＳ Ｐゴシック" charset="-128"/>
              </a:rPr>
            </a:br>
            <a:r>
              <a:rPr lang="en-GB" dirty="0" smtClean="0">
                <a:ea typeface="ＭＳ Ｐゴシック" charset="-128"/>
              </a:rPr>
              <a:t>+ Minimum deltas significantly reduce the risk of problems in case of extrapolation of parameters.</a:t>
            </a:r>
            <a:br>
              <a:rPr lang="en-GB" dirty="0" smtClean="0">
                <a:ea typeface="ＭＳ Ｐゴシック" charset="-128"/>
              </a:rPr>
            </a:br>
            <a:r>
              <a:rPr lang="en-GB" dirty="0" smtClean="0">
                <a:ea typeface="ＭＳ Ｐゴシック" charset="-128"/>
              </a:rPr>
              <a:t>+ New regulations are introduced for new approvals with a reasonable lead time, so adding this as a requirement should not affect current and valid approvals.</a:t>
            </a:r>
            <a:br>
              <a:rPr lang="en-GB" dirty="0" smtClean="0">
                <a:ea typeface="ＭＳ Ｐゴシック" charset="-128"/>
              </a:rPr>
            </a:br>
            <a:r>
              <a:rPr lang="en-GB" dirty="0" smtClean="0">
                <a:ea typeface="ＭＳ Ｐゴシック" charset="-128"/>
              </a:rPr>
              <a:t>- Not checked if small families run into troubles </a:t>
            </a:r>
            <a:r>
              <a:rPr lang="en-GB" dirty="0" smtClean="0">
                <a:ea typeface="ＭＳ Ｐゴシック" charset="-128"/>
                <a:sym typeface="Wingdings" panose="05000000000000000000" pitchFamily="2" charset="2"/>
              </a:rPr>
              <a:t> OICA members kindly asked to check and provide examples.</a:t>
            </a:r>
          </a:p>
          <a:p>
            <a:pPr fontAlgn="auto">
              <a:spcBef>
                <a:spcPct val="0"/>
              </a:spcBef>
            </a:pPr>
            <a:r>
              <a:rPr lang="en-GB" dirty="0" smtClean="0">
                <a:ea typeface="ＭＳ Ｐゴシック" charset="-128"/>
                <a:sym typeface="Wingdings" panose="05000000000000000000" pitchFamily="2" charset="2"/>
              </a:rPr>
              <a:t>Possible options: Leave as a guidance | optional </a:t>
            </a:r>
            <a:r>
              <a:rPr lang="en-GB" dirty="0">
                <a:ea typeface="ＭＳ Ｐゴシック" charset="-128"/>
                <a:sym typeface="Wingdings" panose="05000000000000000000" pitchFamily="2" charset="2"/>
              </a:rPr>
              <a:t>/</a:t>
            </a:r>
            <a:r>
              <a:rPr lang="en-GB" dirty="0" smtClean="0">
                <a:ea typeface="ＭＳ Ｐゴシック" charset="-128"/>
                <a:sym typeface="Wingdings" panose="05000000000000000000" pitchFamily="2" charset="2"/>
              </a:rPr>
              <a:t> authority request | mandatory in any case.</a:t>
            </a:r>
          </a:p>
        </p:txBody>
      </p:sp>
      <p:sp>
        <p:nvSpPr>
          <p:cNvPr id="9" name="Inhaltsplatzhalter 2"/>
          <p:cNvSpPr txBox="1">
            <a:spLocks/>
          </p:cNvSpPr>
          <p:nvPr/>
        </p:nvSpPr>
        <p:spPr>
          <a:xfrm>
            <a:off x="477838" y="4089464"/>
            <a:ext cx="5389562" cy="1866215"/>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Bef>
                <a:spcPct val="0"/>
              </a:spcBef>
              <a:buFont typeface="Symbol" panose="05050102010706020507" pitchFamily="18" charset="2"/>
              <a:buNone/>
            </a:pPr>
            <a:r>
              <a:rPr lang="en-GB" dirty="0">
                <a:solidFill>
                  <a:srgbClr val="000000"/>
                </a:solidFill>
                <a:latin typeface="Arial Narrow" panose="020B0606020202030204" pitchFamily="34" charset="0"/>
                <a:ea typeface="ＭＳ Ｐゴシック" charset="-128"/>
              </a:rPr>
              <a:t>Current text</a:t>
            </a:r>
          </a:p>
          <a:p>
            <a:pPr fontAlgn="auto">
              <a:spcBef>
                <a:spcPct val="0"/>
              </a:spcBef>
            </a:pPr>
            <a:r>
              <a:rPr lang="en-GB" dirty="0">
                <a:solidFill>
                  <a:srgbClr val="000000"/>
                </a:solidFill>
                <a:latin typeface="Arial Narrow" panose="020B0606020202030204" pitchFamily="34" charset="0"/>
                <a:ea typeface="ＭＳ Ｐゴシック" charset="-128"/>
              </a:rPr>
              <a:t>Last part in paragraph 4.2.1.1.2. of Annex 4:</a:t>
            </a: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a:t>
            </a: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As a guidance, the following minimum deltas between vehicles H and L should be fulfilled for that road load relevant characteristic</a:t>
            </a:r>
            <a:r>
              <a:rPr lang="en-GB" sz="1400" dirty="0" smtClean="0">
                <a:solidFill>
                  <a:srgbClr val="000000"/>
                </a:solidFill>
                <a:latin typeface="Times New Roman" panose="02020603050405020304" pitchFamily="18" charset="0"/>
              </a:rPr>
              <a:t>:</a:t>
            </a:r>
            <a:endParaRPr lang="en-GB" sz="1400" dirty="0">
              <a:solidFill>
                <a:srgbClr val="000000"/>
              </a:solidFill>
              <a:latin typeface="Times New Roman" panose="02020603050405020304" pitchFamily="18" charset="0"/>
              <a:ea typeface="ＭＳ Ｐゴシック" charset="-128"/>
            </a:endParaRPr>
          </a:p>
        </p:txBody>
      </p:sp>
      <p:sp>
        <p:nvSpPr>
          <p:cNvPr id="11" name="Pfeil nach rechts 10"/>
          <p:cNvSpPr/>
          <p:nvPr/>
        </p:nvSpPr>
        <p:spPr>
          <a:xfrm>
            <a:off x="5656455" y="4005064"/>
            <a:ext cx="457200" cy="582141"/>
          </a:xfrm>
          <a:prstGeom prst="rightArrow">
            <a:avLst/>
          </a:prstGeom>
          <a:solidFill>
            <a:srgbClr val="8CB0FE"/>
          </a:solidFill>
          <a:ln w="9525" cap="flat" cmpd="sng" algn="ctr">
            <a:solidFill>
              <a:sysClr val="window" lastClr="FFFFFF"/>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err="1" smtClean="0">
              <a:ln>
                <a:noFill/>
              </a:ln>
              <a:solidFill>
                <a:srgbClr val="666666"/>
              </a:solidFill>
              <a:effectLst/>
              <a:uLnTx/>
              <a:uFillTx/>
              <a:latin typeface="Arial Narrow" panose="020B0606020202030204" pitchFamily="34" charset="0"/>
              <a:ea typeface="+mn-ea"/>
              <a:cs typeface="+mn-cs"/>
            </a:endParaRPr>
          </a:p>
        </p:txBody>
      </p:sp>
      <p:sp>
        <p:nvSpPr>
          <p:cNvPr id="12" name="Inhaltsplatzhalter 2"/>
          <p:cNvSpPr txBox="1">
            <a:spLocks/>
          </p:cNvSpPr>
          <p:nvPr/>
        </p:nvSpPr>
        <p:spPr>
          <a:xfrm>
            <a:off x="6324071" y="4089142"/>
            <a:ext cx="5389562" cy="1866215"/>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Bef>
                <a:spcPct val="0"/>
              </a:spcBef>
              <a:buFont typeface="Symbol" panose="05050102010706020507" pitchFamily="18" charset="2"/>
              <a:buNone/>
            </a:pPr>
            <a:r>
              <a:rPr lang="en-GB" dirty="0">
                <a:solidFill>
                  <a:srgbClr val="3F7BFD"/>
                </a:solidFill>
                <a:latin typeface="Arial Narrow" panose="020B0606020202030204" pitchFamily="34" charset="0"/>
                <a:ea typeface="ＭＳ Ｐゴシック" charset="-128"/>
              </a:rPr>
              <a:t>New text:</a:t>
            </a:r>
          </a:p>
          <a:p>
            <a:pPr fontAlgn="auto">
              <a:spcBef>
                <a:spcPct val="0"/>
              </a:spcBef>
            </a:pPr>
            <a:r>
              <a:rPr lang="en-GB" dirty="0">
                <a:solidFill>
                  <a:srgbClr val="000000"/>
                </a:solidFill>
                <a:latin typeface="Arial Narrow" panose="020B0606020202030204" pitchFamily="34" charset="0"/>
                <a:ea typeface="ＭＳ Ｐゴシック" charset="-128"/>
              </a:rPr>
              <a:t>Last part in paragraph 4.2.1.1.2. of Annex 4:</a:t>
            </a:r>
          </a:p>
          <a:p>
            <a:pPr marL="0" indent="0" fontAlgn="auto">
              <a:buFont typeface="Symbol" panose="05050102010706020507" pitchFamily="18" charset="2"/>
              <a:buNone/>
            </a:pPr>
            <a:r>
              <a:rPr lang="en-GB" sz="1400" dirty="0">
                <a:solidFill>
                  <a:srgbClr val="000000"/>
                </a:solidFill>
                <a:latin typeface="Times New Roman" panose="02020603050405020304" pitchFamily="18" charset="0"/>
              </a:rPr>
              <a:t>…</a:t>
            </a:r>
          </a:p>
          <a:p>
            <a:pPr marL="0" indent="0" fontAlgn="auto">
              <a:buNone/>
            </a:pPr>
            <a:r>
              <a:rPr lang="en-GB" sz="1400" u="sng" strike="sngStrike" dirty="0">
                <a:solidFill>
                  <a:srgbClr val="3F7BFD"/>
                </a:solidFill>
                <a:latin typeface="Times New Roman" panose="02020603050405020304" pitchFamily="18" charset="0"/>
              </a:rPr>
              <a:t>As a guidance, </a:t>
            </a:r>
            <a:r>
              <a:rPr lang="en-GB" sz="1400" u="sng" strike="sngStrike" dirty="0" err="1">
                <a:solidFill>
                  <a:srgbClr val="3F7BFD"/>
                </a:solidFill>
                <a:latin typeface="Times New Roman" panose="02020603050405020304" pitchFamily="18" charset="0"/>
              </a:rPr>
              <a:t>t</a:t>
            </a:r>
            <a:r>
              <a:rPr lang="en-GB" sz="1400" u="sng" dirty="0" err="1">
                <a:solidFill>
                  <a:srgbClr val="3F7BFD"/>
                </a:solidFill>
                <a:latin typeface="Times New Roman" panose="02020603050405020304" pitchFamily="18" charset="0"/>
              </a:rPr>
              <a:t>The</a:t>
            </a:r>
            <a:r>
              <a:rPr lang="en-GB" sz="1400" u="sng" dirty="0">
                <a:solidFill>
                  <a:srgbClr val="3F7BFD"/>
                </a:solidFill>
                <a:latin typeface="Times New Roman" panose="02020603050405020304" pitchFamily="18" charset="0"/>
              </a:rPr>
              <a:t> </a:t>
            </a:r>
            <a:r>
              <a:rPr lang="en-GB" sz="1400" dirty="0">
                <a:solidFill>
                  <a:srgbClr val="000000"/>
                </a:solidFill>
                <a:latin typeface="Times New Roman" panose="02020603050405020304" pitchFamily="18" charset="0"/>
              </a:rPr>
              <a:t>following minimum deltas between vehicles H and L </a:t>
            </a:r>
            <a:r>
              <a:rPr lang="en-GB" sz="1400" u="sng" strike="sngStrike" dirty="0">
                <a:solidFill>
                  <a:srgbClr val="3F7BFD"/>
                </a:solidFill>
                <a:latin typeface="Times New Roman" panose="02020603050405020304" pitchFamily="18" charset="0"/>
              </a:rPr>
              <a:t>are recommended to </a:t>
            </a:r>
            <a:r>
              <a:rPr lang="en-GB" sz="1400" u="sng" dirty="0">
                <a:solidFill>
                  <a:srgbClr val="3F7BFD"/>
                </a:solidFill>
                <a:latin typeface="Times New Roman" panose="02020603050405020304" pitchFamily="18" charset="0"/>
              </a:rPr>
              <a:t>shall </a:t>
            </a:r>
            <a:r>
              <a:rPr lang="en-GB" sz="1400" dirty="0" smtClean="0">
                <a:solidFill>
                  <a:srgbClr val="000000"/>
                </a:solidFill>
                <a:latin typeface="Times New Roman" panose="02020603050405020304" pitchFamily="18" charset="0"/>
              </a:rPr>
              <a:t>be </a:t>
            </a:r>
            <a:r>
              <a:rPr lang="en-GB" sz="1400" dirty="0">
                <a:solidFill>
                  <a:srgbClr val="000000"/>
                </a:solidFill>
                <a:latin typeface="Times New Roman" panose="02020603050405020304" pitchFamily="18" charset="0"/>
              </a:rPr>
              <a:t>fulfilled for that road load relevant </a:t>
            </a:r>
            <a:r>
              <a:rPr lang="en-GB" sz="1400" dirty="0" smtClean="0">
                <a:solidFill>
                  <a:srgbClr val="000000"/>
                </a:solidFill>
                <a:latin typeface="Times New Roman" panose="02020603050405020304" pitchFamily="18" charset="0"/>
              </a:rPr>
              <a:t>characteristic. </a:t>
            </a:r>
            <a:r>
              <a:rPr lang="en-US" sz="1400" u="sng" dirty="0" smtClean="0">
                <a:solidFill>
                  <a:srgbClr val="3F7BFD"/>
                </a:solidFill>
                <a:latin typeface="Times New Roman" panose="02020603050405020304" pitchFamily="18" charset="0"/>
              </a:rPr>
              <a:t>At the </a:t>
            </a:r>
            <a:r>
              <a:rPr lang="en-US" sz="1400" u="sng" dirty="0">
                <a:solidFill>
                  <a:srgbClr val="3F7BFD"/>
                </a:solidFill>
                <a:latin typeface="Times New Roman" panose="02020603050405020304" pitchFamily="18" charset="0"/>
              </a:rPr>
              <a:t>request of the manufacturer and upon approval by the </a:t>
            </a:r>
            <a:r>
              <a:rPr lang="en-US" sz="1400" u="sng" dirty="0" smtClean="0">
                <a:solidFill>
                  <a:srgbClr val="3F7BFD"/>
                </a:solidFill>
                <a:latin typeface="Times New Roman" panose="02020603050405020304" pitchFamily="18" charset="0"/>
              </a:rPr>
              <a:t>responsible authority </a:t>
            </a:r>
            <a:r>
              <a:rPr lang="en-US" sz="1400" u="sng" dirty="0">
                <a:solidFill>
                  <a:srgbClr val="3F7BFD"/>
                </a:solidFill>
                <a:latin typeface="Times New Roman" panose="02020603050405020304" pitchFamily="18" charset="0"/>
              </a:rPr>
              <a:t>these minimum criteria can be waived.</a:t>
            </a:r>
            <a:endParaRPr lang="de-DE" sz="1400" u="sng" dirty="0">
              <a:solidFill>
                <a:srgbClr val="3F7BFD"/>
              </a:solidFill>
              <a:latin typeface="Times New Roman" panose="02020603050405020304" pitchFamily="18" charset="0"/>
            </a:endParaRPr>
          </a:p>
        </p:txBody>
      </p:sp>
    </p:spTree>
    <p:extLst>
      <p:ext uri="{BB962C8B-B14F-4D97-AF65-F5344CB8AC3E}">
        <p14:creationId xmlns:p14="http://schemas.microsoft.com/office/powerpoint/2010/main" val="1386371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0AF0-213D-4001-9AFE-FC750EF6D6DC}"/>
              </a:ext>
            </a:extLst>
          </p:cNvPr>
          <p:cNvSpPr>
            <a:spLocks noGrp="1"/>
          </p:cNvSpPr>
          <p:nvPr>
            <p:ph type="title"/>
          </p:nvPr>
        </p:nvSpPr>
        <p:spPr/>
        <p:txBody>
          <a:bodyPr/>
          <a:lstStyle/>
          <a:p>
            <a:r>
              <a:rPr lang="en-GB" dirty="0"/>
              <a:t>3) New functions in conjunction with chassis dyno testing</a:t>
            </a:r>
          </a:p>
        </p:txBody>
      </p:sp>
      <p:sp>
        <p:nvSpPr>
          <p:cNvPr id="5" name="Slide Number Placeholder 4">
            <a:extLst>
              <a:ext uri="{FF2B5EF4-FFF2-40B4-BE49-F238E27FC236}">
                <a16:creationId xmlns:a16="http://schemas.microsoft.com/office/drawing/2014/main" id="{8481559A-8DA4-4C2E-B791-544887F86942}"/>
              </a:ext>
            </a:extLst>
          </p:cNvPr>
          <p:cNvSpPr>
            <a:spLocks noGrp="1"/>
          </p:cNvSpPr>
          <p:nvPr>
            <p:ph type="sldNum" sz="quarter" idx="12"/>
          </p:nvPr>
        </p:nvSpPr>
        <p:spPr/>
        <p:txBody>
          <a:bodyPr/>
          <a:lstStyle/>
          <a:p>
            <a:fld id="{89D2D49A-B678-49DD-A6F9-08A7BB776F50}" type="slidenum">
              <a:rPr lang="en-GB" smtClean="0"/>
              <a:pPr/>
              <a:t>9</a:t>
            </a:fld>
            <a:endParaRPr lang="en-GB" dirty="0"/>
          </a:p>
        </p:txBody>
      </p:sp>
    </p:spTree>
    <p:extLst>
      <p:ext uri="{BB962C8B-B14F-4D97-AF65-F5344CB8AC3E}">
        <p14:creationId xmlns:p14="http://schemas.microsoft.com/office/powerpoint/2010/main" val="39701857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ACEA master slide">
  <a:themeElements>
    <a:clrScheme name="ACEA">
      <a:dk1>
        <a:srgbClr val="000000"/>
      </a:dk1>
      <a:lt1>
        <a:srgbClr val="FFFFFF"/>
      </a:lt1>
      <a:dk2>
        <a:srgbClr val="003478"/>
      </a:dk2>
      <a:lt2>
        <a:srgbClr val="E0E0E0"/>
      </a:lt2>
      <a:accent1>
        <a:srgbClr val="01748E"/>
      </a:accent1>
      <a:accent2>
        <a:srgbClr val="E84242"/>
      </a:accent2>
      <a:accent3>
        <a:srgbClr val="FBBA00"/>
      </a:accent3>
      <a:accent4>
        <a:srgbClr val="884B67"/>
      </a:accent4>
      <a:accent5>
        <a:srgbClr val="12B2AB"/>
      </a:accent5>
      <a:accent6>
        <a:srgbClr val="003478"/>
      </a:accent6>
      <a:hlink>
        <a:srgbClr val="003496"/>
      </a:hlink>
      <a:folHlink>
        <a:srgbClr val="004896"/>
      </a:folHlink>
    </a:clrScheme>
    <a:fontScheme name="Custom 1">
      <a:majorFont>
        <a:latin typeface="Corbel"/>
        <a:ea typeface=""/>
        <a:cs typeface="Times New Roman"/>
      </a:majorFont>
      <a:minorFont>
        <a:latin typeface="Corbel"/>
        <a:ea typeface=""/>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0" tIns="0" rIns="0" bIns="0"/>
      <a:lstStyle>
        <a:defPPr>
          <a:defRPr dirty="0" smtClean="0"/>
        </a:defPPr>
      </a:lstStyle>
    </a:tx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CEA_Powerpoint_template_16x9_COLOUr" id="{0C617818-1CC5-4FA6-A332-D9610CDBD633}" vid="{758C5CFD-6A66-4254-91DF-0B780A5CCC5B}"/>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1085BB33E648C4586D743CD36F393EB" ma:contentTypeVersion="6" ma:contentTypeDescription="Create a new document." ma:contentTypeScope="" ma:versionID="70f19650f44a40a5a4e4f867f3229603">
  <xsd:schema xmlns:xsd="http://www.w3.org/2001/XMLSchema" xmlns:xs="http://www.w3.org/2001/XMLSchema" xmlns:p="http://schemas.microsoft.com/office/2006/metadata/properties" xmlns:ns2="99813c91-9b9b-4121-b88f-61a2d9f5fff1" xmlns:ns3="0bfb1347-fb7d-4c0c-9516-c920bf8c44c2" targetNamespace="http://schemas.microsoft.com/office/2006/metadata/properties" ma:root="true" ma:fieldsID="fbb46bd030f51cb7e3228a0d8b1cd791" ns2:_="" ns3:_="">
    <xsd:import namespace="99813c91-9b9b-4121-b88f-61a2d9f5fff1"/>
    <xsd:import namespace="0bfb1347-fb7d-4c0c-9516-c920bf8c44c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813c91-9b9b-4121-b88f-61a2d9f5fff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bfb1347-fb7d-4c0c-9516-c920bf8c44c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CD2417-35AD-497E-992D-4D416C0388AE}">
  <ds:schemaRefs>
    <ds:schemaRef ds:uri="http://schemas.openxmlformats.org/package/2006/metadata/core-properties"/>
    <ds:schemaRef ds:uri="http://purl.org/dc/terms/"/>
    <ds:schemaRef ds:uri="http://purl.org/dc/dcmitype/"/>
    <ds:schemaRef ds:uri="99813c91-9b9b-4121-b88f-61a2d9f5fff1"/>
    <ds:schemaRef ds:uri="http://purl.org/dc/elements/1.1/"/>
    <ds:schemaRef ds:uri="http://schemas.microsoft.com/office/2006/metadata/properties"/>
    <ds:schemaRef ds:uri="http://schemas.microsoft.com/office/2006/documentManagement/types"/>
    <ds:schemaRef ds:uri="http://schemas.microsoft.com/office/infopath/2007/PartnerControls"/>
    <ds:schemaRef ds:uri="dcb1fdc8-5e1b-430f-bf6e-c98c57f7b9bf"/>
    <ds:schemaRef ds:uri="http://www.w3.org/XML/1998/namespace"/>
  </ds:schemaRefs>
</ds:datastoreItem>
</file>

<file path=customXml/itemProps2.xml><?xml version="1.0" encoding="utf-8"?>
<ds:datastoreItem xmlns:ds="http://schemas.openxmlformats.org/officeDocument/2006/customXml" ds:itemID="{0CCFED15-3373-4212-A082-F66688659595}">
  <ds:schemaRefs>
    <ds:schemaRef ds:uri="http://schemas.microsoft.com/sharepoint/v3/contenttype/forms"/>
  </ds:schemaRefs>
</ds:datastoreItem>
</file>

<file path=customXml/itemProps3.xml><?xml version="1.0" encoding="utf-8"?>
<ds:datastoreItem xmlns:ds="http://schemas.openxmlformats.org/officeDocument/2006/customXml" ds:itemID="{260E2E0B-843E-477D-BA09-4E010B3079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813c91-9b9b-4121-b88f-61a2d9f5fff1"/>
    <ds:schemaRef ds:uri="0bfb1347-fb7d-4c0c-9516-c920bf8c44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Presentation 16by9</Template>
  <TotalTime>2</TotalTime>
  <Words>997</Words>
  <Application>Microsoft Office PowerPoint</Application>
  <PresentationFormat>ワイド画面</PresentationFormat>
  <Paragraphs>138</Paragraphs>
  <Slides>12</Slides>
  <Notes>0</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12</vt:i4>
      </vt:variant>
    </vt:vector>
  </HeadingPairs>
  <TitlesOfParts>
    <vt:vector size="24" baseType="lpstr">
      <vt:lpstr>Arial Nova</vt:lpstr>
      <vt:lpstr>Lucida Grande</vt:lpstr>
      <vt:lpstr>ＭＳ Ｐゴシック</vt:lpstr>
      <vt:lpstr>Arial</vt:lpstr>
      <vt:lpstr>Arial Narrow</vt:lpstr>
      <vt:lpstr>Corbel</vt:lpstr>
      <vt:lpstr>Courier New</vt:lpstr>
      <vt:lpstr>Symbol</vt:lpstr>
      <vt:lpstr>Times New Roman</vt:lpstr>
      <vt:lpstr>Verdana</vt:lpstr>
      <vt:lpstr>Wingdings</vt:lpstr>
      <vt:lpstr>ACEA master slide</vt:lpstr>
      <vt:lpstr>WLTP Proposals</vt:lpstr>
      <vt:lpstr>1) Drive Modes</vt:lpstr>
      <vt:lpstr>PowerPoint プレゼンテーション</vt:lpstr>
      <vt:lpstr>PowerPoint プレゼンテーション</vt:lpstr>
      <vt:lpstr>2a) Minimum Deltas – technical change.</vt:lpstr>
      <vt:lpstr>PowerPoint プレゼンテーション</vt:lpstr>
      <vt:lpstr>2b) Minimum Deltas – requirement?</vt:lpstr>
      <vt:lpstr>PowerPoint プレゼンテーション</vt:lpstr>
      <vt:lpstr>3) New functions in conjunction with chassis dyno testing</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Madiha CHOKRAOUI</dc:creator>
  <cp:lastModifiedBy>T市川</cp:lastModifiedBy>
  <cp:revision>12</cp:revision>
  <dcterms:created xsi:type="dcterms:W3CDTF">2019-07-08T07:01:06Z</dcterms:created>
  <dcterms:modified xsi:type="dcterms:W3CDTF">2019-09-19T03:44:27Z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0x01010041085BB33E648C4586D743CD36F393EB</vt:lpwstr>
  </property>
</Properties>
</file>