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</p:sldMasterIdLst>
  <p:notesMasterIdLst>
    <p:notesMasterId r:id="rId13"/>
  </p:notesMasterIdLst>
  <p:handoutMasterIdLst>
    <p:handoutMasterId r:id="rId14"/>
  </p:handoutMasterIdLst>
  <p:sldIdLst>
    <p:sldId id="272" r:id="rId5"/>
    <p:sldId id="277" r:id="rId6"/>
    <p:sldId id="262" r:id="rId7"/>
    <p:sldId id="281" r:id="rId8"/>
    <p:sldId id="279" r:id="rId9"/>
    <p:sldId id="282" r:id="rId10"/>
    <p:sldId id="280" r:id="rId11"/>
    <p:sldId id="260" r:id="rId12"/>
  </p:sldIdLst>
  <p:sldSz cx="12192000" cy="6858000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478"/>
    <a:srgbClr val="004896"/>
    <a:srgbClr val="0053A0"/>
    <a:srgbClr val="155396"/>
    <a:srgbClr val="7F7F7F"/>
    <a:srgbClr val="4A6490"/>
    <a:srgbClr val="153771"/>
    <a:srgbClr val="003399"/>
    <a:srgbClr val="33339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3817" autoAdjust="0"/>
  </p:normalViewPr>
  <p:slideViewPr>
    <p:cSldViewPr>
      <p:cViewPr varScale="1">
        <p:scale>
          <a:sx n="105" d="100"/>
          <a:sy n="105" d="100"/>
        </p:scale>
        <p:origin x="696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5" d="100"/>
          <a:sy n="45" d="100"/>
        </p:scale>
        <p:origin x="2796" y="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837CF203-1A17-487D-9E81-0621B2E95774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4706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700" y="768350"/>
            <a:ext cx="68199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9F24E7D7-114A-4DD9-B220-AE0144D7A9B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5643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ACEA_eu" TargetMode="External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acea.be/" TargetMode="External"/><Relationship Id="rId5" Type="http://schemas.openxmlformats.org/officeDocument/2006/relationships/hyperlink" Target="https://www.linkedin.com/company/acea" TargetMode="External"/><Relationship Id="rId4" Type="http://schemas.openxmlformats.org/officeDocument/2006/relationships/hyperlink" Target="https://www.youtube.com/ACEAeu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tiff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767408" y="1494892"/>
            <a:ext cx="10729191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22506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456040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67409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cxnSp>
        <p:nvCxnSpPr>
          <p:cNvPr id="34" name="Straight Connector 33"/>
          <p:cNvCxnSpPr>
            <a:cxnSpLocks noChangeShapeType="1"/>
          </p:cNvCxnSpPr>
          <p:nvPr userDrawn="1"/>
        </p:nvCxnSpPr>
        <p:spPr bwMode="auto">
          <a:xfrm>
            <a:off x="6096000" y="1628800"/>
            <a:ext cx="0" cy="4608512"/>
          </a:xfrm>
          <a:prstGeom prst="line">
            <a:avLst/>
          </a:prstGeom>
          <a:noFill/>
          <a:ln w="38100">
            <a:gradFill>
              <a:gsLst>
                <a:gs pos="72000">
                  <a:srgbClr val="155396"/>
                </a:gs>
                <a:gs pos="20000">
                  <a:srgbClr val="155396"/>
                </a:gs>
              </a:gsLst>
              <a:lin ang="5400000" scaled="1"/>
            </a:gra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45B2FA1A-1591-497A-87EB-CC63BCC6DAE7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9891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8" y="149489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752184" y="150007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752184" y="39328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DE754E85-7A03-412A-BDE5-2FA517B0760E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2" name="Text Placeholder 2">
            <a:extLst>
              <a:ext uri="{FF2B5EF4-FFF2-40B4-BE49-F238E27FC236}">
                <a16:creationId xmlns="" xmlns:a16="http://schemas.microsoft.com/office/drawing/2014/main" id="{FA2D9763-3A6F-4107-A10D-BC0DFDFCC2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772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 revers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5086548" y="147563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67408" y="14756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67408" y="388284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D9E08893-9206-4496-9A1C-9C843ACB67A5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2" name="Text Placeholder 2">
            <a:extLst>
              <a:ext uri="{FF2B5EF4-FFF2-40B4-BE49-F238E27FC236}">
                <a16:creationId xmlns="" xmlns:a16="http://schemas.microsoft.com/office/drawing/2014/main" id="{BCDDFB03-0241-4CA2-8F1C-715C8B2568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3514087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9" y="1479959"/>
            <a:ext cx="4031108" cy="478370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799014" y="1479552"/>
            <a:ext cx="6769100" cy="4784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Rectangle 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844EE7C3-DC90-45E8-BA1D-2C337F476631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0" name="Text Placeholder 2">
            <a:extLst>
              <a:ext uri="{FF2B5EF4-FFF2-40B4-BE49-F238E27FC236}">
                <a16:creationId xmlns="" xmlns:a16="http://schemas.microsoft.com/office/drawing/2014/main" id="{08B43AC8-82CD-493D-977D-FBAAD44D598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532247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403624"/>
            <a:ext cx="12192000" cy="5193728"/>
          </a:xfrm>
          <a:prstGeom prst="rect">
            <a:avLst/>
          </a:prstGeom>
          <a:effectLst>
            <a:softEdge rad="31750"/>
          </a:effectLst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8AACD7A3-688F-4F57-B6B9-45C118CCD7F9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9" name="Text Placeholder 2">
            <a:extLst>
              <a:ext uri="{FF2B5EF4-FFF2-40B4-BE49-F238E27FC236}">
                <a16:creationId xmlns="" xmlns:a16="http://schemas.microsoft.com/office/drawing/2014/main" id="{ED2C757F-9D75-44BC-AC2E-7AF3A5C586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975385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_slide">
    <p:bg>
      <p:bgPr>
        <a:solidFill>
          <a:srgbClr val="0048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="" xmlns:a16="http://schemas.microsoft.com/office/drawing/2014/main" id="{8DCF74DA-6EB2-419D-A015-BA08B8C676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000" y="692696"/>
            <a:ext cx="5400000" cy="5340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407368" y="404664"/>
            <a:ext cx="1584176" cy="888479"/>
          </a:xfrm>
          <a:prstGeom prst="rect">
            <a:avLst/>
          </a:prstGeom>
          <a:solidFill>
            <a:srgbClr val="0048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hlinkClick r:id="rId3"/>
            <a:extLst>
              <a:ext uri="{FF2B5EF4-FFF2-40B4-BE49-F238E27FC236}">
                <a16:creationId xmlns="" xmlns:a16="http://schemas.microsoft.com/office/drawing/2014/main" id="{954C5EA2-AA02-4FFA-854D-161FD52411B9}"/>
              </a:ext>
            </a:extLst>
          </p:cNvPr>
          <p:cNvSpPr/>
          <p:nvPr userDrawn="1"/>
        </p:nvSpPr>
        <p:spPr>
          <a:xfrm>
            <a:off x="3396000" y="4898974"/>
            <a:ext cx="1547872" cy="11578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hlinkClick r:id="rId4"/>
            <a:extLst>
              <a:ext uri="{FF2B5EF4-FFF2-40B4-BE49-F238E27FC236}">
                <a16:creationId xmlns="" xmlns:a16="http://schemas.microsoft.com/office/drawing/2014/main" id="{B618DCC8-2250-4050-AF5F-482FCD5320A6}"/>
              </a:ext>
            </a:extLst>
          </p:cNvPr>
          <p:cNvSpPr/>
          <p:nvPr userDrawn="1"/>
        </p:nvSpPr>
        <p:spPr>
          <a:xfrm>
            <a:off x="7212424" y="4898974"/>
            <a:ext cx="1547872" cy="11578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hlinkClick r:id="rId5"/>
            <a:extLst>
              <a:ext uri="{FF2B5EF4-FFF2-40B4-BE49-F238E27FC236}">
                <a16:creationId xmlns="" xmlns:a16="http://schemas.microsoft.com/office/drawing/2014/main" id="{5AFE674B-0C3D-48EA-82CA-1BB491E9C9A3}"/>
              </a:ext>
            </a:extLst>
          </p:cNvPr>
          <p:cNvSpPr/>
          <p:nvPr userDrawn="1"/>
        </p:nvSpPr>
        <p:spPr>
          <a:xfrm>
            <a:off x="5087888" y="4898974"/>
            <a:ext cx="2016224" cy="11578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hlinkClick r:id="rId6"/>
            <a:extLst>
              <a:ext uri="{FF2B5EF4-FFF2-40B4-BE49-F238E27FC236}">
                <a16:creationId xmlns="" xmlns:a16="http://schemas.microsoft.com/office/drawing/2014/main" id="{701AF030-9E1F-49D9-A12B-F1CAB0529315}"/>
              </a:ext>
            </a:extLst>
          </p:cNvPr>
          <p:cNvSpPr/>
          <p:nvPr userDrawn="1"/>
        </p:nvSpPr>
        <p:spPr>
          <a:xfrm>
            <a:off x="5436000" y="3438000"/>
            <a:ext cx="1277992" cy="2880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349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0000" y="1088700"/>
            <a:ext cx="10153126" cy="4953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3900" b="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sz="3900" b="0" dirty="0"/>
              <a:t>Insert subtitle here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1" name="Straight Connector 10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0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767408" y="1803928"/>
            <a:ext cx="10729191" cy="450539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Slide Number Placeholder 1">
            <a:extLst>
              <a:ext uri="{FF2B5EF4-FFF2-40B4-BE49-F238E27FC236}">
                <a16:creationId xmlns="" xmlns:a16="http://schemas.microsoft.com/office/drawing/2014/main" id="{527555EB-2A36-436E-95BD-B705102D862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8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bg>
      <p:bgPr>
        <a:solidFill>
          <a:srgbClr val="0048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="" xmlns:a16="http://schemas.microsoft.com/office/drawing/2014/main" id="{10AFD188-2A9D-4251-A22B-3E50CF2DC2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367" y="360000"/>
            <a:ext cx="2893092" cy="1224000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="" xmlns:a16="http://schemas.microsoft.com/office/drawing/2014/main" id="{7F7C3EB5-4611-42AB-A42E-86B830281A2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989908"/>
            <a:ext cx="12196800" cy="16551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vert="horz" wrap="square" lIns="0" tIns="45720" rIns="0" bIns="45720" anchor="ctr" anchorCtr="0" upright="1">
            <a:noAutofit/>
          </a:bodyPr>
          <a:lstStyle/>
          <a:p>
            <a:endParaRPr lang="en-US" sz="2400" dirty="0">
              <a:solidFill>
                <a:srgbClr val="004896"/>
              </a:solidFill>
            </a:endParaRPr>
          </a:p>
        </p:txBody>
      </p:sp>
      <p:sp>
        <p:nvSpPr>
          <p:cNvPr id="7" name="Text Box 2"/>
          <p:cNvSpPr txBox="1"/>
          <p:nvPr userDrawn="1"/>
        </p:nvSpPr>
        <p:spPr>
          <a:xfrm>
            <a:off x="430008" y="6466989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>
              <a:spcAft>
                <a:spcPts val="0"/>
              </a:spcAft>
            </a:pPr>
            <a:endParaRPr lang="fr-FR" sz="1400" b="1" dirty="0">
              <a:effectLst/>
              <a:latin typeface="Corbel"/>
              <a:ea typeface="Times New Roman"/>
              <a:cs typeface="Corbel"/>
            </a:endParaRPr>
          </a:p>
        </p:txBody>
      </p:sp>
      <p:sp>
        <p:nvSpPr>
          <p:cNvPr id="35" name="Title 19">
            <a:extLst>
              <a:ext uri="{FF2B5EF4-FFF2-40B4-BE49-F238E27FC236}">
                <a16:creationId xmlns="" xmlns:a16="http://schemas.microsoft.com/office/drawing/2014/main" id="{AAD1616A-2680-488A-98C0-D8FF8D2657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1364" y="2132856"/>
            <a:ext cx="10029272" cy="778568"/>
          </a:xfrm>
          <a:prstGeom prst="rect">
            <a:avLst/>
          </a:prstGeom>
        </p:spPr>
        <p:txBody>
          <a:bodyPr lIns="0" tIns="46800" rIns="0" bIns="46800">
            <a:noAutofit/>
          </a:bodyPr>
          <a:lstStyle>
            <a:lvl1pPr algn="l">
              <a:defRPr sz="4500" b="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TITLE</a:t>
            </a:r>
            <a:endParaRPr lang="en-GB" dirty="0"/>
          </a:p>
        </p:txBody>
      </p:sp>
      <p:sp>
        <p:nvSpPr>
          <p:cNvPr id="36" name="Text Placeholder 28">
            <a:extLst>
              <a:ext uri="{FF2B5EF4-FFF2-40B4-BE49-F238E27FC236}">
                <a16:creationId xmlns="" xmlns:a16="http://schemas.microsoft.com/office/drawing/2014/main" id="{D3F096C3-5F8D-459B-A2D0-33614BC262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81364" y="2780928"/>
            <a:ext cx="10029272" cy="756409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37" name="Text Placeholder 28">
            <a:extLst>
              <a:ext uri="{FF2B5EF4-FFF2-40B4-BE49-F238E27FC236}">
                <a16:creationId xmlns="" xmlns:a16="http://schemas.microsoft.com/office/drawing/2014/main" id="{96680907-2BD9-45E5-98AC-6BA74F1590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768411" y="4958568"/>
            <a:ext cx="2584173" cy="39745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200" b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30 September 2020</a:t>
            </a:r>
          </a:p>
        </p:txBody>
      </p:sp>
      <p:sp>
        <p:nvSpPr>
          <p:cNvPr id="39" name="Text Placeholder 28">
            <a:extLst>
              <a:ext uri="{FF2B5EF4-FFF2-40B4-BE49-F238E27FC236}">
                <a16:creationId xmlns="" xmlns:a16="http://schemas.microsoft.com/office/drawing/2014/main" id="{B9D4F607-8B36-4C72-9065-2CF90BEA592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67611" y="5294779"/>
            <a:ext cx="5627608" cy="321869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24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40" name="Text Placeholder 28">
            <a:extLst>
              <a:ext uri="{FF2B5EF4-FFF2-40B4-BE49-F238E27FC236}">
                <a16:creationId xmlns="" xmlns:a16="http://schemas.microsoft.com/office/drawing/2014/main" id="{EC3078EA-E5F9-4E0F-A7D7-E1894D2E71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67611" y="5617729"/>
            <a:ext cx="5627608" cy="403767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lang="en-GB" sz="2200" b="0" cap="none" baseline="0" dirty="0">
                <a:solidFill>
                  <a:schemeClr val="bg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marL="0" lvl="0" indent="0" algn="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</a:pPr>
            <a:r>
              <a:rPr lang="en-US" dirty="0"/>
              <a:t>Job title</a:t>
            </a:r>
            <a:endParaRPr lang="en-GB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="" xmlns:a16="http://schemas.microsoft.com/office/drawing/2014/main" id="{1920E704-89D7-494D-A43A-C354175581D6}"/>
              </a:ext>
            </a:extLst>
          </p:cNvPr>
          <p:cNvCxnSpPr/>
          <p:nvPr userDrawn="1"/>
        </p:nvCxnSpPr>
        <p:spPr>
          <a:xfrm>
            <a:off x="8472267" y="4221296"/>
            <a:ext cx="0" cy="1872000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Placeholder 28">
            <a:extLst>
              <a:ext uri="{FF2B5EF4-FFF2-40B4-BE49-F238E27FC236}">
                <a16:creationId xmlns="" xmlns:a16="http://schemas.microsoft.com/office/drawing/2014/main" id="{EA11A1AC-C3E9-43EB-9F21-C8E8607CB0D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81363" y="4286667"/>
            <a:ext cx="7113855" cy="321869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24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43" name="Text Placeholder 28">
            <a:extLst>
              <a:ext uri="{FF2B5EF4-FFF2-40B4-BE49-F238E27FC236}">
                <a16:creationId xmlns="" xmlns:a16="http://schemas.microsoft.com/office/drawing/2014/main" id="{929AA64E-CFC5-4083-947C-2EFAC14179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81363" y="4609617"/>
            <a:ext cx="7113856" cy="403767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lang="en-GB" sz="2200" b="0" cap="none" baseline="0" dirty="0">
                <a:solidFill>
                  <a:schemeClr val="bg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marL="0" lvl="0" indent="0" algn="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</a:pPr>
            <a:r>
              <a:rPr lang="en-US" dirty="0"/>
              <a:t>Location</a:t>
            </a:r>
            <a:endParaRPr lang="en-GB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="" xmlns:a16="http://schemas.microsoft.com/office/drawing/2014/main" id="{DAA9FEB4-292D-4AC6-960E-4D90C8923091}"/>
              </a:ext>
            </a:extLst>
          </p:cNvPr>
          <p:cNvCxnSpPr/>
          <p:nvPr userDrawn="1"/>
        </p:nvCxnSpPr>
        <p:spPr>
          <a:xfrm>
            <a:off x="8472267" y="396000"/>
            <a:ext cx="0" cy="1188000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="" xmlns:a16="http://schemas.microsoft.com/office/drawing/2014/main" id="{400AD6FA-A7C8-4105-ADFF-9C79FA23BA8F}"/>
              </a:ext>
            </a:extLst>
          </p:cNvPr>
          <p:cNvSpPr/>
          <p:nvPr userDrawn="1"/>
        </p:nvSpPr>
        <p:spPr>
          <a:xfrm>
            <a:off x="407368" y="404664"/>
            <a:ext cx="1584176" cy="888479"/>
          </a:xfrm>
          <a:prstGeom prst="rect">
            <a:avLst/>
          </a:prstGeom>
          <a:solidFill>
            <a:srgbClr val="0048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678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EA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8800002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MEMBERS</a:t>
            </a:r>
            <a:endParaRPr lang="en-GB" dirty="0"/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="" xmlns:a16="http://schemas.microsoft.com/office/drawing/2014/main" id="{5498CF8E-FA99-43BD-80D9-12885C1BE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973" y="1268760"/>
            <a:ext cx="8970054" cy="5137200"/>
          </a:xfrm>
          <a:prstGeom prst="rect">
            <a:avLst/>
          </a:prstGeom>
        </p:spPr>
      </p:pic>
      <p:sp>
        <p:nvSpPr>
          <p:cNvPr id="6" name="Slide Number Placeholder 1">
            <a:extLst>
              <a:ext uri="{FF2B5EF4-FFF2-40B4-BE49-F238E27FC236}">
                <a16:creationId xmlns="" xmlns:a16="http://schemas.microsoft.com/office/drawing/2014/main" id="{08035944-C6F5-4739-8A64-152BBA55343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6448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10456301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COMMERCIAL</a:t>
            </a:r>
            <a:r>
              <a:rPr lang="en-GB" sz="4500" baseline="0" dirty="0">
                <a:latin typeface="+mj-lt"/>
              </a:rPr>
              <a:t> </a:t>
            </a:r>
            <a:r>
              <a:rPr lang="en-GB" sz="4500" dirty="0">
                <a:latin typeface="+mj-lt"/>
              </a:rPr>
              <a:t>VEHICLE MEMBERS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664" y="1899525"/>
            <a:ext cx="1955516" cy="65183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7743" y="3552526"/>
            <a:ext cx="2314161" cy="54503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6638" y="5221392"/>
            <a:ext cx="3012872" cy="50327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9277" y="3212976"/>
            <a:ext cx="2007595" cy="111504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236" y="2019607"/>
            <a:ext cx="2961678" cy="411673"/>
          </a:xfrm>
          <a:prstGeom prst="rect">
            <a:avLst/>
          </a:prstGeom>
        </p:spPr>
      </p:pic>
      <p:sp>
        <p:nvSpPr>
          <p:cNvPr id="11" name="Slide Number Placeholder 1">
            <a:extLst>
              <a:ext uri="{FF2B5EF4-FFF2-40B4-BE49-F238E27FC236}">
                <a16:creationId xmlns="" xmlns:a16="http://schemas.microsoft.com/office/drawing/2014/main" id="{38B5E923-01B4-4552-92FD-399575190CF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3" name="Picture 2" descr="A drawing of a cartoon character&#10;&#10;Description automatically generated">
            <a:extLst>
              <a:ext uri="{FF2B5EF4-FFF2-40B4-BE49-F238E27FC236}">
                <a16:creationId xmlns="" xmlns:a16="http://schemas.microsoft.com/office/drawing/2014/main" id="{191BB2F7-3ECA-4BE0-84D6-F7F5A758B3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268" y="4734000"/>
            <a:ext cx="2302876" cy="129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0832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CV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5451" y="4828681"/>
            <a:ext cx="2002948" cy="1233085"/>
          </a:xfrm>
          <a:prstGeom prst="rect">
            <a:avLst/>
          </a:prstGeom>
        </p:spPr>
      </p:pic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9" name="Picture 38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40216" y="1987432"/>
            <a:ext cx="1554465" cy="582924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760" y="3637776"/>
            <a:ext cx="1590234" cy="374535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792" y="5237683"/>
            <a:ext cx="1904282" cy="33788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6160" y="5145181"/>
            <a:ext cx="2442524" cy="522887"/>
          </a:xfrm>
          <a:prstGeom prst="rect">
            <a:avLst/>
          </a:prstGeom>
        </p:spPr>
      </p:pic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10168267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LIGHT COMMERCIAL VEHICLE MEMBERS</a:t>
            </a: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4221" y="1828984"/>
            <a:ext cx="1903558" cy="8998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072" y="3457429"/>
            <a:ext cx="1394667" cy="78608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4869" y="2117369"/>
            <a:ext cx="2324112" cy="323052"/>
          </a:xfrm>
          <a:prstGeom prst="rect">
            <a:avLst/>
          </a:prstGeom>
        </p:spPr>
      </p:pic>
      <p:sp>
        <p:nvSpPr>
          <p:cNvPr id="13" name="Slide Number Placeholder 1">
            <a:extLst>
              <a:ext uri="{FF2B5EF4-FFF2-40B4-BE49-F238E27FC236}">
                <a16:creationId xmlns="" xmlns:a16="http://schemas.microsoft.com/office/drawing/2014/main" id="{503D744C-8EAD-4777-BE5A-F3F7DD42E63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52488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C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10456301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BUS AND COACH MEMBERS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1D6EA47C-9CF4-411D-A44F-F3F7115B27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2199" y="1952925"/>
            <a:ext cx="2314161" cy="54503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90E607CB-FD2A-4A47-AF6A-56D09764A6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9564" y="5193584"/>
            <a:ext cx="3012872" cy="5032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BB3D9686-B670-40AB-95F2-52068684F59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4649" y="3219248"/>
            <a:ext cx="2007595" cy="111504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2FF6799B-500B-4100-BF03-73397474161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608" y="2019607"/>
            <a:ext cx="2961678" cy="411673"/>
          </a:xfrm>
          <a:prstGeom prst="rect">
            <a:avLst/>
          </a:prstGeom>
        </p:spPr>
      </p:pic>
      <p:sp>
        <p:nvSpPr>
          <p:cNvPr id="10" name="Slide Number Placeholder 1">
            <a:extLst>
              <a:ext uri="{FF2B5EF4-FFF2-40B4-BE49-F238E27FC236}">
                <a16:creationId xmlns="" xmlns:a16="http://schemas.microsoft.com/office/drawing/2014/main" id="{B07523EA-F9D8-4D53-A914-67EFC922FB0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12" name="Picture 11" descr="A drawing of a cartoon character&#10;&#10;Description automatically generated">
            <a:extLst>
              <a:ext uri="{FF2B5EF4-FFF2-40B4-BE49-F238E27FC236}">
                <a16:creationId xmlns="" xmlns:a16="http://schemas.microsoft.com/office/drawing/2014/main" id="{1E6C482C-79BC-486E-9139-EC5948723A9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6000" y="3123999"/>
            <a:ext cx="2302876" cy="129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9891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figur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 userDrawn="1"/>
        </p:nvSpPr>
        <p:spPr>
          <a:xfrm>
            <a:off x="766800" y="1493999"/>
            <a:ext cx="9925325" cy="472816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13.8 million Europeans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work in the automotive sector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11.4% of all manufacturing jobs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in the EU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€428 billion in tax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revenues (EU15 alone)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€84.4 billion trade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surplus for the EU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7% of EU GDP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generated by the auto industry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€57.4 billion in R&amp;D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spending, 28% of EU total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5" name="TextBox 24"/>
          <p:cNvSpPr txBox="1"/>
          <p:nvPr userDrawn="1"/>
        </p:nvSpPr>
        <p:spPr>
          <a:xfrm>
            <a:off x="1328331" y="351850"/>
            <a:ext cx="8800002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50000" y="360000"/>
            <a:ext cx="9221842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spc="-140" dirty="0">
                <a:latin typeface="+mj-lt"/>
              </a:rPr>
              <a:t>KEY</a:t>
            </a:r>
            <a:r>
              <a:rPr lang="en-GB" sz="4500" spc="-140" baseline="0" dirty="0">
                <a:latin typeface="+mj-lt"/>
              </a:rPr>
              <a:t> FIGURES ABOUT  THE INDUSTRY</a:t>
            </a:r>
            <a:endParaRPr lang="en-GB" sz="4500" spc="-14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103499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9"/>
          <p:cNvSpPr txBox="1">
            <a:spLocks/>
          </p:cNvSpPr>
          <p:nvPr userDrawn="1"/>
        </p:nvSpPr>
        <p:spPr>
          <a:xfrm>
            <a:off x="2855640" y="1988840"/>
            <a:ext cx="5631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5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9pPr>
          </a:lstStyle>
          <a:p>
            <a:endParaRPr lang="en-GB" sz="4500" kern="0" dirty="0"/>
          </a:p>
        </p:txBody>
      </p:sp>
      <p:sp>
        <p:nvSpPr>
          <p:cNvPr id="12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936063" y="2763590"/>
            <a:ext cx="5630313" cy="620410"/>
          </a:xfrm>
          <a:prstGeom prst="rect">
            <a:avLst/>
          </a:prstGeom>
        </p:spPr>
        <p:txBody>
          <a:bodyPr lIns="90000" rIns="0"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>
          <a:xfrm>
            <a:off x="2936063" y="2100808"/>
            <a:ext cx="8152235" cy="662782"/>
          </a:xfrm>
          <a:prstGeom prst="rect">
            <a:avLst/>
          </a:prstGeom>
        </p:spPr>
        <p:txBody>
          <a:bodyPr rIns="0"/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Chapter title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cxnSp>
        <p:nvCxnSpPr>
          <p:cNvPr id="7" name="Straight Connector 6"/>
          <p:cNvCxnSpPr>
            <a:cxnSpLocks noChangeShapeType="1"/>
          </p:cNvCxnSpPr>
          <p:nvPr userDrawn="1"/>
        </p:nvCxnSpPr>
        <p:spPr bwMode="auto">
          <a:xfrm>
            <a:off x="2711624" y="2096990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91968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microsoft.com/office/2007/relationships/hdphoto" Target="../media/hdphoto1.wdp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6629400"/>
            <a:ext cx="12192000" cy="22860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1100" b="1" dirty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4"/>
            <a:ext cx="2097207" cy="148755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656463" y="6642000"/>
            <a:ext cx="379537" cy="216000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lvl1pPr algn="ctr">
              <a:defRPr sz="1100" b="0" i="0">
                <a:solidFill>
                  <a:schemeClr val="bg1"/>
                </a:solidFill>
                <a:latin typeface="Arial Nova" panose="020B0504020202020204" pitchFamily="34" charset="0"/>
              </a:defRPr>
            </a:lvl1pPr>
          </a:lstStyle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73" r:id="rId2"/>
    <p:sldLayoutId id="2147483684" r:id="rId3"/>
    <p:sldLayoutId id="2147483665" r:id="rId4"/>
    <p:sldLayoutId id="2147483675" r:id="rId5"/>
    <p:sldLayoutId id="2147483679" r:id="rId6"/>
    <p:sldLayoutId id="2147483683" r:id="rId7"/>
    <p:sldLayoutId id="2147483686" r:id="rId8"/>
    <p:sldLayoutId id="2147483664" r:id="rId9"/>
    <p:sldLayoutId id="2147483666" r:id="rId10"/>
    <p:sldLayoutId id="2147483667" r:id="rId11"/>
    <p:sldLayoutId id="2147483669" r:id="rId12"/>
    <p:sldLayoutId id="2147483670" r:id="rId13"/>
    <p:sldLayoutId id="2147483668" r:id="rId14"/>
    <p:sldLayoutId id="2147483671" r:id="rId15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ð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pitchFamily="18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="" xmlns:a16="http://schemas.microsoft.com/office/drawing/2014/main" id="{5F3AEBA5-C9FF-466B-ABE2-05021E3BD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WLTP </a:t>
            </a:r>
            <a:r>
              <a:rPr lang="en-GB" u="sng" dirty="0" smtClean="0"/>
              <a:t>Editorial</a:t>
            </a:r>
            <a:r>
              <a:rPr lang="en-GB" dirty="0" smtClean="0"/>
              <a:t> Proposals</a:t>
            </a:r>
            <a:endParaRPr lang="en-GB" dirty="0"/>
          </a:p>
        </p:txBody>
      </p:sp>
      <p:sp>
        <p:nvSpPr>
          <p:cNvPr id="17" name="Text Placeholder 16">
            <a:extLst>
              <a:ext uri="{FF2B5EF4-FFF2-40B4-BE49-F238E27FC236}">
                <a16:creationId xmlns="" xmlns:a16="http://schemas.microsoft.com/office/drawing/2014/main" id="{7085409C-1C3F-4011-A586-D17AC5906C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0" name="Text Placeholder 19">
            <a:extLst>
              <a:ext uri="{FF2B5EF4-FFF2-40B4-BE49-F238E27FC236}">
                <a16:creationId xmlns="" xmlns:a16="http://schemas.microsoft.com/office/drawing/2014/main" id="{4C6DCA31-9DF3-47DC-B962-82F07DE252A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06.08.2019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="" xmlns:a16="http://schemas.microsoft.com/office/drawing/2014/main" id="{87C78031-C752-459B-BB77-7AF8BE0854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Christoph Lueginger</a:t>
            </a:r>
            <a:endParaRPr lang="en-GB" dirty="0"/>
          </a:p>
        </p:txBody>
      </p:sp>
      <p:sp>
        <p:nvSpPr>
          <p:cNvPr id="19" name="Text Placeholder 18">
            <a:extLst>
              <a:ext uri="{FF2B5EF4-FFF2-40B4-BE49-F238E27FC236}">
                <a16:creationId xmlns="" xmlns:a16="http://schemas.microsoft.com/office/drawing/2014/main" id="{96B59E68-0063-4EDF-AE72-C5C74F8EAA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BMW AG</a:t>
            </a:r>
            <a:endParaRPr lang="en-GB" dirty="0"/>
          </a:p>
        </p:txBody>
      </p:sp>
      <p:sp>
        <p:nvSpPr>
          <p:cNvPr id="21" name="Text Placeholder 20">
            <a:extLst>
              <a:ext uri="{FF2B5EF4-FFF2-40B4-BE49-F238E27FC236}">
                <a16:creationId xmlns="" xmlns:a16="http://schemas.microsoft.com/office/drawing/2014/main" id="{3B49E455-FC21-4683-AAF0-D98BC00C42A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IWG #28</a:t>
            </a:r>
            <a:endParaRPr lang="en-GB" dirty="0"/>
          </a:p>
        </p:txBody>
      </p:sp>
      <p:sp>
        <p:nvSpPr>
          <p:cNvPr id="22" name="Text Placeholder 21">
            <a:extLst>
              <a:ext uri="{FF2B5EF4-FFF2-40B4-BE49-F238E27FC236}">
                <a16:creationId xmlns="" xmlns:a16="http://schemas.microsoft.com/office/drawing/2014/main" id="{2184A35D-34B9-4508-8423-8CADEF482A3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 smtClean="0"/>
              <a:t>Bern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6052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0D80AF0-213D-4001-9AFE-FC750EF6D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1) </a:t>
            </a:r>
            <a:r>
              <a:rPr lang="en-GB" dirty="0"/>
              <a:t>Step Numbers in Additional Column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481559A-8DA4-4C2E-B791-544887F86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172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="" xmlns:a16="http://schemas.microsoft.com/office/drawing/2014/main" id="{F2CFDB3F-9945-4A5F-9FB2-0F727C0B2A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WLTP GTR Annex 7 and 8 – Post </a:t>
            </a:r>
            <a:r>
              <a:rPr lang="en-GB" sz="2800" dirty="0" smtClean="0"/>
              <a:t>processing</a:t>
            </a:r>
            <a:br>
              <a:rPr lang="en-GB" sz="2800" dirty="0" smtClean="0"/>
            </a:br>
            <a:r>
              <a:rPr lang="en-GB" sz="2800" dirty="0" smtClean="0"/>
              <a:t>Add </a:t>
            </a:r>
            <a:r>
              <a:rPr lang="en-GB" sz="2800" dirty="0"/>
              <a:t>step numbers also in a new column 1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71" name="Inhaltsplatzhalter 2"/>
          <p:cNvSpPr txBox="1">
            <a:spLocks/>
          </p:cNvSpPr>
          <p:nvPr/>
        </p:nvSpPr>
        <p:spPr>
          <a:xfrm>
            <a:off x="488948" y="1413933"/>
            <a:ext cx="11224685" cy="1304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6213" indent="-176213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ct val="0"/>
              </a:spcBef>
            </a:pPr>
            <a:r>
              <a:rPr lang="en-GB" smtClean="0">
                <a:latin typeface="Arial Narrow" panose="020B0606020202030204" pitchFamily="34" charset="0"/>
                <a:ea typeface="ＭＳ Ｐゴシック" charset="-128"/>
              </a:rPr>
              <a:t>A lot of misunderstandings are observed due to the fact, that the step number in the post-processing tables is listed in the last column.</a:t>
            </a:r>
          </a:p>
          <a:p>
            <a:pPr fontAlgn="auto">
              <a:spcBef>
                <a:spcPct val="0"/>
              </a:spcBef>
            </a:pPr>
            <a:r>
              <a:rPr lang="en-GB" smtClean="0">
                <a:latin typeface="Arial Narrow" panose="020B0606020202030204" pitchFamily="34" charset="0"/>
                <a:ea typeface="ＭＳ Ｐゴシック" charset="-128"/>
              </a:rPr>
              <a:t>Proposal: Add the step number in addition also as a new column 1 (copy the last column), for the following tables:</a:t>
            </a:r>
            <a:br>
              <a:rPr lang="en-GB" smtClean="0">
                <a:latin typeface="Arial Narrow" panose="020B0606020202030204" pitchFamily="34" charset="0"/>
                <a:ea typeface="ＭＳ Ｐゴシック" charset="-128"/>
              </a:rPr>
            </a:br>
            <a:r>
              <a:rPr lang="en-GB" smtClean="0">
                <a:latin typeface="Arial Narrow" panose="020B0606020202030204" pitchFamily="34" charset="0"/>
                <a:ea typeface="ＭＳ Ｐゴシック" charset="-128"/>
              </a:rPr>
              <a:t>Annex 7: A7/1, Annex 8: A8/5, A8/6, A8/7, A8/8, A8/9, A8/10, A8/11.</a:t>
            </a:r>
            <a:endParaRPr lang="en-GB" dirty="0">
              <a:latin typeface="Arial Narrow" panose="020B0606020202030204" pitchFamily="34" charset="0"/>
              <a:ea typeface="ＭＳ Ｐゴシック" charset="-128"/>
            </a:endParaRPr>
          </a:p>
        </p:txBody>
      </p:sp>
      <p:sp>
        <p:nvSpPr>
          <p:cNvPr id="72" name="Inhaltsplatzhalter 2"/>
          <p:cNvSpPr txBox="1">
            <a:spLocks/>
          </p:cNvSpPr>
          <p:nvPr/>
        </p:nvSpPr>
        <p:spPr>
          <a:xfrm>
            <a:off x="477838" y="2921000"/>
            <a:ext cx="5389562" cy="4313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6213" indent="-176213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ct val="0"/>
              </a:spcBef>
              <a:buFont typeface="Symbol" panose="05050102010706020507" pitchFamily="18" charset="2"/>
              <a:buNone/>
            </a:pPr>
            <a:r>
              <a:rPr lang="en-GB" dirty="0">
                <a:solidFill>
                  <a:srgbClr val="000000"/>
                </a:solidFill>
                <a:latin typeface="Arial Narrow" panose="020B0606020202030204" pitchFamily="34" charset="0"/>
                <a:ea typeface="ＭＳ Ｐゴシック" charset="-128"/>
              </a:rPr>
              <a:t>Current text, </a:t>
            </a:r>
            <a:r>
              <a:rPr lang="en-GB" u="sng" dirty="0">
                <a:solidFill>
                  <a:srgbClr val="000000"/>
                </a:solidFill>
                <a:latin typeface="Arial Narrow" panose="020B0606020202030204" pitchFamily="34" charset="0"/>
                <a:ea typeface="ＭＳ Ｐゴシック" charset="-128"/>
              </a:rPr>
              <a:t>example</a:t>
            </a:r>
            <a:r>
              <a:rPr lang="en-GB" dirty="0">
                <a:solidFill>
                  <a:srgbClr val="000000"/>
                </a:solidFill>
                <a:latin typeface="Arial Narrow" panose="020B0606020202030204" pitchFamily="34" charset="0"/>
                <a:ea typeface="ＭＳ Ｐゴシック" charset="-128"/>
              </a:rPr>
              <a:t> for Table A7/1:</a:t>
            </a:r>
          </a:p>
        </p:txBody>
      </p:sp>
      <p:sp>
        <p:nvSpPr>
          <p:cNvPr id="73" name="Pfeil nach rechts 72"/>
          <p:cNvSpPr/>
          <p:nvPr/>
        </p:nvSpPr>
        <p:spPr>
          <a:xfrm>
            <a:off x="5656455" y="2819641"/>
            <a:ext cx="457200" cy="582141"/>
          </a:xfrm>
          <a:prstGeom prst="rightArrow">
            <a:avLst/>
          </a:prstGeom>
          <a:solidFill>
            <a:srgbClr val="8CB0FE"/>
          </a:solidFill>
          <a:ln w="952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err="1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 Narrow" panose="020B0606020202030204" pitchFamily="34" charset="0"/>
              <a:cs typeface="+mn-cs"/>
            </a:endParaRPr>
          </a:p>
        </p:txBody>
      </p:sp>
      <p:sp>
        <p:nvSpPr>
          <p:cNvPr id="74" name="Inhaltsplatzhalter 2"/>
          <p:cNvSpPr txBox="1">
            <a:spLocks/>
          </p:cNvSpPr>
          <p:nvPr/>
        </p:nvSpPr>
        <p:spPr>
          <a:xfrm>
            <a:off x="6324071" y="2920678"/>
            <a:ext cx="5389562" cy="4313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6213" indent="-176213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ct val="0"/>
              </a:spcBef>
              <a:buFont typeface="Symbol" panose="05050102010706020507" pitchFamily="18" charset="2"/>
              <a:buNone/>
            </a:pPr>
            <a:r>
              <a:rPr lang="en-GB" dirty="0">
                <a:solidFill>
                  <a:srgbClr val="3F7BFD"/>
                </a:solidFill>
                <a:latin typeface="Arial Narrow" panose="020B0606020202030204" pitchFamily="34" charset="0"/>
                <a:ea typeface="ＭＳ Ｐゴシック" charset="-128"/>
              </a:rPr>
              <a:t>New text, </a:t>
            </a:r>
            <a:r>
              <a:rPr lang="en-GB" u="sng" dirty="0">
                <a:solidFill>
                  <a:srgbClr val="000000"/>
                </a:solidFill>
                <a:latin typeface="Arial Narrow" panose="020B0606020202030204" pitchFamily="34" charset="0"/>
                <a:ea typeface="ＭＳ Ｐゴシック" charset="-128"/>
              </a:rPr>
              <a:t>example</a:t>
            </a:r>
            <a:r>
              <a:rPr lang="en-GB" dirty="0">
                <a:solidFill>
                  <a:srgbClr val="000000"/>
                </a:solidFill>
                <a:latin typeface="Arial Narrow" panose="020B0606020202030204" pitchFamily="34" charset="0"/>
                <a:ea typeface="ＭＳ Ｐゴシック" charset="-128"/>
              </a:rPr>
              <a:t> for Table A7/1:</a:t>
            </a:r>
          </a:p>
        </p:txBody>
      </p:sp>
      <p:pic>
        <p:nvPicPr>
          <p:cNvPr id="75" name="Grafik 7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948" y="3453674"/>
            <a:ext cx="4691698" cy="2359567"/>
          </a:xfrm>
          <a:prstGeom prst="rect">
            <a:avLst/>
          </a:prstGeom>
        </p:spPr>
      </p:pic>
      <p:pic>
        <p:nvPicPr>
          <p:cNvPr id="76" name="Grafik 7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3655" y="3429000"/>
            <a:ext cx="5562235" cy="2456978"/>
          </a:xfrm>
          <a:prstGeom prst="rect">
            <a:avLst/>
          </a:prstGeom>
        </p:spPr>
      </p:pic>
      <p:sp>
        <p:nvSpPr>
          <p:cNvPr id="77" name="Rechteck 76"/>
          <p:cNvSpPr/>
          <p:nvPr/>
        </p:nvSpPr>
        <p:spPr>
          <a:xfrm>
            <a:off x="6096000" y="3368927"/>
            <a:ext cx="601133" cy="2642407"/>
          </a:xfrm>
          <a:prstGeom prst="rect">
            <a:avLst/>
          </a:prstGeom>
          <a:noFill/>
          <a:ln w="38100" cap="flat" cmpd="sng" algn="ctr">
            <a:solidFill>
              <a:srgbClr val="3F7BFD"/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err="1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 Narrow" panose="020B0606020202030204" pitchFamily="34" charset="0"/>
              <a:cs typeface="+mn-cs"/>
            </a:endParaRPr>
          </a:p>
        </p:txBody>
      </p:sp>
      <p:sp>
        <p:nvSpPr>
          <p:cNvPr id="78" name="Rechteck 77"/>
          <p:cNvSpPr/>
          <p:nvPr/>
        </p:nvSpPr>
        <p:spPr>
          <a:xfrm>
            <a:off x="4471844" y="3368927"/>
            <a:ext cx="726457" cy="2642407"/>
          </a:xfrm>
          <a:prstGeom prst="rect">
            <a:avLst/>
          </a:prstGeom>
          <a:noFill/>
          <a:ln w="3810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err="1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 Narrow" panose="020B0606020202030204" pitchFamily="34" charset="0"/>
              <a:cs typeface="+mn-cs"/>
            </a:endParaRPr>
          </a:p>
        </p:txBody>
      </p:sp>
      <p:sp>
        <p:nvSpPr>
          <p:cNvPr id="79" name="Rechteck 78"/>
          <p:cNvSpPr/>
          <p:nvPr/>
        </p:nvSpPr>
        <p:spPr>
          <a:xfrm>
            <a:off x="11058911" y="3368927"/>
            <a:ext cx="726457" cy="2642407"/>
          </a:xfrm>
          <a:prstGeom prst="rect">
            <a:avLst/>
          </a:prstGeom>
          <a:noFill/>
          <a:ln w="3810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err="1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 Narrow" panose="020B0606020202030204" pitchFamily="34" charset="0"/>
              <a:cs typeface="+mn-cs"/>
            </a:endParaRPr>
          </a:p>
        </p:txBody>
      </p:sp>
      <p:sp>
        <p:nvSpPr>
          <p:cNvPr id="80" name="Freihandform 79"/>
          <p:cNvSpPr/>
          <p:nvPr/>
        </p:nvSpPr>
        <p:spPr>
          <a:xfrm>
            <a:off x="6741665" y="6046504"/>
            <a:ext cx="4317246" cy="329057"/>
          </a:xfrm>
          <a:custGeom>
            <a:avLst/>
            <a:gdLst>
              <a:gd name="connsiteX0" fmla="*/ 0 w 1020535"/>
              <a:gd name="connsiteY0" fmla="*/ 0 h 187779"/>
              <a:gd name="connsiteX1" fmla="*/ 473528 w 1020535"/>
              <a:gd name="connsiteY1" fmla="*/ 187779 h 187779"/>
              <a:gd name="connsiteX2" fmla="*/ 1020535 w 1020535"/>
              <a:gd name="connsiteY2" fmla="*/ 0 h 187779"/>
              <a:gd name="connsiteX0" fmla="*/ 0 w 1020535"/>
              <a:gd name="connsiteY0" fmla="*/ 0 h 192345"/>
              <a:gd name="connsiteX1" fmla="*/ 530496 w 1020535"/>
              <a:gd name="connsiteY1" fmla="*/ 192345 h 192345"/>
              <a:gd name="connsiteX2" fmla="*/ 1020535 w 1020535"/>
              <a:gd name="connsiteY2" fmla="*/ 0 h 192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0535" h="192345">
                <a:moveTo>
                  <a:pt x="0" y="0"/>
                </a:moveTo>
                <a:cubicBezTo>
                  <a:pt x="151719" y="93889"/>
                  <a:pt x="360407" y="192345"/>
                  <a:pt x="530496" y="192345"/>
                </a:cubicBezTo>
                <a:cubicBezTo>
                  <a:pt x="700585" y="192345"/>
                  <a:pt x="832076" y="93889"/>
                  <a:pt x="1020535" y="0"/>
                </a:cubicBezTo>
              </a:path>
            </a:pathLst>
          </a:custGeom>
          <a:noFill/>
          <a:ln w="38100" cap="flat" cmpd="sng" algn="ctr">
            <a:solidFill>
              <a:srgbClr val="3F7BFD"/>
            </a:solidFill>
            <a:prstDash val="solid"/>
            <a:headEnd type="triangl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cs typeface="+mn-cs"/>
            </a:endParaRPr>
          </a:p>
        </p:txBody>
      </p:sp>
      <p:sp>
        <p:nvSpPr>
          <p:cNvPr id="81" name="Inhaltsplatzhalter 2"/>
          <p:cNvSpPr txBox="1">
            <a:spLocks/>
          </p:cNvSpPr>
          <p:nvPr/>
        </p:nvSpPr>
        <p:spPr>
          <a:xfrm>
            <a:off x="8546828" y="6060689"/>
            <a:ext cx="1149572" cy="315307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 marL="176213" indent="-176213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ct val="0"/>
              </a:spcBef>
              <a:buFont typeface="Symbol" panose="05050102010706020507" pitchFamily="18" charset="2"/>
              <a:buNone/>
            </a:pPr>
            <a:r>
              <a:rPr lang="en-GB" dirty="0" smtClean="0">
                <a:solidFill>
                  <a:srgbClr val="3F7BFD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Arial Narrow" panose="020B0606020202030204" pitchFamily="34" charset="0"/>
                <a:ea typeface="ＭＳ Ｐゴシック" charset="-128"/>
              </a:rPr>
              <a:t>copy / move</a:t>
            </a:r>
            <a:endParaRPr lang="en-GB" dirty="0">
              <a:solidFill>
                <a:srgbClr val="00000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Arial Narrow" panose="020B0606020202030204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7925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0D80AF0-213D-4001-9AFE-FC750EF6D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</a:t>
            </a:r>
            <a:r>
              <a:rPr lang="en-GB" dirty="0" smtClean="0"/>
              <a:t>) </a:t>
            </a:r>
            <a:r>
              <a:rPr lang="en-GB" dirty="0"/>
              <a:t>Road load correction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481559A-8DA4-4C2E-B791-544887F86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5653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="" xmlns:a16="http://schemas.microsoft.com/office/drawing/2014/main" id="{F2CFDB3F-9945-4A5F-9FB2-0F727C0B2A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WLTP GTR Annex 4 – road load.</a:t>
            </a:r>
            <a:br>
              <a:rPr lang="en-US" sz="2800" dirty="0"/>
            </a:br>
            <a:r>
              <a:rPr lang="en-US" sz="2800" dirty="0"/>
              <a:t>Adding Remark for Correction to reference Conditions.</a:t>
            </a:r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gray">
          <a:xfrm>
            <a:off x="6461065" y="3983989"/>
            <a:ext cx="5252568" cy="2265614"/>
          </a:xfrm>
          <a:prstGeom prst="rect">
            <a:avLst/>
          </a:prstGeom>
          <a:noFill/>
          <a:ln w="19050">
            <a:solidFill>
              <a:srgbClr val="000000">
                <a:lumMod val="50000"/>
                <a:lumOff val="50000"/>
              </a:srgbClr>
            </a:solidFill>
            <a:miter lim="800000"/>
            <a:headEnd/>
            <a:tailEnd/>
          </a:ln>
          <a:effectLst/>
          <a:extLst/>
        </p:spPr>
        <p:txBody>
          <a:bodyPr wrap="none" lIns="93296" tIns="46648" rIns="93296" bIns="46648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cs typeface="+mn-cs"/>
              <a:sym typeface="+mn-lt"/>
            </a:endParaRPr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gray">
          <a:xfrm>
            <a:off x="6461067" y="3609829"/>
            <a:ext cx="5252568" cy="374161"/>
          </a:xfrm>
          <a:prstGeom prst="rect">
            <a:avLst/>
          </a:prstGeom>
          <a:solidFill>
            <a:srgbClr val="000000">
              <a:lumMod val="50000"/>
              <a:lumOff val="50000"/>
            </a:srgbClr>
          </a:solidFill>
          <a:ln w="19050">
            <a:solidFill>
              <a:srgbClr val="000000">
                <a:lumMod val="50000"/>
                <a:lumOff val="50000"/>
              </a:srgb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cs typeface="+mn-cs"/>
              <a:sym typeface="+mn-lt"/>
            </a:endParaRPr>
          </a:p>
        </p:txBody>
      </p:sp>
      <p:sp>
        <p:nvSpPr>
          <p:cNvPr id="28" name="Rectangle 13"/>
          <p:cNvSpPr>
            <a:spLocks noChangeArrowheads="1"/>
          </p:cNvSpPr>
          <p:nvPr/>
        </p:nvSpPr>
        <p:spPr bwMode="gray">
          <a:xfrm>
            <a:off x="6500369" y="3688385"/>
            <a:ext cx="3485987" cy="217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</a:pPr>
            <a:r>
              <a:rPr lang="de-DE" sz="1600" b="1" dirty="0" smtClean="0">
                <a:solidFill>
                  <a:prstClr val="white"/>
                </a:solidFill>
                <a:latin typeface="Arial Narrow" panose="020B0606020202030204" pitchFamily="34" charset="0"/>
                <a:cs typeface="+mn-cs"/>
                <a:sym typeface="+mn-lt"/>
              </a:rPr>
              <a:t>New Text, </a:t>
            </a:r>
            <a:r>
              <a:rPr lang="de-DE" sz="1600" b="1" dirty="0" err="1" smtClean="0">
                <a:solidFill>
                  <a:prstClr val="white"/>
                </a:solidFill>
                <a:latin typeface="Arial Narrow" panose="020B0606020202030204" pitchFamily="34" charset="0"/>
                <a:cs typeface="+mn-cs"/>
                <a:sym typeface="+mn-lt"/>
              </a:rPr>
              <a:t>add</a:t>
            </a:r>
            <a:r>
              <a:rPr lang="de-DE" sz="1600" b="1" dirty="0" smtClean="0">
                <a:solidFill>
                  <a:prstClr val="white"/>
                </a:solidFill>
                <a:latin typeface="Arial Narrow" panose="020B0606020202030204" pitchFamily="34" charset="0"/>
                <a:cs typeface="+mn-cs"/>
                <a:sym typeface="+mn-lt"/>
              </a:rPr>
              <a:t> §4.3.1.4.5. in Annex 4:</a:t>
            </a:r>
            <a:endParaRPr lang="de-DE" sz="1600" b="1" dirty="0">
              <a:solidFill>
                <a:prstClr val="white"/>
              </a:solidFill>
              <a:latin typeface="Arial Narrow" panose="020B0606020202030204" pitchFamily="34" charset="0"/>
              <a:cs typeface="+mn-cs"/>
              <a:sym typeface="+mn-lt"/>
            </a:endParaRPr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gray">
          <a:xfrm>
            <a:off x="488948" y="3983989"/>
            <a:ext cx="5252568" cy="2265614"/>
          </a:xfrm>
          <a:prstGeom prst="rect">
            <a:avLst/>
          </a:prstGeom>
          <a:noFill/>
          <a:ln w="19050">
            <a:solidFill>
              <a:srgbClr val="000000">
                <a:lumMod val="50000"/>
                <a:lumOff val="50000"/>
              </a:srgbClr>
            </a:solidFill>
            <a:miter lim="800000"/>
            <a:headEnd/>
            <a:tailEnd/>
          </a:ln>
          <a:effectLst/>
          <a:extLst/>
        </p:spPr>
        <p:txBody>
          <a:bodyPr wrap="none" lIns="93296" tIns="46648" rIns="93296" bIns="46648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cs typeface="+mn-cs"/>
              <a:sym typeface="+mn-lt"/>
            </a:endParaRPr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gray">
          <a:xfrm>
            <a:off x="488950" y="3609829"/>
            <a:ext cx="5252568" cy="374161"/>
          </a:xfrm>
          <a:prstGeom prst="rect">
            <a:avLst/>
          </a:prstGeom>
          <a:solidFill>
            <a:srgbClr val="000000">
              <a:lumMod val="50000"/>
              <a:lumOff val="50000"/>
            </a:srgbClr>
          </a:solidFill>
          <a:ln w="19050">
            <a:solidFill>
              <a:srgbClr val="000000">
                <a:lumMod val="50000"/>
                <a:lumOff val="50000"/>
              </a:srgb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cs typeface="+mn-cs"/>
              <a:sym typeface="+mn-lt"/>
            </a:endParaRPr>
          </a:p>
        </p:txBody>
      </p:sp>
      <p:sp>
        <p:nvSpPr>
          <p:cNvPr id="31" name="Rectangle 13"/>
          <p:cNvSpPr>
            <a:spLocks noChangeArrowheads="1"/>
          </p:cNvSpPr>
          <p:nvPr/>
        </p:nvSpPr>
        <p:spPr bwMode="gray">
          <a:xfrm>
            <a:off x="528252" y="3688385"/>
            <a:ext cx="3485987" cy="217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</a:pPr>
            <a:r>
              <a:rPr lang="de-DE" sz="1600" b="1" dirty="0" smtClean="0">
                <a:solidFill>
                  <a:prstClr val="white"/>
                </a:solidFill>
                <a:latin typeface="Arial Narrow" panose="020B0606020202030204" pitchFamily="34" charset="0"/>
                <a:cs typeface="+mn-cs"/>
                <a:sym typeface="+mn-lt"/>
              </a:rPr>
              <a:t>Old </a:t>
            </a:r>
            <a:r>
              <a:rPr lang="de-DE" sz="1600" b="1" dirty="0">
                <a:solidFill>
                  <a:prstClr val="white"/>
                </a:solidFill>
                <a:latin typeface="Arial Narrow" panose="020B0606020202030204" pitchFamily="34" charset="0"/>
                <a:cs typeface="+mn-cs"/>
                <a:sym typeface="+mn-lt"/>
              </a:rPr>
              <a:t>T</a:t>
            </a:r>
            <a:r>
              <a:rPr lang="de-DE" sz="1600" b="1" dirty="0" smtClean="0">
                <a:solidFill>
                  <a:prstClr val="white"/>
                </a:solidFill>
                <a:latin typeface="Arial Narrow" panose="020B0606020202030204" pitchFamily="34" charset="0"/>
                <a:cs typeface="+mn-cs"/>
                <a:sym typeface="+mn-lt"/>
              </a:rPr>
              <a:t>ext:</a:t>
            </a:r>
            <a:endParaRPr lang="de-DE" sz="1600" b="1" dirty="0">
              <a:solidFill>
                <a:prstClr val="white"/>
              </a:solidFill>
              <a:latin typeface="Arial Narrow" panose="020B0606020202030204" pitchFamily="34" charset="0"/>
              <a:cs typeface="+mn-cs"/>
              <a:sym typeface="+mn-lt"/>
            </a:endParaRPr>
          </a:p>
        </p:txBody>
      </p:sp>
      <p:sp>
        <p:nvSpPr>
          <p:cNvPr id="32" name="Rectangle 4"/>
          <p:cNvSpPr>
            <a:spLocks noChangeArrowheads="1"/>
          </p:cNvSpPr>
          <p:nvPr/>
        </p:nvSpPr>
        <p:spPr bwMode="gray">
          <a:xfrm>
            <a:off x="477835" y="1663243"/>
            <a:ext cx="11235797" cy="1765757"/>
          </a:xfrm>
          <a:prstGeom prst="rect">
            <a:avLst/>
          </a:prstGeom>
          <a:noFill/>
          <a:ln w="19050">
            <a:solidFill>
              <a:srgbClr val="92A2BD"/>
            </a:solidFill>
            <a:miter lim="800000"/>
            <a:headEnd/>
            <a:tailEnd/>
          </a:ln>
          <a:effectLst/>
          <a:extLst/>
        </p:spPr>
        <p:txBody>
          <a:bodyPr wrap="none" lIns="93296" tIns="46648" rIns="93296" bIns="46648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cs typeface="+mn-cs"/>
              <a:sym typeface="+mn-lt"/>
            </a:endParaRPr>
          </a:p>
        </p:txBody>
      </p:sp>
      <p:sp>
        <p:nvSpPr>
          <p:cNvPr id="33" name="Rectangle 7"/>
          <p:cNvSpPr>
            <a:spLocks noChangeArrowheads="1"/>
          </p:cNvSpPr>
          <p:nvPr/>
        </p:nvSpPr>
        <p:spPr bwMode="gray">
          <a:xfrm>
            <a:off x="477837" y="1289083"/>
            <a:ext cx="11235797" cy="374161"/>
          </a:xfrm>
          <a:prstGeom prst="rect">
            <a:avLst/>
          </a:prstGeom>
          <a:solidFill>
            <a:srgbClr val="92A2BD"/>
          </a:solidFill>
          <a:ln w="19050">
            <a:solidFill>
              <a:srgbClr val="92A2B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cs typeface="+mn-cs"/>
              <a:sym typeface="+mn-lt"/>
            </a:endParaRPr>
          </a:p>
        </p:txBody>
      </p:sp>
      <p:sp>
        <p:nvSpPr>
          <p:cNvPr id="34" name="Rectangle 13"/>
          <p:cNvSpPr>
            <a:spLocks noChangeArrowheads="1"/>
          </p:cNvSpPr>
          <p:nvPr/>
        </p:nvSpPr>
        <p:spPr bwMode="gray">
          <a:xfrm>
            <a:off x="517140" y="1367639"/>
            <a:ext cx="7456894" cy="217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prstClr val="white"/>
                </a:solidFill>
                <a:latin typeface="Arial Narrow" panose="020B0606020202030204" pitchFamily="34" charset="0"/>
                <a:cs typeface="+mn-cs"/>
                <a:sym typeface="+mn-lt"/>
              </a:rPr>
              <a:t>Description:</a:t>
            </a:r>
            <a:endParaRPr lang="en-US" sz="1600" b="1" dirty="0">
              <a:solidFill>
                <a:prstClr val="white"/>
              </a:solidFill>
              <a:latin typeface="Arial Narrow" panose="020B0606020202030204" pitchFamily="34" charset="0"/>
              <a:cs typeface="+mn-cs"/>
              <a:sym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feld 34"/>
              <p:cNvSpPr txBox="1"/>
              <p:nvPr/>
            </p:nvSpPr>
            <p:spPr>
              <a:xfrm>
                <a:off x="628674" y="4111374"/>
                <a:ext cx="4874213" cy="2072362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4.3.1.4.4.</a:t>
                </a:r>
              </a:p>
              <a:p>
                <a:pPr marL="0" marR="0" lvl="0" indent="0" algn="just" defTabSz="914400" eaLnBrk="1" fontAlgn="auto" latinLnBrk="0" hangingPunct="1">
                  <a:lnSpc>
                    <a:spcPts val="12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Times New Roman" panose="02020603050405020304" pitchFamily="18" charset="0"/>
                  </a:rPr>
                  <a:t>The following equation shall be used to compute the arithmetic average of the road load where the harmonic average of the alternate </a:t>
                </a:r>
                <a:r>
                  <a:rPr kumimoji="0" lang="en-GB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Times New Roman" panose="02020603050405020304" pitchFamily="18" charset="0"/>
                  </a:rPr>
                  <a:t>coastdown</a:t>
                </a:r>
                <a:r>
                  <a:rPr kumimoji="0" lang="en-GB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Times New Roman" panose="02020603050405020304" pitchFamily="18" charset="0"/>
                  </a:rPr>
                  <a:t> times shall be used:</a:t>
                </a:r>
                <a:endPara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Times New Roman" panose="02020603050405020304" pitchFamily="18" charset="0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ts val="12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de-DE" sz="1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0" lang="en-GB" sz="12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+mn-cs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en-GB" sz="12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+mn-cs"/>
                            </a:rPr>
                            <m:t>j</m:t>
                          </m:r>
                          <m:r>
                            <a:rPr kumimoji="0" lang="en-GB" sz="12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+mn-cs"/>
                            </a:rPr>
                            <m:t> </m:t>
                          </m:r>
                        </m:sub>
                      </m:sSub>
                      <m:r>
                        <a:rPr kumimoji="0" lang="en-GB" sz="12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de-DE" sz="1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12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en-GB" sz="12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+mn-cs"/>
                            </a:rPr>
                            <m:t>3.6</m:t>
                          </m:r>
                        </m:den>
                      </m:f>
                      <m:r>
                        <a:rPr kumimoji="0" lang="en-GB" sz="12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+mn-cs"/>
                        </a:rPr>
                        <m:t> × </m:t>
                      </m:r>
                      <m:d>
                        <m:dPr>
                          <m:ctrlPr>
                            <a:rPr kumimoji="0" lang="de-DE" sz="1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+mn-cs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0" lang="de-DE" sz="12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0" lang="en-GB" sz="12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+mn-cs"/>
                                </a:rPr>
                                <m:t>m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0" lang="en-GB" sz="12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+mn-cs"/>
                                </a:rPr>
                                <m:t>av</m:t>
                              </m:r>
                            </m:sub>
                          </m:sSub>
                          <m:r>
                            <a:rPr kumimoji="0" lang="en-GB" sz="12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+mn-cs"/>
                            </a:rPr>
                            <m:t>+ </m:t>
                          </m:r>
                          <m:sSub>
                            <m:sSubPr>
                              <m:ctrlPr>
                                <a:rPr kumimoji="0" lang="de-DE" sz="12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0" lang="en-GB" sz="12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+mn-cs"/>
                                </a:rPr>
                                <m:t>m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0" lang="en-GB" sz="12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+mn-cs"/>
                                </a:rPr>
                                <m:t>r</m:t>
                              </m:r>
                            </m:sub>
                          </m:sSub>
                        </m:e>
                      </m:d>
                      <m:r>
                        <a:rPr kumimoji="0" lang="en-GB" sz="12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+mn-cs"/>
                        </a:rPr>
                        <m:t> × </m:t>
                      </m:r>
                      <m:f>
                        <m:fPr>
                          <m:ctrlPr>
                            <a:rPr kumimoji="0" lang="de-DE" sz="1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12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+mn-cs"/>
                            </a:rPr>
                            <m:t>2 × ∆</m:t>
                          </m:r>
                          <m:r>
                            <m:rPr>
                              <m:sty m:val="p"/>
                            </m:rPr>
                            <a:rPr kumimoji="0" lang="en-GB" sz="12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+mn-cs"/>
                            </a:rPr>
                            <m:t>v</m:t>
                          </m:r>
                        </m:num>
                        <m:den>
                          <m:sSub>
                            <m:sSubPr>
                              <m:ctrlPr>
                                <a:rPr kumimoji="0" lang="de-DE" sz="12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12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+mn-cs"/>
                                </a:rPr>
                                <m:t>∆</m:t>
                              </m:r>
                              <m:r>
                                <m:rPr>
                                  <m:sty m:val="p"/>
                                </m:rPr>
                                <a:rPr kumimoji="0" lang="en-GB" sz="12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+mn-cs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0" lang="en-GB" sz="12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+mn-cs"/>
                                </a:rPr>
                                <m:t>j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Times New Roman" panose="02020603050405020304" pitchFamily="18" charset="0"/>
                </a:endParaRPr>
              </a:p>
              <a:p>
                <a:pPr marL="0" marR="0" lvl="0" indent="0" defTabSz="914400" eaLnBrk="1" fontAlgn="auto" latinLnBrk="0" hangingPunct="1">
                  <a:lnSpc>
                    <a:spcPts val="12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Times New Roman" panose="02020603050405020304" pitchFamily="18" charset="0"/>
                  </a:rPr>
                  <a:t>[…]</a:t>
                </a:r>
              </a:p>
              <a:p>
                <a:pPr marL="0" marR="0" lvl="0" indent="0" defTabSz="914400" eaLnBrk="1" fontAlgn="auto" latinLnBrk="0" hangingPunct="1">
                  <a:lnSpc>
                    <a:spcPts val="12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Times New Roman" panose="02020603050405020304" pitchFamily="18" charset="0"/>
                </a:endParaRPr>
              </a:p>
              <a:p>
                <a:pPr marL="0" marR="0" lvl="0" indent="0" defTabSz="914400" eaLnBrk="1" fontAlgn="auto" latinLnBrk="0" hangingPunct="1">
                  <a:lnSpc>
                    <a:spcPts val="12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Times New Roman" panose="02020603050405020304" pitchFamily="18" charset="0"/>
                </a:endParaRPr>
              </a:p>
              <a:p>
                <a:pPr marL="0" marR="0" lvl="0" indent="0" defTabSz="914400" eaLnBrk="1" fontAlgn="auto" latinLnBrk="0" hangingPunct="1">
                  <a:lnSpc>
                    <a:spcPts val="12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Times New Roman" panose="02020603050405020304" pitchFamily="18" charset="0"/>
                  </a:rPr>
                  <a:t>4.3.2. </a:t>
                </a:r>
                <a:r>
                  <a:rPr kumimoji="0" lang="en-US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Times New Roman" panose="02020603050405020304" pitchFamily="18" charset="0"/>
                  </a:rPr>
                  <a:t>Coastdown</a:t>
                </a: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Times New Roman" panose="02020603050405020304" pitchFamily="18" charset="0"/>
                  </a:rPr>
                  <a:t> method using on-board anemometry</a:t>
                </a:r>
              </a:p>
              <a:p>
                <a:pPr marL="0" marR="0" lvl="0" indent="0" defTabSz="914400" eaLnBrk="1" fontAlgn="auto" latinLnBrk="0" hangingPunct="1">
                  <a:lnSpc>
                    <a:spcPts val="12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Times New Roman" panose="02020603050405020304" pitchFamily="18" charset="0"/>
                  </a:rPr>
                  <a:t>[…]</a:t>
                </a:r>
                <a:endPara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5" name="Textfeld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74" y="4111374"/>
                <a:ext cx="4874213" cy="2072362"/>
              </a:xfrm>
              <a:prstGeom prst="rect">
                <a:avLst/>
              </a:prstGeom>
              <a:blipFill rotWithShape="0">
                <a:blip r:embed="rId2"/>
                <a:stretch>
                  <a:fillRect r="-125" b="-14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feld 35"/>
          <p:cNvSpPr txBox="1"/>
          <p:nvPr/>
        </p:nvSpPr>
        <p:spPr>
          <a:xfrm>
            <a:off x="6600789" y="4116177"/>
            <a:ext cx="4874213" cy="194925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4.3.1.4.4.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sng" strike="noStrike" kern="0" cap="none" spc="0" normalizeH="0" baseline="0" noProof="0" dirty="0" smtClean="0">
                <a:ln>
                  <a:noFill/>
                </a:ln>
                <a:solidFill>
                  <a:srgbClr val="3F7BFD"/>
                </a:solidFill>
                <a:effectLst/>
                <a:uLnTx/>
                <a:uFillTx/>
              </a:rPr>
              <a:t>4.3.1.4.5. Correction to reference conditions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sng" strike="noStrike" kern="0" cap="none" spc="0" normalizeH="0" baseline="0" noProof="0" dirty="0" smtClean="0">
                <a:ln>
                  <a:noFill/>
                </a:ln>
                <a:solidFill>
                  <a:srgbClr val="3F7BFD"/>
                </a:solidFill>
                <a:effectLst/>
                <a:uLnTx/>
                <a:uFillTx/>
              </a:rPr>
              <a:t>The curve determined in paragraph 4.3.1.4.4. of this annex shall be corrected to reference conditions as specified in paragraph 4.5. of this annex.</a:t>
            </a:r>
          </a:p>
          <a:p>
            <a:pPr marL="0" marR="0" lvl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</a:rPr>
              <a:t>4.3.2.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</a:rPr>
              <a:t>Coastdown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</a:rPr>
              <a:t> method using on-board anemometry</a:t>
            </a:r>
          </a:p>
          <a:p>
            <a:pPr marL="0" marR="0" lvl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</a:rPr>
              <a:t>[…]</a:t>
            </a:r>
            <a:endParaRPr kumimoji="0" lang="de-DE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Times New Roman" panose="02020603050405020304" pitchFamily="18" charset="0"/>
            </a:endParaRPr>
          </a:p>
        </p:txBody>
      </p:sp>
      <p:sp>
        <p:nvSpPr>
          <p:cNvPr id="37" name="Gleichschenkliges Dreieck 36"/>
          <p:cNvSpPr/>
          <p:nvPr/>
        </p:nvSpPr>
        <p:spPr>
          <a:xfrm rot="5400000">
            <a:off x="5634611" y="4983496"/>
            <a:ext cx="933357" cy="266600"/>
          </a:xfrm>
          <a:prstGeom prst="triangle">
            <a:avLst/>
          </a:prstGeom>
          <a:solidFill>
            <a:srgbClr val="000000">
              <a:lumMod val="50000"/>
              <a:lumOff val="50000"/>
            </a:srgbClr>
          </a:solidFill>
          <a:ln w="9525" cap="flat" cmpd="sng" algn="ctr">
            <a:solidFill>
              <a:srgbClr val="CCCCCC"/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 err="1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 Narrow" panose="020B0606020202030204" pitchFamily="34" charset="0"/>
              <a:cs typeface="+mn-cs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477833" y="1663241"/>
            <a:ext cx="11235799" cy="181588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  <a:latin typeface="Arial Narrow" panose="020B0606020202030204" pitchFamily="34" charset="0"/>
                <a:cs typeface="+mn-cs"/>
              </a:rPr>
              <a:t>As coastdowns are performed on uncovered test tracks, environmental conditions (e.g. wind speed, temperature) during the measurement process always influence the results to some degree.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  <a:latin typeface="Arial Narrow" panose="020B0606020202030204" pitchFamily="34" charset="0"/>
                <a:cs typeface="+mn-cs"/>
              </a:rPr>
              <a:t>In order to obtain comparable results and to mitigate the influence of the environmental conditions, a correction of the coastdown results (as described in § 4.5.) to reference conditions is necessary.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600" dirty="0" smtClean="0">
              <a:solidFill>
                <a:srgbClr val="000000"/>
              </a:solidFill>
              <a:latin typeface="Arial Narrow" panose="020B0606020202030204" pitchFamily="34" charset="0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0000"/>
                </a:solidFill>
                <a:latin typeface="Arial Narrow" panose="020B0606020202030204" pitchFamily="34" charset="0"/>
                <a:cs typeface="+mn-cs"/>
              </a:rPr>
              <a:t>To clarify this necessity when using stationary anemometry, a remark to correct the coastdown results to reference conditions acc. to § 4.5.    should be added (comparable to </a:t>
            </a:r>
            <a:r>
              <a:rPr lang="en-US" sz="1600" dirty="0">
                <a:solidFill>
                  <a:srgbClr val="000000"/>
                </a:solidFill>
                <a:latin typeface="Arial Narrow" panose="020B0606020202030204" pitchFamily="34" charset="0"/>
                <a:cs typeface="+mn-cs"/>
              </a:rPr>
              <a:t>§ 4.3.2.6.9</a:t>
            </a:r>
            <a:r>
              <a:rPr lang="en-US" sz="1600" dirty="0" smtClean="0">
                <a:solidFill>
                  <a:srgbClr val="000000"/>
                </a:solidFill>
                <a:latin typeface="Arial Narrow" panose="020B0606020202030204" pitchFamily="34" charset="0"/>
                <a:cs typeface="+mn-cs"/>
              </a:rPr>
              <a:t>. when using on-board anemometry).</a:t>
            </a:r>
          </a:p>
        </p:txBody>
      </p:sp>
    </p:spTree>
    <p:extLst>
      <p:ext uri="{BB962C8B-B14F-4D97-AF65-F5344CB8AC3E}">
        <p14:creationId xmlns:p14="http://schemas.microsoft.com/office/powerpoint/2010/main" val="1627981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0D80AF0-213D-4001-9AFE-FC750EF6D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3) Clarification Reference Extrapolation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481559A-8DA4-4C2E-B791-544887F86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0185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="" xmlns:a16="http://schemas.microsoft.com/office/drawing/2014/main" id="{F2CFDB3F-9945-4A5F-9FB2-0F727C0B2A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WLTP GTR Annex 6</a:t>
            </a:r>
            <a:br>
              <a:rPr lang="en-GB" sz="2800" dirty="0"/>
            </a:br>
            <a:r>
              <a:rPr lang="en-GB" sz="2800" dirty="0"/>
              <a:t>References for CO2 Interpolation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21" name="Inhaltsplatzhalter 2"/>
          <p:cNvSpPr txBox="1">
            <a:spLocks/>
          </p:cNvSpPr>
          <p:nvPr/>
        </p:nvSpPr>
        <p:spPr>
          <a:xfrm>
            <a:off x="488948" y="1628800"/>
            <a:ext cx="11224685" cy="87345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6213" indent="-176213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ct val="0"/>
              </a:spcBef>
            </a:pPr>
            <a:r>
              <a:rPr lang="en-GB" dirty="0" smtClean="0">
                <a:ea typeface="ＭＳ Ｐゴシック" charset="-128"/>
              </a:rPr>
              <a:t>Although it could be clear using always the final values for the defined terms, it could make sense to add a clear reference to avoid misunderstandings</a:t>
            </a:r>
            <a:r>
              <a:rPr lang="en-GB" dirty="0" smtClean="0">
                <a:ea typeface="ＭＳ Ｐゴシック" charset="-128"/>
              </a:rPr>
              <a:t>.</a:t>
            </a:r>
          </a:p>
          <a:p>
            <a:pPr fontAlgn="auto">
              <a:spcBef>
                <a:spcPct val="0"/>
              </a:spcBef>
            </a:pPr>
            <a:r>
              <a:rPr lang="en-GB" dirty="0" smtClean="0">
                <a:ea typeface="ＭＳ Ｐゴシック" charset="-128"/>
              </a:rPr>
              <a:t>Question: Also necessary for Annex 8?</a:t>
            </a:r>
            <a:endParaRPr lang="en-GB" dirty="0">
              <a:ea typeface="ＭＳ Ｐゴシック" charset="-128"/>
            </a:endParaRPr>
          </a:p>
        </p:txBody>
      </p:sp>
      <p:sp>
        <p:nvSpPr>
          <p:cNvPr id="22" name="Inhaltsplatzhalter 2"/>
          <p:cNvSpPr txBox="1">
            <a:spLocks/>
          </p:cNvSpPr>
          <p:nvPr/>
        </p:nvSpPr>
        <p:spPr>
          <a:xfrm>
            <a:off x="477838" y="2921000"/>
            <a:ext cx="5389562" cy="320389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6213" indent="-176213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ct val="0"/>
              </a:spcBef>
              <a:buFont typeface="Symbol" panose="05050102010706020507" pitchFamily="18" charset="2"/>
              <a:buNone/>
            </a:pPr>
            <a:r>
              <a:rPr lang="en-GB" dirty="0">
                <a:solidFill>
                  <a:srgbClr val="000000"/>
                </a:solidFill>
                <a:latin typeface="Arial Narrow" panose="020B0606020202030204" pitchFamily="34" charset="0"/>
                <a:ea typeface="ＭＳ Ｐゴシック" charset="-128"/>
              </a:rPr>
              <a:t>Current text for paragraph </a:t>
            </a:r>
            <a:r>
              <a:rPr lang="en-GB" dirty="0" smtClean="0">
                <a:solidFill>
                  <a:srgbClr val="000000"/>
                </a:solidFill>
                <a:latin typeface="Arial Narrow" panose="020B0606020202030204" pitchFamily="34" charset="0"/>
                <a:ea typeface="ＭＳ Ｐゴシック" charset="-128"/>
              </a:rPr>
              <a:t>2.3.2.3. </a:t>
            </a:r>
            <a:r>
              <a:rPr lang="en-GB" dirty="0">
                <a:solidFill>
                  <a:srgbClr val="000000"/>
                </a:solidFill>
                <a:latin typeface="Arial Narrow" panose="020B0606020202030204" pitchFamily="34" charset="0"/>
                <a:ea typeface="ＭＳ Ｐゴシック" charset="-128"/>
              </a:rPr>
              <a:t>in Annex 6:</a:t>
            </a:r>
          </a:p>
          <a:p>
            <a:pPr marL="0" indent="0" fontAlgn="auto">
              <a:spcBef>
                <a:spcPct val="0"/>
              </a:spcBef>
              <a:buFont typeface="Symbol" panose="05050102010706020507" pitchFamily="18" charset="2"/>
              <a:buNone/>
            </a:pPr>
            <a:endParaRPr lang="en-GB" sz="1400" dirty="0">
              <a:solidFill>
                <a:srgbClr val="000000"/>
              </a:solidFill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  <a:p>
            <a:pPr marL="0" indent="0" fontAlgn="auto">
              <a:spcBef>
                <a:spcPct val="0"/>
              </a:spcBef>
              <a:buFont typeface="Symbol" panose="05050102010706020507" pitchFamily="18" charset="2"/>
              <a:buNone/>
            </a:pPr>
            <a:r>
              <a:rPr sz="14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2.3.2.3.	At the request of the manufacturer and with approval of the responsible authority, the application of the interpolation method on individual vehicle values within a family may be extended if the maximum extrapolation is not more than 3 g/km above the CO2 emission of vehicle H and/or is not more than 3 g/km below the CO2 emission of vehicle L. This extrapolation is valid only within the absolute boundaries of the interpolation range specified in paragraph 2.3.2.2.</a:t>
            </a:r>
          </a:p>
          <a:p>
            <a:pPr marL="0" indent="0" fontAlgn="auto">
              <a:spcBef>
                <a:spcPct val="0"/>
              </a:spcBef>
              <a:buFont typeface="Symbol" panose="05050102010706020507" pitchFamily="18" charset="2"/>
              <a:buNone/>
            </a:pPr>
            <a:r>
              <a:rPr sz="14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For the application of a road load matrix family, extrapolation is not permitted.</a:t>
            </a:r>
          </a:p>
        </p:txBody>
      </p:sp>
      <p:sp>
        <p:nvSpPr>
          <p:cNvPr id="23" name="Pfeil nach rechts 22"/>
          <p:cNvSpPr/>
          <p:nvPr/>
        </p:nvSpPr>
        <p:spPr>
          <a:xfrm>
            <a:off x="5656455" y="2819641"/>
            <a:ext cx="457200" cy="582141"/>
          </a:xfrm>
          <a:prstGeom prst="rightArrow">
            <a:avLst/>
          </a:prstGeom>
          <a:solidFill>
            <a:srgbClr val="8CB0FE"/>
          </a:solidFill>
          <a:ln w="952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err="1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 Narrow" panose="020B0606020202030204" pitchFamily="34" charset="0"/>
              <a:cs typeface="+mn-cs"/>
            </a:endParaRPr>
          </a:p>
        </p:txBody>
      </p:sp>
      <p:sp>
        <p:nvSpPr>
          <p:cNvPr id="24" name="Inhaltsplatzhalter 2"/>
          <p:cNvSpPr txBox="1">
            <a:spLocks/>
          </p:cNvSpPr>
          <p:nvPr/>
        </p:nvSpPr>
        <p:spPr>
          <a:xfrm>
            <a:off x="6324071" y="2920678"/>
            <a:ext cx="5389562" cy="320389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6213" indent="-176213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ct val="0"/>
              </a:spcBef>
              <a:buFont typeface="Symbol" panose="05050102010706020507" pitchFamily="18" charset="2"/>
              <a:buNone/>
            </a:pPr>
            <a:r>
              <a:rPr lang="en-GB" dirty="0">
                <a:solidFill>
                  <a:srgbClr val="3F7BFD"/>
                </a:solidFill>
                <a:latin typeface="Arial Narrow" panose="020B0606020202030204" pitchFamily="34" charset="0"/>
                <a:ea typeface="ＭＳ Ｐゴシック" charset="-128"/>
              </a:rPr>
              <a:t>New text</a:t>
            </a:r>
            <a:r>
              <a:rPr dirty="0">
                <a:solidFill>
                  <a:srgbClr val="3F7BFD"/>
                </a:solidFill>
                <a:latin typeface="Arial Narrow" panose="020B0606020202030204" pitchFamily="34" charset="0"/>
                <a:ea typeface="ＭＳ Ｐゴシック" charset="-128"/>
              </a:rPr>
              <a:t> for paragraph </a:t>
            </a:r>
            <a:r>
              <a:rPr dirty="0" smtClean="0">
                <a:solidFill>
                  <a:srgbClr val="3F7BFD"/>
                </a:solidFill>
                <a:latin typeface="Arial Narrow" panose="020B0606020202030204" pitchFamily="34" charset="0"/>
                <a:ea typeface="ＭＳ Ｐゴシック" charset="-128"/>
              </a:rPr>
              <a:t>2.3.2.3. </a:t>
            </a:r>
            <a:r>
              <a:rPr dirty="0">
                <a:solidFill>
                  <a:srgbClr val="3F7BFD"/>
                </a:solidFill>
                <a:latin typeface="Arial Narrow" panose="020B0606020202030204" pitchFamily="34" charset="0"/>
                <a:ea typeface="ＭＳ Ｐゴシック" charset="-128"/>
              </a:rPr>
              <a:t>in Annex 6:</a:t>
            </a: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 typeface="Symbol" panose="05050102010706020507" pitchFamily="18" charset="2"/>
              <a:buNone/>
            </a:pPr>
            <a:endParaRPr lang="en-GB" sz="1400" dirty="0">
              <a:solidFill>
                <a:srgbClr val="000000"/>
              </a:solidFill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 typeface="Symbol" panose="05050102010706020507" pitchFamily="18" charset="2"/>
              <a:buNone/>
            </a:pPr>
            <a:r>
              <a:rPr sz="14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2.3.2.3.	At the request of the manufacturer and with approval of the responsible authority, the application of the interpolation method on individual vehicle values within a family may be extended if the maximum extrapolation </a:t>
            </a:r>
            <a:r>
              <a:rPr sz="1400" u="sng" dirty="0">
                <a:solidFill>
                  <a:srgbClr val="3F7BFD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of an individual vehicle (Step 10 in Table A7/1 of Annex 7) </a:t>
            </a:r>
            <a:r>
              <a:rPr sz="14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is not more than 3 g/km above the CO2 emission of vehicle H</a:t>
            </a:r>
            <a:r>
              <a:rPr sz="1400" u="sng" dirty="0">
                <a:solidFill>
                  <a:srgbClr val="3F7BFD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 (Step 9 in Table A7/1 of Annex 7)</a:t>
            </a:r>
            <a:r>
              <a:rPr sz="14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 and/or is not more than 3 g/km below the CO2 emission of vehicle L</a:t>
            </a:r>
            <a:r>
              <a:rPr sz="1400" u="sng" dirty="0">
                <a:solidFill>
                  <a:srgbClr val="3F7BFD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 (Step 9 in Table A7/1 of Annex 7)</a:t>
            </a:r>
            <a:r>
              <a:rPr sz="14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. This extrapolation is valid only within the absolute boundaries of the interpolation range specified in paragraph 2.3.2.2.</a:t>
            </a: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 typeface="Symbol" panose="05050102010706020507" pitchFamily="18" charset="2"/>
              <a:buNone/>
            </a:pPr>
            <a:r>
              <a:rPr sz="14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For the application of a road load matrix family, extrapolation is not permitted.</a:t>
            </a:r>
            <a:endParaRPr dirty="0">
              <a:solidFill>
                <a:srgbClr val="3F7BFD"/>
              </a:solidFill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  <a:p>
            <a:pPr marL="0" indent="0" fontAlgn="auto">
              <a:spcBef>
                <a:spcPct val="0"/>
              </a:spcBef>
              <a:buFont typeface="Symbol" panose="05050102010706020507" pitchFamily="18" charset="2"/>
              <a:buNone/>
            </a:pPr>
            <a:endParaRPr dirty="0">
              <a:solidFill>
                <a:srgbClr val="3F7BFD"/>
              </a:solidFill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404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1356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ACEA master slide">
  <a:themeElements>
    <a:clrScheme name="ACEA">
      <a:dk1>
        <a:srgbClr val="000000"/>
      </a:dk1>
      <a:lt1>
        <a:srgbClr val="FFFFFF"/>
      </a:lt1>
      <a:dk2>
        <a:srgbClr val="003478"/>
      </a:dk2>
      <a:lt2>
        <a:srgbClr val="E0E0E0"/>
      </a:lt2>
      <a:accent1>
        <a:srgbClr val="01748E"/>
      </a:accent1>
      <a:accent2>
        <a:srgbClr val="E84242"/>
      </a:accent2>
      <a:accent3>
        <a:srgbClr val="FBBA00"/>
      </a:accent3>
      <a:accent4>
        <a:srgbClr val="884B67"/>
      </a:accent4>
      <a:accent5>
        <a:srgbClr val="12B2AB"/>
      </a:accent5>
      <a:accent6>
        <a:srgbClr val="003478"/>
      </a:accent6>
      <a:hlink>
        <a:srgbClr val="003496"/>
      </a:hlink>
      <a:folHlink>
        <a:srgbClr val="004896"/>
      </a:folHlink>
    </a:clrScheme>
    <a:fontScheme name="Custom 1">
      <a:majorFont>
        <a:latin typeface="Corbel"/>
        <a:ea typeface=""/>
        <a:cs typeface="Times New Roman"/>
      </a:majorFont>
      <a:minorFont>
        <a:latin typeface="Corbe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0" tIns="0" rIns="0" bIns="0"/>
      <a:lstStyle>
        <a:defPPr>
          <a:defRPr dirty="0" smtClean="0"/>
        </a:defPPr>
      </a:lstStyle>
    </a:tx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CEA_Powerpoint_template_16x9_COLOUr" id="{0C617818-1CC5-4FA6-A332-D9610CDBD633}" vid="{758C5CFD-6A66-4254-91DF-0B780A5CCC5B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085BB33E648C4586D743CD36F393EB" ma:contentTypeVersion="6" ma:contentTypeDescription="Create a new document." ma:contentTypeScope="" ma:versionID="70f19650f44a40a5a4e4f867f3229603">
  <xsd:schema xmlns:xsd="http://www.w3.org/2001/XMLSchema" xmlns:xs="http://www.w3.org/2001/XMLSchema" xmlns:p="http://schemas.microsoft.com/office/2006/metadata/properties" xmlns:ns2="99813c91-9b9b-4121-b88f-61a2d9f5fff1" xmlns:ns3="0bfb1347-fb7d-4c0c-9516-c920bf8c44c2" targetNamespace="http://schemas.microsoft.com/office/2006/metadata/properties" ma:root="true" ma:fieldsID="fbb46bd030f51cb7e3228a0d8b1cd791" ns2:_="" ns3:_="">
    <xsd:import namespace="99813c91-9b9b-4121-b88f-61a2d9f5fff1"/>
    <xsd:import namespace="0bfb1347-fb7d-4c0c-9516-c920bf8c44c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813c91-9b9b-4121-b88f-61a2d9f5fff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1347-fb7d-4c0c-9516-c920bf8c44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7CD2417-35AD-497E-992D-4D416C0388AE}">
  <ds:schemaRefs>
    <ds:schemaRef ds:uri="http://schemas.openxmlformats.org/package/2006/metadata/core-properties"/>
    <ds:schemaRef ds:uri="http://purl.org/dc/terms/"/>
    <ds:schemaRef ds:uri="http://purl.org/dc/dcmitype/"/>
    <ds:schemaRef ds:uri="99813c91-9b9b-4121-b88f-61a2d9f5fff1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dcb1fdc8-5e1b-430f-bf6e-c98c57f7b9bf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60E2E0B-843E-477D-BA09-4E010B3079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813c91-9b9b-4121-b88f-61a2d9f5fff1"/>
    <ds:schemaRef ds:uri="0bfb1347-fb7d-4c0c-9516-c920bf8c44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CCFED15-3373-4212-A082-F6668865959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 16by9</Template>
  <TotalTime>0</TotalTime>
  <Words>380</Words>
  <Application>Microsoft Office PowerPoint</Application>
  <PresentationFormat>Breitbild</PresentationFormat>
  <Paragraphs>56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21" baseType="lpstr">
      <vt:lpstr>ＭＳ Ｐゴシック</vt:lpstr>
      <vt:lpstr>Arial</vt:lpstr>
      <vt:lpstr>Arial Narrow</vt:lpstr>
      <vt:lpstr>Arial Nova</vt:lpstr>
      <vt:lpstr>Cambria Math</vt:lpstr>
      <vt:lpstr>Corbel</vt:lpstr>
      <vt:lpstr>Courier New</vt:lpstr>
      <vt:lpstr>Lucida Grande</vt:lpstr>
      <vt:lpstr>Symbol</vt:lpstr>
      <vt:lpstr>Times New Roman</vt:lpstr>
      <vt:lpstr>Verdana</vt:lpstr>
      <vt:lpstr>Wingdings</vt:lpstr>
      <vt:lpstr>ACEA master slide</vt:lpstr>
      <vt:lpstr>WLTP Editorial Proposals</vt:lpstr>
      <vt:lpstr>1) Step Numbers in Additional Column</vt:lpstr>
      <vt:lpstr>PowerPoint-Präsentation</vt:lpstr>
      <vt:lpstr>2) Road load correction</vt:lpstr>
      <vt:lpstr>PowerPoint-Präsentation</vt:lpstr>
      <vt:lpstr>3) Clarification Reference Extrapolation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Madiha CHOKRAOUI</dc:creator>
  <cp:lastModifiedBy>Lueginger Christoph, EG-83</cp:lastModifiedBy>
  <cp:revision>8</cp:revision>
  <dcterms:created xsi:type="dcterms:W3CDTF">2019-07-08T07:01:06Z</dcterms:created>
  <dcterms:modified xsi:type="dcterms:W3CDTF">2019-09-09T16:18:10Z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0x01010041085BB33E648C4586D743CD36F393EB</vt:lpwstr>
  </property>
</Properties>
</file>