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3" r:id="rId3"/>
    <p:sldId id="269" r:id="rId4"/>
    <p:sldId id="270" r:id="rId5"/>
    <p:sldId id="272" r:id="rId6"/>
    <p:sldId id="271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33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3" autoAdjust="0"/>
    <p:restoredTop sz="94660"/>
  </p:normalViewPr>
  <p:slideViewPr>
    <p:cSldViewPr>
      <p:cViewPr varScale="1">
        <p:scale>
          <a:sx n="109" d="100"/>
          <a:sy n="109" d="100"/>
        </p:scale>
        <p:origin x="171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D3981-C7EE-47E6-A96D-D68ECB5DAD75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974FA-788E-4591-B54A-06F02A061FD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96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974FA-788E-4591-B54A-06F02A061FD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54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974FA-788E-4591-B54A-06F02A061FD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27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426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0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5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3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94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61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00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55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70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5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462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018B8-E28C-4325-87F1-73F950BE91F9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287B8-C5A4-4987-9D40-0CFC103F912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8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Auxiliaries Sub-Group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for</a:t>
            </a:r>
          </a:p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Low Temperature Task Force @UN</a:t>
            </a:r>
          </a:p>
          <a:p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25sept2019-C.Petitjean (Clepa)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20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36467" y="2157505"/>
            <a:ext cx="8972038" cy="13435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Activity 1 for Assessment Matrix</a:t>
            </a:r>
            <a:r>
              <a:rPr lang="en-US" sz="2400" b="1" dirty="0" smtClean="0"/>
              <a:t>: </a:t>
            </a:r>
          </a:p>
          <a:p>
            <a:pPr algn="l"/>
            <a:r>
              <a:rPr lang="en-US" sz="2200" dirty="0" smtClean="0">
                <a:sym typeface="Wingdings" panose="05000000000000000000" pitchFamily="2" charset="2"/>
              </a:rPr>
              <a:t>        </a:t>
            </a:r>
          </a:p>
          <a:p>
            <a:pPr algn="l"/>
            <a:r>
              <a:rPr lang="en-US" sz="2200" dirty="0" smtClean="0">
                <a:sym typeface="Wingdings" panose="05000000000000000000" pitchFamily="2" charset="2"/>
              </a:rPr>
              <a:t> </a:t>
            </a:r>
            <a:r>
              <a:rPr lang="en-US" sz="2400" dirty="0" smtClean="0"/>
              <a:t>to Identify &amp; justify the list of Auxiliaries to be included in new GTR annex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44016"/>
            <a:ext cx="91440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/>
              <a:t>   Auxiliaries Sub-Group for Low Temperature UN Task Force </a:t>
            </a:r>
            <a:endParaRPr lang="en-US" sz="28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7487816" y="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Reminder slide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0" y="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Reminder slide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38223" y="981559"/>
            <a:ext cx="87399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sym typeface="Wingdings" pitchFamily="2" charset="2"/>
              </a:rPr>
              <a:t>2 main activities managed under this </a:t>
            </a:r>
            <a:r>
              <a:rPr lang="en-US" sz="2400" b="1" dirty="0" err="1" smtClean="0">
                <a:solidFill>
                  <a:srgbClr val="0000FF"/>
                </a:solidFill>
                <a:sym typeface="Wingdings" pitchFamily="2" charset="2"/>
              </a:rPr>
              <a:t>Auxil</a:t>
            </a:r>
            <a:r>
              <a:rPr lang="en-US" sz="2400" b="1" dirty="0" smtClean="0">
                <a:solidFill>
                  <a:srgbClr val="0000FF"/>
                </a:solidFill>
                <a:sym typeface="Wingdings" pitchFamily="2" charset="2"/>
              </a:rPr>
              <a:t> sub-group </a:t>
            </a:r>
          </a:p>
          <a:p>
            <a:r>
              <a:rPr lang="en-US" sz="2000" dirty="0" smtClean="0">
                <a:solidFill>
                  <a:srgbClr val="0000FF"/>
                </a:solidFill>
                <a:sym typeface="Wingdings" pitchFamily="2" charset="2"/>
              </a:rPr>
              <a:t>as proposed and agree @ LT TF meeting by 15Sept2017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36466" y="3957705"/>
            <a:ext cx="8972037" cy="13435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rgbClr val="0000CC"/>
                </a:solidFill>
              </a:rPr>
              <a:t>Activity </a:t>
            </a:r>
            <a:r>
              <a:rPr lang="en-US" sz="2400" b="1" dirty="0">
                <a:solidFill>
                  <a:srgbClr val="0000CC"/>
                </a:solidFill>
              </a:rPr>
              <a:t>2</a:t>
            </a:r>
            <a:r>
              <a:rPr lang="en-US" sz="2400" b="1" dirty="0" smtClean="0">
                <a:solidFill>
                  <a:srgbClr val="0000CC"/>
                </a:solidFill>
              </a:rPr>
              <a:t> for Technical Grid</a:t>
            </a:r>
            <a:r>
              <a:rPr lang="en-US" sz="2400" b="1" dirty="0" smtClean="0"/>
              <a:t>: </a:t>
            </a:r>
          </a:p>
          <a:p>
            <a:pPr algn="l"/>
            <a:r>
              <a:rPr lang="en-US" sz="2200" dirty="0" smtClean="0">
                <a:sym typeface="Wingdings" panose="05000000000000000000" pitchFamily="2" charset="2"/>
              </a:rPr>
              <a:t>        </a:t>
            </a:r>
          </a:p>
          <a:p>
            <a:pPr algn="l"/>
            <a:r>
              <a:rPr lang="en-US" sz="2200" dirty="0" smtClean="0">
                <a:sym typeface="Wingdings" panose="05000000000000000000" pitchFamily="2" charset="2"/>
              </a:rPr>
              <a:t> </a:t>
            </a:r>
            <a:r>
              <a:rPr lang="en-US" sz="2400" dirty="0" smtClean="0">
                <a:sym typeface="Wingdings" panose="05000000000000000000" pitchFamily="2" charset="2"/>
              </a:rPr>
              <a:t>To draft how selected Auxiliaries (Activity 1) will be handle in new GTR annex</a:t>
            </a:r>
            <a:endParaRPr lang="en-US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136466" y="5877272"/>
            <a:ext cx="8964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kern="0" dirty="0" smtClean="0">
                <a:solidFill>
                  <a:srgbClr val="0000FF"/>
                </a:solidFill>
                <a:sym typeface="Wingdings" pitchFamily="2" charset="2"/>
              </a:rPr>
              <a:t>Reminder: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 pitchFamily="2" charset="2"/>
              </a:rPr>
              <a:t>Some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 pitchFamily="2" charset="2"/>
              </a:rPr>
              <a:t> considerations for the new Test Procedure including Auxiliaries at Low Temperature.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sym typeface="Wingdings" pitchFamily="2" charset="2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13284" y="6146140"/>
            <a:ext cx="6297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kern="0" dirty="0" smtClean="0">
                <a:solidFill>
                  <a:sysClr val="windowText" lastClr="000000"/>
                </a:solidFill>
              </a:rPr>
              <a:t>-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Keep tests at the level of the vehicle (such as US approach).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kern="0" dirty="0" smtClean="0">
                <a:solidFill>
                  <a:sysClr val="windowText" lastClr="000000"/>
                </a:solidFill>
              </a:rPr>
              <a:t> A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void test complexity (easy to repeat and reproduce).</a:t>
            </a:r>
          </a:p>
        </p:txBody>
      </p:sp>
    </p:spTree>
    <p:extLst>
      <p:ext uri="{BB962C8B-B14F-4D97-AF65-F5344CB8AC3E}">
        <p14:creationId xmlns:p14="http://schemas.microsoft.com/office/powerpoint/2010/main" val="403942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44624"/>
            <a:ext cx="91440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/>
              <a:t>   Auxiliaries Sub-Group for Low Temperature UN Task Force </a:t>
            </a:r>
            <a:endParaRPr lang="en-US" sz="28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9901" y="755412"/>
            <a:ext cx="8617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 An Auxiliary Devices sub-Group has been formed @ UN Geneva meeting end may 2019</a:t>
            </a:r>
            <a:endParaRPr lang="en-US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334" y="2780928"/>
            <a:ext cx="6456026" cy="381642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50" y="1427850"/>
            <a:ext cx="7744274" cy="12810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487816" y="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Reminder slide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Reminder slide</a:t>
            </a:r>
            <a:endParaRPr lang="en-U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7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0" y="576064"/>
            <a:ext cx="8820472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 smtClean="0">
                <a:solidFill>
                  <a:srgbClr val="0000CC"/>
                </a:solidFill>
              </a:rPr>
              <a:t>Activity 1 closing</a:t>
            </a:r>
            <a:r>
              <a:rPr lang="en-US" sz="2000" b="1" dirty="0" smtClean="0"/>
              <a:t>: Identify &amp; justify the Auxiliaries to be considered for drafting</a:t>
            </a:r>
            <a:endParaRPr lang="en-US" sz="20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/>
              <a:t>   Auxiliaries Sub-Group for Low Temperature UN Task Force </a:t>
            </a:r>
            <a:endParaRPr lang="en-US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220072" y="1899707"/>
            <a:ext cx="36004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FF"/>
                </a:solidFill>
                <a:sym typeface="Wingdings" panose="05000000000000000000" pitchFamily="2" charset="2"/>
              </a:rPr>
              <a:t>Conclusion: </a:t>
            </a:r>
            <a:r>
              <a:rPr lang="en-US" sz="1600" dirty="0" smtClean="0">
                <a:solidFill>
                  <a:srgbClr val="0000CC"/>
                </a:solidFill>
                <a:sym typeface="Wingdings" panose="05000000000000000000" pitchFamily="2" charset="2"/>
              </a:rPr>
              <a:t>Activity 2 to do only for </a:t>
            </a:r>
          </a:p>
          <a:p>
            <a:endParaRPr lang="en-US" sz="1600" dirty="0" smtClean="0">
              <a:solidFill>
                <a:srgbClr val="3333FF"/>
              </a:solidFill>
              <a:sym typeface="Wingdings" panose="05000000000000000000" pitchFamily="2" charset="2"/>
            </a:endParaRPr>
          </a:p>
          <a:p>
            <a:r>
              <a:rPr lang="en-US" sz="1600" b="1" dirty="0" smtClean="0">
                <a:solidFill>
                  <a:srgbClr val="0000CC"/>
                </a:solidFill>
                <a:sym typeface="Wingdings" panose="05000000000000000000" pitchFamily="2" charset="2"/>
              </a:rPr>
              <a:t>Auxiliaries n°1 &amp; 2 </a:t>
            </a:r>
            <a:r>
              <a:rPr lang="en-US" sz="1600" dirty="0" smtClean="0">
                <a:sym typeface="Wingdings" panose="05000000000000000000" pitchFamily="2" charset="2"/>
              </a:rPr>
              <a:t>to identify drafting elements to be included in new annex</a:t>
            </a:r>
          </a:p>
          <a:p>
            <a:endParaRPr lang="en-US" sz="1600" dirty="0">
              <a:solidFill>
                <a:srgbClr val="3333FF"/>
              </a:solidFill>
              <a:sym typeface="Wingdings" panose="05000000000000000000" pitchFamily="2" charset="2"/>
            </a:endParaRPr>
          </a:p>
          <a:p>
            <a:r>
              <a:rPr lang="en-US" sz="1600" b="1" dirty="0" smtClean="0">
                <a:solidFill>
                  <a:srgbClr val="0000CC"/>
                </a:solidFill>
                <a:sym typeface="Wingdings" panose="05000000000000000000" pitchFamily="2" charset="2"/>
              </a:rPr>
              <a:t>Auxiliaries n°3, 4 &amp; 9 </a:t>
            </a:r>
            <a:r>
              <a:rPr lang="en-US" sz="1600" dirty="0" smtClean="0">
                <a:sym typeface="Wingdings" panose="05000000000000000000" pitchFamily="2" charset="2"/>
              </a:rPr>
              <a:t>to identify drafting elements and confirm that there is no contradiction with existing safety Regulations and that a simple test procedure can be found. </a:t>
            </a:r>
          </a:p>
          <a:p>
            <a:r>
              <a:rPr lang="en-US" sz="1400" dirty="0" smtClean="0">
                <a:sym typeface="Wingdings" panose="05000000000000000000" pitchFamily="2" charset="2"/>
              </a:rPr>
              <a:t> key points of discussion are about the need to consider a worst case for one of the vehicle in the family together with the intended use of the test results.</a:t>
            </a:r>
          </a:p>
          <a:p>
            <a:endParaRPr lang="en-US" sz="1600" dirty="0" smtClean="0">
              <a:solidFill>
                <a:srgbClr val="3333FF"/>
              </a:solidFill>
              <a:sym typeface="Wingdings" panose="05000000000000000000" pitchFamily="2" charset="2"/>
            </a:endParaRPr>
          </a:p>
          <a:p>
            <a:endParaRPr lang="en-US" sz="1600" dirty="0">
              <a:solidFill>
                <a:srgbClr val="3333FF"/>
              </a:solidFill>
              <a:sym typeface="Wingdings" panose="05000000000000000000" pitchFamily="2" charset="2"/>
            </a:endParaRPr>
          </a:p>
          <a:p>
            <a:r>
              <a:rPr lang="en-US" sz="1600" dirty="0" smtClean="0">
                <a:sym typeface="Wingdings" panose="05000000000000000000" pitchFamily="2" charset="2"/>
              </a:rPr>
              <a:t>So that Auxiliaries n°5,6,7,8,10 will not be considered for Activity 2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9512" y="1124744"/>
            <a:ext cx="8944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33FF"/>
                </a:solidFill>
                <a:sym typeface="Wingdings" panose="05000000000000000000" pitchFamily="2" charset="2"/>
              </a:rPr>
              <a:t>Comments were received from EMPA, OICA, Japan &amp; EU Commission along the summer 2019. Comments were discussed in a </a:t>
            </a:r>
            <a:r>
              <a:rPr lang="en-US" sz="1600" dirty="0" err="1" smtClean="0">
                <a:solidFill>
                  <a:srgbClr val="3333FF"/>
                </a:solidFill>
                <a:sym typeface="Wingdings" panose="05000000000000000000" pitchFamily="2" charset="2"/>
              </a:rPr>
              <a:t>webex</a:t>
            </a:r>
            <a:r>
              <a:rPr lang="en-US" sz="1600" dirty="0" smtClean="0">
                <a:solidFill>
                  <a:srgbClr val="3333FF"/>
                </a:solidFill>
                <a:sym typeface="Wingdings" panose="05000000000000000000" pitchFamily="2" charset="2"/>
              </a:rPr>
              <a:t> meeting by 20sept2019 to get the following conclusions (in below table)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700808"/>
            <a:ext cx="4752528" cy="491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78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44624"/>
            <a:ext cx="91440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/>
              <a:t>   Auxiliaries Sub-Group for Low Temperature UN Task Force </a:t>
            </a:r>
            <a:endParaRPr lang="en-US" sz="28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2536" y="620688"/>
            <a:ext cx="91440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 smtClean="0">
                <a:solidFill>
                  <a:srgbClr val="0000CC"/>
                </a:solidFill>
              </a:rPr>
              <a:t>Activity 2</a:t>
            </a:r>
            <a:r>
              <a:rPr lang="en-US" sz="2000" b="1" dirty="0" smtClean="0"/>
              <a:t>: Technical Grid for each of the selected Auxiliary @ Activity 1</a:t>
            </a:r>
            <a:endParaRPr lang="en-US" sz="2000" b="1" dirty="0"/>
          </a:p>
        </p:txBody>
      </p:sp>
      <p:sp>
        <p:nvSpPr>
          <p:cNvPr id="8" name="TextBox 1"/>
          <p:cNvSpPr txBox="1"/>
          <p:nvPr/>
        </p:nvSpPr>
        <p:spPr>
          <a:xfrm>
            <a:off x="252536" y="1177007"/>
            <a:ext cx="6912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1400" dirty="0" smtClean="0">
                <a:solidFill>
                  <a:srgbClr val="3333FF"/>
                </a:solidFill>
                <a:sym typeface="Wingdings" pitchFamily="2" charset="2"/>
              </a:rPr>
              <a:t>Example below for the template to apply to each specific auxiliary</a:t>
            </a:r>
            <a:endParaRPr lang="en-US" sz="1400" dirty="0" smtClean="0">
              <a:solidFill>
                <a:srgbClr val="3333FF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073" y="1484784"/>
            <a:ext cx="7035279" cy="3034067"/>
          </a:xfrm>
          <a:prstGeom prst="rect">
            <a:avLst/>
          </a:prstGeom>
        </p:spPr>
      </p:pic>
      <p:sp>
        <p:nvSpPr>
          <p:cNvPr id="10" name="TextBox 1"/>
          <p:cNvSpPr txBox="1"/>
          <p:nvPr/>
        </p:nvSpPr>
        <p:spPr>
          <a:xfrm>
            <a:off x="252536" y="4653136"/>
            <a:ext cx="8567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Next action for drafting</a:t>
            </a:r>
            <a:r>
              <a:rPr lang="en-US" sz="1400" dirty="0" smtClean="0">
                <a:sym typeface="Wingdings" pitchFamily="2" charset="2"/>
              </a:rPr>
              <a:t>: All </a:t>
            </a:r>
            <a:r>
              <a:rPr lang="en-US" sz="1400" b="1" dirty="0" smtClean="0">
                <a:solidFill>
                  <a:srgbClr val="3333FF"/>
                </a:solidFill>
                <a:sym typeface="Wingdings" pitchFamily="2" charset="2"/>
              </a:rPr>
              <a:t>?? </a:t>
            </a:r>
            <a:r>
              <a:rPr lang="en-US" sz="1400" dirty="0" smtClean="0">
                <a:solidFill>
                  <a:srgbClr val="3333FF"/>
                </a:solidFill>
                <a:sym typeface="Wingdings" pitchFamily="2" charset="2"/>
              </a:rPr>
              <a:t>(means each combined phase &amp; </a:t>
            </a:r>
            <a:r>
              <a:rPr lang="en-US" sz="1400" dirty="0" err="1" smtClean="0">
                <a:solidFill>
                  <a:srgbClr val="3333FF"/>
                </a:solidFill>
                <a:sym typeface="Wingdings" pitchFamily="2" charset="2"/>
              </a:rPr>
              <a:t>pwt</a:t>
            </a:r>
            <a:r>
              <a:rPr lang="en-US" sz="1400" dirty="0" smtClean="0">
                <a:solidFill>
                  <a:srgbClr val="3333FF"/>
                </a:solidFill>
                <a:sym typeface="Wingdings" pitchFamily="2" charset="2"/>
              </a:rPr>
              <a:t> type for a given auxiliary) </a:t>
            </a:r>
            <a:r>
              <a:rPr lang="en-US" sz="1400" dirty="0" smtClean="0">
                <a:sym typeface="Wingdings" pitchFamily="2" charset="2"/>
              </a:rPr>
              <a:t>must be drafted with Technical elements answering to the following questions: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sym typeface="Wingdings" pitchFamily="2" charset="2"/>
              </a:rPr>
              <a:t>Is the auxiliary </a:t>
            </a:r>
            <a:r>
              <a:rPr lang="en-US" sz="1400" b="1" dirty="0" smtClean="0">
                <a:sym typeface="Wingdings" pitchFamily="2" charset="2"/>
              </a:rPr>
              <a:t>activated</a:t>
            </a:r>
            <a:r>
              <a:rPr lang="en-US" sz="1400" dirty="0" smtClean="0">
                <a:sym typeface="Wingdings" pitchFamily="2" charset="2"/>
              </a:rPr>
              <a:t> or not ?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sym typeface="Wingdings" pitchFamily="2" charset="2"/>
              </a:rPr>
              <a:t>If </a:t>
            </a:r>
            <a:r>
              <a:rPr lang="en-US" sz="1400" b="1" dirty="0" smtClean="0">
                <a:sym typeface="Wingdings" pitchFamily="2" charset="2"/>
              </a:rPr>
              <a:t>YES</a:t>
            </a:r>
            <a:r>
              <a:rPr lang="en-US" sz="1400" dirty="0" smtClean="0">
                <a:sym typeface="Wingdings" pitchFamily="2" charset="2"/>
              </a:rPr>
              <a:t>:</a:t>
            </a:r>
          </a:p>
          <a:p>
            <a:pPr marL="1200150" lvl="2" indent="-285750">
              <a:buFontTx/>
              <a:buChar char="-"/>
            </a:pPr>
            <a:r>
              <a:rPr lang="en-US" sz="1400" dirty="0" smtClean="0">
                <a:sym typeface="Wingdings" pitchFamily="2" charset="2"/>
              </a:rPr>
              <a:t>How to activate it ? (what actions manual / automatic controlled ?)</a:t>
            </a:r>
          </a:p>
          <a:p>
            <a:pPr marL="1200150" lvl="2" indent="-285750">
              <a:buFontTx/>
              <a:buChar char="-"/>
            </a:pPr>
            <a:r>
              <a:rPr lang="en-US" sz="1400" dirty="0" smtClean="0">
                <a:sym typeface="Wingdings" pitchFamily="2" charset="2"/>
              </a:rPr>
              <a:t>When along the specific phase ??</a:t>
            </a:r>
          </a:p>
          <a:p>
            <a:pPr marL="1200150" lvl="2" indent="-285750">
              <a:buFontTx/>
              <a:buChar char="-"/>
            </a:pPr>
            <a:r>
              <a:rPr lang="en-US" sz="1400" dirty="0" smtClean="0">
                <a:sym typeface="Wingdings" pitchFamily="2" charset="2"/>
              </a:rPr>
              <a:t>What target if requested ??</a:t>
            </a:r>
          </a:p>
          <a:p>
            <a:pPr marL="1200150" lvl="2" indent="-285750">
              <a:buFontTx/>
              <a:buChar char="-"/>
            </a:pPr>
            <a:r>
              <a:rPr lang="en-US" sz="1400" dirty="0" smtClean="0">
                <a:sym typeface="Wingdings" pitchFamily="2" charset="2"/>
              </a:rPr>
              <a:t>… any other element if needed</a:t>
            </a:r>
          </a:p>
          <a:p>
            <a:endParaRPr lang="en-US" sz="1400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7487816" y="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Reminder slide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Reminder slide</a:t>
            </a:r>
            <a:endParaRPr lang="en-U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58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/>
              <a:t>   Auxiliaries Sub-Group for Low Temperature UN Task Force </a:t>
            </a:r>
            <a:endParaRPr lang="en-US" sz="28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99458" y="1627053"/>
            <a:ext cx="869302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3333FF"/>
                </a:solidFill>
                <a:sym typeface="Wingdings" panose="05000000000000000000" pitchFamily="2" charset="2"/>
              </a:rPr>
              <a:t>Activity 2 to speed-up: </a:t>
            </a:r>
          </a:p>
          <a:p>
            <a:endParaRPr lang="en-US" dirty="0" smtClean="0">
              <a:solidFill>
                <a:srgbClr val="3333FF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rgbClr val="3333FF"/>
              </a:solidFill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3333FF"/>
                </a:solidFill>
                <a:sym typeface="Wingdings" panose="05000000000000000000" pitchFamily="2" charset="2"/>
              </a:rPr>
              <a:t>Q4/2019: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- make sure to have Activity 2 being fully performed for Auxiliaries n°1 &amp; 2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- identify potential clarifications needed for Auxiliaries n°3, 4 &amp; 9</a:t>
            </a:r>
          </a:p>
          <a:p>
            <a:endParaRPr lang="en-US" dirty="0" smtClean="0">
              <a:solidFill>
                <a:srgbClr val="3333FF"/>
              </a:solidFill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3333FF"/>
                </a:solidFill>
                <a:sym typeface="Wingdings" panose="05000000000000000000" pitchFamily="2" charset="2"/>
              </a:rPr>
              <a:t>Q1/2020: </a:t>
            </a:r>
            <a:endParaRPr lang="en-US" b="1" dirty="0">
              <a:solidFill>
                <a:srgbClr val="3333FF"/>
              </a:solidFill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- finalize Activity 2 for all confirmed Auxiliaries for inclusion in new Annex</a:t>
            </a:r>
          </a:p>
          <a:p>
            <a:endParaRPr lang="en-US" dirty="0">
              <a:solidFill>
                <a:srgbClr val="3333FF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rgbClr val="3333FF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2108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485</Words>
  <Application>Microsoft Office PowerPoint</Application>
  <PresentationFormat>Affichage à l'écran (4:3)</PresentationFormat>
  <Paragraphs>59</Paragraphs>
  <Slides>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Auxiliaries Sub-Group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 structure</dc:title>
  <dc:creator>user;d.vartholomaios@denso.be</dc:creator>
  <cp:lastModifiedBy>PETITJEAN_Christophe</cp:lastModifiedBy>
  <cp:revision>166</cp:revision>
  <cp:lastPrinted>2019-05-15T09:23:51Z</cp:lastPrinted>
  <dcterms:created xsi:type="dcterms:W3CDTF">2018-04-23T08:14:14Z</dcterms:created>
  <dcterms:modified xsi:type="dcterms:W3CDTF">2019-09-24T08:11:37Z</dcterms:modified>
</cp:coreProperties>
</file>