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7"/>
  </p:notesMasterIdLst>
  <p:handoutMasterIdLst>
    <p:handoutMasterId r:id="rId8"/>
  </p:handoutMasterIdLst>
  <p:sldIdLst>
    <p:sldId id="329" r:id="rId2"/>
    <p:sldId id="380" r:id="rId3"/>
    <p:sldId id="381" r:id="rId4"/>
    <p:sldId id="366" r:id="rId5"/>
    <p:sldId id="382" r:id="rId6"/>
  </p:sldIdLst>
  <p:sldSz cx="9906000" cy="6858000" type="A4"/>
  <p:notesSz cx="7099300" cy="10234613"/>
  <p:custDataLst>
    <p:tags r:id="rId9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2">
          <p15:clr>
            <a:srgbClr val="A4A3A4"/>
          </p15:clr>
        </p15:guide>
        <p15:guide id="2" orient="horz" pos="3958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6E5BC"/>
    <a:srgbClr val="C6DFE7"/>
    <a:srgbClr val="948A54"/>
    <a:srgbClr val="996600"/>
    <a:srgbClr val="FF9933"/>
    <a:srgbClr val="95A844"/>
    <a:srgbClr val="C2CCA6"/>
    <a:srgbClr val="D8AA00"/>
    <a:srgbClr val="A21E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91" autoAdjust="0"/>
    <p:restoredTop sz="93424" autoAdjust="0"/>
  </p:normalViewPr>
  <p:slideViewPr>
    <p:cSldViewPr snapToGrid="0">
      <p:cViewPr varScale="1">
        <p:scale>
          <a:sx n="70" d="100"/>
          <a:sy n="70" d="100"/>
        </p:scale>
        <p:origin x="1374" y="54"/>
      </p:cViewPr>
      <p:guideLst>
        <p:guide orient="horz" pos="542"/>
        <p:guide orient="horz" pos="3958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-3762" y="-114"/>
      </p:cViewPr>
      <p:guideLst>
        <p:guide orient="horz" pos="3222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85" y="1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721584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85" y="9721584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fld id="{28456687-1CA8-4635-8ECA-5E3C764074A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474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85" y="1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5469" y="4860794"/>
            <a:ext cx="5208365" cy="46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584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85" y="9721584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fld id="{497E8958-DB4C-44D5-AADB-26160408161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866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3" y="1697039"/>
            <a:ext cx="9905999" cy="0"/>
          </a:xfrm>
          <a:prstGeom prst="line">
            <a:avLst/>
          </a:prstGeom>
          <a:noFill/>
          <a:ln w="9525">
            <a:solidFill>
              <a:srgbClr val="A8ADB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95" tIns="45698" rIns="91395" bIns="45698" anchor="ctr"/>
          <a:lstStyle/>
          <a:p>
            <a:pPr algn="l">
              <a:spcBef>
                <a:spcPct val="0"/>
              </a:spcBef>
            </a:pPr>
            <a:endParaRPr lang="de-DE" sz="800" b="1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396001" y="4430831"/>
            <a:ext cx="9088437" cy="551314"/>
          </a:xfrm>
        </p:spPr>
        <p:txBody>
          <a:bodyPr/>
          <a:lstStyle>
            <a:lvl1pPr>
              <a:lnSpc>
                <a:spcPts val="3988"/>
              </a:lnSpc>
              <a:defRPr sz="2800">
                <a:latin typeface="VWAG TheSans" panose="020B0502050302020203" pitchFamily="34" charset="0"/>
              </a:defRPr>
            </a:lvl1pPr>
          </a:lstStyle>
          <a:p>
            <a:pPr lvl="0"/>
            <a:r>
              <a:rPr lang="de-DE" noProof="0" dirty="0" smtClean="0"/>
              <a:t>Mastertitelformat bearbeiten</a:t>
            </a: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96001" y="4989540"/>
            <a:ext cx="9088437" cy="82391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tx1">
                    <a:lumMod val="65000"/>
                    <a:lumOff val="35000"/>
                  </a:schemeClr>
                </a:solidFill>
                <a:latin typeface="VWAG TheSans" panose="020B0502050302020203" pitchFamily="34" charset="0"/>
              </a:defRPr>
            </a:lvl1pPr>
          </a:lstStyle>
          <a:p>
            <a:pPr lvl="0"/>
            <a:endParaRPr lang="de-DE" noProof="0" dirty="0" smtClean="0"/>
          </a:p>
          <a:p>
            <a:pPr lvl="0"/>
            <a:r>
              <a:rPr lang="de-DE" noProof="0" dirty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5037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 Bilder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415926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Rechteck 35"/>
          <p:cNvSpPr/>
          <p:nvPr userDrawn="1"/>
        </p:nvSpPr>
        <p:spPr bwMode="auto">
          <a:xfrm>
            <a:off x="2287904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7" name="Rechteck 36"/>
          <p:cNvSpPr/>
          <p:nvPr userDrawn="1"/>
        </p:nvSpPr>
        <p:spPr bwMode="auto">
          <a:xfrm>
            <a:off x="4160778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Rechteck 37"/>
          <p:cNvSpPr/>
          <p:nvPr userDrawn="1"/>
        </p:nvSpPr>
        <p:spPr bwMode="auto">
          <a:xfrm>
            <a:off x="6032756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9" name="Rechteck 38"/>
          <p:cNvSpPr/>
          <p:nvPr userDrawn="1"/>
        </p:nvSpPr>
        <p:spPr bwMode="auto">
          <a:xfrm>
            <a:off x="7888287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7"/>
            <a:ext cx="9104312" cy="413744"/>
          </a:xfrm>
        </p:spPr>
        <p:txBody>
          <a:bodyPr/>
          <a:lstStyle>
            <a:lvl1pPr>
              <a:defRPr sz="2400">
                <a:latin typeface="VWAG TheSans" panose="020B0502050302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  <a:latin typeface="VWAG TheSans" panose="020B0502050302020203" pitchFamily="34" charset="0"/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23" name="Bildplatzhalter 22"/>
          <p:cNvSpPr>
            <a:spLocks noGrp="1"/>
          </p:cNvSpPr>
          <p:nvPr>
            <p:ph type="pic" sz="quarter" idx="28"/>
          </p:nvPr>
        </p:nvSpPr>
        <p:spPr>
          <a:xfrm>
            <a:off x="415926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4" name="Bildplatzhalter 22"/>
          <p:cNvSpPr>
            <a:spLocks noGrp="1"/>
          </p:cNvSpPr>
          <p:nvPr>
            <p:ph type="pic" sz="quarter" idx="29"/>
          </p:nvPr>
        </p:nvSpPr>
        <p:spPr>
          <a:xfrm>
            <a:off x="415926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5" name="Bildplatzhalter 22"/>
          <p:cNvSpPr>
            <a:spLocks noGrp="1"/>
          </p:cNvSpPr>
          <p:nvPr>
            <p:ph type="pic" sz="quarter" idx="30"/>
          </p:nvPr>
        </p:nvSpPr>
        <p:spPr>
          <a:xfrm>
            <a:off x="2287904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6" name="Bildplatzhalter 22"/>
          <p:cNvSpPr>
            <a:spLocks noGrp="1"/>
          </p:cNvSpPr>
          <p:nvPr>
            <p:ph type="pic" sz="quarter" idx="31"/>
          </p:nvPr>
        </p:nvSpPr>
        <p:spPr>
          <a:xfrm>
            <a:off x="2287904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7" name="Bildplatzhalter 22"/>
          <p:cNvSpPr>
            <a:spLocks noGrp="1"/>
          </p:cNvSpPr>
          <p:nvPr>
            <p:ph type="pic" sz="quarter" idx="32"/>
          </p:nvPr>
        </p:nvSpPr>
        <p:spPr>
          <a:xfrm>
            <a:off x="4160329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8" name="Bildplatzhalter 22"/>
          <p:cNvSpPr>
            <a:spLocks noGrp="1"/>
          </p:cNvSpPr>
          <p:nvPr>
            <p:ph type="pic" sz="quarter" idx="33"/>
          </p:nvPr>
        </p:nvSpPr>
        <p:spPr>
          <a:xfrm>
            <a:off x="4160329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9" name="Bildplatzhalter 22"/>
          <p:cNvSpPr>
            <a:spLocks noGrp="1"/>
          </p:cNvSpPr>
          <p:nvPr>
            <p:ph type="pic" sz="quarter" idx="34"/>
          </p:nvPr>
        </p:nvSpPr>
        <p:spPr>
          <a:xfrm>
            <a:off x="6032756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30" name="Bildplatzhalter 22"/>
          <p:cNvSpPr>
            <a:spLocks noGrp="1"/>
          </p:cNvSpPr>
          <p:nvPr>
            <p:ph type="pic" sz="quarter" idx="35"/>
          </p:nvPr>
        </p:nvSpPr>
        <p:spPr>
          <a:xfrm>
            <a:off x="6032756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31" name="Bildplatzhalter 22"/>
          <p:cNvSpPr>
            <a:spLocks noGrp="1"/>
          </p:cNvSpPr>
          <p:nvPr>
            <p:ph type="pic" sz="quarter" idx="36"/>
          </p:nvPr>
        </p:nvSpPr>
        <p:spPr>
          <a:xfrm>
            <a:off x="7905630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32" name="Bildplatzhalter 22"/>
          <p:cNvSpPr>
            <a:spLocks noGrp="1"/>
          </p:cNvSpPr>
          <p:nvPr>
            <p:ph type="pic" sz="quarter" idx="37"/>
          </p:nvPr>
        </p:nvSpPr>
        <p:spPr>
          <a:xfrm>
            <a:off x="7905630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38"/>
          </p:nvPr>
        </p:nvSpPr>
        <p:spPr>
          <a:xfrm>
            <a:off x="2287904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39"/>
          </p:nvPr>
        </p:nvSpPr>
        <p:spPr>
          <a:xfrm>
            <a:off x="415926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33" name="Textplatzhalter 3"/>
          <p:cNvSpPr>
            <a:spLocks noGrp="1"/>
          </p:cNvSpPr>
          <p:nvPr>
            <p:ph type="body" sz="quarter" idx="40"/>
          </p:nvPr>
        </p:nvSpPr>
        <p:spPr>
          <a:xfrm>
            <a:off x="6032756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34" name="Textplatzhalter 3"/>
          <p:cNvSpPr>
            <a:spLocks noGrp="1"/>
          </p:cNvSpPr>
          <p:nvPr>
            <p:ph type="body" sz="quarter" idx="41"/>
          </p:nvPr>
        </p:nvSpPr>
        <p:spPr>
          <a:xfrm>
            <a:off x="4160778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35" name="Textplatzhalter 3"/>
          <p:cNvSpPr>
            <a:spLocks noGrp="1"/>
          </p:cNvSpPr>
          <p:nvPr>
            <p:ph type="body" sz="quarter" idx="42"/>
          </p:nvPr>
        </p:nvSpPr>
        <p:spPr>
          <a:xfrm>
            <a:off x="7888287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60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und Text / alterna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auto">
          <a:xfrm>
            <a:off x="388979" y="2087566"/>
            <a:ext cx="2907838" cy="38226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7948" tIns="179911" rIns="107948" bIns="179911" numCol="1" rtlCol="0" anchor="t" anchorCtr="0" compatLnSpc="1">
            <a:prstTxWarp prst="textNoShape">
              <a:avLst/>
            </a:prstTxWarp>
          </a:bodyPr>
          <a:lstStyle/>
          <a:p>
            <a:pPr algn="l" defTabSz="674355"/>
            <a:endParaRPr lang="de-DE" sz="800" b="1" dirty="0" smtClean="0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3499081" y="2087566"/>
            <a:ext cx="2907838" cy="38226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7948" tIns="179911" rIns="107948" bIns="179911" numCol="1" rtlCol="0" anchor="t" anchorCtr="0" compatLnSpc="1">
            <a:prstTxWarp prst="textNoShape">
              <a:avLst/>
            </a:prstTxWarp>
          </a:bodyPr>
          <a:lstStyle/>
          <a:p>
            <a:pPr algn="l" defTabSz="674355"/>
            <a:endParaRPr lang="de-DE" sz="800" b="1" dirty="0" smtClean="0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3" name="Rechteck 12"/>
          <p:cNvSpPr/>
          <p:nvPr userDrawn="1"/>
        </p:nvSpPr>
        <p:spPr bwMode="auto">
          <a:xfrm>
            <a:off x="6596632" y="2087566"/>
            <a:ext cx="2907838" cy="38226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7948" tIns="179911" rIns="107948" bIns="179911" numCol="1" rtlCol="0" anchor="t" anchorCtr="0" compatLnSpc="1">
            <a:prstTxWarp prst="textNoShape">
              <a:avLst/>
            </a:prstTxWarp>
          </a:bodyPr>
          <a:lstStyle/>
          <a:p>
            <a:pPr algn="l" defTabSz="674355"/>
            <a:endParaRPr lang="de-DE" sz="800" b="1" dirty="0" smtClean="0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7"/>
            <a:ext cx="9104312" cy="413744"/>
          </a:xfrm>
        </p:spPr>
        <p:txBody>
          <a:bodyPr/>
          <a:lstStyle>
            <a:lvl1pPr>
              <a:defRPr sz="2400">
                <a:latin typeface="VWAG TheSans" panose="020B0502050302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  <a:latin typeface="VWAG TheSans" panose="020B0502050302020203" pitchFamily="34" charset="0"/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8"/>
          </p:nvPr>
        </p:nvSpPr>
        <p:spPr>
          <a:xfrm>
            <a:off x="395290" y="2436814"/>
            <a:ext cx="2906713" cy="1389062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15" name="Bildplatzhalter 10"/>
          <p:cNvSpPr>
            <a:spLocks noGrp="1"/>
          </p:cNvSpPr>
          <p:nvPr>
            <p:ph type="pic" sz="quarter" idx="19"/>
          </p:nvPr>
        </p:nvSpPr>
        <p:spPr>
          <a:xfrm>
            <a:off x="3492394" y="2436814"/>
            <a:ext cx="2906713" cy="1389062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16" name="Bildplatzhalter 10"/>
          <p:cNvSpPr>
            <a:spLocks noGrp="1"/>
          </p:cNvSpPr>
          <p:nvPr>
            <p:ph type="pic" sz="quarter" idx="20"/>
          </p:nvPr>
        </p:nvSpPr>
        <p:spPr>
          <a:xfrm>
            <a:off x="6589716" y="2436814"/>
            <a:ext cx="2906713" cy="1389062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>
          <a:xfrm>
            <a:off x="395288" y="3825878"/>
            <a:ext cx="2901950" cy="2084388"/>
          </a:xfrm>
        </p:spPr>
        <p:txBody>
          <a:bodyPr tIns="179911" anchor="t"/>
          <a:lstStyle>
            <a:lvl1pPr marL="0" indent="0" algn="ctr">
              <a:spcBef>
                <a:spcPts val="599"/>
              </a:spcBef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0" indent="0" algn="ctr"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0" indent="0" algn="ctr"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0" indent="0" algn="ctr"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0" indent="0" algn="ctr"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2"/>
          </p:nvPr>
        </p:nvSpPr>
        <p:spPr>
          <a:xfrm>
            <a:off x="3492393" y="3825878"/>
            <a:ext cx="2901950" cy="2084388"/>
          </a:xfrm>
        </p:spPr>
        <p:txBody>
          <a:bodyPr tIns="179911" anchor="t"/>
          <a:lstStyle>
            <a:lvl1pPr marL="0" indent="0" algn="ctr" defTabSz="958378" rtl="0" eaLnBrk="0" fontAlgn="base" hangingPunct="0">
              <a:spcBef>
                <a:spcPts val="599"/>
              </a:spcBef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23"/>
          </p:nvPr>
        </p:nvSpPr>
        <p:spPr>
          <a:xfrm>
            <a:off x="6588125" y="3825878"/>
            <a:ext cx="2901950" cy="2084388"/>
          </a:xfrm>
        </p:spPr>
        <p:txBody>
          <a:bodyPr tIns="179911" anchor="t"/>
          <a:lstStyle>
            <a:lvl1pPr marL="0" indent="0" algn="ctr" defTabSz="958378" rtl="0" eaLnBrk="0" fontAlgn="base" hangingPunct="0">
              <a:spcBef>
                <a:spcPts val="599"/>
              </a:spcBef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4"/>
          </p:nvPr>
        </p:nvSpPr>
        <p:spPr>
          <a:xfrm>
            <a:off x="395288" y="2087565"/>
            <a:ext cx="2901950" cy="349251"/>
          </a:xfrm>
        </p:spPr>
        <p:txBody>
          <a:bodyPr tIns="0" anchor="ctr"/>
          <a:lstStyle>
            <a:lvl1pPr marL="180886" indent="0" algn="ctr">
              <a:spcBef>
                <a:spcPts val="599"/>
              </a:spcBef>
              <a:defRPr sz="14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  <a:lvl2pPr marL="180886" indent="0">
              <a:defRPr sz="1400" b="0">
                <a:solidFill>
                  <a:srgbClr val="000000"/>
                </a:solidFill>
              </a:defRPr>
            </a:lvl2pPr>
            <a:lvl3pPr marL="180886" indent="0">
              <a:defRPr sz="1400" b="0">
                <a:solidFill>
                  <a:srgbClr val="000000"/>
                </a:solidFill>
              </a:defRPr>
            </a:lvl3pPr>
            <a:lvl4pPr marL="180886" indent="0">
              <a:defRPr sz="1400" b="0">
                <a:solidFill>
                  <a:srgbClr val="000000"/>
                </a:solidFill>
              </a:defRPr>
            </a:lvl4pPr>
            <a:lvl5pPr marL="180886" indent="0">
              <a:defRPr sz="1400" b="0"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5"/>
          </p:nvPr>
        </p:nvSpPr>
        <p:spPr>
          <a:xfrm>
            <a:off x="3492393" y="2087565"/>
            <a:ext cx="2901950" cy="349251"/>
          </a:xfrm>
        </p:spPr>
        <p:txBody>
          <a:bodyPr tIns="0" anchor="ctr"/>
          <a:lstStyle>
            <a:lvl1pPr marL="180886" indent="0" algn="ctr" defTabSz="958378" rtl="0" eaLnBrk="0" fontAlgn="base" hangingPunct="0">
              <a:spcBef>
                <a:spcPts val="599"/>
              </a:spcBef>
              <a:spcAft>
                <a:spcPct val="25000"/>
              </a:spcAft>
              <a:defRPr lang="de-DE" sz="1400" b="0" baseline="0" dirty="0" smtClean="0">
                <a:solidFill>
                  <a:srgbClr val="006384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0886" indent="0" algn="l" defTabSz="958378" rtl="0" eaLnBrk="0" fontAlgn="base" hangingPunct="0">
              <a:spcAft>
                <a:spcPct val="25000"/>
              </a:spcAft>
              <a:defRPr lang="de-DE" sz="14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6588125" y="2087565"/>
            <a:ext cx="2901950" cy="349251"/>
          </a:xfrm>
        </p:spPr>
        <p:txBody>
          <a:bodyPr tIns="0" anchor="ctr"/>
          <a:lstStyle>
            <a:lvl1pPr marL="180886" indent="0" algn="ctr" defTabSz="958378" rtl="0" eaLnBrk="0" fontAlgn="base" hangingPunct="0">
              <a:spcBef>
                <a:spcPts val="599"/>
              </a:spcBef>
              <a:spcAft>
                <a:spcPct val="25000"/>
              </a:spcAft>
              <a:defRPr lang="de-DE" sz="1400" b="0" baseline="0" dirty="0" smtClean="0">
                <a:solidFill>
                  <a:srgbClr val="006384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0886" indent="0" algn="l" defTabSz="958378" rtl="0" eaLnBrk="0" fontAlgn="base" hangingPunct="0">
              <a:spcAft>
                <a:spcPct val="25000"/>
              </a:spcAft>
              <a:defRPr lang="de-DE" sz="14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2172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zi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7"/>
            <a:ext cx="9104312" cy="413744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386425" y="5664151"/>
            <a:ext cx="9092817" cy="705560"/>
            <a:chOff x="386425" y="5311368"/>
            <a:chExt cx="9092817" cy="705560"/>
          </a:xfrm>
        </p:grpSpPr>
        <p:cxnSp>
          <p:nvCxnSpPr>
            <p:cNvPr id="7" name="Gerade Verbindung 6"/>
            <p:cNvCxnSpPr/>
            <p:nvPr/>
          </p:nvCxnSpPr>
          <p:spPr bwMode="auto">
            <a:xfrm>
              <a:off x="386425" y="5311368"/>
              <a:ext cx="6227722" cy="0"/>
            </a:xfrm>
            <a:prstGeom prst="line">
              <a:avLst/>
            </a:prstGeom>
            <a:noFill/>
            <a:ln w="3175" cap="flat" cmpd="sng" algn="ctr">
              <a:gradFill flip="none" rotWithShape="1">
                <a:gsLst>
                  <a:gs pos="0">
                    <a:schemeClr val="bg1"/>
                  </a:gs>
                  <a:gs pos="30000">
                    <a:srgbClr val="006384"/>
                  </a:gs>
                  <a:gs pos="70000">
                    <a:srgbClr val="006384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Gerade Verbindung 7"/>
            <p:cNvCxnSpPr/>
            <p:nvPr/>
          </p:nvCxnSpPr>
          <p:spPr bwMode="auto">
            <a:xfrm>
              <a:off x="3193951" y="6016928"/>
              <a:ext cx="6285291" cy="0"/>
            </a:xfrm>
            <a:prstGeom prst="line">
              <a:avLst/>
            </a:prstGeom>
            <a:noFill/>
            <a:ln w="3175" cap="flat" cmpd="sng" algn="ctr">
              <a:gradFill flip="none" rotWithShape="1">
                <a:gsLst>
                  <a:gs pos="0">
                    <a:schemeClr val="bg1"/>
                  </a:gs>
                  <a:gs pos="30000">
                    <a:srgbClr val="006384"/>
                  </a:gs>
                  <a:gs pos="70000">
                    <a:srgbClr val="006384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415926" y="5664200"/>
            <a:ext cx="9063038" cy="704851"/>
          </a:xfrm>
        </p:spPr>
        <p:txBody>
          <a:bodyPr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0" y="2049467"/>
            <a:ext cx="9906000" cy="3081338"/>
          </a:xfrm>
        </p:spPr>
        <p:txBody>
          <a:bodyPr/>
          <a:lstStyle>
            <a:lvl1pPr>
              <a:defRPr sz="11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048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5439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764001"/>
            <a:ext cx="4392000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85439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rgbClr val="7A818B"/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2"/>
          </p:nvPr>
        </p:nvSpPr>
        <p:spPr>
          <a:xfrm>
            <a:off x="5076000" y="1764001"/>
            <a:ext cx="4392000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496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89491" y="1764001"/>
            <a:ext cx="4727889" cy="457517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2" y="1764001"/>
            <a:ext cx="4099801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451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1"/>
            <a:ext cx="9110968" cy="296262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7794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abelle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5076003" y="1764001"/>
            <a:ext cx="4427537" cy="4589462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764001"/>
            <a:ext cx="4373564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711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abelle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396002" y="1764001"/>
            <a:ext cx="4393488" cy="4589462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3176" y="1764001"/>
            <a:ext cx="4406900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6469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3"/>
          <p:cNvSpPr>
            <a:spLocks noGrp="1"/>
          </p:cNvSpPr>
          <p:nvPr>
            <p:ph type="pic" sz="quarter" idx="16"/>
          </p:nvPr>
        </p:nvSpPr>
        <p:spPr>
          <a:xfrm>
            <a:off x="396001" y="2880000"/>
            <a:ext cx="2037107" cy="1352303"/>
          </a:xfrm>
        </p:spPr>
        <p:txBody>
          <a:bodyPr/>
          <a:lstStyle>
            <a:lvl1pPr>
              <a:defRPr sz="1100"/>
            </a:lvl1pPr>
          </a:lstStyle>
          <a:p>
            <a:endParaRPr lang="de-DE" dirty="0"/>
          </a:p>
        </p:txBody>
      </p:sp>
      <p:sp>
        <p:nvSpPr>
          <p:cNvPr id="19" name="Bildplatzhalter 13"/>
          <p:cNvSpPr>
            <a:spLocks noGrp="1"/>
          </p:cNvSpPr>
          <p:nvPr>
            <p:ph type="pic" sz="quarter" idx="17"/>
          </p:nvPr>
        </p:nvSpPr>
        <p:spPr>
          <a:xfrm>
            <a:off x="2745646" y="2880000"/>
            <a:ext cx="2037107" cy="1352303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0" name="Bildplatzhalter 13"/>
          <p:cNvSpPr>
            <a:spLocks noGrp="1"/>
          </p:cNvSpPr>
          <p:nvPr>
            <p:ph type="pic" sz="quarter" idx="18"/>
          </p:nvPr>
        </p:nvSpPr>
        <p:spPr>
          <a:xfrm>
            <a:off x="5095292" y="2880000"/>
            <a:ext cx="2037107" cy="1352303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1" name="Bildplatzhalter 13"/>
          <p:cNvSpPr>
            <a:spLocks noGrp="1"/>
          </p:cNvSpPr>
          <p:nvPr>
            <p:ph type="pic" sz="quarter" idx="19"/>
          </p:nvPr>
        </p:nvSpPr>
        <p:spPr>
          <a:xfrm>
            <a:off x="7444938" y="2880000"/>
            <a:ext cx="2037107" cy="1352303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20"/>
          </p:nvPr>
        </p:nvSpPr>
        <p:spPr>
          <a:xfrm>
            <a:off x="396000" y="4500003"/>
            <a:ext cx="9066213" cy="831850"/>
          </a:xfrm>
        </p:spPr>
        <p:txBody>
          <a:bodyPr anchor="ctr"/>
          <a:lstStyle>
            <a:lvl1pPr>
              <a:defRPr sz="2400" cap="none" baseline="0">
                <a:solidFill>
                  <a:srgbClr val="006384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82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2115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265504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br>
              <a:rPr lang="de-DE" dirty="0" smtClean="0"/>
            </a:br>
            <a:r>
              <a:rPr lang="de-DE" dirty="0" smtClean="0"/>
              <a:t>Ebene</a:t>
            </a:r>
            <a:endParaRPr lang="de-DE" dirty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5992580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Ebene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856116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Ebene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4129041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Ebene</a:t>
            </a:r>
            <a:endParaRPr lang="de-DE" dirty="0"/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9"/>
          </p:nvPr>
        </p:nvSpPr>
        <p:spPr>
          <a:xfrm>
            <a:off x="832193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0"/>
          </p:nvPr>
        </p:nvSpPr>
        <p:spPr>
          <a:xfrm>
            <a:off x="2660590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19" name="Bildplatzhalter 15"/>
          <p:cNvSpPr>
            <a:spLocks noGrp="1"/>
          </p:cNvSpPr>
          <p:nvPr>
            <p:ph type="pic" sz="quarter" idx="21"/>
          </p:nvPr>
        </p:nvSpPr>
        <p:spPr>
          <a:xfrm>
            <a:off x="4488986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0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6317383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1" name="Bildplatzhalter 15"/>
          <p:cNvSpPr>
            <a:spLocks noGrp="1"/>
          </p:cNvSpPr>
          <p:nvPr>
            <p:ph type="pic" sz="quarter" idx="23"/>
          </p:nvPr>
        </p:nvSpPr>
        <p:spPr>
          <a:xfrm>
            <a:off x="8145781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2" name="Bildplatzhalter 21"/>
          <p:cNvSpPr>
            <a:spLocks noGrp="1"/>
          </p:cNvSpPr>
          <p:nvPr>
            <p:ph type="pic" sz="quarter" idx="24"/>
          </p:nvPr>
        </p:nvSpPr>
        <p:spPr>
          <a:xfrm>
            <a:off x="0" y="1968504"/>
            <a:ext cx="9906000" cy="200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392115" y="898528"/>
            <a:ext cx="9104312" cy="37186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96001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br>
              <a:rPr lang="de-DE" dirty="0" smtClean="0"/>
            </a:br>
            <a:r>
              <a:rPr lang="de-DE" dirty="0" smtClean="0"/>
              <a:t>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511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396002" y="898528"/>
            <a:ext cx="9104312" cy="37186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846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002" y="1764001"/>
            <a:ext cx="9104312" cy="458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sp>
        <p:nvSpPr>
          <p:cNvPr id="102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96002" y="898527"/>
            <a:ext cx="9104312" cy="37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8" name="Line 30"/>
          <p:cNvSpPr>
            <a:spLocks noChangeShapeType="1"/>
          </p:cNvSpPr>
          <p:nvPr/>
        </p:nvSpPr>
        <p:spPr bwMode="auto">
          <a:xfrm>
            <a:off x="-6979" y="762000"/>
            <a:ext cx="9912981" cy="0"/>
          </a:xfrm>
          <a:prstGeom prst="line">
            <a:avLst/>
          </a:prstGeom>
          <a:noFill/>
          <a:ln w="9525">
            <a:solidFill>
              <a:srgbClr val="A8ADB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/>
          <a:lstStyle/>
          <a:p>
            <a:pPr algn="l">
              <a:spcBef>
                <a:spcPct val="0"/>
              </a:spcBef>
            </a:pPr>
            <a:endParaRPr lang="de-DE" sz="800" b="1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0" name="Foliennummernplatzhalter 4"/>
          <p:cNvSpPr txBox="1">
            <a:spLocks/>
          </p:cNvSpPr>
          <p:nvPr userDrawn="1"/>
        </p:nvSpPr>
        <p:spPr>
          <a:xfrm>
            <a:off x="9128127" y="6470111"/>
            <a:ext cx="733425" cy="179386"/>
          </a:xfrm>
          <a:prstGeom prst="rect">
            <a:avLst/>
          </a:prstGeom>
        </p:spPr>
        <p:txBody>
          <a:bodyPr lIns="91407" tIns="45704" rIns="91407" bIns="45704" anchor="ctr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8B41C906-1C38-45D7-9E0E-624819D4FB87}" type="slidenum">
              <a:rPr lang="en-GB" sz="800" smtClean="0">
                <a:solidFill>
                  <a:srgbClr val="C0C0C0">
                    <a:lumMod val="75000"/>
                  </a:srgbClr>
                </a:solidFill>
                <a:latin typeface="VWAG TheSans" panose="020B0502050302020203" pitchFamily="34" charset="0"/>
              </a:rPr>
              <a:pPr algn="ctr"/>
              <a:t>‹Nr.›</a:t>
            </a:fld>
            <a:endParaRPr lang="en-GB" sz="900" dirty="0">
              <a:solidFill>
                <a:srgbClr val="C0C0C0">
                  <a:lumMod val="75000"/>
                </a:srgbClr>
              </a:solidFill>
              <a:latin typeface="VWAG TheSans" panose="020B0502050302020203" pitchFamily="34" charset="0"/>
            </a:endParaRPr>
          </a:p>
        </p:txBody>
      </p:sp>
      <p:sp>
        <p:nvSpPr>
          <p:cNvPr id="17" name="Foliennummernplatzhalter 4"/>
          <p:cNvSpPr txBox="1">
            <a:spLocks/>
          </p:cNvSpPr>
          <p:nvPr userDrawn="1"/>
        </p:nvSpPr>
        <p:spPr>
          <a:xfrm>
            <a:off x="3380282" y="6470111"/>
            <a:ext cx="3375360" cy="179386"/>
          </a:xfrm>
          <a:prstGeom prst="rect">
            <a:avLst/>
          </a:prstGeom>
        </p:spPr>
        <p:txBody>
          <a:bodyPr lIns="91407" tIns="45704" rIns="91407" bIns="45704" anchor="ctr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GB" sz="800" cap="none" baseline="0" dirty="0" smtClean="0">
                <a:solidFill>
                  <a:srgbClr val="C0C0C0">
                    <a:lumMod val="75000"/>
                  </a:srgbClr>
                </a:solidFill>
                <a:latin typeface="VWAG TheSans" panose="020B0502050302020203" pitchFamily="34" charset="0"/>
              </a:rPr>
              <a:t>SG EV input for Low Temp TF during IWG WLTP Bern, 25.09.2019 | V.1.0</a:t>
            </a:r>
            <a:endParaRPr lang="en-GB" sz="900" cap="none" baseline="0" dirty="0">
              <a:solidFill>
                <a:srgbClr val="C0C0C0">
                  <a:lumMod val="75000"/>
                </a:srgbClr>
              </a:solidFill>
              <a:latin typeface="VWAG TheSans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86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58505" rtl="0" eaLnBrk="0" fontAlgn="base" hangingPunct="0">
        <a:spcBef>
          <a:spcPct val="0"/>
        </a:spcBef>
        <a:spcAft>
          <a:spcPct val="0"/>
        </a:spcAft>
        <a:defRPr sz="2400" b="0" cap="none" baseline="0">
          <a:solidFill>
            <a:srgbClr val="006384"/>
          </a:solidFill>
          <a:latin typeface="VWAG TheSans" panose="020B0502050302020203" pitchFamily="34" charset="0"/>
          <a:ea typeface="+mj-ea"/>
          <a:cs typeface="+mj-cs"/>
        </a:defRPr>
      </a:lvl1pPr>
      <a:lvl2pPr algn="l" defTabSz="958505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2pPr>
      <a:lvl3pPr algn="l" defTabSz="958505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3pPr>
      <a:lvl4pPr algn="l" defTabSz="958505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4pPr>
      <a:lvl5pPr algn="l" defTabSz="958505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5pPr>
      <a:lvl6pPr marL="457036" algn="l" defTabSz="958505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6pPr>
      <a:lvl7pPr marL="914072" algn="l" defTabSz="958505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7pPr>
      <a:lvl8pPr marL="1371107" algn="l" defTabSz="958505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8pPr>
      <a:lvl9pPr marL="1828143" algn="l" defTabSz="958505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9pPr>
    </p:titleStyle>
    <p:bodyStyle>
      <a:lvl1pPr marL="342776" indent="-342776" algn="l" defTabSz="958505" rtl="0" eaLnBrk="0" fontAlgn="base" hangingPunct="0">
        <a:spcBef>
          <a:spcPct val="0"/>
        </a:spcBef>
        <a:spcAft>
          <a:spcPct val="25000"/>
        </a:spcAft>
        <a:defRPr sz="1700" baseline="0">
          <a:solidFill>
            <a:srgbClr val="000000"/>
          </a:solidFill>
          <a:latin typeface="VWAG TheSans" panose="020B0502050302020203" pitchFamily="34" charset="0"/>
          <a:ea typeface="+mn-ea"/>
          <a:cs typeface="+mn-cs"/>
        </a:defRPr>
      </a:lvl1pPr>
      <a:lvl2pPr marL="190431" indent="-188846" algn="l" defTabSz="958505" rtl="0" eaLnBrk="0" fontAlgn="base" hangingPunct="0">
        <a:spcBef>
          <a:spcPct val="0"/>
        </a:spcBef>
        <a:spcAft>
          <a:spcPct val="25000"/>
        </a:spcAft>
        <a:buClr>
          <a:schemeClr val="bg2"/>
        </a:buClr>
        <a:buSzPct val="75000"/>
        <a:buFont typeface="Arial" panose="020B0604020202020204" pitchFamily="34" charset="0"/>
        <a:buChar char="►"/>
        <a:defRPr sz="1700" baseline="0">
          <a:solidFill>
            <a:srgbClr val="000000"/>
          </a:solidFill>
          <a:latin typeface="VWAG TheSans" panose="020B0502050302020203" pitchFamily="34" charset="0"/>
        </a:defRPr>
      </a:lvl2pPr>
      <a:lvl3pPr marL="380863" indent="-188846" algn="l" defTabSz="958505" rtl="0" eaLnBrk="0" fontAlgn="base" hangingPunct="0">
        <a:spcBef>
          <a:spcPct val="0"/>
        </a:spcBef>
        <a:spcAft>
          <a:spcPct val="25000"/>
        </a:spcAft>
        <a:buClr>
          <a:schemeClr val="bg2"/>
        </a:buClr>
        <a:buSzPct val="75000"/>
        <a:buFont typeface="Arial" panose="020B0604020202020204" pitchFamily="34" charset="0"/>
        <a:buChar char="►"/>
        <a:defRPr sz="1700" baseline="0">
          <a:solidFill>
            <a:srgbClr val="000000"/>
          </a:solidFill>
          <a:latin typeface="VWAG TheSans" panose="020B0502050302020203" pitchFamily="34" charset="0"/>
        </a:defRPr>
      </a:lvl3pPr>
      <a:lvl4pPr marL="571294" indent="-188846" algn="l" defTabSz="958505" rtl="0" eaLnBrk="0" fontAlgn="base" hangingPunct="0">
        <a:spcBef>
          <a:spcPct val="0"/>
        </a:spcBef>
        <a:spcAft>
          <a:spcPct val="25000"/>
        </a:spcAft>
        <a:buClr>
          <a:schemeClr val="bg2"/>
        </a:buClr>
        <a:buSzPct val="75000"/>
        <a:buFont typeface="Arial" panose="020B0604020202020204" pitchFamily="34" charset="0"/>
        <a:buChar char="►"/>
        <a:defRPr sz="1700" baseline="0">
          <a:solidFill>
            <a:srgbClr val="000000"/>
          </a:solidFill>
          <a:latin typeface="VWAG TheSans" panose="020B0502050302020203" pitchFamily="34" charset="0"/>
        </a:defRPr>
      </a:lvl4pPr>
      <a:lvl5pPr marL="761726" indent="-188846" algn="l" defTabSz="958505" rtl="0" eaLnBrk="0" fontAlgn="base" hangingPunct="0">
        <a:spcBef>
          <a:spcPct val="0"/>
        </a:spcBef>
        <a:spcAft>
          <a:spcPct val="25000"/>
        </a:spcAft>
        <a:buClr>
          <a:schemeClr val="bg2"/>
        </a:buClr>
        <a:buSzPct val="75000"/>
        <a:buFont typeface="Arial" panose="020B0604020202020204" pitchFamily="34" charset="0"/>
        <a:buChar char="►"/>
        <a:defRPr sz="1700" baseline="0">
          <a:solidFill>
            <a:srgbClr val="000000"/>
          </a:solidFill>
          <a:latin typeface="VWAG TheSans" panose="020B0502050302020203" pitchFamily="34" charset="0"/>
        </a:defRPr>
      </a:lvl5pPr>
      <a:lvl6pPr marL="1218762" indent="-188846" algn="l" defTabSz="958505" rtl="0" fontAlgn="base"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6pPr>
      <a:lvl7pPr marL="1675797" indent="-188846" algn="l" defTabSz="958505" rtl="0" fontAlgn="base"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7pPr>
      <a:lvl8pPr marL="2132834" indent="-188846" algn="l" defTabSz="958505" rtl="0" fontAlgn="base"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8pPr>
      <a:lvl9pPr marL="2589869" indent="-188846" algn="l" defTabSz="958505" rtl="0" fontAlgn="base"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2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7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3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79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14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51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87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722885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think-cell Folie" r:id="rId4" imgW="482" imgH="481" progId="TCLayout.ActiveDocument.1">
                  <p:embed/>
                </p:oleObj>
              </mc:Choice>
              <mc:Fallback>
                <p:oleObj name="think-cell Folie" r:id="rId4" imgW="482" imgH="48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itel 6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WLTP Low Temp Testing for EVs (WLTP-28-14e)</a:t>
            </a:r>
            <a:endParaRPr lang="en-US" dirty="0"/>
          </a:p>
        </p:txBody>
      </p:sp>
      <p:sp>
        <p:nvSpPr>
          <p:cNvPr id="63" name="Untertitel 62"/>
          <p:cNvSpPr>
            <a:spLocks noGrp="1"/>
          </p:cNvSpPr>
          <p:nvPr>
            <p:ph type="subTitle" sz="quarter" idx="1"/>
          </p:nvPr>
        </p:nvSpPr>
        <p:spPr>
          <a:xfrm>
            <a:off x="396001" y="4989540"/>
            <a:ext cx="9088437" cy="823912"/>
          </a:xfrm>
        </p:spPr>
        <p:txBody>
          <a:bodyPr/>
          <a:lstStyle/>
          <a:p>
            <a:r>
              <a:rPr lang="en-US" dirty="0" smtClean="0"/>
              <a:t>Input coming from WLTP Sub Group </a:t>
            </a:r>
            <a:r>
              <a:rPr lang="en-US" dirty="0" smtClean="0"/>
              <a:t>EV – 28</a:t>
            </a:r>
            <a:r>
              <a:rPr lang="en-US" baseline="30000" dirty="0" smtClean="0"/>
              <a:t>th</a:t>
            </a:r>
            <a:r>
              <a:rPr lang="en-US" dirty="0" smtClean="0"/>
              <a:t> IWG WLTP meeting, Bern</a:t>
            </a:r>
            <a:endParaRPr lang="en-US" dirty="0"/>
          </a:p>
        </p:txBody>
      </p:sp>
      <p:sp>
        <p:nvSpPr>
          <p:cNvPr id="5" name="Tekstvak 69">
            <a:extLst>
              <a:ext uri="{FF2B5EF4-FFF2-40B4-BE49-F238E27FC236}">
                <a16:creationId xmlns:a16="http://schemas.microsoft.com/office/drawing/2014/main" id="{C848C729-9D53-40D9-970E-3BD2E627E07D}"/>
              </a:ext>
            </a:extLst>
          </p:cNvPr>
          <p:cNvSpPr txBox="1"/>
          <p:nvPr/>
        </p:nvSpPr>
        <p:spPr>
          <a:xfrm>
            <a:off x="7800895" y="129122"/>
            <a:ext cx="2105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nl-NL" sz="2000" dirty="0" smtClean="0">
                <a:solidFill>
                  <a:srgbClr val="000000"/>
                </a:solidFill>
                <a:latin typeface="VWAG TheSans" panose="020B0502050302020203" pitchFamily="34" charset="0"/>
              </a:rPr>
              <a:t>WLTP-28-14e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VWAG TheSans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6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WLTP Low Temp Testing for </a:t>
            </a:r>
            <a:r>
              <a:rPr lang="en-US" dirty="0" smtClean="0"/>
              <a:t>EV’s – Input WLTP SG EV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0"/>
            <a:ext cx="9110968" cy="4623151"/>
          </a:xfrm>
        </p:spPr>
        <p:txBody>
          <a:bodyPr/>
          <a:lstStyle/>
          <a:p>
            <a:pPr marL="0" indent="0"/>
            <a:r>
              <a:rPr lang="en-US" sz="1800" u="sng" dirty="0" smtClean="0"/>
              <a:t>Overview: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Low Temp specific Test procedures for OVC-HEV’s and PEV’s </a:t>
            </a:r>
            <a:br>
              <a:rPr lang="en-US" sz="1800" dirty="0" smtClean="0"/>
            </a:b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good discussions, but no conclusion yet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Procedure related topics like “vehicle preconditioning” for the OVC-HEV low temp test procedure and for the PEV low temp test procedure </a:t>
            </a:r>
            <a:br>
              <a:rPr lang="en-US" sz="1800" dirty="0" smtClean="0"/>
            </a:b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good discussions, but no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conclusion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yet</a:t>
            </a:r>
            <a:endParaRPr lang="en-US" sz="19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Family concept in order to reduce the mandatory additional testing burden for the manufacturer (concept for EV’s should follow same  </a:t>
            </a:r>
            <a:br>
              <a:rPr lang="en-US" sz="1800" dirty="0" smtClean="0"/>
            </a:b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first discussion, but no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conclusion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yet</a:t>
            </a: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Discussions </a:t>
            </a:r>
            <a:r>
              <a:rPr lang="en-US" sz="1800" dirty="0"/>
              <a:t>points on Auxiliary </a:t>
            </a:r>
            <a:r>
              <a:rPr lang="en-US" sz="1800" dirty="0" smtClean="0"/>
              <a:t>Devices </a:t>
            </a:r>
            <a:r>
              <a:rPr lang="en-US" sz="1800" dirty="0"/>
              <a:t>coming from Subgroup Auxiliaries (Low Temp </a:t>
            </a:r>
            <a:r>
              <a:rPr lang="en-US" sz="1800" dirty="0" smtClean="0"/>
              <a:t>TF)</a:t>
            </a:r>
            <a:br>
              <a:rPr lang="en-US" sz="1800" dirty="0" smtClean="0"/>
            </a:b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Questions from Subgroup Auxiliaries need to be discussed and feedback provided</a:t>
            </a:r>
          </a:p>
          <a:p>
            <a:pPr marL="0" indent="0"/>
            <a:endParaRPr lang="en-US" sz="1800" u="sng" dirty="0" smtClean="0"/>
          </a:p>
          <a:p>
            <a:pPr marL="0" indent="0"/>
            <a:r>
              <a:rPr lang="en-US" sz="1800" dirty="0"/>
              <a:t>All </a:t>
            </a:r>
            <a:r>
              <a:rPr lang="en-US" sz="1800" dirty="0" smtClean="0"/>
              <a:t>points, which are under discussion, </a:t>
            </a:r>
            <a:r>
              <a:rPr lang="en-US" sz="1800" dirty="0"/>
              <a:t>are covered by WLTP Low Temp Open Issue </a:t>
            </a:r>
            <a:r>
              <a:rPr lang="en-US" sz="1800" dirty="0" smtClean="0"/>
              <a:t>List.</a:t>
            </a:r>
            <a:br>
              <a:rPr lang="en-US" sz="1800" dirty="0" smtClean="0"/>
            </a:br>
            <a:r>
              <a:rPr lang="en-US" sz="1800" dirty="0" smtClean="0"/>
              <a:t>Status update during IWG WLTP week in Bern (if possible).</a:t>
            </a:r>
            <a:endParaRPr lang="en-US" sz="1800" dirty="0"/>
          </a:p>
          <a:p>
            <a:pPr marL="0" indent="0"/>
            <a:endParaRPr lang="en-US" sz="1800" u="sng" dirty="0" smtClean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Overview on points are under discussion in WLTP Sub Group 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94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WLTP Low Temp Testing for </a:t>
            </a:r>
            <a:r>
              <a:rPr lang="en-US" dirty="0" smtClean="0"/>
              <a:t>EV’s – Input WLTP SG EV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0"/>
            <a:ext cx="9110968" cy="4623151"/>
          </a:xfrm>
        </p:spPr>
        <p:txBody>
          <a:bodyPr/>
          <a:lstStyle/>
          <a:p>
            <a:pPr marL="0" indent="0"/>
            <a:r>
              <a:rPr lang="en-US" sz="1800" dirty="0" smtClean="0"/>
              <a:t>Update on SG EV lines in WLTP Low Temp Open Issue List (lines 81 and 82, lines 94ff)</a:t>
            </a:r>
            <a:br>
              <a:rPr lang="en-US" sz="1800" dirty="0" smtClean="0"/>
            </a:br>
            <a:r>
              <a:rPr lang="en-US" sz="1800" dirty="0" smtClean="0"/>
              <a:t>Clarification on open questions, e.g. question from JPN on JRC proposal </a:t>
            </a:r>
            <a:r>
              <a:rPr lang="en-US" sz="1800" dirty="0" smtClean="0">
                <a:sym typeface="Wingdings" panose="05000000000000000000" pitchFamily="2" charset="2"/>
              </a:rPr>
              <a:t> See </a:t>
            </a:r>
            <a:r>
              <a:rPr lang="en-US" sz="1800" dirty="0" smtClean="0"/>
              <a:t>line 81/82</a:t>
            </a:r>
          </a:p>
          <a:p>
            <a:pPr marL="0" indent="0"/>
            <a:endParaRPr lang="en-US" sz="1800" dirty="0" smtClean="0"/>
          </a:p>
          <a:p>
            <a:pPr marL="0" indent="0"/>
            <a:r>
              <a:rPr lang="en-US" sz="1800" dirty="0" smtClean="0"/>
              <a:t>Specifically discussion in Bern required on the following topics:</a:t>
            </a: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Test procedure</a:t>
            </a:r>
          </a:p>
          <a:p>
            <a:pPr marL="723900" lvl="5" indent="-368300">
              <a:buFont typeface="Wingdings" panose="05000000000000000000" pitchFamily="2" charset="2"/>
              <a:buChar char="§"/>
            </a:pPr>
            <a:r>
              <a:rPr lang="en-US" dirty="0" smtClean="0"/>
              <a:t>Discussion of procedure set-up for OVC-HEVs and for PEVs</a:t>
            </a:r>
            <a:br>
              <a:rPr lang="en-US" dirty="0" smtClean="0"/>
            </a:br>
            <a:r>
              <a:rPr lang="en-US" dirty="0" smtClean="0"/>
              <a:t>(for </a:t>
            </a:r>
            <a:r>
              <a:rPr lang="en-US" dirty="0"/>
              <a:t>OVC-HEVs: </a:t>
            </a:r>
            <a:r>
              <a:rPr lang="en-US" dirty="0" smtClean="0"/>
              <a:t>CD-test and CS-test?; for PEVs: STP or alternative method?)</a:t>
            </a:r>
          </a:p>
          <a:p>
            <a:pPr marL="342900" lvl="5" indent="-342900">
              <a:buFont typeface="+mj-lt"/>
              <a:buAutoNum type="arabicPeriod" startAt="2"/>
            </a:pPr>
            <a:r>
              <a:rPr lang="en-US" dirty="0" smtClean="0"/>
              <a:t>Preconditioning of vehicle in order to have reproducible results</a:t>
            </a:r>
          </a:p>
          <a:p>
            <a:pPr marL="723900" lvl="5" indent="-368300">
              <a:buFont typeface="Wingdings" panose="05000000000000000000" pitchFamily="2" charset="2"/>
              <a:buChar char="§"/>
            </a:pPr>
            <a:r>
              <a:rPr lang="en-US" dirty="0" smtClean="0"/>
              <a:t>Discussion on REESS as an non-negligible factor for both OVC-HEVs and PEVs</a:t>
            </a:r>
          </a:p>
          <a:p>
            <a:pPr marL="342900" lvl="5" indent="-342900">
              <a:buFont typeface="+mj-lt"/>
              <a:buAutoNum type="arabicPeriod" startAt="3"/>
            </a:pPr>
            <a:r>
              <a:rPr lang="en-US" dirty="0" smtClean="0"/>
              <a:t>Family concept to reduce additional testing burden </a:t>
            </a:r>
            <a:r>
              <a:rPr lang="en-US" dirty="0"/>
              <a:t>(for </a:t>
            </a:r>
            <a:r>
              <a:rPr lang="en-US" dirty="0" smtClean="0"/>
              <a:t>both OVC-HEVs </a:t>
            </a:r>
            <a:r>
              <a:rPr lang="en-US" dirty="0"/>
              <a:t>and </a:t>
            </a:r>
            <a:r>
              <a:rPr lang="en-US" dirty="0" smtClean="0"/>
              <a:t>PEVs)</a:t>
            </a:r>
          </a:p>
          <a:p>
            <a:pPr marL="666750" lvl="5" indent="-311150">
              <a:buFont typeface="Wingdings" panose="05000000000000000000" pitchFamily="2" charset="2"/>
              <a:buChar char="§"/>
            </a:pPr>
            <a:r>
              <a:rPr lang="en-US" dirty="0" smtClean="0"/>
              <a:t>Discussion on Worst Case Concept</a:t>
            </a:r>
          </a:p>
          <a:p>
            <a:pPr marL="666750" lvl="5" indent="-311150">
              <a:buFont typeface="Wingdings" panose="05000000000000000000" pitchFamily="2" charset="2"/>
              <a:buChar char="§"/>
            </a:pPr>
            <a:r>
              <a:rPr lang="en-US" dirty="0" smtClean="0"/>
              <a:t>Discussion on mandatory required testing and on optionally possible testing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sz="1800" dirty="0"/>
              <a:t>Discussions points on Auxiliary Devices coming from Subgroup Auxiliaries (Low Temp TF)</a:t>
            </a:r>
          </a:p>
          <a:p>
            <a:pPr marL="0" lvl="5" indent="0">
              <a:buNone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sz="1800" u="sng" dirty="0" smtClean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Topics to be discussed in Low Temp Session in Bern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2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WLTP Low Temp Testing for </a:t>
            </a:r>
            <a:r>
              <a:rPr lang="en-US" dirty="0" smtClean="0"/>
              <a:t>EV’s – Input WLTP SG EV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0"/>
            <a:ext cx="9110968" cy="462315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PowerPoint-presentation from European Commission (beginning of July)</a:t>
            </a:r>
          </a:p>
          <a:p>
            <a:pPr marL="723900" lvl="5" indent="-3683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VWAG TheSans" panose="020B0502050302020203" pitchFamily="34" charset="0"/>
                <a:ea typeface="+mn-ea"/>
                <a:cs typeface="+mn-cs"/>
              </a:rPr>
              <a:t>Input for EV procedure and family concept</a:t>
            </a:r>
            <a:endParaRPr lang="en-US" dirty="0">
              <a:solidFill>
                <a:srgbClr val="000000"/>
              </a:solidFill>
              <a:latin typeface="VWAG TheSans" panose="020B0502050302020203" pitchFamily="34" charset="0"/>
              <a:ea typeface="+mn-ea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endParaRPr lang="en-US" sz="18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PowerPoint-presentations from ACEA EV</a:t>
            </a:r>
          </a:p>
          <a:p>
            <a:pPr marL="723900" lvl="5" indent="-368300">
              <a:buFont typeface="Wingdings" panose="05000000000000000000" pitchFamily="2" charset="2"/>
              <a:buChar char="§"/>
            </a:pPr>
            <a:r>
              <a:rPr lang="en-US" dirty="0"/>
              <a:t>Input for </a:t>
            </a:r>
            <a:r>
              <a:rPr lang="en-US" dirty="0" smtClean="0"/>
              <a:t>EV procedure and family concept</a:t>
            </a:r>
          </a:p>
          <a:p>
            <a:pPr marL="355600" lvl="5" indent="0">
              <a:buNone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Feedback from JPN not in a presentation but in WLTP Low Temp Open Issue List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Presentation </a:t>
            </a:r>
            <a:r>
              <a:rPr lang="en-US" sz="1800" dirty="0"/>
              <a:t>from Bryan Roos on findings from test results PEV low temp testing at </a:t>
            </a:r>
            <a:r>
              <a:rPr lang="en-US" sz="1800" dirty="0" smtClean="0"/>
              <a:t>GM</a:t>
            </a:r>
            <a:br>
              <a:rPr lang="en-US" sz="1800" dirty="0" smtClean="0"/>
            </a:br>
            <a:r>
              <a:rPr lang="en-US" sz="1800" dirty="0" smtClean="0"/>
              <a:t>(current discussion as well as an outlook into the future) </a:t>
            </a:r>
            <a:r>
              <a:rPr lang="en-US" sz="1800" dirty="0" smtClean="0">
                <a:sym typeface="Wingdings" panose="05000000000000000000" pitchFamily="2" charset="2"/>
              </a:rPr>
              <a:t> will be presented in Bern</a:t>
            </a:r>
            <a:endParaRPr lang="en-US" sz="1800" dirty="0" smtClean="0"/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0" indent="0"/>
            <a:endParaRPr lang="en-US" sz="1400" u="sng" dirty="0" smtClean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Presentations and feedbacks supporting the discussions in Sub Group 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16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WLTP Low Temp Testing for </a:t>
            </a:r>
            <a:r>
              <a:rPr lang="en-US" dirty="0" smtClean="0"/>
              <a:t>EV’s – Input WLTP SG EV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0"/>
            <a:ext cx="9110968" cy="4623151"/>
          </a:xfrm>
        </p:spPr>
        <p:txBody>
          <a:bodyPr/>
          <a:lstStyle/>
          <a:p>
            <a:pPr marL="0" indent="0"/>
            <a:r>
              <a:rPr lang="en-US" sz="1800" u="sng" dirty="0" smtClean="0"/>
              <a:t>Conclusion within WLTP Sub Group EV until January GRPE: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Conclusion on Low Temp Test Procedure for OVC-HEVs and PEVs</a:t>
            </a:r>
            <a:br>
              <a:rPr lang="en-US" sz="1800" dirty="0" smtClean="0"/>
            </a:br>
            <a:r>
              <a:rPr lang="en-US" sz="1800" dirty="0" smtClean="0"/>
              <a:t>(including topics like a solution on vehicle preconditioning)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Conclusion on Low Temp </a:t>
            </a:r>
            <a:r>
              <a:rPr lang="en-US" sz="1800" dirty="0"/>
              <a:t>family </a:t>
            </a:r>
            <a:r>
              <a:rPr lang="en-US" sz="1800" dirty="0" smtClean="0"/>
              <a:t>concept (in line with pure ICE vehicle concept)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Conclusion on topics in the context of Auxiliary Devices (in collaboration with SG AD)</a:t>
            </a:r>
          </a:p>
          <a:p>
            <a:pPr marL="0" indent="0"/>
            <a:endParaRPr lang="en-US" sz="1800" dirty="0" smtClean="0"/>
          </a:p>
          <a:p>
            <a:pPr marL="0" indent="0"/>
            <a:r>
              <a:rPr lang="en-US" sz="1800" u="sng" dirty="0"/>
              <a:t>Web-audio conferences: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800" dirty="0" smtClean="0"/>
              <a:t>Several web-audio conferences required until the end of the 2019</a:t>
            </a:r>
            <a:endParaRPr lang="en-US" sz="1800" dirty="0"/>
          </a:p>
          <a:p>
            <a:pPr marL="0" indent="0"/>
            <a:endParaRPr lang="en-US" sz="1800" dirty="0" smtClean="0"/>
          </a:p>
          <a:p>
            <a:pPr marL="0" indent="0"/>
            <a:r>
              <a:rPr lang="en-US" sz="1800" u="sng" dirty="0" smtClean="0"/>
              <a:t>Drafting of input for informal document: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800" dirty="0" smtClean="0"/>
              <a:t>Drafting in collaboration and close exchange with Low Temp TF and drafting coordinator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800" dirty="0" smtClean="0"/>
              <a:t>Discussion in Bern on which topics a conclusion is required in January and on which topics a conclusion can be postponed to June</a:t>
            </a:r>
            <a:endParaRPr lang="en-US" sz="1800" dirty="0"/>
          </a:p>
          <a:p>
            <a:pPr marL="0" indent="0"/>
            <a:endParaRPr lang="en-US" sz="1400" u="sng" dirty="0" smtClean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Outlook and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61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6860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aster_Forschung">
  <a:themeElements>
    <a:clrScheme name="CI K-EF">
      <a:dk1>
        <a:srgbClr val="000000"/>
      </a:dk1>
      <a:lt1>
        <a:srgbClr val="FFFFFF"/>
      </a:lt1>
      <a:dk2>
        <a:srgbClr val="006384"/>
      </a:dk2>
      <a:lt2>
        <a:srgbClr val="A8ADB3"/>
      </a:lt2>
      <a:accent1>
        <a:srgbClr val="589CAF"/>
      </a:accent1>
      <a:accent2>
        <a:srgbClr val="63C2C8"/>
      </a:accent2>
      <a:accent3>
        <a:srgbClr val="A4D7DB"/>
      </a:accent3>
      <a:accent4>
        <a:srgbClr val="006384"/>
      </a:accent4>
      <a:accent5>
        <a:srgbClr val="D4D6D9"/>
      </a:accent5>
      <a:accent6>
        <a:srgbClr val="A21E4D"/>
      </a:accent6>
      <a:hlink>
        <a:srgbClr val="A4D7DB"/>
      </a:hlink>
      <a:folHlink>
        <a:srgbClr val="5F1939"/>
      </a:folHlink>
    </a:clrScheme>
    <a:fontScheme name="Master_Forschung_06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74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74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aster_Forschung_060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13">
        <a:dk1>
          <a:srgbClr val="000000"/>
        </a:dk1>
        <a:lt1>
          <a:srgbClr val="FFFFFF"/>
        </a:lt1>
        <a:dk2>
          <a:srgbClr val="003366"/>
        </a:dk2>
        <a:lt2>
          <a:srgbClr val="333333"/>
        </a:lt2>
        <a:accent1>
          <a:srgbClr val="969696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8AB9E7"/>
        </a:accent6>
        <a:hlink>
          <a:srgbClr val="8000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14">
        <a:dk1>
          <a:srgbClr val="000000"/>
        </a:dk1>
        <a:lt1>
          <a:srgbClr val="FFFFFF"/>
        </a:lt1>
        <a:dk2>
          <a:srgbClr val="99CCFF"/>
        </a:dk2>
        <a:lt2>
          <a:srgbClr val="969696"/>
        </a:lt2>
        <a:accent1>
          <a:srgbClr val="800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C0AAAA"/>
        </a:accent5>
        <a:accent6>
          <a:srgbClr val="E78A00"/>
        </a:accent6>
        <a:hlink>
          <a:srgbClr val="00336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15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999999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CACACA"/>
        </a:accent5>
        <a:accent6>
          <a:srgbClr val="8AB9E7"/>
        </a:accent6>
        <a:hlink>
          <a:srgbClr val="FF99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16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969696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002D5C"/>
        </a:accent6>
        <a:hlink>
          <a:srgbClr val="99CCFF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</Words>
  <Application>Microsoft Office PowerPoint</Application>
  <PresentationFormat>A4-Papier (210 x 297 mm)</PresentationFormat>
  <Paragraphs>49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VWAG TheSans</vt:lpstr>
      <vt:lpstr>Wingdings</vt:lpstr>
      <vt:lpstr>Master_Forschung</vt:lpstr>
      <vt:lpstr>think-cell Folie</vt:lpstr>
      <vt:lpstr>WLTP Low Temp Testing for EVs (WLTP-28-14e)</vt:lpstr>
      <vt:lpstr>WLTP Low Temp Testing for EV’s – Input WLTP SG EV</vt:lpstr>
      <vt:lpstr>WLTP Low Temp Testing for EV’s – Input WLTP SG EV</vt:lpstr>
      <vt:lpstr>WLTP Low Temp Testing for EV’s – Input WLTP SG EV</vt:lpstr>
      <vt:lpstr>WLTP Low Temp Testing for EV’s – Input WLTP SG 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Hinweise</dc:title>
  <dc:creator>Weichert, Matthias</dc:creator>
  <cp:lastModifiedBy>Matthias Nägeli (20.09.)</cp:lastModifiedBy>
  <cp:revision>495</cp:revision>
  <cp:lastPrinted>2015-03-16T14:18:23Z</cp:lastPrinted>
  <dcterms:created xsi:type="dcterms:W3CDTF">2011-06-29T13:31:13Z</dcterms:created>
  <dcterms:modified xsi:type="dcterms:W3CDTF">2019-09-24T15:00:36Z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