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38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33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302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bei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5" y="1588"/>
          <a:ext cx="195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Folie" r:id="rId5" imgW="360" imgH="360" progId="TCLayout.ActiveDocument.1">
                  <p:embed/>
                </p:oleObj>
              </mc:Choice>
              <mc:Fallback>
                <p:oleObj name="think-cell Folie" r:id="rId5" imgW="360" imgH="36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5" y="1588"/>
                        <a:ext cx="195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95385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3000"/>
              </a:lnSpc>
              <a:spcBef>
                <a:spcPct val="0"/>
              </a:spcBef>
              <a:spcAft>
                <a:spcPct val="0"/>
              </a:spcAft>
            </a:pPr>
            <a:endParaRPr lang="de-DE" sz="2400" b="1" i="0" baseline="0" dirty="0" smtClean="0">
              <a:latin typeface="VW Head Office" panose="020B0504040200000003" pitchFamily="34" charset="0"/>
              <a:ea typeface="+mj-ea"/>
              <a:cs typeface="+mj-cs"/>
              <a:sym typeface="VW Head Office" panose="020B0504040200000003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933" y="235202"/>
            <a:ext cx="11154457" cy="528402"/>
          </a:xfrm>
        </p:spPr>
        <p:txBody>
          <a:bodyPr/>
          <a:lstStyle>
            <a:lvl1pPr>
              <a:defRPr kern="10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cxnSp>
        <p:nvCxnSpPr>
          <p:cNvPr id="3" name="Gerade Verbindung 6"/>
          <p:cNvCxnSpPr/>
          <p:nvPr userDrawn="1"/>
        </p:nvCxnSpPr>
        <p:spPr bwMode="gray">
          <a:xfrm>
            <a:off x="521542" y="1211266"/>
            <a:ext cx="1115657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24935" y="768512"/>
            <a:ext cx="11154455" cy="358939"/>
          </a:xfrm>
          <a:prstGeom prst="rect">
            <a:avLst/>
          </a:prstGeom>
        </p:spPr>
        <p:txBody>
          <a:bodyPr lIns="0" anchor="t"/>
          <a:lstStyle>
            <a:lvl1pPr marL="0" indent="0">
              <a:spcBef>
                <a:spcPts val="0"/>
              </a:spcBef>
              <a:buNone/>
              <a:defRPr sz="1800" b="1" baseline="0"/>
            </a:lvl1pPr>
            <a:lvl2pPr marL="292220" indent="0">
              <a:buNone/>
              <a:defRPr sz="1275" b="1"/>
            </a:lvl2pPr>
            <a:lvl3pPr marL="584439" indent="0">
              <a:buNone/>
              <a:defRPr sz="1125" b="1"/>
            </a:lvl3pPr>
            <a:lvl4pPr marL="876659" indent="0">
              <a:buNone/>
              <a:defRPr sz="1050" b="1"/>
            </a:lvl4pPr>
            <a:lvl5pPr marL="1168877" indent="0">
              <a:buNone/>
              <a:defRPr sz="1050" b="1"/>
            </a:lvl5pPr>
            <a:lvl6pPr marL="1461097" indent="0">
              <a:buNone/>
              <a:defRPr sz="1050" b="1"/>
            </a:lvl6pPr>
            <a:lvl7pPr marL="1753316" indent="0">
              <a:buNone/>
              <a:defRPr sz="1050" b="1"/>
            </a:lvl7pPr>
            <a:lvl8pPr marL="2045536" indent="0">
              <a:buNone/>
              <a:defRPr sz="1050" b="1"/>
            </a:lvl8pPr>
            <a:lvl9pPr marL="2337755" indent="0">
              <a:buNone/>
              <a:defRPr sz="1050" b="1"/>
            </a:lvl9pPr>
          </a:lstStyle>
          <a:p>
            <a:pPr lvl="0"/>
            <a:r>
              <a:rPr lang="de-DE" noProof="0" dirty="0"/>
              <a:t>Subheadline Formatvorlagen des Textmasters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0"/>
          </p:nvPr>
        </p:nvSpPr>
        <p:spPr>
          <a:xfrm>
            <a:off x="521543" y="1295083"/>
            <a:ext cx="11157847" cy="4351338"/>
          </a:xfrm>
        </p:spPr>
        <p:txBody>
          <a:bodyPr/>
          <a:lstStyle>
            <a:lvl1pPr marL="358775" indent="-358775">
              <a:buSzPct val="100000"/>
              <a:buFontTx/>
              <a:buChar char="-"/>
              <a:defRPr/>
            </a:lvl1pPr>
            <a:lvl2pPr marL="719138" indent="-360363">
              <a:buSzPct val="75000"/>
              <a:buFont typeface="Courier New" panose="02070309020205020404" pitchFamily="49" charset="0"/>
              <a:buChar char="o"/>
              <a:defRPr/>
            </a:lvl2pPr>
            <a:lvl3pPr marL="1077913" indent="-358775">
              <a:buFont typeface="Wingdings" panose="05000000000000000000" pitchFamily="2" charset="2"/>
              <a:buChar char="§"/>
              <a:defRPr/>
            </a:lvl3pPr>
            <a:lvl4pPr marL="1438275" indent="-360363">
              <a:buFont typeface="Arial" panose="020B0604020202020204" pitchFamily="34" charset="0"/>
              <a:buChar char="•"/>
              <a:defRPr/>
            </a:lvl4pPr>
            <a:lvl5pPr marL="1797050" indent="-358775">
              <a:defRPr/>
            </a:lvl5pPr>
            <a:lvl6pPr marL="2149475" indent="-352425">
              <a:defRPr/>
            </a:lvl6pPr>
            <a:lvl7pPr marL="2508250" indent="-358775">
              <a:buSzPct val="50000"/>
              <a:buFont typeface="Symbol" panose="05050102010706020507" pitchFamily="18" charset="2"/>
              <a:buChar char="-"/>
              <a:defRPr/>
            </a:lvl7pPr>
            <a:lvl8pPr marL="2868613" indent="-360363">
              <a:buSzPct val="75000"/>
              <a:defRPr/>
            </a:lvl8pPr>
            <a:lvl9pPr marL="3227388" indent="-358775">
              <a:defRPr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240594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35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14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60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02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3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224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2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98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BCE4F-3B1F-47D3-89D1-2F37605D40FA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C3855-3F52-4CFD-B01C-B6B86D62CD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71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Annex 6 (ICE </a:t>
            </a:r>
            <a:r>
              <a:rPr lang="de-DE" dirty="0" err="1" smtClean="0"/>
              <a:t>Vehicles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200" y="1493340"/>
            <a:ext cx="10515600" cy="46836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3.4.2. </a:t>
            </a:r>
            <a:r>
              <a:rPr lang="en-US" dirty="0" smtClean="0">
                <a:solidFill>
                  <a:srgbClr val="00B050"/>
                </a:solidFill>
              </a:rPr>
              <a:t>The correction shall be applied if </a:t>
            </a:r>
            <a:r>
              <a:rPr lang="en-US" dirty="0" err="1" smtClean="0">
                <a:solidFill>
                  <a:srgbClr val="00B050"/>
                </a:solidFill>
              </a:rPr>
              <a:t>ΔEREESS</a:t>
            </a:r>
            <a:r>
              <a:rPr lang="en-US" dirty="0" smtClean="0">
                <a:solidFill>
                  <a:srgbClr val="00B050"/>
                </a:solidFill>
              </a:rPr>
              <a:t> is negative (corresponding to </a:t>
            </a:r>
            <a:r>
              <a:rPr lang="en-US" dirty="0" err="1" smtClean="0">
                <a:solidFill>
                  <a:srgbClr val="00B050"/>
                </a:solidFill>
              </a:rPr>
              <a:t>REESS</a:t>
            </a:r>
            <a:r>
              <a:rPr lang="en-US" dirty="0" smtClean="0">
                <a:solidFill>
                  <a:srgbClr val="00B050"/>
                </a:solidFill>
              </a:rPr>
              <a:t> discharging) and the correction criterion, c</a:t>
            </a:r>
            <a:r>
              <a:rPr lang="en-US" dirty="0" smtClean="0"/>
              <a:t>, calculated according to paragraph 3.4.1. of this appendix </a:t>
            </a:r>
            <a:r>
              <a:rPr lang="en-US" dirty="0" smtClean="0">
                <a:solidFill>
                  <a:srgbClr val="00B050"/>
                </a:solidFill>
              </a:rPr>
              <a:t>is greater than the applicable threshold according to Table A6.App2</a:t>
            </a:r>
            <a:r>
              <a:rPr lang="en-US" dirty="0" smtClean="0"/>
              <a:t>/2.</a:t>
            </a:r>
          </a:p>
          <a:p>
            <a:pPr marL="0" indent="0">
              <a:buNone/>
            </a:pPr>
            <a:r>
              <a:rPr lang="en-US" dirty="0" smtClean="0"/>
              <a:t>3.4.3. </a:t>
            </a:r>
            <a:r>
              <a:rPr lang="en-US" u="sng" dirty="0" smtClean="0"/>
              <a:t>The correction shall be omitted and uncorrected values shall be used</a:t>
            </a:r>
            <a:r>
              <a:rPr lang="en-US" dirty="0" smtClean="0"/>
              <a:t> </a:t>
            </a:r>
            <a:r>
              <a:rPr lang="en-US" u="sng" dirty="0" smtClean="0"/>
              <a:t>if the correction criterion c</a:t>
            </a:r>
            <a:r>
              <a:rPr lang="en-US" dirty="0" smtClean="0"/>
              <a:t> calculated according to paragraph 3.4.1. of this appendix </a:t>
            </a:r>
            <a:r>
              <a:rPr lang="en-US" u="sng" dirty="0" smtClean="0"/>
              <a:t>is less than the applicable threshold</a:t>
            </a:r>
            <a:r>
              <a:rPr lang="en-US" dirty="0" smtClean="0"/>
              <a:t> according to Table A6.App2/2.</a:t>
            </a:r>
          </a:p>
          <a:p>
            <a:pPr marL="0" indent="0">
              <a:buNone/>
            </a:pPr>
            <a:r>
              <a:rPr lang="en-US" dirty="0" smtClean="0"/>
              <a:t>3.4.4. The correction may be omitted and uncorrected values may be used if:</a:t>
            </a:r>
          </a:p>
          <a:p>
            <a:pPr marL="0" indent="0">
              <a:buNone/>
            </a:pPr>
            <a:r>
              <a:rPr lang="en-US" dirty="0" smtClean="0"/>
              <a:t>(a) </a:t>
            </a:r>
            <a:r>
              <a:rPr lang="en-US" dirty="0" err="1" smtClean="0">
                <a:solidFill>
                  <a:srgbClr val="00B050"/>
                </a:solidFill>
              </a:rPr>
              <a:t>ΔEREESS</a:t>
            </a:r>
            <a:r>
              <a:rPr lang="en-US" dirty="0" smtClean="0">
                <a:solidFill>
                  <a:srgbClr val="00B050"/>
                </a:solidFill>
              </a:rPr>
              <a:t> is positive (corresponding to </a:t>
            </a:r>
            <a:r>
              <a:rPr lang="en-US" dirty="0" err="1" smtClean="0">
                <a:solidFill>
                  <a:srgbClr val="00B050"/>
                </a:solidFill>
              </a:rPr>
              <a:t>REESS</a:t>
            </a:r>
            <a:r>
              <a:rPr lang="en-US" dirty="0" smtClean="0">
                <a:solidFill>
                  <a:srgbClr val="00B050"/>
                </a:solidFill>
              </a:rPr>
              <a:t> charging) and the correction criterion c</a:t>
            </a:r>
            <a:r>
              <a:rPr lang="en-US" dirty="0" smtClean="0"/>
              <a:t> calculated according to paragraph 3.4.1. of this appendix </a:t>
            </a:r>
            <a:r>
              <a:rPr lang="en-US" dirty="0" smtClean="0">
                <a:solidFill>
                  <a:srgbClr val="00B050"/>
                </a:solidFill>
              </a:rPr>
              <a:t>is greater than the applicable threshold according to Table A6.App2</a:t>
            </a:r>
            <a:r>
              <a:rPr lang="en-US" dirty="0" smtClean="0"/>
              <a:t>/2;</a:t>
            </a:r>
          </a:p>
          <a:p>
            <a:pPr marL="0" indent="0">
              <a:buNone/>
            </a:pPr>
            <a:r>
              <a:rPr lang="en-US" dirty="0" smtClean="0"/>
              <a:t>(b) </a:t>
            </a:r>
            <a:r>
              <a:rPr lang="en-US" dirty="0" smtClean="0">
                <a:solidFill>
                  <a:srgbClr val="00B050"/>
                </a:solidFill>
              </a:rPr>
              <a:t>the manufacturer can prove to the responsible authority by measurement that there is no relation between </a:t>
            </a:r>
            <a:r>
              <a:rPr lang="en-US" dirty="0" err="1" smtClean="0">
                <a:solidFill>
                  <a:srgbClr val="00B050"/>
                </a:solidFill>
              </a:rPr>
              <a:t>ΔEREESS</a:t>
            </a:r>
            <a:r>
              <a:rPr lang="en-US" dirty="0" smtClean="0">
                <a:solidFill>
                  <a:srgbClr val="00B050"/>
                </a:solidFill>
              </a:rPr>
              <a:t> and CO2 mass emission and </a:t>
            </a:r>
            <a:r>
              <a:rPr lang="en-US" dirty="0" err="1" smtClean="0">
                <a:solidFill>
                  <a:srgbClr val="00B050"/>
                </a:solidFill>
              </a:rPr>
              <a:t>ΔEREESS</a:t>
            </a:r>
            <a:r>
              <a:rPr lang="en-US" dirty="0" smtClean="0">
                <a:solidFill>
                  <a:srgbClr val="00B050"/>
                </a:solidFill>
              </a:rPr>
              <a:t> and fuel consumption respectively</a:t>
            </a:r>
            <a:r>
              <a:rPr lang="en-US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884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Annex 8 (</a:t>
            </a:r>
            <a:r>
              <a:rPr lang="de-DE" dirty="0" err="1" smtClean="0"/>
              <a:t>Electrified</a:t>
            </a:r>
            <a:r>
              <a:rPr lang="de-DE" dirty="0" smtClean="0"/>
              <a:t> </a:t>
            </a:r>
            <a:r>
              <a:rPr lang="de-DE" dirty="0" err="1" smtClean="0"/>
              <a:t>Vehicles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200" y="1493340"/>
            <a:ext cx="10515600" cy="46836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1.1.3. </a:t>
            </a:r>
            <a:r>
              <a:rPr lang="en-US" dirty="0" smtClean="0">
                <a:solidFill>
                  <a:srgbClr val="00B050"/>
                </a:solidFill>
              </a:rPr>
              <a:t>The correction shall be applied if </a:t>
            </a:r>
            <a:r>
              <a:rPr lang="en-US" dirty="0" err="1" smtClean="0">
                <a:solidFill>
                  <a:srgbClr val="00B050"/>
                </a:solidFill>
              </a:rPr>
              <a:t>ΔEREESS,CS</a:t>
            </a:r>
            <a:r>
              <a:rPr lang="en-US" dirty="0" smtClean="0">
                <a:solidFill>
                  <a:srgbClr val="00B050"/>
                </a:solidFill>
              </a:rPr>
              <a:t> is negative which corresponds to </a:t>
            </a:r>
            <a:r>
              <a:rPr lang="en-US" dirty="0" err="1" smtClean="0">
                <a:solidFill>
                  <a:srgbClr val="00B050"/>
                </a:solidFill>
              </a:rPr>
              <a:t>REESS</a:t>
            </a:r>
            <a:r>
              <a:rPr lang="en-US" dirty="0" smtClean="0">
                <a:solidFill>
                  <a:srgbClr val="00B050"/>
                </a:solidFill>
              </a:rPr>
              <a:t> discharging and the correction criterion c </a:t>
            </a:r>
            <a:r>
              <a:rPr lang="en-US" dirty="0" smtClean="0"/>
              <a:t>calculated in paragraph 1.2. of this appendix </a:t>
            </a:r>
            <a:r>
              <a:rPr lang="en-US" dirty="0" smtClean="0">
                <a:solidFill>
                  <a:srgbClr val="00B050"/>
                </a:solidFill>
              </a:rPr>
              <a:t>is greater than the applicable threshold according to Table A8.App2</a:t>
            </a:r>
            <a:r>
              <a:rPr lang="en-US" dirty="0" smtClean="0"/>
              <a:t>/1.</a:t>
            </a:r>
          </a:p>
          <a:p>
            <a:pPr marL="0" indent="0">
              <a:buNone/>
            </a:pPr>
            <a:r>
              <a:rPr lang="en-US" dirty="0" smtClean="0"/>
              <a:t>1.1.4. </a:t>
            </a:r>
            <a:r>
              <a:rPr lang="en-US" u="sng" dirty="0" smtClean="0"/>
              <a:t>The correction may be omitted and uncorrected values may be used </a:t>
            </a:r>
            <a:r>
              <a:rPr lang="en-US" dirty="0" smtClean="0"/>
              <a:t>if:</a:t>
            </a:r>
          </a:p>
          <a:p>
            <a:pPr marL="0" indent="0">
              <a:buNone/>
            </a:pPr>
            <a:r>
              <a:rPr lang="en-US" dirty="0" smtClean="0"/>
              <a:t>(a) </a:t>
            </a:r>
            <a:r>
              <a:rPr lang="en-US" dirty="0" err="1" smtClean="0">
                <a:solidFill>
                  <a:srgbClr val="00B050"/>
                </a:solidFill>
              </a:rPr>
              <a:t>ΔEREESS,CS</a:t>
            </a:r>
            <a:r>
              <a:rPr lang="en-US" dirty="0" smtClean="0">
                <a:solidFill>
                  <a:srgbClr val="00B050"/>
                </a:solidFill>
              </a:rPr>
              <a:t> is positive which corresponds to </a:t>
            </a:r>
            <a:r>
              <a:rPr lang="en-US" dirty="0" err="1" smtClean="0">
                <a:solidFill>
                  <a:srgbClr val="00B050"/>
                </a:solidFill>
              </a:rPr>
              <a:t>REESS</a:t>
            </a:r>
            <a:r>
              <a:rPr lang="en-US" dirty="0" smtClean="0">
                <a:solidFill>
                  <a:srgbClr val="00B050"/>
                </a:solidFill>
              </a:rPr>
              <a:t> charging and the correction criterion c </a:t>
            </a:r>
            <a:r>
              <a:rPr lang="en-US" dirty="0" smtClean="0"/>
              <a:t>calculated in paragraph 1.2. of this appendix </a:t>
            </a:r>
            <a:r>
              <a:rPr lang="en-US" dirty="0" smtClean="0">
                <a:solidFill>
                  <a:srgbClr val="00B050"/>
                </a:solidFill>
              </a:rPr>
              <a:t>is greater than the applicable threshold according to Table A8.App2</a:t>
            </a:r>
            <a:r>
              <a:rPr lang="en-US" dirty="0" smtClean="0"/>
              <a:t>/1;</a:t>
            </a:r>
          </a:p>
          <a:p>
            <a:pPr marL="0" indent="0">
              <a:buNone/>
            </a:pPr>
            <a:r>
              <a:rPr lang="en-US" dirty="0" smtClean="0"/>
              <a:t>(b) </a:t>
            </a:r>
            <a:r>
              <a:rPr lang="en-US" u="sng" dirty="0" smtClean="0"/>
              <a:t>The correction criterion c </a:t>
            </a:r>
            <a:r>
              <a:rPr lang="en-US" dirty="0" smtClean="0"/>
              <a:t>calculated in paragraph 1.2. of this appendix </a:t>
            </a:r>
            <a:r>
              <a:rPr lang="en-US" u="sng" dirty="0" smtClean="0"/>
              <a:t>is smaller than the applicable threshold</a:t>
            </a:r>
            <a:r>
              <a:rPr lang="en-US" dirty="0" smtClean="0"/>
              <a:t> according to Table A8.App2/1;</a:t>
            </a:r>
          </a:p>
          <a:p>
            <a:pPr marL="0" indent="0">
              <a:buNone/>
            </a:pPr>
            <a:r>
              <a:rPr lang="en-US" dirty="0" smtClean="0"/>
              <a:t>(c) </a:t>
            </a:r>
            <a:r>
              <a:rPr lang="en-US" dirty="0" smtClean="0">
                <a:solidFill>
                  <a:srgbClr val="00B050"/>
                </a:solidFill>
              </a:rPr>
              <a:t>The manufacturer can prove to the responsible authority by measurement that there is no relation between </a:t>
            </a:r>
            <a:r>
              <a:rPr lang="en-US" dirty="0" err="1" smtClean="0">
                <a:solidFill>
                  <a:srgbClr val="00B050"/>
                </a:solidFill>
              </a:rPr>
              <a:t>ΔEREESS,CS</a:t>
            </a:r>
            <a:r>
              <a:rPr lang="en-US" dirty="0" smtClean="0">
                <a:solidFill>
                  <a:srgbClr val="00B050"/>
                </a:solidFill>
              </a:rPr>
              <a:t> and charge-sustaining CO2 mass emission and </a:t>
            </a:r>
            <a:r>
              <a:rPr lang="en-US" dirty="0" err="1" smtClean="0">
                <a:solidFill>
                  <a:srgbClr val="00B050"/>
                </a:solidFill>
              </a:rPr>
              <a:t>ΔEREESS,CS</a:t>
            </a:r>
            <a:r>
              <a:rPr lang="en-US" dirty="0" smtClean="0">
                <a:solidFill>
                  <a:srgbClr val="00B050"/>
                </a:solidFill>
              </a:rPr>
              <a:t> and fuel consumption respectively</a:t>
            </a:r>
            <a:r>
              <a:rPr lang="en-US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5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Folie" r:id="rId5" imgW="352" imgH="353" progId="TCLayout.ActiveDocument.1">
                  <p:embed/>
                </p:oleObj>
              </mc:Choice>
              <mc:Fallback>
                <p:oleObj name="think-cell Folie" r:id="rId5" imgW="352" imgH="353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/>
          <p:cNvSpPr/>
          <p:nvPr>
            <p:custDataLst>
              <p:tags r:id="rId3"/>
            </p:custDataLst>
          </p:nvPr>
        </p:nvSpPr>
        <p:spPr>
          <a:xfrm>
            <a:off x="114300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103000"/>
              </a:lnSpc>
              <a:spcBef>
                <a:spcPct val="0"/>
              </a:spcBef>
              <a:spcAft>
                <a:spcPct val="0"/>
              </a:spcAft>
            </a:pPr>
            <a:endParaRPr lang="de-DE" sz="2400" b="1" dirty="0">
              <a:latin typeface="VW Head Office" panose="020B0504040200000003" pitchFamily="34" charset="0"/>
              <a:ea typeface="+mj-ea"/>
              <a:cs typeface="+mj-cs"/>
              <a:sym typeface="VW Head Office" panose="020B0504040200000003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Update: REESS CO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– Sub-Annex 6 Appendix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4935" y="1266535"/>
            <a:ext cx="11154455" cy="358939"/>
          </a:xfrm>
        </p:spPr>
        <p:txBody>
          <a:bodyPr>
            <a:normAutofit/>
          </a:bodyPr>
          <a:lstStyle/>
          <a:p>
            <a:r>
              <a:rPr lang="en-US" dirty="0" smtClean="0"/>
              <a:t>Voluntary CO</a:t>
            </a:r>
            <a:r>
              <a:rPr lang="en-US" baseline="-25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correction at request by the manufacturer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1566754" y="1686967"/>
            <a:ext cx="9340732" cy="5086245"/>
          </a:xfrm>
        </p:spPr>
        <p:txBody>
          <a:bodyPr>
            <a:normAutofit fontScale="77500" lnSpcReduction="20000"/>
          </a:bodyPr>
          <a:lstStyle/>
          <a:p>
            <a:pPr marL="360363" lvl="1" indent="0">
              <a:buNone/>
            </a:pPr>
            <a:r>
              <a:rPr lang="en-US" b="1" dirty="0" smtClean="0"/>
              <a:t>At the request of the manufacturer it should be possible that the resulting CO</a:t>
            </a:r>
            <a:r>
              <a:rPr lang="en-US" b="1" baseline="-25000" dirty="0" smtClean="0"/>
              <a:t>2</a:t>
            </a:r>
            <a:r>
              <a:rPr lang="en-US" b="1" dirty="0" smtClean="0"/>
              <a:t> mass correction could be applied, even though the calculated RCB correction criteria ‘c’ is higher or lower then the thresholds (e.g. c = 0,5%).</a:t>
            </a:r>
          </a:p>
          <a:p>
            <a:pPr marL="360363" indent="0">
              <a:buNone/>
            </a:pPr>
            <a:r>
              <a:rPr lang="en-US" dirty="0" smtClean="0"/>
              <a:t>Example for testing ATCT – Family-Correction-Factor (FCF):</a:t>
            </a:r>
            <a:br>
              <a:rPr lang="en-US" dirty="0" smtClean="0"/>
            </a:br>
            <a:endParaRPr lang="en-US" dirty="0" smtClean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</a:pPr>
            <a:endParaRPr lang="en-US" sz="1600" dirty="0"/>
          </a:p>
          <a:p>
            <a:pPr marL="360363" indent="0">
              <a:buNone/>
              <a:tabLst>
                <a:tab pos="719138" algn="l"/>
              </a:tabLst>
            </a:pPr>
            <a:r>
              <a:rPr lang="en-US" dirty="0" smtClean="0"/>
              <a:t>	</a:t>
            </a:r>
          </a:p>
          <a:p>
            <a:pPr marL="360363" indent="0">
              <a:buNone/>
              <a:tabLst>
                <a:tab pos="719138" algn="l"/>
              </a:tabLst>
            </a:pPr>
            <a:endParaRPr lang="en-US" dirty="0"/>
          </a:p>
          <a:p>
            <a:pPr marL="360363" indent="0">
              <a:buNone/>
              <a:tabLst>
                <a:tab pos="719138" algn="l"/>
              </a:tabLst>
            </a:pPr>
            <a:r>
              <a:rPr lang="en-US" dirty="0" smtClean="0"/>
              <a:t>	causes unnecessary error for the FCF within the ATCT-family</a:t>
            </a:r>
          </a:p>
          <a:p>
            <a:pPr marL="360363" indent="0">
              <a:buNone/>
              <a:tabLst>
                <a:tab pos="719138" algn="l"/>
              </a:tabLst>
            </a:pPr>
            <a:r>
              <a:rPr lang="en-US" dirty="0" smtClean="0"/>
              <a:t>	the FCF is </a:t>
            </a:r>
            <a:r>
              <a:rPr lang="en-US" dirty="0" err="1" smtClean="0"/>
              <a:t>trustworthier</a:t>
            </a:r>
            <a:r>
              <a:rPr lang="en-US" dirty="0" smtClean="0"/>
              <a:t> due to RCB-corrected individual results of Type-1 	and </a:t>
            </a:r>
            <a:r>
              <a:rPr lang="en-US" dirty="0" err="1" smtClean="0"/>
              <a:t>ATC</a:t>
            </a:r>
            <a:r>
              <a:rPr lang="en-US" dirty="0" smtClean="0"/>
              <a:t>-Test</a:t>
            </a:r>
          </a:p>
        </p:txBody>
      </p:sp>
      <p:sp>
        <p:nvSpPr>
          <p:cNvPr id="7" name="Rechteck 6"/>
          <p:cNvSpPr/>
          <p:nvPr/>
        </p:nvSpPr>
        <p:spPr>
          <a:xfrm>
            <a:off x="2063552" y="3524202"/>
            <a:ext cx="1800200" cy="360040"/>
          </a:xfrm>
          <a:prstGeom prst="rect">
            <a:avLst/>
          </a:prstGeom>
          <a:solidFill>
            <a:srgbClr val="80B0C8"/>
          </a:solidFill>
          <a:ln>
            <a:solidFill>
              <a:srgbClr val="80B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Type-1-Test</a:t>
            </a:r>
          </a:p>
        </p:txBody>
      </p:sp>
      <p:sp>
        <p:nvSpPr>
          <p:cNvPr id="8" name="Rechteck 7"/>
          <p:cNvSpPr/>
          <p:nvPr/>
        </p:nvSpPr>
        <p:spPr>
          <a:xfrm>
            <a:off x="2063552" y="3939789"/>
            <a:ext cx="1800200" cy="792088"/>
          </a:xfrm>
          <a:prstGeom prst="rect">
            <a:avLst/>
          </a:prstGeom>
          <a:solidFill>
            <a:srgbClr val="4C5356"/>
          </a:solidFill>
          <a:ln>
            <a:solidFill>
              <a:srgbClr val="4C53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REESS charging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resulting criteria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c = |0,45 %| </a:t>
            </a:r>
          </a:p>
        </p:txBody>
      </p:sp>
      <p:sp>
        <p:nvSpPr>
          <p:cNvPr id="9" name="Rechteck 8"/>
          <p:cNvSpPr/>
          <p:nvPr/>
        </p:nvSpPr>
        <p:spPr>
          <a:xfrm>
            <a:off x="2063552" y="4779929"/>
            <a:ext cx="1800200" cy="491802"/>
          </a:xfrm>
          <a:prstGeom prst="rect">
            <a:avLst/>
          </a:prstGeom>
          <a:solidFill>
            <a:srgbClr val="FFFFFF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CO</a:t>
            </a:r>
            <a:r>
              <a:rPr lang="en-US" sz="1400" baseline="-25000" dirty="0">
                <a:solidFill>
                  <a:srgbClr val="000000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 impact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-1,8 g/km</a:t>
            </a:r>
          </a:p>
        </p:txBody>
      </p:sp>
      <p:sp>
        <p:nvSpPr>
          <p:cNvPr id="10" name="Rechteck 9"/>
          <p:cNvSpPr/>
          <p:nvPr/>
        </p:nvSpPr>
        <p:spPr>
          <a:xfrm>
            <a:off x="3935760" y="3524202"/>
            <a:ext cx="1800200" cy="360040"/>
          </a:xfrm>
          <a:prstGeom prst="rect">
            <a:avLst/>
          </a:prstGeom>
          <a:solidFill>
            <a:srgbClr val="80B0C8"/>
          </a:solidFill>
          <a:ln>
            <a:solidFill>
              <a:srgbClr val="80B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ATCT</a:t>
            </a:r>
          </a:p>
        </p:txBody>
      </p:sp>
      <p:sp>
        <p:nvSpPr>
          <p:cNvPr id="11" name="Rechteck 10"/>
          <p:cNvSpPr/>
          <p:nvPr/>
        </p:nvSpPr>
        <p:spPr>
          <a:xfrm>
            <a:off x="3935760" y="3939789"/>
            <a:ext cx="1800200" cy="792088"/>
          </a:xfrm>
          <a:prstGeom prst="rect">
            <a:avLst/>
          </a:prstGeom>
          <a:solidFill>
            <a:srgbClr val="4C5356"/>
          </a:solidFill>
          <a:ln>
            <a:solidFill>
              <a:srgbClr val="4C53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REESS discharging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resulting criteria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c = |-0,39 %| </a:t>
            </a:r>
          </a:p>
        </p:txBody>
      </p:sp>
      <p:sp>
        <p:nvSpPr>
          <p:cNvPr id="12" name="Rechteck 11"/>
          <p:cNvSpPr/>
          <p:nvPr/>
        </p:nvSpPr>
        <p:spPr>
          <a:xfrm>
            <a:off x="3935760" y="4779929"/>
            <a:ext cx="1800200" cy="491802"/>
          </a:xfrm>
          <a:prstGeom prst="rect">
            <a:avLst/>
          </a:prstGeom>
          <a:solidFill>
            <a:srgbClr val="FFFFFF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CO</a:t>
            </a:r>
            <a:r>
              <a:rPr lang="en-US" sz="1400" baseline="-25000" dirty="0">
                <a:solidFill>
                  <a:srgbClr val="000000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 impact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1,6 g/km</a:t>
            </a:r>
          </a:p>
        </p:txBody>
      </p:sp>
      <p:sp>
        <p:nvSpPr>
          <p:cNvPr id="13" name="Rechteck 12"/>
          <p:cNvSpPr/>
          <p:nvPr/>
        </p:nvSpPr>
        <p:spPr>
          <a:xfrm>
            <a:off x="2063552" y="3107114"/>
            <a:ext cx="3672408" cy="368830"/>
          </a:xfrm>
          <a:prstGeom prst="rect">
            <a:avLst/>
          </a:prstGeom>
          <a:solidFill>
            <a:srgbClr val="004666"/>
          </a:solidFill>
          <a:ln>
            <a:solidFill>
              <a:srgbClr val="004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normally no CO</a:t>
            </a:r>
            <a:r>
              <a:rPr lang="en-US" sz="1400" baseline="-25000" dirty="0">
                <a:solidFill>
                  <a:srgbClr val="FFFFFF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 correction</a:t>
            </a:r>
          </a:p>
        </p:txBody>
      </p:sp>
      <p:sp>
        <p:nvSpPr>
          <p:cNvPr id="14" name="Rechteck 13"/>
          <p:cNvSpPr/>
          <p:nvPr/>
        </p:nvSpPr>
        <p:spPr>
          <a:xfrm>
            <a:off x="2063552" y="5318062"/>
            <a:ext cx="3672408" cy="368830"/>
          </a:xfrm>
          <a:prstGeom prst="rect">
            <a:avLst/>
          </a:prstGeom>
          <a:solidFill>
            <a:srgbClr val="5F1939"/>
          </a:solidFill>
          <a:ln>
            <a:solidFill>
              <a:srgbClr val="5F1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FCF = 100 g/km / 95 g/km = 1,053</a:t>
            </a:r>
          </a:p>
        </p:txBody>
      </p:sp>
      <p:sp>
        <p:nvSpPr>
          <p:cNvPr id="15" name="Rechteck 14"/>
          <p:cNvSpPr/>
          <p:nvPr/>
        </p:nvSpPr>
        <p:spPr>
          <a:xfrm>
            <a:off x="6312024" y="3524202"/>
            <a:ext cx="1800200" cy="360040"/>
          </a:xfrm>
          <a:prstGeom prst="rect">
            <a:avLst/>
          </a:prstGeom>
          <a:solidFill>
            <a:srgbClr val="80B0C8"/>
          </a:solidFill>
          <a:ln>
            <a:solidFill>
              <a:srgbClr val="80B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Type-1-Test</a:t>
            </a:r>
          </a:p>
        </p:txBody>
      </p:sp>
      <p:sp>
        <p:nvSpPr>
          <p:cNvPr id="16" name="Rechteck 15"/>
          <p:cNvSpPr/>
          <p:nvPr/>
        </p:nvSpPr>
        <p:spPr>
          <a:xfrm>
            <a:off x="6312024" y="3939789"/>
            <a:ext cx="1800200" cy="792088"/>
          </a:xfrm>
          <a:prstGeom prst="rect">
            <a:avLst/>
          </a:prstGeom>
          <a:solidFill>
            <a:srgbClr val="4C5356"/>
          </a:solidFill>
          <a:ln>
            <a:solidFill>
              <a:srgbClr val="4C53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REESS charging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resulting criteria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c = |0,45 %| </a:t>
            </a:r>
          </a:p>
        </p:txBody>
      </p:sp>
      <p:sp>
        <p:nvSpPr>
          <p:cNvPr id="17" name="Rechteck 16"/>
          <p:cNvSpPr/>
          <p:nvPr/>
        </p:nvSpPr>
        <p:spPr>
          <a:xfrm>
            <a:off x="6312024" y="4779929"/>
            <a:ext cx="1800200" cy="491802"/>
          </a:xfrm>
          <a:prstGeom prst="rect">
            <a:avLst/>
          </a:prstGeom>
          <a:solidFill>
            <a:srgbClr val="FFFFFF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CO</a:t>
            </a:r>
            <a:r>
              <a:rPr lang="en-US" sz="1400" baseline="-25000" dirty="0">
                <a:solidFill>
                  <a:srgbClr val="000000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 impact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-1,8 g/km</a:t>
            </a:r>
          </a:p>
        </p:txBody>
      </p:sp>
      <p:sp>
        <p:nvSpPr>
          <p:cNvPr id="18" name="Rechteck 17"/>
          <p:cNvSpPr/>
          <p:nvPr/>
        </p:nvSpPr>
        <p:spPr>
          <a:xfrm>
            <a:off x="8184232" y="3524202"/>
            <a:ext cx="1800200" cy="360040"/>
          </a:xfrm>
          <a:prstGeom prst="rect">
            <a:avLst/>
          </a:prstGeom>
          <a:solidFill>
            <a:srgbClr val="80B0C8"/>
          </a:solidFill>
          <a:ln>
            <a:solidFill>
              <a:srgbClr val="80B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ATCT</a:t>
            </a:r>
          </a:p>
        </p:txBody>
      </p:sp>
      <p:sp>
        <p:nvSpPr>
          <p:cNvPr id="19" name="Rechteck 18"/>
          <p:cNvSpPr/>
          <p:nvPr/>
        </p:nvSpPr>
        <p:spPr>
          <a:xfrm>
            <a:off x="8184232" y="3939789"/>
            <a:ext cx="1800200" cy="792088"/>
          </a:xfrm>
          <a:prstGeom prst="rect">
            <a:avLst/>
          </a:prstGeom>
          <a:solidFill>
            <a:srgbClr val="4C5356"/>
          </a:solidFill>
          <a:ln>
            <a:solidFill>
              <a:srgbClr val="4C53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REESS discharging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resulting criteria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c = |-0,39 %| </a:t>
            </a:r>
          </a:p>
        </p:txBody>
      </p:sp>
      <p:sp>
        <p:nvSpPr>
          <p:cNvPr id="20" name="Rechteck 19"/>
          <p:cNvSpPr/>
          <p:nvPr/>
        </p:nvSpPr>
        <p:spPr>
          <a:xfrm>
            <a:off x="8184232" y="4779929"/>
            <a:ext cx="1800200" cy="491802"/>
          </a:xfrm>
          <a:prstGeom prst="rect">
            <a:avLst/>
          </a:prstGeom>
          <a:solidFill>
            <a:srgbClr val="FFFFFF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CO</a:t>
            </a:r>
            <a:r>
              <a:rPr lang="en-US" sz="1400" baseline="-25000" dirty="0">
                <a:solidFill>
                  <a:srgbClr val="000000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 impact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1,6 g/km</a:t>
            </a:r>
          </a:p>
        </p:txBody>
      </p:sp>
      <p:sp>
        <p:nvSpPr>
          <p:cNvPr id="21" name="Rechteck 20"/>
          <p:cNvSpPr/>
          <p:nvPr/>
        </p:nvSpPr>
        <p:spPr>
          <a:xfrm>
            <a:off x="6312024" y="3107114"/>
            <a:ext cx="3672408" cy="368830"/>
          </a:xfrm>
          <a:prstGeom prst="rect">
            <a:avLst/>
          </a:prstGeom>
          <a:solidFill>
            <a:srgbClr val="004666"/>
          </a:solidFill>
          <a:ln>
            <a:solidFill>
              <a:srgbClr val="004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CO</a:t>
            </a:r>
            <a:r>
              <a:rPr lang="en-US" sz="1400" baseline="-25000" dirty="0">
                <a:solidFill>
                  <a:srgbClr val="FFFFFF"/>
                </a:solidFill>
                <a:latin typeface="VW Text Office" panose="020B0504040200000003" pitchFamily="34" charset="0"/>
              </a:rPr>
              <a:t>2</a:t>
            </a:r>
            <a:r>
              <a:rPr lang="en-US" sz="1400" dirty="0">
                <a:solidFill>
                  <a:srgbClr val="FFFFFF"/>
                </a:solidFill>
                <a:latin typeface="VW Text Office" panose="020B0504040200000003" pitchFamily="34" charset="0"/>
              </a:rPr>
              <a:t> correction at request by manufacturer</a:t>
            </a:r>
          </a:p>
        </p:txBody>
      </p:sp>
      <p:sp>
        <p:nvSpPr>
          <p:cNvPr id="22" name="Rechteck 21"/>
          <p:cNvSpPr/>
          <p:nvPr/>
        </p:nvSpPr>
        <p:spPr>
          <a:xfrm>
            <a:off x="6312024" y="5318062"/>
            <a:ext cx="3672408" cy="368830"/>
          </a:xfrm>
          <a:prstGeom prst="rect">
            <a:avLst/>
          </a:prstGeom>
          <a:solidFill>
            <a:srgbClr val="AFE06E"/>
          </a:solidFill>
          <a:ln>
            <a:solidFill>
              <a:srgbClr val="AFE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VW Text Office" panose="020B0504040200000003" pitchFamily="34" charset="0"/>
              </a:rPr>
              <a:t>FCF = 101,6 g/km / 93,2 g/km = 1,090</a:t>
            </a:r>
          </a:p>
        </p:txBody>
      </p:sp>
      <p:sp>
        <p:nvSpPr>
          <p:cNvPr id="23" name="Ellipse 22"/>
          <p:cNvSpPr>
            <a:spLocks noChangeAspect="1"/>
          </p:cNvSpPr>
          <p:nvPr/>
        </p:nvSpPr>
        <p:spPr>
          <a:xfrm>
            <a:off x="5303912" y="5349569"/>
            <a:ext cx="305816" cy="305816"/>
          </a:xfrm>
          <a:prstGeom prst="ellipse">
            <a:avLst/>
          </a:prstGeom>
          <a:solidFill>
            <a:srgbClr val="C80000"/>
          </a:solidFill>
          <a:ln>
            <a:solidFill>
              <a:srgbClr val="C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44450" bIns="0" rtlCol="0" anchor="ctr"/>
          <a:lstStyle/>
          <a:p>
            <a:pPr algn="ctr">
              <a:spcBef>
                <a:spcPts val="50"/>
              </a:spcBef>
            </a:pPr>
            <a:r>
              <a:rPr lang="de-DE" sz="2000" b="1">
                <a:solidFill>
                  <a:srgbClr val="FFFFFF"/>
                </a:solidFill>
                <a:latin typeface="Wingdings 3" panose="05040102010807070707" pitchFamily="18" charset="2"/>
              </a:rPr>
              <a:t>7</a:t>
            </a:r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9624392" y="5349569"/>
            <a:ext cx="305816" cy="305816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50"/>
              </a:spcBef>
            </a:pPr>
            <a:r>
              <a:rPr lang="de-DE" b="1" dirty="0">
                <a:solidFill>
                  <a:srgbClr val="FFFFFF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25" name="Rechteck 24"/>
          <p:cNvSpPr>
            <a:spLocks noChangeAspect="1"/>
          </p:cNvSpPr>
          <p:nvPr/>
        </p:nvSpPr>
        <p:spPr>
          <a:xfrm>
            <a:off x="1936552" y="2998896"/>
            <a:ext cx="254000" cy="254000"/>
          </a:xfrm>
          <a:prstGeom prst="rect">
            <a:avLst/>
          </a:prstGeom>
          <a:solidFill>
            <a:srgbClr val="F6E5BC"/>
          </a:solidFill>
          <a:ln w="9525">
            <a:solidFill>
              <a:srgbClr val="F6E5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r>
              <a:rPr lang="de-DE" sz="1400" b="1" dirty="0">
                <a:solidFill>
                  <a:srgbClr val="000000"/>
                </a:solidFill>
                <a:latin typeface="VWAG TheSans" panose="020B0502050302020203" pitchFamily="34" charset="0"/>
              </a:rPr>
              <a:t>1</a:t>
            </a:r>
          </a:p>
        </p:txBody>
      </p:sp>
      <p:sp>
        <p:nvSpPr>
          <p:cNvPr id="26" name="Rechteck 25"/>
          <p:cNvSpPr>
            <a:spLocks noChangeAspect="1"/>
          </p:cNvSpPr>
          <p:nvPr/>
        </p:nvSpPr>
        <p:spPr>
          <a:xfrm>
            <a:off x="6185024" y="3003691"/>
            <a:ext cx="254000" cy="254000"/>
          </a:xfrm>
          <a:prstGeom prst="rect">
            <a:avLst/>
          </a:prstGeom>
          <a:solidFill>
            <a:srgbClr val="F6E5BC"/>
          </a:solidFill>
          <a:ln w="9525">
            <a:solidFill>
              <a:srgbClr val="F6E5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r>
              <a:rPr lang="de-DE" sz="1400" b="1" dirty="0">
                <a:solidFill>
                  <a:srgbClr val="000000"/>
                </a:solidFill>
                <a:latin typeface="VWAG TheSans" panose="020B0502050302020203" pitchFamily="34" charset="0"/>
              </a:rPr>
              <a:t>2</a:t>
            </a:r>
          </a:p>
        </p:txBody>
      </p:sp>
      <p:grpSp>
        <p:nvGrpSpPr>
          <p:cNvPr id="29" name="Gruppieren 28"/>
          <p:cNvGrpSpPr>
            <a:grpSpLocks noChangeAspect="1"/>
          </p:cNvGrpSpPr>
          <p:nvPr/>
        </p:nvGrpSpPr>
        <p:grpSpPr>
          <a:xfrm>
            <a:off x="1563880" y="1744997"/>
            <a:ext cx="305816" cy="305816"/>
            <a:chOff x="4800600" y="3580130"/>
            <a:chExt cx="305816" cy="305816"/>
          </a:xfrm>
        </p:grpSpPr>
        <p:sp>
          <p:nvSpPr>
            <p:cNvPr id="27" name="Ellipse 26"/>
            <p:cNvSpPr>
              <a:spLocks noChangeAspect="1"/>
            </p:cNvSpPr>
            <p:nvPr/>
          </p:nvSpPr>
          <p:spPr>
            <a:xfrm>
              <a:off x="4800600" y="3580130"/>
              <a:ext cx="305816" cy="305816"/>
            </a:xfrm>
            <a:prstGeom prst="ellipse">
              <a:avLst/>
            </a:prstGeom>
            <a:solidFill>
              <a:srgbClr val="003366"/>
            </a:solidFill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FFFFFF"/>
                </a:solidFill>
                <a:latin typeface="VW Text Office" panose="020B0504040200000003" pitchFamily="34" charset="0"/>
              </a:endParaRPr>
            </a:p>
          </p:txBody>
        </p:sp>
        <p:sp>
          <p:nvSpPr>
            <p:cNvPr id="28" name="Pfeil nach rechts 27"/>
            <p:cNvSpPr>
              <a:spLocks noChangeAspect="1"/>
            </p:cNvSpPr>
            <p:nvPr/>
          </p:nvSpPr>
          <p:spPr>
            <a:xfrm>
              <a:off x="4853940" y="3670300"/>
              <a:ext cx="201930" cy="129540"/>
            </a:xfrm>
            <a:prstGeom prst="rightArrow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000000"/>
                </a:solidFill>
                <a:latin typeface="VW Text Office" panose="020B0504040200000003" pitchFamily="34" charset="0"/>
              </a:endParaRPr>
            </a:p>
          </p:txBody>
        </p:sp>
      </p:grpSp>
      <p:grpSp>
        <p:nvGrpSpPr>
          <p:cNvPr id="30" name="Gruppieren 29"/>
          <p:cNvGrpSpPr>
            <a:grpSpLocks noChangeAspect="1"/>
          </p:cNvGrpSpPr>
          <p:nvPr/>
        </p:nvGrpSpPr>
        <p:grpSpPr>
          <a:xfrm>
            <a:off x="1563880" y="2399020"/>
            <a:ext cx="305816" cy="305816"/>
            <a:chOff x="4800600" y="3580130"/>
            <a:chExt cx="305816" cy="305816"/>
          </a:xfrm>
        </p:grpSpPr>
        <p:sp>
          <p:nvSpPr>
            <p:cNvPr id="31" name="Ellipse 30"/>
            <p:cNvSpPr>
              <a:spLocks noChangeAspect="1"/>
            </p:cNvSpPr>
            <p:nvPr/>
          </p:nvSpPr>
          <p:spPr>
            <a:xfrm>
              <a:off x="4800600" y="3580130"/>
              <a:ext cx="305816" cy="305816"/>
            </a:xfrm>
            <a:prstGeom prst="ellipse">
              <a:avLst/>
            </a:prstGeom>
            <a:solidFill>
              <a:srgbClr val="003366"/>
            </a:solidFill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FFFFFF"/>
                </a:solidFill>
                <a:latin typeface="VW Text Office" panose="020B0504040200000003" pitchFamily="34" charset="0"/>
              </a:endParaRPr>
            </a:p>
          </p:txBody>
        </p:sp>
        <p:sp>
          <p:nvSpPr>
            <p:cNvPr id="32" name="Pfeil nach rechts 31"/>
            <p:cNvSpPr>
              <a:spLocks noChangeAspect="1"/>
            </p:cNvSpPr>
            <p:nvPr/>
          </p:nvSpPr>
          <p:spPr>
            <a:xfrm>
              <a:off x="4853940" y="3670300"/>
              <a:ext cx="201930" cy="129540"/>
            </a:xfrm>
            <a:prstGeom prst="rightArrow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000000"/>
                </a:solidFill>
                <a:latin typeface="VW Text Office" panose="020B0504040200000003" pitchFamily="34" charset="0"/>
              </a:endParaRPr>
            </a:p>
          </p:txBody>
        </p:sp>
      </p:grpSp>
      <p:sp>
        <p:nvSpPr>
          <p:cNvPr id="33" name="Ellipse 32"/>
          <p:cNvSpPr>
            <a:spLocks noChangeAspect="1"/>
          </p:cNvSpPr>
          <p:nvPr/>
        </p:nvSpPr>
        <p:spPr>
          <a:xfrm>
            <a:off x="1557978" y="5863016"/>
            <a:ext cx="305816" cy="305816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50"/>
              </a:spcBef>
            </a:pPr>
            <a:r>
              <a:rPr lang="de-DE" sz="2000" b="1">
                <a:solidFill>
                  <a:srgbClr val="FFFFFF"/>
                </a:solidFill>
                <a:latin typeface="VWAG TheSans" panose="020B0502050302020203" pitchFamily="34" charset="0"/>
              </a:rPr>
              <a:t>!</a:t>
            </a:r>
          </a:p>
        </p:txBody>
      </p:sp>
      <p:sp>
        <p:nvSpPr>
          <p:cNvPr id="34" name="Rechteck 33"/>
          <p:cNvSpPr>
            <a:spLocks noChangeAspect="1"/>
          </p:cNvSpPr>
          <p:nvPr/>
        </p:nvSpPr>
        <p:spPr>
          <a:xfrm>
            <a:off x="2047224" y="5805868"/>
            <a:ext cx="254000" cy="254000"/>
          </a:xfrm>
          <a:prstGeom prst="rect">
            <a:avLst/>
          </a:prstGeom>
          <a:solidFill>
            <a:srgbClr val="F6E5BC"/>
          </a:solidFill>
          <a:ln w="9525">
            <a:solidFill>
              <a:srgbClr val="F6E5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r>
              <a:rPr lang="de-DE" sz="1400" b="1" dirty="0">
                <a:solidFill>
                  <a:srgbClr val="000000"/>
                </a:solidFill>
                <a:latin typeface="VWAG TheSans" panose="020B0502050302020203" pitchFamily="34" charset="0"/>
              </a:rPr>
              <a:t>1</a:t>
            </a:r>
          </a:p>
        </p:txBody>
      </p:sp>
      <p:sp>
        <p:nvSpPr>
          <p:cNvPr id="35" name="Rechteck 34"/>
          <p:cNvSpPr>
            <a:spLocks noChangeAspect="1"/>
          </p:cNvSpPr>
          <p:nvPr/>
        </p:nvSpPr>
        <p:spPr>
          <a:xfrm>
            <a:off x="2039060" y="6150293"/>
            <a:ext cx="254000" cy="254000"/>
          </a:xfrm>
          <a:prstGeom prst="rect">
            <a:avLst/>
          </a:prstGeom>
          <a:solidFill>
            <a:srgbClr val="F6E5BC"/>
          </a:solidFill>
          <a:ln w="9525">
            <a:solidFill>
              <a:srgbClr val="F6E5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r>
              <a:rPr lang="de-DE" sz="1400" b="1" dirty="0">
                <a:solidFill>
                  <a:srgbClr val="000000"/>
                </a:solidFill>
                <a:latin typeface="VWAG TheSans" panose="020B050205030202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0592465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124496"/>
            <a:ext cx="10515600" cy="799530"/>
          </a:xfrm>
        </p:spPr>
        <p:txBody>
          <a:bodyPr/>
          <a:lstStyle/>
          <a:p>
            <a:r>
              <a:rPr lang="de-DE" dirty="0" smtClean="0"/>
              <a:t>Annex 6 (ICE </a:t>
            </a:r>
            <a:r>
              <a:rPr lang="de-DE" dirty="0" err="1" smtClean="0"/>
              <a:t>Vehicles</a:t>
            </a:r>
            <a:r>
              <a:rPr lang="de-DE" dirty="0" smtClean="0"/>
              <a:t>) - Proposal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200" y="924026"/>
            <a:ext cx="10515600" cy="42351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3.4.2. The correction shall be applied if </a:t>
            </a:r>
            <a:r>
              <a:rPr lang="en-US" dirty="0" err="1" smtClean="0"/>
              <a:t>ΔEREESS</a:t>
            </a:r>
            <a:r>
              <a:rPr lang="en-US" dirty="0" smtClean="0"/>
              <a:t> is negative (corresponding to </a:t>
            </a:r>
            <a:r>
              <a:rPr lang="en-US" dirty="0" err="1" smtClean="0"/>
              <a:t>REESS</a:t>
            </a:r>
            <a:r>
              <a:rPr lang="en-US" dirty="0" smtClean="0"/>
              <a:t> discharging) </a:t>
            </a:r>
            <a:r>
              <a:rPr lang="en-US" strike="sngStrike" dirty="0" smtClean="0"/>
              <a:t>and the correction criterion, c, calculated according to paragraph 3.4.1. of this appendix is greater than the applicable threshold according to Table A6.App2/2.</a:t>
            </a:r>
          </a:p>
          <a:p>
            <a:pPr marL="0" indent="0">
              <a:buNone/>
            </a:pPr>
            <a:r>
              <a:rPr lang="en-US" dirty="0" smtClean="0"/>
              <a:t>3.4.3. </a:t>
            </a:r>
            <a:r>
              <a:rPr lang="en-US" strike="sngStrike" dirty="0" smtClean="0"/>
              <a:t>The correction shall be omitted and uncorrected values shall be used if the correction criterion c calculated according to paragraph 3.4.1. of this appendix is less than the applicable threshold according to Table A6.App2/2.</a:t>
            </a:r>
          </a:p>
          <a:p>
            <a:pPr marL="0" indent="0">
              <a:buNone/>
            </a:pPr>
            <a:r>
              <a:rPr lang="en-US" strike="sngStrike" dirty="0" smtClean="0"/>
              <a:t>3.4.4</a:t>
            </a:r>
            <a:r>
              <a:rPr lang="en-US" dirty="0" smtClean="0"/>
              <a:t>. </a:t>
            </a:r>
            <a:r>
              <a:rPr lang="en-US" b="1" dirty="0" smtClean="0"/>
              <a:t>At the request of the manufacturer</a:t>
            </a:r>
            <a:r>
              <a:rPr lang="en-US" dirty="0" smtClean="0"/>
              <a:t>, the </a:t>
            </a:r>
            <a:r>
              <a:rPr lang="en-US" dirty="0" smtClean="0"/>
              <a:t>correction may be omitted and uncorrected values may be used if:</a:t>
            </a:r>
          </a:p>
          <a:p>
            <a:pPr marL="0" indent="0">
              <a:buNone/>
            </a:pPr>
            <a:r>
              <a:rPr lang="en-US" dirty="0" smtClean="0"/>
              <a:t>(a) </a:t>
            </a:r>
            <a:r>
              <a:rPr lang="en-US" dirty="0" err="1" smtClean="0"/>
              <a:t>ΔEREESS</a:t>
            </a:r>
            <a:r>
              <a:rPr lang="en-US" dirty="0" smtClean="0"/>
              <a:t> is positive (corresponding to </a:t>
            </a:r>
            <a:r>
              <a:rPr lang="en-US" dirty="0" err="1" smtClean="0"/>
              <a:t>REESS</a:t>
            </a:r>
            <a:r>
              <a:rPr lang="en-US" dirty="0" smtClean="0"/>
              <a:t> charging) </a:t>
            </a:r>
            <a:r>
              <a:rPr lang="en-US" strike="sngStrike" dirty="0" smtClean="0"/>
              <a:t>and the correction criterion c calculated according to paragraph 3.4.1. of this appendix is greater than the applicable threshold according to Table A6.App2/2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(b) the manufacturer can prove to the responsible authority by measurement that there is no relation between </a:t>
            </a:r>
            <a:r>
              <a:rPr lang="en-US" dirty="0" err="1" smtClean="0"/>
              <a:t>ΔEREESS</a:t>
            </a:r>
            <a:r>
              <a:rPr lang="en-US" dirty="0" smtClean="0"/>
              <a:t> and CO2 mass emission and </a:t>
            </a:r>
            <a:r>
              <a:rPr lang="en-US" dirty="0" err="1" smtClean="0"/>
              <a:t>ΔEREESS</a:t>
            </a:r>
            <a:r>
              <a:rPr lang="en-US" dirty="0" smtClean="0"/>
              <a:t> and fuel consumption respectively.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898" y="5111609"/>
            <a:ext cx="7564950" cy="1744409"/>
          </a:xfrm>
          <a:prstGeom prst="rect">
            <a:avLst/>
          </a:prstGeom>
        </p:spPr>
      </p:pic>
      <p:cxnSp>
        <p:nvCxnSpPr>
          <p:cNvPr id="6" name="Gerader Verbinder 5"/>
          <p:cNvCxnSpPr/>
          <p:nvPr/>
        </p:nvCxnSpPr>
        <p:spPr>
          <a:xfrm flipV="1">
            <a:off x="664143" y="5409398"/>
            <a:ext cx="8200724" cy="113578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5502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.cQZIhTTq0ubMyNjxX_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XCnyPYQ.CZDGeJ1NXTPw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Breitbild</PresentationFormat>
  <Paragraphs>69</Paragraphs>
  <Slides>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Symbol</vt:lpstr>
      <vt:lpstr>VW Head Office</vt:lpstr>
      <vt:lpstr>VW Text Office</vt:lpstr>
      <vt:lpstr>VWAG TheSans</vt:lpstr>
      <vt:lpstr>Wingdings</vt:lpstr>
      <vt:lpstr>Wingdings 3</vt:lpstr>
      <vt:lpstr>Office</vt:lpstr>
      <vt:lpstr>think-cell Folie</vt:lpstr>
      <vt:lpstr>Annex 6 (ICE Vehicles)</vt:lpstr>
      <vt:lpstr>Annex 8 (Electrified Vehicles)</vt:lpstr>
      <vt:lpstr>Update: REESS CO2 mass emission – Sub-Annex 6 Appendix 2</vt:lpstr>
      <vt:lpstr>Annex 6 (ICE Vehicles) - Proposal</vt:lpstr>
    </vt:vector>
  </TitlesOfParts>
  <Company>Volkswagen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Annex 6</dc:title>
  <dc:creator>BC</dc:creator>
  <cp:lastModifiedBy>BC</cp:lastModifiedBy>
  <cp:revision>14</cp:revision>
  <cp:lastPrinted>2019-09-17T15:02:05Z</cp:lastPrinted>
  <dcterms:created xsi:type="dcterms:W3CDTF">2019-09-16T14:08:55Z</dcterms:created>
  <dcterms:modified xsi:type="dcterms:W3CDTF">2019-09-27T12:02:59Z</dcterms:modified>
</cp:coreProperties>
</file>