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4" r:id="rId4"/>
    <p:sldId id="265" r:id="rId5"/>
    <p:sldId id="266" r:id="rId6"/>
    <p:sldId id="267" r:id="rId7"/>
    <p:sldId id="258" r:id="rId8"/>
    <p:sldId id="261" r:id="rId9"/>
    <p:sldId id="263" r:id="rId10"/>
    <p:sldId id="262" r:id="rId11"/>
    <p:sldId id="268" r:id="rId12"/>
    <p:sldId id="259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1" autoAdjust="0"/>
    <p:restoredTop sz="94660"/>
  </p:normalViewPr>
  <p:slideViewPr>
    <p:cSldViewPr snapToGrid="0">
      <p:cViewPr varScale="1">
        <p:scale>
          <a:sx n="69" d="100"/>
          <a:sy n="69" d="100"/>
        </p:scale>
        <p:origin x="4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6183C-BD7D-40BE-B51F-5D5B72B5614B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CB5E1-0B9D-4D9C-BCCE-490DB8EFA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8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41230-06A1-4CA3-9877-AA515CAF6E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4DDD88-A247-4F98-BDFC-473FDA37F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FB297-8C59-4B7E-8033-ACDDC3089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2C9B-C823-486B-AF20-91F5CE395A9D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DC40DF-6D88-4255-A029-D9CDFEC9A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BA705-33D3-4F7D-B869-0DF6866AA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941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A280C-9D74-471F-A5A6-451AFAE62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FE99B7-23C0-4F4E-8C03-FA3D85D15A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70C70-596C-40D8-9BF4-7D7FE69A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FE98-E2C8-4C3F-B635-D25F76682627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FA36B-C479-437D-9D09-C97D0DC22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C0B66-4E92-483E-8457-05C9AE56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9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551E90-01BD-4A70-AF48-052F735078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03247C-57A5-4E49-9095-54508A860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74F46-1D06-4B4A-B7D9-65C72F0E4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4298E-CBE8-4C92-BE96-9DFF9F1D69FE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7466D-7C14-40D9-AED0-477326ACC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68359-3BAC-476B-BCA6-1330F368D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66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A3C54-9EC0-47B1-B750-96F3CF290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0C307-1C02-4EEA-8975-6DAE983C0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63F7C-A39B-4BC3-B2DE-1006BE239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F3901-3818-4503-B72D-E67FF3DC62D8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48804-3359-48CE-89CE-2AEE8F85F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C4295-2D89-432A-B802-4558DE31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74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BBD17-CE7C-4A0D-ABD9-B3549DEC7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41C668-6759-44B8-97C6-05D5AC04F9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23B74-1650-4BCB-AA6F-EC0B93E5D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6D521-4CAB-40F1-A730-124097DD2443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D65F22-7542-4E21-BC12-6399BF036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C6C8A-7881-4298-A5BA-FEE2190C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477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63399-11F3-4890-94ED-16C0D550B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3A871-5FED-4B78-9187-8A99E76A34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38BC0F-C51D-4F10-BD01-C6A6AB35B4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555432-49EB-45F1-9FB4-1B024C7C8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5175B-9159-4E31-8C41-1BEDAA5D828E}" type="datetime1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B827A7-0503-43BF-B0FE-39D79E03B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64768B-C430-4AFB-99A3-3E9066E0B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01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15F40-433C-4CD0-86B9-62385D383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6668D5-DC72-4412-8300-1C5EA1EC2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13395-7AD1-4B68-8498-1FE2B5855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CF14FF-750A-4725-A8E6-9D927DED74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002E68-8610-4826-924C-C22F19859C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B8E039-0573-4843-8C74-B76E76F86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21FD-9292-4DBB-9560-27611E2B49EE}" type="datetime1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7B41B8-3A5D-44A3-A807-6B1C5887F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6A938C-BCDB-4BE0-901F-40C156666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16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8B7AF-5016-4824-9F28-D259684CF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557FF8-F29D-49E5-8729-027F72903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FA40-37F6-411E-AAE0-FFCD545DA4BF}" type="datetime1">
              <a:rPr lang="en-US" smtClean="0"/>
              <a:t>9/24/2019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C76CD9-CA4A-44BA-A43C-E7666C963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25E43-72B4-43E4-B0DE-79F517042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CA7AEF-2E32-4820-BC41-9D998B594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F95F-553C-4015-A9AE-AD017A431A03}" type="datetime1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9CC0A0-4692-4665-88FF-E4A3221E0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ACE52B-540A-4F32-A584-A93A23B24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64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1A25E-083B-4890-B8C5-9CA552F53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0B1743-D33D-4D58-8084-40301245B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E35C1-6E8C-471B-A73C-441D1AADAB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84B779-2C2D-47E2-BA87-ABFDC4CC7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2BB0E-BF92-4236-AB5D-E2D69D2545F6}" type="datetime1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148610-53BA-4680-9C89-3EDCFCF79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723111-6854-4193-A5CB-A802018A3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74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18697-EDFA-4F17-8BD2-C4BE8AE33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ECB78C-6C61-4609-9A96-95AF437978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33ECD-DF1D-4DE4-830C-A5D8F73C1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83657-81AE-4A95-BCBD-21570F1AF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169F0-9C26-4CAF-AC0C-B17CFB208138}" type="datetime1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21092-9DE1-4B07-8EED-EA7D2F86C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EB4DBB-4FD7-42EE-98E1-6F1386EA9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12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B88120-0725-4D44-A49C-06D180686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46EC7A-F227-48CB-B3A6-97D3E13A9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7EBD9-F139-4123-901B-0280156D65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B239-1AD7-46AC-A76C-DE5890ED8947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68D54-4496-41F3-AC5D-6855EEF05F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006C1-5FA1-449C-8B52-02BF1EBF5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FD9E2-9526-4202-A450-6EC7F73FA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87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F55D-445F-49A8-AF82-F50B3331C1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EVE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A8280C-DBBD-4A7F-8788-055724F0ED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WLTP Session #28</a:t>
            </a:r>
          </a:p>
          <a:p>
            <a:r>
              <a:rPr lang="en-US" dirty="0"/>
              <a:t>Bern, Switzerland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92C140-C926-4E1F-B662-9BCC5F947E16}"/>
              </a:ext>
            </a:extLst>
          </p:cNvPr>
          <p:cNvSpPr txBox="1"/>
          <p:nvPr/>
        </p:nvSpPr>
        <p:spPr>
          <a:xfrm>
            <a:off x="9796171" y="5883214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ras Bold ITC" panose="020B0907030504020204" pitchFamily="34" charset="0"/>
              </a:rPr>
              <a:t>EVE - IWG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87D855-5277-49DB-B27B-1AE16D338EB5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6B421-B1BB-49E1-AC05-D6F44185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49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374DB-F234-4A7F-B42E-1B944F839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GTR Goals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1ED08-CF57-4DF0-BF13-D118AD18B5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EVE concluded that a GTR should:</a:t>
            </a:r>
          </a:p>
          <a:p>
            <a:pPr lvl="1"/>
            <a:r>
              <a:rPr lang="en-US" sz="3200" dirty="0"/>
              <a:t>Begin a process which provide “rock screening” – establish minimum durability requirement</a:t>
            </a:r>
          </a:p>
          <a:p>
            <a:pPr lvl="1"/>
            <a:r>
              <a:rPr lang="en-US" sz="3200" dirty="0"/>
              <a:t>Prohibit substandard products from entering the market</a:t>
            </a:r>
          </a:p>
          <a:p>
            <a:pPr lvl="1"/>
            <a:r>
              <a:rPr lang="en-US" sz="3200" dirty="0"/>
              <a:t>Allow room for technology development</a:t>
            </a:r>
          </a:p>
          <a:p>
            <a:pPr lvl="1"/>
            <a:r>
              <a:rPr lang="en-US" sz="3200" dirty="0"/>
              <a:t>Allow for data collection to inform future regulations regarding durability</a:t>
            </a:r>
          </a:p>
          <a:p>
            <a:pPr lvl="1"/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7FF152-24E1-4D76-B457-E3F1E5B1321B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FBA21E-4D2A-4D5B-8881-808940316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92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374DB-F234-4A7F-B42E-1B944F839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Durability Requirements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1ED08-CF57-4DF0-BF13-D118AD18B5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600" dirty="0"/>
              <a:t>If the EVE direction is to establish durability requirements, some input from WLTP would be helpful</a:t>
            </a:r>
          </a:p>
          <a:p>
            <a:r>
              <a:rPr lang="en-US" sz="3600" dirty="0"/>
              <a:t>Electrified Durability requirements could be based on a set deterioration factor</a:t>
            </a:r>
          </a:p>
          <a:p>
            <a:pPr lvl="1"/>
            <a:r>
              <a:rPr lang="en-US" sz="2800" dirty="0"/>
              <a:t>Should the DF be additive or multiplicative?  </a:t>
            </a:r>
          </a:p>
          <a:p>
            <a:pPr lvl="2"/>
            <a:r>
              <a:rPr lang="en-US" sz="2400" dirty="0"/>
              <a:t>Is one alternative more appropriate based on criteria or architecture?</a:t>
            </a:r>
          </a:p>
          <a:p>
            <a:pPr lvl="2"/>
            <a:r>
              <a:rPr lang="en-US" sz="2400" dirty="0"/>
              <a:t>Is there a data set which exists which could help inform the selection of a DF?</a:t>
            </a:r>
          </a:p>
          <a:p>
            <a:pPr lvl="1"/>
            <a:r>
              <a:rPr lang="en-US" sz="2800" dirty="0"/>
              <a:t>Would alternatives be acceptable? </a:t>
            </a:r>
          </a:p>
          <a:p>
            <a:pPr lvl="2"/>
            <a:r>
              <a:rPr lang="en-US" sz="2400" dirty="0"/>
              <a:t>Could a manufacturer adopt the defined DF or present data to establish a different DF?</a:t>
            </a:r>
          </a:p>
          <a:p>
            <a:pPr lvl="2"/>
            <a:r>
              <a:rPr lang="en-US" sz="2400" dirty="0"/>
              <a:t>Does EVE need to prescribe a method for determining alternative DF’s?</a:t>
            </a:r>
          </a:p>
          <a:p>
            <a:r>
              <a:rPr lang="en-US" sz="3200" dirty="0"/>
              <a:t>Should the durability requirements be added to the existing GTR or should it be a stand alone GTR?</a:t>
            </a:r>
          </a:p>
          <a:p>
            <a:pPr lvl="1"/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4568DF-7CEE-40E5-8A7B-30786E6D1355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5D90F2-9D59-47E7-8051-00907A7C2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03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6D17C-1AF5-4375-930F-06FBE8AB5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Durability Requirements – yes or no?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3F07256-3E03-458D-8064-D4CB557A2B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601431"/>
              </p:ext>
            </p:extLst>
          </p:nvPr>
        </p:nvGraphicFramePr>
        <p:xfrm>
          <a:off x="538480" y="1406105"/>
          <a:ext cx="11135360" cy="4813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4382">
                  <a:extLst>
                    <a:ext uri="{9D8B030D-6E8A-4147-A177-3AD203B41FA5}">
                      <a16:colId xmlns:a16="http://schemas.microsoft.com/office/drawing/2014/main" val="1174626985"/>
                    </a:ext>
                  </a:extLst>
                </a:gridCol>
                <a:gridCol w="2790326">
                  <a:extLst>
                    <a:ext uri="{9D8B030D-6E8A-4147-A177-3AD203B41FA5}">
                      <a16:colId xmlns:a16="http://schemas.microsoft.com/office/drawing/2014/main" val="1491658767"/>
                    </a:ext>
                  </a:extLst>
                </a:gridCol>
                <a:gridCol w="2790326">
                  <a:extLst>
                    <a:ext uri="{9D8B030D-6E8A-4147-A177-3AD203B41FA5}">
                      <a16:colId xmlns:a16="http://schemas.microsoft.com/office/drawing/2014/main" val="1061693058"/>
                    </a:ext>
                  </a:extLst>
                </a:gridCol>
                <a:gridCol w="2790326">
                  <a:extLst>
                    <a:ext uri="{9D8B030D-6E8A-4147-A177-3AD203B41FA5}">
                      <a16:colId xmlns:a16="http://schemas.microsoft.com/office/drawing/2014/main" val="4072594654"/>
                    </a:ext>
                  </a:extLst>
                </a:gridCol>
              </a:tblGrid>
              <a:tr h="1203385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Vehicle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Criteria Pollutants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CO2/Energy Consumption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Electric 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9016131"/>
                  </a:ext>
                </a:extLst>
              </a:tr>
              <a:tr h="1203385">
                <a:tc>
                  <a:txBody>
                    <a:bodyPr/>
                    <a:lstStyle/>
                    <a:p>
                      <a:pPr algn="r"/>
                      <a:r>
                        <a:rPr lang="en-US" sz="3200" b="1" dirty="0">
                          <a:solidFill>
                            <a:schemeClr val="bg1"/>
                          </a:solidFill>
                        </a:rPr>
                        <a:t>HEV</a:t>
                      </a:r>
                    </a:p>
                    <a:p>
                      <a:pPr algn="r"/>
                      <a:endParaRPr lang="en-US" sz="3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 – already part of WLTP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 – not required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301806"/>
                  </a:ext>
                </a:extLst>
              </a:tr>
              <a:tr h="1203385">
                <a:tc>
                  <a:txBody>
                    <a:bodyPr/>
                    <a:lstStyle/>
                    <a:p>
                      <a:pPr algn="r"/>
                      <a:r>
                        <a:rPr lang="en-US" sz="3200" b="1" dirty="0">
                          <a:solidFill>
                            <a:schemeClr val="bg1"/>
                          </a:solidFill>
                        </a:rPr>
                        <a:t>PHEV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Maybe - High load cold starts could become more frequent with battery power fade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??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8595352"/>
                  </a:ext>
                </a:extLst>
              </a:tr>
              <a:tr h="1203385">
                <a:tc>
                  <a:txBody>
                    <a:bodyPr/>
                    <a:lstStyle/>
                    <a:p>
                      <a:pPr algn="r"/>
                      <a:r>
                        <a:rPr lang="en-US" sz="3200" b="1" dirty="0">
                          <a:solidFill>
                            <a:schemeClr val="bg1"/>
                          </a:solidFill>
                        </a:rPr>
                        <a:t>PEV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 – not required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??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??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101722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36F2ED4-F429-488A-B3FD-B6AD0DCE3A07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CE93A9-830B-42CA-9674-6E6F3E131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111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2DD2C-157E-4F5F-B0CA-2DBEAF420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B8B8C-6327-4B7F-8B32-65D0E85F5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EVE meeting will be in Brussels on October 7</a:t>
            </a:r>
            <a:r>
              <a:rPr lang="en-US" baseline="30000" dirty="0"/>
              <a:t>th</a:t>
            </a:r>
            <a:r>
              <a:rPr lang="en-US" dirty="0"/>
              <a:t> and 8</a:t>
            </a:r>
            <a:r>
              <a:rPr lang="en-US" baseline="30000" dirty="0"/>
              <a:t>th</a:t>
            </a:r>
            <a:r>
              <a:rPr lang="en-US" dirty="0"/>
              <a:t> (EVE 32)</a:t>
            </a:r>
          </a:p>
          <a:p>
            <a:r>
              <a:rPr lang="en-US" dirty="0"/>
              <a:t>Japan is expected to make a formal proposal for durability</a:t>
            </a:r>
          </a:p>
          <a:p>
            <a:r>
              <a:rPr lang="en-US" dirty="0"/>
              <a:t>Feedback from the WLTP will be communicated to the EVE working group</a:t>
            </a:r>
          </a:p>
          <a:p>
            <a:r>
              <a:rPr lang="en-US" dirty="0"/>
              <a:t>Establish recommendation and plan for electrified durability to be presented to GRPE in January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B96C72-A3F1-4940-B109-0B529416D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B88B80-E8CB-46B8-8B12-339E9578D4E7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288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8E540-0182-43C2-9BE1-FDD8EA4BF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EVE Update – WLTP #28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4BD6D-7DAC-4114-A932-52346E5899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Power Determination Status</a:t>
            </a:r>
          </a:p>
          <a:p>
            <a:r>
              <a:rPr lang="en-US" sz="3600" dirty="0"/>
              <a:t>Electrified Vehicle Durability Topics</a:t>
            </a:r>
          </a:p>
          <a:p>
            <a:pPr lvl="1"/>
            <a:r>
              <a:rPr lang="en-US" sz="3200" dirty="0"/>
              <a:t>Background</a:t>
            </a:r>
          </a:p>
          <a:p>
            <a:pPr lvl="1"/>
            <a:r>
              <a:rPr lang="en-US" sz="3200" dirty="0"/>
              <a:t>Objectives</a:t>
            </a:r>
          </a:p>
          <a:p>
            <a:pPr lvl="1"/>
            <a:r>
              <a:rPr lang="en-US" sz="3200" dirty="0"/>
              <a:t>Durability Requirements</a:t>
            </a:r>
          </a:p>
          <a:p>
            <a:pPr lvl="1"/>
            <a:r>
              <a:rPr lang="en-US" sz="3200" dirty="0"/>
              <a:t>Next steps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C6060B-2625-4AD4-BCAD-A5CD2C5E0004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BAB93F-6505-4699-8349-5F455CD9C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63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99A57-D398-40E1-A36F-93A87765D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power determination GTR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D16BA-62F2-46A8-89D2-AEE10CEEE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History</a:t>
            </a:r>
          </a:p>
          <a:p>
            <a:pPr lvl="1"/>
            <a:r>
              <a:rPr lang="en-US" dirty="0"/>
              <a:t>Second mandate of the EVE IWG was approved in November 2014</a:t>
            </a:r>
          </a:p>
          <a:p>
            <a:pPr lvl="1"/>
            <a:r>
              <a:rPr lang="en-US" dirty="0"/>
              <a:t>WLTP had stated a clear demand for an improved procedure to determine system power of HEVs (for classification and downscaling)</a:t>
            </a:r>
          </a:p>
          <a:p>
            <a:pPr lvl="1"/>
            <a:r>
              <a:rPr lang="en-US" dirty="0"/>
              <a:t>Part B of the mandate therefore included a task to develop an Annex to GTR No. 15 for system power determination</a:t>
            </a:r>
          </a:p>
          <a:p>
            <a:pPr lvl="1"/>
            <a:r>
              <a:rPr lang="en-US" dirty="0"/>
              <a:t>EVE consulted with several organizations doing similar work (SAE, ISO, KATRI)</a:t>
            </a:r>
          </a:p>
          <a:p>
            <a:pPr lvl="1"/>
            <a:r>
              <a:rPr lang="en-US" dirty="0"/>
              <a:t>ISO 20762 was selected as basis for power determination procedure</a:t>
            </a:r>
          </a:p>
          <a:p>
            <a:pPr lvl="1"/>
            <a:r>
              <a:rPr lang="en-US" dirty="0"/>
              <a:t>Drafting group was formed to convert ISO 20762 into an Annex to GTR No. 15</a:t>
            </a:r>
          </a:p>
          <a:p>
            <a:pPr lvl="1"/>
            <a:r>
              <a:rPr lang="en-US" dirty="0"/>
              <a:t>Later, contracting parties stated a preference for a standalone GTR.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189FB1-C96F-46DD-8438-BBCCF486B443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982C6-D451-4EFB-947C-76B03F6D5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369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BA669-C6E9-4C34-9421-610FEF366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power determination GTR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19240-ED20-4AC5-8A7F-7C35667AC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Drafting group drafted procedure based on ISO 20762 in 2017-2018</a:t>
            </a:r>
          </a:p>
          <a:p>
            <a:r>
              <a:rPr lang="en-US" dirty="0"/>
              <a:t>Validation testing was conducted in 2018</a:t>
            </a:r>
          </a:p>
          <a:p>
            <a:r>
              <a:rPr lang="en-US" dirty="0"/>
              <a:t>Significant differences seen between TP1 and TP2</a:t>
            </a:r>
          </a:p>
          <a:p>
            <a:r>
              <a:rPr lang="en-US" dirty="0"/>
              <a:t>IWG proposed additional testing, and extension of schedule</a:t>
            </a:r>
          </a:p>
          <a:p>
            <a:r>
              <a:rPr lang="en-US" dirty="0"/>
              <a:t>Proposed schedule:</a:t>
            </a:r>
          </a:p>
          <a:p>
            <a:pPr lvl="1"/>
            <a:r>
              <a:rPr lang="en-US" dirty="0"/>
              <a:t>June 2019: Approval of authorization by GRPE to extend timeline</a:t>
            </a:r>
          </a:p>
          <a:p>
            <a:pPr lvl="1"/>
            <a:r>
              <a:rPr lang="en-US" dirty="0"/>
              <a:t>October 2019: Completion of testing, review of results, and draft GTR changes</a:t>
            </a:r>
          </a:p>
          <a:p>
            <a:pPr lvl="1"/>
            <a:r>
              <a:rPr lang="en-US" dirty="0"/>
              <a:t>November 2019: Approval of new timelines in formal document by AC.3</a:t>
            </a:r>
          </a:p>
          <a:p>
            <a:pPr lvl="1"/>
            <a:r>
              <a:rPr lang="en-US" dirty="0"/>
              <a:t>January 2020: Preliminary draft of GTR text to be available</a:t>
            </a:r>
          </a:p>
          <a:p>
            <a:pPr lvl="1"/>
            <a:r>
              <a:rPr lang="en-US" dirty="0"/>
              <a:t>June 2020: Recommendation of draft GTR by GRPE</a:t>
            </a:r>
          </a:p>
          <a:p>
            <a:pPr lvl="1"/>
            <a:r>
              <a:rPr lang="en-US" dirty="0"/>
              <a:t>November 2020: Establishment of the GTR by AC.3 in Global Registry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F48E79-9C2A-4D86-B7BD-409EA89C51B9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758C6F-37DE-42F2-BB01-5947450F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776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99A57-D398-40E1-A36F-93A87765D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power determination GTR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D16BA-62F2-46A8-89D2-AEE10CEEE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Drafting group: “Determination of Electrified Vehicle Power” (DEVP)</a:t>
            </a:r>
          </a:p>
          <a:p>
            <a:r>
              <a:rPr lang="en-US" dirty="0"/>
              <a:t>Recent meetings:</a:t>
            </a:r>
          </a:p>
          <a:p>
            <a:pPr lvl="1"/>
            <a:r>
              <a:rPr lang="en-US" dirty="0"/>
              <a:t>DEVP #8: At EVE 30 in Stockholm (April 2019)</a:t>
            </a:r>
          </a:p>
          <a:p>
            <a:pPr lvl="1"/>
            <a:r>
              <a:rPr lang="en-US" dirty="0"/>
              <a:t>DEVP #9: At EVE 31 in Geneva (May 2019)</a:t>
            </a:r>
          </a:p>
          <a:p>
            <a:pPr lvl="1"/>
            <a:r>
              <a:rPr lang="en-US" dirty="0"/>
              <a:t>DEVP #10: Teleconference (planned)</a:t>
            </a:r>
          </a:p>
          <a:p>
            <a:r>
              <a:rPr lang="en-US" dirty="0"/>
              <a:t>Limited opportunity for drafting during Summer 2019</a:t>
            </a:r>
          </a:p>
          <a:p>
            <a:pPr lvl="1"/>
            <a:r>
              <a:rPr lang="en-US" dirty="0"/>
              <a:t>Open issues were identified at EVE 30/31 (not simple drafting issues)</a:t>
            </a:r>
          </a:p>
          <a:p>
            <a:pPr lvl="1"/>
            <a:r>
              <a:rPr lang="en-US" dirty="0"/>
              <a:t>Several revisions to the procedure were proposed</a:t>
            </a:r>
          </a:p>
          <a:p>
            <a:pPr lvl="1"/>
            <a:r>
              <a:rPr lang="en-US" dirty="0"/>
              <a:t>Draft text developed</a:t>
            </a:r>
          </a:p>
          <a:p>
            <a:r>
              <a:rPr lang="en-US" dirty="0"/>
              <a:t>Revisions will be evaluated via validation program Phase 2 (in progress)</a:t>
            </a: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9CD2B0-B20B-42D6-887A-98663FC8E2B2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BD53CF-A4DB-4B7F-B39B-E744D47B8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480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99A57-D398-40E1-A36F-93A87765D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power determination GTR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D16BA-62F2-46A8-89D2-AEE10CEEE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Recent progress</a:t>
            </a:r>
          </a:p>
          <a:p>
            <a:pPr lvl="1"/>
            <a:r>
              <a:rPr lang="en-US" dirty="0"/>
              <a:t>JRC and Environment Canada are testing additional vehicles</a:t>
            </a:r>
          </a:p>
          <a:p>
            <a:pPr lvl="1"/>
            <a:r>
              <a:rPr lang="en-US" dirty="0"/>
              <a:t>Draft of technical report completed and circulated to drafting group</a:t>
            </a:r>
          </a:p>
          <a:p>
            <a:pPr lvl="2"/>
            <a:r>
              <a:rPr lang="en-US" dirty="0"/>
              <a:t>Nature of power determination problem, and approaches considered</a:t>
            </a:r>
          </a:p>
          <a:p>
            <a:pPr lvl="2"/>
            <a:r>
              <a:rPr lang="en-US" dirty="0"/>
              <a:t>Analysis of open issues</a:t>
            </a:r>
          </a:p>
          <a:p>
            <a:pPr lvl="2"/>
            <a:r>
              <a:rPr lang="en-US" dirty="0"/>
              <a:t>Results of validation testing (forthcoming)</a:t>
            </a:r>
          </a:p>
          <a:p>
            <a:pPr lvl="2"/>
            <a:r>
              <a:rPr lang="en-US" dirty="0"/>
              <a:t>Differences from ISO 20762 and their justification</a:t>
            </a:r>
          </a:p>
          <a:p>
            <a:r>
              <a:rPr lang="en-US" dirty="0"/>
              <a:t>Next steps</a:t>
            </a:r>
          </a:p>
          <a:p>
            <a:pPr lvl="1"/>
            <a:r>
              <a:rPr lang="en-US" dirty="0"/>
              <a:t>Validation testing to be completed by October</a:t>
            </a:r>
          </a:p>
          <a:p>
            <a:pPr lvl="1"/>
            <a:r>
              <a:rPr lang="en-US" dirty="0"/>
              <a:t>Technical report and test results will be discussed at EVE 32 (Brussels)</a:t>
            </a:r>
          </a:p>
          <a:p>
            <a:pPr lvl="1"/>
            <a:r>
              <a:rPr lang="en-US" dirty="0"/>
              <a:t>Will seek consensus on open technical issues at EVE 32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6A546B-1B2D-4B02-B0FC-AAC92A93143D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DF709A-6BC8-4EBB-AE83-9D0405AEF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36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9ACE2-5D1F-4E3F-8A63-7BA9CB0E9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831" y="753031"/>
            <a:ext cx="10515600" cy="1325563"/>
          </a:xfrm>
        </p:spPr>
        <p:txBody>
          <a:bodyPr/>
          <a:lstStyle/>
          <a:p>
            <a:r>
              <a:rPr lang="en-US" dirty="0"/>
              <a:t>Electrified Vehicle Durability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F4929-CA23-4AE8-8B4D-375245F9B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831" y="2187574"/>
            <a:ext cx="10515600" cy="4351338"/>
          </a:xfrm>
        </p:spPr>
        <p:txBody>
          <a:bodyPr/>
          <a:lstStyle/>
          <a:p>
            <a:r>
              <a:rPr lang="en-US" dirty="0"/>
              <a:t>GRPE has tentatively approved a new mandate for the EVE to develop a GTR for electrified vehicle durability</a:t>
            </a:r>
          </a:p>
          <a:p>
            <a:r>
              <a:rPr lang="en-US" dirty="0"/>
              <a:t>Overall support for the GTR is mixed and the exact timing is not yet determined</a:t>
            </a:r>
          </a:p>
          <a:p>
            <a:pPr lvl="1"/>
            <a:r>
              <a:rPr lang="en-US" dirty="0"/>
              <a:t>European Commission wants the GTR completed as soon as possible</a:t>
            </a:r>
          </a:p>
          <a:p>
            <a:pPr lvl="1"/>
            <a:r>
              <a:rPr lang="en-US" dirty="0"/>
              <a:t>Japan will provide their position at the EVE meeting in Brussels next month</a:t>
            </a:r>
          </a:p>
          <a:p>
            <a:r>
              <a:rPr lang="en-US" dirty="0"/>
              <a:t>EVE IWG has done considerable research and is prepared to propose several alternatives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B4CFAB-61EA-4D00-81FA-4C1B27E9D86B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381F5E-F221-4DE4-BDEE-0F1B250B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265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468DD-627C-4AA6-855D-62278AF6F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 Conclusions Regarding Durability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6D99E-4881-42BF-BF22-CE0BE5B56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Every manufacturer is currently performing some type of battery durability for their electrified vehicles</a:t>
            </a:r>
          </a:p>
          <a:p>
            <a:r>
              <a:rPr lang="en-US" sz="3200" dirty="0"/>
              <a:t>All manufacturers are assessing durability differently</a:t>
            </a:r>
          </a:p>
          <a:p>
            <a:pPr lvl="1"/>
            <a:r>
              <a:rPr lang="en-US" sz="2800" dirty="0"/>
              <a:t>… but, they are looking at the same parameters</a:t>
            </a:r>
          </a:p>
          <a:p>
            <a:pPr lvl="2"/>
            <a:r>
              <a:rPr lang="en-US" sz="2400" dirty="0"/>
              <a:t>Calendar aging</a:t>
            </a:r>
          </a:p>
          <a:p>
            <a:pPr lvl="2"/>
            <a:r>
              <a:rPr lang="en-US" sz="2400" dirty="0"/>
              <a:t>Discharge rates</a:t>
            </a:r>
          </a:p>
          <a:p>
            <a:pPr lvl="2"/>
            <a:r>
              <a:rPr lang="en-US" sz="2400" dirty="0"/>
              <a:t>Charging frequency and rates</a:t>
            </a:r>
          </a:p>
          <a:p>
            <a:pPr lvl="2"/>
            <a:r>
              <a:rPr lang="en-US" sz="2400" dirty="0"/>
              <a:t>Temperature exposure</a:t>
            </a:r>
          </a:p>
          <a:p>
            <a:r>
              <a:rPr lang="en-US" sz="3200" dirty="0"/>
              <a:t>However, the electrified vehicle market is still developing and customer usage profiles are changing with vehicle technologies and infrastructure.</a:t>
            </a:r>
          </a:p>
          <a:p>
            <a:pPr lvl="1"/>
            <a:r>
              <a:rPr lang="en-US" sz="2800" dirty="0"/>
              <a:t>Durability GTR should not interfere with the development of </a:t>
            </a:r>
            <a:r>
              <a:rPr lang="en-US" sz="2800" dirty="0" err="1"/>
              <a:t>xEV’s</a:t>
            </a:r>
            <a:r>
              <a:rPr lang="en-US" sz="2800" dirty="0"/>
              <a:t> </a:t>
            </a:r>
          </a:p>
          <a:p>
            <a:pPr lvl="1"/>
            <a:endParaRPr lang="en-US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BBC385-93C3-4FED-B5B2-5645BADF7788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1E0F10-6978-4195-BC06-1FF63C3B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320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34E68-EA62-4FAD-B48D-6F00E8B0E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Durability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93F4B-0267-4922-8C07-C91FFE11B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Four alternatives were identified for assessing electrified vehicle durability: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Pre-aged battery </a:t>
            </a:r>
          </a:p>
          <a:p>
            <a:pPr lvl="2"/>
            <a:r>
              <a:rPr lang="en-US" dirty="0"/>
              <a:t>prescribed test cycle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Software emulation of an aged battery </a:t>
            </a:r>
          </a:p>
          <a:p>
            <a:pPr lvl="2"/>
            <a:r>
              <a:rPr lang="en-US" dirty="0"/>
              <a:t>make the battery look aged with software changes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Aging simulation</a:t>
            </a:r>
          </a:p>
          <a:p>
            <a:pPr lvl="2"/>
            <a:r>
              <a:rPr lang="en-US" dirty="0"/>
              <a:t>Simulate battery aging (as demonstrated by JRC)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Pre-defined deterioration factors</a:t>
            </a:r>
          </a:p>
          <a:p>
            <a:r>
              <a:rPr lang="en-US" dirty="0"/>
              <a:t>In the US, vehicle manufacturers have reported that they use all four methods for deterioration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7F4CC7-FC12-41B1-9A2A-85966982C33F}"/>
              </a:ext>
            </a:extLst>
          </p:cNvPr>
          <p:cNvSpPr txBox="1"/>
          <p:nvPr/>
        </p:nvSpPr>
        <p:spPr>
          <a:xfrm>
            <a:off x="9680755" y="7530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Eras Bold ITC" panose="020B0907030504020204" pitchFamily="34" charset="0"/>
              </a:rPr>
              <a:t>WLTP-28-18e</a:t>
            </a:r>
            <a:endParaRPr lang="en-US" dirty="0">
              <a:latin typeface="Eras Bold ITC" panose="020B0907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0ACEF3-B8A5-4785-A7DC-2247A634C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D9E2-9526-4202-A450-6EC7F73FA4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27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936</Words>
  <Application>Microsoft Office PowerPoint</Application>
  <PresentationFormat>Widescreen</PresentationFormat>
  <Paragraphs>145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Eras Bold ITC</vt:lpstr>
      <vt:lpstr>Office Theme</vt:lpstr>
      <vt:lpstr>EVE Update</vt:lpstr>
      <vt:lpstr> EVE Update – WLTP #28</vt:lpstr>
      <vt:lpstr>Status of power determination GTR</vt:lpstr>
      <vt:lpstr>Status of power determination GTR</vt:lpstr>
      <vt:lpstr>Status of power determination GTR</vt:lpstr>
      <vt:lpstr>Status of power determination GTR</vt:lpstr>
      <vt:lpstr>Electrified Vehicle Durability Background</vt:lpstr>
      <vt:lpstr>EVE Conclusions Regarding Durability</vt:lpstr>
      <vt:lpstr>Durability Alternatives</vt:lpstr>
      <vt:lpstr>GTR Goals </vt:lpstr>
      <vt:lpstr>Durability Requirements</vt:lpstr>
      <vt:lpstr>Durability Requirements – yes or no?</vt:lpstr>
      <vt:lpstr>Next Steps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Electrified Vehicle Durability</dc:title>
  <dc:creator>Olechiw, Michael</dc:creator>
  <cp:lastModifiedBy>Anna Lindt</cp:lastModifiedBy>
  <cp:revision>29</cp:revision>
  <dcterms:created xsi:type="dcterms:W3CDTF">2019-08-23T14:33:03Z</dcterms:created>
  <dcterms:modified xsi:type="dcterms:W3CDTF">2019-09-24T14:26:19Z</dcterms:modified>
</cp:coreProperties>
</file>