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6"/>
  </p:notesMasterIdLst>
  <p:sldIdLst>
    <p:sldId id="355" r:id="rId2"/>
    <p:sldId id="630" r:id="rId3"/>
    <p:sldId id="632" r:id="rId4"/>
    <p:sldId id="631" r:id="rId5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92">
          <p15:clr>
            <a:srgbClr val="A4A3A4"/>
          </p15:clr>
        </p15:guide>
        <p15:guide id="2" pos="552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M Dumoulin" initials="MMD" lastIdx="6" clrIdx="0"/>
  <p:cmAuthor id="1" name="lalimeg" initials="gl" lastIdx="2" clrIdx="1"/>
  <p:cmAuthor id="2" name="Steven Recoskie" initials="SR" lastIdx="1" clrIdx="2"/>
  <p:cmAuthor id="3" name="MacNeil, Dean" initials="MD" lastIdx="1" clrIdx="3">
    <p:extLst>
      <p:ext uri="{19B8F6BF-5375-455C-9EA6-DF929625EA0E}">
        <p15:presenceInfo xmlns:p15="http://schemas.microsoft.com/office/powerpoint/2012/main" userId="S-1-5-21-1188878811-2444635114-3648244913-9340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E0000"/>
    <a:srgbClr val="2A2C42"/>
    <a:srgbClr val="FFFF00"/>
    <a:srgbClr val="FFFFFF"/>
    <a:srgbClr val="409BC0"/>
    <a:srgbClr val="0099CC"/>
    <a:srgbClr val="065A08"/>
    <a:srgbClr val="953937"/>
    <a:srgbClr val="769140"/>
    <a:srgbClr val="38619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660B408-B3CF-4A94-85FC-2B1E0A45F4A2}" styleName="Dark Style 2 - Accent 1/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08" autoAdjust="0"/>
    <p:restoredTop sz="83372" autoAdjust="0"/>
  </p:normalViewPr>
  <p:slideViewPr>
    <p:cSldViewPr>
      <p:cViewPr varScale="1">
        <p:scale>
          <a:sx n="78" d="100"/>
          <a:sy n="78" d="100"/>
        </p:scale>
        <p:origin x="432" y="29"/>
      </p:cViewPr>
      <p:guideLst>
        <p:guide orient="horz" pos="192"/>
        <p:guide pos="5520"/>
      </p:guideLst>
    </p:cSldViewPr>
  </p:slideViewPr>
  <p:outlineViewPr>
    <p:cViewPr>
      <p:scale>
        <a:sx n="33" d="100"/>
        <a:sy n="33" d="100"/>
      </p:scale>
      <p:origin x="24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1302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commentAuthors" Target="commentAuthor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1"/>
          </a:xfrm>
          <a:prstGeom prst="rect">
            <a:avLst/>
          </a:prstGeom>
        </p:spPr>
        <p:txBody>
          <a:bodyPr vert="horz" lIns="93169" tIns="46585" rIns="93169" bIns="46585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1"/>
          </a:xfrm>
          <a:prstGeom prst="rect">
            <a:avLst/>
          </a:prstGeom>
        </p:spPr>
        <p:txBody>
          <a:bodyPr vert="horz" lIns="93169" tIns="46585" rIns="93169" bIns="46585" rtlCol="0"/>
          <a:lstStyle>
            <a:lvl1pPr algn="r">
              <a:defRPr sz="1200"/>
            </a:lvl1pPr>
          </a:lstStyle>
          <a:p>
            <a:fld id="{CC2E9206-2468-4F0C-B908-169CE8B6EF2C}" type="datetimeFigureOut">
              <a:rPr lang="en-US" smtClean="0"/>
              <a:pPr/>
              <a:t>11/27/2019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69" tIns="46585" rIns="93169" bIns="46585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1"/>
            <a:ext cx="5608320" cy="4183381"/>
          </a:xfrm>
          <a:prstGeom prst="rect">
            <a:avLst/>
          </a:prstGeom>
        </p:spPr>
        <p:txBody>
          <a:bodyPr vert="horz" lIns="93169" tIns="46585" rIns="93169" bIns="46585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1"/>
          </a:xfrm>
          <a:prstGeom prst="rect">
            <a:avLst/>
          </a:prstGeom>
        </p:spPr>
        <p:txBody>
          <a:bodyPr vert="horz" lIns="93169" tIns="46585" rIns="93169" bIns="46585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1"/>
          </a:xfrm>
          <a:prstGeom prst="rect">
            <a:avLst/>
          </a:prstGeom>
        </p:spPr>
        <p:txBody>
          <a:bodyPr vert="horz" lIns="93169" tIns="46585" rIns="93169" bIns="46585" rtlCol="0" anchor="b"/>
          <a:lstStyle>
            <a:lvl1pPr algn="r">
              <a:defRPr sz="1200"/>
            </a:lvl1pPr>
          </a:lstStyle>
          <a:p>
            <a:fld id="{00BDCAC9-656E-44D4-A4E0-697FA80202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59158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BDCAC9-656E-44D4-A4E0-697FA80202FB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48728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BDCAC9-656E-44D4-A4E0-697FA80202FB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250391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BDCAC9-656E-44D4-A4E0-697FA80202FB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298905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BDCAC9-656E-44D4-A4E0-697FA80202FB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15879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tif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tif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hyperlink" Target="mailto:Name.name@nrc-cnrc.gc.ca" TargetMode="Externa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457200"/>
            <a:ext cx="9144000" cy="5715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457200" y="1676401"/>
            <a:ext cx="6096000" cy="2686050"/>
          </a:xfrm>
        </p:spPr>
        <p:txBody>
          <a:bodyPr anchor="b">
            <a:normAutofit/>
          </a:bodyPr>
          <a:lstStyle>
            <a:lvl1pPr algn="l">
              <a:defRPr sz="3200" b="1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r>
              <a:rPr lang="en-US" dirty="0"/>
              <a:t>two lines possible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648200"/>
            <a:ext cx="5410200" cy="1447800"/>
          </a:xfrm>
        </p:spPr>
        <p:txBody>
          <a:bodyPr>
            <a:normAutofit/>
          </a:bodyPr>
          <a:lstStyle>
            <a:lvl1pPr marL="0" indent="0" algn="l">
              <a:buNone/>
              <a:defRPr sz="1800" b="1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8" name="Rectangle 7"/>
          <p:cNvSpPr/>
          <p:nvPr userDrawn="1"/>
        </p:nvSpPr>
        <p:spPr>
          <a:xfrm>
            <a:off x="0" y="6172200"/>
            <a:ext cx="9144000" cy="685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 userDrawn="1"/>
        </p:nvSpPr>
        <p:spPr bwMode="invGray">
          <a:xfrm>
            <a:off x="0" y="0"/>
            <a:ext cx="9144000" cy="457200"/>
          </a:xfrm>
          <a:prstGeom prst="rect">
            <a:avLst/>
          </a:prstGeom>
          <a:solidFill>
            <a:srgbClr val="4095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0" y="457200"/>
            <a:ext cx="9144000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11" descr="nrc-logotype-e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62800" y="108662"/>
            <a:ext cx="1549457" cy="243668"/>
          </a:xfrm>
          <a:prstGeom prst="rect">
            <a:avLst/>
          </a:prstGeom>
        </p:spPr>
      </p:pic>
      <p:pic>
        <p:nvPicPr>
          <p:cNvPr id="13" name="Picture 12" descr="FIP-8x11_1-2in_110_e.pn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" y="6318744"/>
            <a:ext cx="8253250" cy="365836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/>
          <a:lstStyle>
            <a:lvl1pPr>
              <a:spcBef>
                <a:spcPts val="600"/>
              </a:spcBef>
              <a:defRPr/>
            </a:lvl1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57200" y="6477000"/>
            <a:ext cx="762000" cy="381000"/>
          </a:xfrm>
        </p:spPr>
        <p:txBody>
          <a:bodyPr/>
          <a:lstStyle/>
          <a:p>
            <a:fld id="{A5580D42-4309-42CB-9101-536F0D1551A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580D42-4309-42CB-9101-536F0D1551A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580D42-4309-42CB-9101-536F0D1551A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580D42-4309-42CB-9101-536F0D1551A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580D42-4309-42CB-9101-536F0D1551A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Rectangle 4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457200"/>
            <a:ext cx="9144000" cy="5715000"/>
          </a:xfrm>
          <a:prstGeom prst="rect">
            <a:avLst/>
          </a:prstGeom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580D42-4309-42CB-9101-536F0D1551A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 userDrawn="1"/>
        </p:nvSpPr>
        <p:spPr>
          <a:xfrm>
            <a:off x="0" y="6172200"/>
            <a:ext cx="9144000" cy="685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 descr="FIP-8x11_1-2in_110_e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" y="6318744"/>
            <a:ext cx="8253250" cy="365836"/>
          </a:xfrm>
          <a:prstGeom prst="rect">
            <a:avLst/>
          </a:prstGeom>
        </p:spPr>
      </p:pic>
      <p:sp>
        <p:nvSpPr>
          <p:cNvPr id="12" name="TextBox 11"/>
          <p:cNvSpPr txBox="1"/>
          <p:nvPr userDrawn="1"/>
        </p:nvSpPr>
        <p:spPr>
          <a:xfrm>
            <a:off x="381000" y="3821430"/>
            <a:ext cx="8382000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Thank you</a:t>
            </a:r>
          </a:p>
          <a:p>
            <a:endParaRPr lang="en-US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r>
              <a:rPr lang="en-US" sz="16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Contact Name</a:t>
            </a:r>
          </a:p>
          <a:p>
            <a:r>
              <a:rPr lang="en-US" sz="1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Title goes here</a:t>
            </a:r>
          </a:p>
          <a:p>
            <a:r>
              <a:rPr lang="en-US" sz="1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Tel: 000-000-0000</a:t>
            </a:r>
          </a:p>
          <a:p>
            <a:r>
              <a:rPr lang="en-US" sz="1400" baseline="0" dirty="0">
                <a:solidFill>
                  <a:schemeClr val="bg1"/>
                </a:solidFill>
                <a:latin typeface="Arial" pitchFamily="34" charset="0"/>
                <a:cs typeface="Arial" pitchFamily="34" charset="0"/>
                <a:hlinkClick r:id="rId4"/>
              </a:rPr>
              <a:t>Name.name@nrc-cnrc.gc.ca</a:t>
            </a:r>
            <a:endParaRPr lang="en-US" sz="1400" baseline="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r>
              <a:rPr lang="en-US" sz="1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www.nrc-cnrc.gc.ca</a:t>
            </a:r>
          </a:p>
        </p:txBody>
      </p:sp>
      <p:sp>
        <p:nvSpPr>
          <p:cNvPr id="8" name="Rectangle 7"/>
          <p:cNvSpPr/>
          <p:nvPr userDrawn="1"/>
        </p:nvSpPr>
        <p:spPr bwMode="invGray">
          <a:xfrm>
            <a:off x="0" y="0"/>
            <a:ext cx="9144000" cy="457200"/>
          </a:xfrm>
          <a:prstGeom prst="rect">
            <a:avLst/>
          </a:prstGeom>
          <a:solidFill>
            <a:srgbClr val="4095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0" y="457200"/>
            <a:ext cx="9144000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 descr="nrc-logotype-e.png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62800" y="108662"/>
            <a:ext cx="1549457" cy="243668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FuelCell_PPT_inside_bkgrnd.jpg"/>
          <p:cNvPicPr>
            <a:picLocks noChangeAspect="1"/>
          </p:cNvPicPr>
          <p:nvPr userDrawn="1"/>
        </p:nvPicPr>
        <p:blipFill>
          <a:blip r:embed="rId9" cstate="print"/>
          <a:stretch>
            <a:fillRect/>
          </a:stretch>
        </p:blipFill>
        <p:spPr>
          <a:xfrm>
            <a:off x="0" y="0"/>
            <a:ext cx="9144000" cy="1264920"/>
          </a:xfrm>
          <a:prstGeom prst="rect">
            <a:avLst/>
          </a:prstGeom>
        </p:spPr>
      </p:pic>
      <p:sp>
        <p:nvSpPr>
          <p:cNvPr id="7" name="Rectangle 6"/>
          <p:cNvSpPr/>
          <p:nvPr userDrawn="1"/>
        </p:nvSpPr>
        <p:spPr bwMode="invGray">
          <a:xfrm>
            <a:off x="0" y="6477000"/>
            <a:ext cx="9144000" cy="381000"/>
          </a:xfrm>
          <a:prstGeom prst="rect">
            <a:avLst/>
          </a:prstGeom>
          <a:solidFill>
            <a:srgbClr val="4095C0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noFill/>
              </a:ln>
            </a:endParaRPr>
          </a:p>
        </p:txBody>
      </p:sp>
      <p:pic>
        <p:nvPicPr>
          <p:cNvPr id="8" name="Picture 7" descr="nrc-logotype-e.png"/>
          <p:cNvPicPr>
            <a:picLocks noChangeAspect="1"/>
          </p:cNvPicPr>
          <p:nvPr userDrawn="1"/>
        </p:nvPicPr>
        <p:blipFill>
          <a:blip r:embed="rId10" cstate="print"/>
          <a:stretch>
            <a:fillRect/>
          </a:stretch>
        </p:blipFill>
        <p:spPr>
          <a:xfrm>
            <a:off x="7509640" y="6584730"/>
            <a:ext cx="1219200" cy="191732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371600" y="6477001"/>
            <a:ext cx="2895600" cy="381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1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7200" y="6477000"/>
            <a:ext cx="762000" cy="381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1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A5580D42-4309-42CB-9101-536F0D1551A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3" r:id="rId4"/>
    <p:sldLayoutId id="2147483654" r:id="rId5"/>
    <p:sldLayoutId id="2147483655" r:id="rId6"/>
    <p:sldLayoutId id="2147483656" r:id="rId7"/>
  </p:sldLayoutIdLst>
  <p:hf hdr="0" ftr="0" dt="0"/>
  <p:txStyles>
    <p:titleStyle>
      <a:lvl1pPr algn="l" defTabSz="914400" rtl="0" eaLnBrk="1" latinLnBrk="0" hangingPunct="1">
        <a:spcBef>
          <a:spcPct val="0"/>
        </a:spcBef>
        <a:buNone/>
        <a:defRPr sz="2400" b="1" kern="1200">
          <a:solidFill>
            <a:schemeClr val="bg1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227013" indent="-227013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accent1">
              <a:lumMod val="50000"/>
            </a:schemeClr>
          </a:solidFill>
          <a:latin typeface="Arial" pitchFamily="34" charset="0"/>
          <a:ea typeface="+mn-ea"/>
          <a:cs typeface="Arial" pitchFamily="34" charset="0"/>
        </a:defRPr>
      </a:lvl1pPr>
      <a:lvl2pPr marL="461963" indent="-23495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accent1">
              <a:lumMod val="50000"/>
            </a:schemeClr>
          </a:solidFill>
          <a:latin typeface="Arial" pitchFamily="34" charset="0"/>
          <a:ea typeface="+mn-ea"/>
          <a:cs typeface="Arial" pitchFamily="34" charset="0"/>
        </a:defRPr>
      </a:lvl2pPr>
      <a:lvl3pPr marL="687388" indent="-225425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accent1">
              <a:lumMod val="50000"/>
            </a:schemeClr>
          </a:solidFill>
          <a:latin typeface="Arial" pitchFamily="34" charset="0"/>
          <a:ea typeface="+mn-ea"/>
          <a:cs typeface="Arial" pitchFamily="34" charset="0"/>
        </a:defRPr>
      </a:lvl3pPr>
      <a:lvl4pPr marL="914400" indent="-227013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accent1">
              <a:lumMod val="50000"/>
            </a:schemeClr>
          </a:solidFill>
          <a:latin typeface="Arial" pitchFamily="34" charset="0"/>
          <a:ea typeface="+mn-ea"/>
          <a:cs typeface="Arial" pitchFamily="34" charset="0"/>
        </a:defRPr>
      </a:lvl4pPr>
      <a:lvl5pPr marL="1141413" indent="-227013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accent1">
              <a:lumMod val="50000"/>
            </a:schemeClr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838200"/>
            <a:ext cx="8839200" cy="1905000"/>
          </a:xfrm>
        </p:spPr>
        <p:txBody>
          <a:bodyPr>
            <a:normAutofit/>
          </a:bodyPr>
          <a:lstStyle/>
          <a:p>
            <a:r>
              <a:rPr lang="en-US" i="1" dirty="0"/>
              <a:t>NRC comments and questions in advance EVS19-E1TP-0600 JASIC</a:t>
            </a:r>
            <a:endParaRPr lang="en-C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2971800"/>
            <a:ext cx="8382000" cy="2819400"/>
          </a:xfrm>
        </p:spPr>
        <p:txBody>
          <a:bodyPr>
            <a:noAutofit/>
          </a:bodyPr>
          <a:lstStyle/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Dec 3-5, 2019		 19 EVS - GTR		Berlin, Germany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4229378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i="1" dirty="0"/>
              <a:t>EVS19-E1TP-0600 JASIC - </a:t>
            </a:r>
            <a:r>
              <a:rPr lang="en-US" sz="3200" dirty="0"/>
              <a:t>Slide 4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580D42-4309-42CB-9101-536F0D1551A5}" type="slidenum">
              <a:rPr lang="en-US" smtClean="0"/>
              <a:pPr/>
              <a:t>2</a:t>
            </a:fld>
            <a:endParaRPr lang="en-US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52400" y="1519217"/>
            <a:ext cx="6063332" cy="4525963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400800" y="3124200"/>
            <a:ext cx="2438400" cy="2308324"/>
          </a:xfrm>
          <a:prstGeom prst="rect">
            <a:avLst/>
          </a:prstGeom>
          <a:solidFill>
            <a:srgbClr val="FFFF00"/>
          </a:solidFill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/>
              <a:t>Comment:</a:t>
            </a:r>
          </a:p>
          <a:p>
            <a:pPr marL="228600" indent="-228600">
              <a:buFont typeface="+mj-lt"/>
              <a:buAutoNum type="arabicPeriod"/>
            </a:pPr>
            <a:r>
              <a:rPr lang="en-US" sz="1200" dirty="0"/>
              <a:t>On the previous slide, it states no modifications as an advantage. This seems like a significant modification which would involve engineering support from the battery supplier. Modules may also need to be predrilled, depending on their design and the target location/direction.</a:t>
            </a:r>
            <a:endParaRPr lang="en-CA" sz="1200" dirty="0"/>
          </a:p>
        </p:txBody>
      </p:sp>
    </p:spTree>
    <p:extLst>
      <p:ext uri="{BB962C8B-B14F-4D97-AF65-F5344CB8AC3E}">
        <p14:creationId xmlns:p14="http://schemas.microsoft.com/office/powerpoint/2010/main" val="32569331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i="1" dirty="0"/>
              <a:t>EVS19-E1TP-0600 JASIC - </a:t>
            </a:r>
            <a:r>
              <a:rPr lang="en-US" sz="3200" dirty="0"/>
              <a:t>Slide 5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580D42-4309-42CB-9101-536F0D1551A5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6400800" y="3124200"/>
            <a:ext cx="2438400" cy="2862322"/>
          </a:xfrm>
          <a:prstGeom prst="rect">
            <a:avLst/>
          </a:prstGeom>
          <a:solidFill>
            <a:srgbClr val="FFFF00"/>
          </a:solidFill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/>
              <a:t>Questions:</a:t>
            </a:r>
          </a:p>
          <a:p>
            <a:pPr marL="228600" indent="-228600">
              <a:buFont typeface="+mj-lt"/>
              <a:buAutoNum type="arabicPeriod" startAt="2"/>
            </a:pPr>
            <a:r>
              <a:rPr lang="en-US" sz="1200" dirty="0"/>
              <a:t>Nail penetration direction appears to be downward from the top of the pack. How could this approach be applied at the vehicle level? What if a pack design has cells which are oriented such that up/down is parallel to the electrodes?</a:t>
            </a:r>
          </a:p>
          <a:p>
            <a:pPr marL="228600" indent="-228600">
              <a:buFont typeface="+mj-lt"/>
              <a:buAutoNum type="arabicPeriod" startAt="2"/>
            </a:pPr>
            <a:r>
              <a:rPr lang="en-US" sz="1200" dirty="0"/>
              <a:t>From the graph, the peak temperature of the trigger cell appears to be 200C. Can you please explain why this value is so low?</a:t>
            </a:r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52399" y="1371600"/>
            <a:ext cx="6080760" cy="46272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48955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i="1" dirty="0"/>
              <a:t>EVS19-E1TP-0600 JASIC - </a:t>
            </a:r>
            <a:r>
              <a:rPr lang="en-US" sz="3200" dirty="0"/>
              <a:t>Slide 10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580D42-4309-42CB-9101-536F0D1551A5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6052735" y="1814630"/>
            <a:ext cx="2438400" cy="4524315"/>
          </a:xfrm>
          <a:prstGeom prst="rect">
            <a:avLst/>
          </a:prstGeom>
          <a:solidFill>
            <a:srgbClr val="FFFF00"/>
          </a:solidFill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/>
              <a:t>Comment: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/>
              <a:t>It is best practice to remove a small volume of resin parts in the immediate area around the heating element to avoid this issue.</a:t>
            </a:r>
          </a:p>
          <a:p>
            <a:endParaRPr lang="en-US" sz="1200" dirty="0"/>
          </a:p>
          <a:p>
            <a:r>
              <a:rPr lang="en-US" sz="1200" dirty="0"/>
              <a:t>Question:</a:t>
            </a:r>
          </a:p>
          <a:p>
            <a:pPr marL="228600" indent="-228600">
              <a:buFont typeface="+mj-lt"/>
              <a:buAutoNum type="arabicPeriod" startAt="4"/>
            </a:pPr>
            <a:r>
              <a:rPr lang="en-US" sz="1200" dirty="0"/>
              <a:t>Can you please share experience of performing nail tests on thin prismatic cells in a pack assembly? Based on the previous slide, the nail direction options will be limited to predrilling or puncturing these resin </a:t>
            </a:r>
            <a:r>
              <a:rPr lang="en-US" sz="1200"/>
              <a:t>parts and only </a:t>
            </a:r>
            <a:r>
              <a:rPr lang="en-US" sz="1200" dirty="0"/>
              <a:t>end cells are </a:t>
            </a:r>
            <a:r>
              <a:rPr lang="en-US" sz="1200"/>
              <a:t>suitable targets. </a:t>
            </a:r>
            <a:r>
              <a:rPr lang="en-US" sz="1200" dirty="0"/>
              <a:t>From our experience during nail tests, cells will vent hot ejecta in the direction of the puncture (side wall rupture), which influences thermal propagation performance. </a:t>
            </a:r>
          </a:p>
        </p:txBody>
      </p:sp>
      <p:pic>
        <p:nvPicPr>
          <p:cNvPr id="13" name="Content Placeholder 12"/>
          <p:cNvPicPr>
            <a:picLocks noGrp="1" noChangeAspect="1"/>
          </p:cNvPicPr>
          <p:nvPr>
            <p:ph idx="1"/>
          </p:nvPr>
        </p:nvPicPr>
        <p:blipFill rotWithShape="1">
          <a:blip r:embed="rId3"/>
          <a:srcRect t="3329"/>
          <a:stretch/>
        </p:blipFill>
        <p:spPr>
          <a:xfrm>
            <a:off x="228600" y="1371600"/>
            <a:ext cx="5799890" cy="4375296"/>
          </a:xfrm>
          <a:prstGeom prst="rect">
            <a:avLst/>
          </a:prstGeom>
        </p:spPr>
      </p:pic>
      <p:cxnSp>
        <p:nvCxnSpPr>
          <p:cNvPr id="15" name="Straight Arrow Connector 14"/>
          <p:cNvCxnSpPr/>
          <p:nvPr/>
        </p:nvCxnSpPr>
        <p:spPr>
          <a:xfrm flipH="1" flipV="1">
            <a:off x="4914900" y="4076788"/>
            <a:ext cx="876300" cy="266612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7023565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84565</TotalTime>
  <Words>263</Words>
  <Application>Microsoft Office PowerPoint</Application>
  <PresentationFormat>画面に合わせる (4:3)</PresentationFormat>
  <Paragraphs>25</Paragraphs>
  <Slides>4</Slides>
  <Notes>4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7" baseType="lpstr">
      <vt:lpstr>Arial</vt:lpstr>
      <vt:lpstr>Calibri</vt:lpstr>
      <vt:lpstr>Office Theme</vt:lpstr>
      <vt:lpstr>NRC comments and questions in advance EVS19-E1TP-0600 JASIC</vt:lpstr>
      <vt:lpstr>EVS19-E1TP-0600 JASIC - Slide 4</vt:lpstr>
      <vt:lpstr>EVS19-E1TP-0600 JASIC - Slide 5</vt:lpstr>
      <vt:lpstr>EVS19-E1TP-0600 JASIC - Slide 10</vt:lpstr>
    </vt:vector>
  </TitlesOfParts>
  <Company>NRC - CNRC- CBS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Dana Cranstone</dc:creator>
  <cp:lastModifiedBy>健一郎 小鹿</cp:lastModifiedBy>
  <cp:revision>1307</cp:revision>
  <cp:lastPrinted>2016-02-19T18:37:53Z</cp:lastPrinted>
  <dcterms:created xsi:type="dcterms:W3CDTF">2013-06-12T14:07:13Z</dcterms:created>
  <dcterms:modified xsi:type="dcterms:W3CDTF">2019-11-26T23:02:14Z</dcterms:modified>
</cp:coreProperties>
</file>