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8" r:id="rId2"/>
    <p:sldId id="298" r:id="rId3"/>
    <p:sldId id="323" r:id="rId4"/>
    <p:sldId id="331" r:id="rId5"/>
    <p:sldId id="332" r:id="rId6"/>
    <p:sldId id="333" r:id="rId7"/>
    <p:sldId id="334" r:id="rId8"/>
    <p:sldId id="335" r:id="rId9"/>
    <p:sldId id="291" r:id="rId10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72" autoAdjust="0"/>
    <p:restoredTop sz="76633" autoAdjust="0"/>
  </p:normalViewPr>
  <p:slideViewPr>
    <p:cSldViewPr showGuides="1">
      <p:cViewPr varScale="1">
        <p:scale>
          <a:sx n="68" d="100"/>
          <a:sy n="68" d="100"/>
        </p:scale>
        <p:origin x="-1320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-1950" y="-96"/>
      </p:cViewPr>
      <p:guideLst>
        <p:guide orient="horz" pos="3224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E03B589C-1036-4E08-ACEB-3CAA4DCFBE2A}" type="datetimeFigureOut">
              <a:rPr lang="ko-KR" altLang="en-US" smtClean="0"/>
              <a:pPr/>
              <a:t>2019-12-04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4796" tIns="47398" rIns="94796" bIns="47398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3" y="9721106"/>
            <a:ext cx="3078427" cy="511731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B0929D26-59F4-40C5-9626-AE7144C95597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885537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6513" cy="383698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29D26-59F4-40C5-9626-AE7144C95597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6513" cy="383698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sz="1000" dirty="0" smtClean="0">
              <a:latin typeface="+mj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29D26-59F4-40C5-9626-AE7144C95597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6513" cy="383698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sz="1000" dirty="0" smtClean="0">
              <a:latin typeface="+mj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29D26-59F4-40C5-9626-AE7144C95597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6513" cy="383698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sz="1000" dirty="0" smtClean="0">
              <a:latin typeface="+mj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29D26-59F4-40C5-9626-AE7144C95597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6513" cy="383698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sz="1000" dirty="0" smtClean="0">
              <a:latin typeface="+mj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29D26-59F4-40C5-9626-AE7144C95597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6513" cy="383698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sz="1000" dirty="0" smtClean="0">
              <a:latin typeface="+mj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29D26-59F4-40C5-9626-AE7144C95597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6513" cy="383698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sz="1000" dirty="0" smtClean="0">
              <a:latin typeface="+mj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29D26-59F4-40C5-9626-AE7144C95597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6513" cy="3836988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sz="1000" dirty="0" smtClean="0">
              <a:latin typeface="+mj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29D26-59F4-40C5-9626-AE7144C95597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929D26-59F4-40C5-9626-AE7144C95597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2019-12-04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Rectangle 3"/>
          <p:cNvSpPr/>
          <p:nvPr userDrawn="1"/>
        </p:nvSpPr>
        <p:spPr>
          <a:xfrm>
            <a:off x="0" y="6357958"/>
            <a:ext cx="9144000" cy="5376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5" y="6431924"/>
            <a:ext cx="752475" cy="374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3"/>
          <p:cNvSpPr txBox="1">
            <a:spLocks noChangeArrowheads="1"/>
          </p:cNvSpPr>
          <p:nvPr userDrawn="1"/>
        </p:nvSpPr>
        <p:spPr bwMode="auto">
          <a:xfrm>
            <a:off x="71776" y="6492539"/>
            <a:ext cx="4958443" cy="2862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defRPr/>
            </a:pPr>
            <a:r>
              <a:rPr lang="en-US" altLang="ko-KR" sz="1400" b="1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Korea Automobile Testing &amp; Research Institute</a:t>
            </a:r>
            <a:endParaRPr lang="ko-KR" altLang="en-US" sz="1400" b="1" i="0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직사각형 9"/>
          <p:cNvSpPr/>
          <p:nvPr userDrawn="1"/>
        </p:nvSpPr>
        <p:spPr bwMode="auto">
          <a:xfrm>
            <a:off x="8524882" y="644691"/>
            <a:ext cx="619125" cy="5700467"/>
          </a:xfrm>
          <a:prstGeom prst="rect">
            <a:avLst/>
          </a:prstGeom>
          <a:solidFill>
            <a:srgbClr val="FFC000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직사각형 10"/>
          <p:cNvSpPr/>
          <p:nvPr userDrawn="1"/>
        </p:nvSpPr>
        <p:spPr bwMode="auto">
          <a:xfrm>
            <a:off x="8523823" y="6347749"/>
            <a:ext cx="619125" cy="537635"/>
          </a:xfrm>
          <a:prstGeom prst="rect">
            <a:avLst/>
          </a:prstGeom>
          <a:solidFill>
            <a:srgbClr val="0066CC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2019-12-04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2019-12-04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/>
          <p:nvPr userDrawn="1"/>
        </p:nvSpPr>
        <p:spPr>
          <a:xfrm>
            <a:off x="987425" y="6316582"/>
            <a:ext cx="7537450" cy="5376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Line 15"/>
          <p:cNvSpPr>
            <a:spLocks noChangeShapeType="1"/>
          </p:cNvSpPr>
          <p:nvPr userDrawn="1"/>
        </p:nvSpPr>
        <p:spPr bwMode="auto">
          <a:xfrm>
            <a:off x="0" y="827617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ko-KR" altLang="en-US" b="1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 userDrawn="1"/>
        </p:nvSpPr>
        <p:spPr bwMode="auto">
          <a:xfrm>
            <a:off x="1523875" y="6587451"/>
            <a:ext cx="5632451" cy="2585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defRPr/>
            </a:pPr>
            <a:r>
              <a:rPr lang="en-US" altLang="ko-KR" sz="12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Korea </a:t>
            </a:r>
            <a:r>
              <a:rPr lang="en-US" altLang="ko-KR" sz="12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Automobile Testing &amp; Research </a:t>
            </a:r>
            <a:r>
              <a:rPr lang="en-US" altLang="ko-KR" sz="12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Institute     </a:t>
            </a:r>
            <a:endParaRPr lang="ko-KR" altLang="en-US" sz="1200" b="1" i="1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직사각형 9"/>
          <p:cNvSpPr/>
          <p:nvPr userDrawn="1"/>
        </p:nvSpPr>
        <p:spPr bwMode="auto">
          <a:xfrm>
            <a:off x="8524884" y="667272"/>
            <a:ext cx="619125" cy="5664629"/>
          </a:xfrm>
          <a:prstGeom prst="rect">
            <a:avLst/>
          </a:prstGeom>
          <a:solidFill>
            <a:srgbClr val="FFC000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0"/>
            <a:ext cx="9144000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" y="6290765"/>
            <a:ext cx="847809" cy="537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966213" y="6309320"/>
            <a:ext cx="4958443" cy="2862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defRPr/>
            </a:pPr>
            <a:r>
              <a:rPr lang="en-US" altLang="ko-KR" sz="14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Korea Transportation Safety Authority</a:t>
            </a:r>
            <a:endParaRPr lang="ko-KR" altLang="en-US" sz="1400" b="1" i="1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4" name="직사각형 13"/>
          <p:cNvSpPr/>
          <p:nvPr userDrawn="1"/>
        </p:nvSpPr>
        <p:spPr bwMode="auto">
          <a:xfrm>
            <a:off x="8523825" y="6322349"/>
            <a:ext cx="619125" cy="537635"/>
          </a:xfrm>
          <a:prstGeom prst="rect">
            <a:avLst/>
          </a:prstGeom>
          <a:solidFill>
            <a:srgbClr val="0066CC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Text Box 27"/>
          <p:cNvSpPr txBox="1">
            <a:spLocks noChangeArrowheads="1"/>
          </p:cNvSpPr>
          <p:nvPr userDrawn="1"/>
        </p:nvSpPr>
        <p:spPr bwMode="auto">
          <a:xfrm>
            <a:off x="8639396" y="6430883"/>
            <a:ext cx="442749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fld id="{A560741B-3034-406A-8E75-00310E8ECACA}" type="slidenum">
              <a:rPr lang="en-US" altLang="ko-KR" sz="1200" b="1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 algn="ctr">
                <a:defRPr/>
              </a:pPr>
              <a:t>‹#›</a:t>
            </a:fld>
            <a:endParaRPr lang="en-US" altLang="ko-KR" sz="1200" b="1" dirty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2019-12-04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2019-12-04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2019-12-04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2019-12-04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2019-12-04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2019-12-04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2019-12-04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0A1E1-ADFA-49B3-A3F7-7C222FBD20C1}" type="datetimeFigureOut">
              <a:rPr lang="ko-KR" altLang="en-US" smtClean="0"/>
              <a:pPr/>
              <a:t>2019-12-04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0A1E1-ADFA-49B3-A3F7-7C222FBD20C1}" type="datetimeFigureOut">
              <a:rPr lang="ko-KR" altLang="en-US" smtClean="0"/>
              <a:pPr/>
              <a:t>2019-12-04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49F68-D36C-45EA-B29B-20534D6AA37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 flipV="1">
            <a:off x="0" y="-2"/>
            <a:ext cx="9144000" cy="644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1&#48516;&#52629;&#49548;(17min).avi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3"/>
          <p:cNvGrpSpPr/>
          <p:nvPr/>
        </p:nvGrpSpPr>
        <p:grpSpPr>
          <a:xfrm>
            <a:off x="0" y="0"/>
            <a:ext cx="9144000" cy="6876256"/>
            <a:chOff x="0" y="0"/>
            <a:chExt cx="9144000" cy="5157192"/>
          </a:xfrm>
        </p:grpSpPr>
        <p:sp>
          <p:nvSpPr>
            <p:cNvPr id="5" name="Rectangle 3"/>
            <p:cNvSpPr/>
            <p:nvPr/>
          </p:nvSpPr>
          <p:spPr>
            <a:xfrm>
              <a:off x="987425" y="4737432"/>
              <a:ext cx="7537450" cy="4032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" name="Line 15"/>
            <p:cNvSpPr>
              <a:spLocks noChangeShapeType="1"/>
            </p:cNvSpPr>
            <p:nvPr/>
          </p:nvSpPr>
          <p:spPr bwMode="auto">
            <a:xfrm>
              <a:off x="0" y="620713"/>
              <a:ext cx="91440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 b="1" dirty="0"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 bwMode="auto">
            <a:xfrm>
              <a:off x="8524875" y="500452"/>
              <a:ext cx="619125" cy="4248472"/>
            </a:xfrm>
            <a:prstGeom prst="rect">
              <a:avLst/>
            </a:prstGeom>
            <a:solidFill>
              <a:srgbClr val="FFC000"/>
            </a:solidFill>
            <a:ln w="349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V="1">
              <a:off x="0" y="0"/>
              <a:ext cx="9144000" cy="4115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966205" y="4731990"/>
              <a:ext cx="4958443" cy="21467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lnSpc>
                  <a:spcPct val="90000"/>
                </a:lnSpc>
                <a:defRPr/>
              </a:pPr>
              <a:r>
                <a:rPr lang="en-US" altLang="ko-KR" sz="1400" b="1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Korea Transportation Safety Authority</a:t>
              </a:r>
              <a:endParaRPr lang="ko-KR" altLang="en-US" sz="1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" name="직사각형 3"/>
            <p:cNvSpPr/>
            <p:nvPr/>
          </p:nvSpPr>
          <p:spPr bwMode="auto">
            <a:xfrm>
              <a:off x="8523816" y="4741760"/>
              <a:ext cx="619125" cy="403226"/>
            </a:xfrm>
            <a:prstGeom prst="rect">
              <a:avLst/>
            </a:prstGeom>
            <a:solidFill>
              <a:srgbClr val="0066CC"/>
            </a:solidFill>
            <a:ln w="349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" name="Text Box 27"/>
            <p:cNvSpPr txBox="1">
              <a:spLocks noChangeArrowheads="1"/>
            </p:cNvSpPr>
            <p:nvPr/>
          </p:nvSpPr>
          <p:spPr bwMode="auto">
            <a:xfrm>
              <a:off x="8719538" y="4823158"/>
              <a:ext cx="282450" cy="2077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fld id="{A560741B-3034-406A-8E75-00310E8ECACA}" type="slidenum">
                <a:rPr lang="en-US" altLang="ko-KR" sz="1200" b="1" smtClean="0">
                  <a:solidFill>
                    <a:srgbClr val="000099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pPr algn="ctr">
                  <a:defRPr/>
                </a:pPr>
                <a:t>1</a:t>
              </a:fld>
              <a:endParaRPr lang="en-US" altLang="ko-KR" sz="1200" b="1" dirty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6" name="부제목 2"/>
            <p:cNvSpPr txBox="1">
              <a:spLocks/>
            </p:cNvSpPr>
            <p:nvPr/>
          </p:nvSpPr>
          <p:spPr bwMode="auto">
            <a:xfrm>
              <a:off x="2808282" y="2859782"/>
              <a:ext cx="3527435" cy="771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432054" tIns="216027" rIns="432054" bIns="216027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4321175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Times New Roman" pitchFamily="18" charset="0"/>
                  <a:ea typeface="바탕" pitchFamily="18" charset="-127"/>
                  <a:cs typeface="Times New Roman" pitchFamily="18" charset="0"/>
                </a:rPr>
                <a:t>정 혁 책임연구원</a:t>
              </a:r>
              <a:endParaRPr kumimoji="1" lang="en-GB" altLang="ko-KR" sz="1600" b="0" i="1" u="none" strike="noStrike" kern="0" cap="none" spc="0" normalizeH="0" baseline="30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바탕" pitchFamily="18" charset="-127"/>
                <a:cs typeface="Times New Roman" pitchFamily="18" charset="0"/>
              </a:endParaRPr>
            </a:p>
          </p:txBody>
        </p:sp>
        <p:pic>
          <p:nvPicPr>
            <p:cNvPr id="18" name="Picture 8" descr="제목 없음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9144000" cy="5157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직사각형 18"/>
            <p:cNvSpPr/>
            <p:nvPr/>
          </p:nvSpPr>
          <p:spPr>
            <a:xfrm>
              <a:off x="6084168" y="0"/>
              <a:ext cx="2592288" cy="1491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5" name="부제목 2"/>
            <p:cNvSpPr txBox="1">
              <a:spLocks/>
            </p:cNvSpPr>
            <p:nvPr/>
          </p:nvSpPr>
          <p:spPr>
            <a:xfrm>
              <a:off x="1500166" y="4607733"/>
              <a:ext cx="6572296" cy="459866"/>
            </a:xfrm>
            <a:prstGeom prst="rect">
              <a:avLst/>
            </a:prstGeom>
          </p:spPr>
          <p:txBody>
            <a:bodyPr>
              <a:normAutofit fontScale="92500"/>
            </a:bodyPr>
            <a:lstStyle/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1" lang="en-GB" altLang="ko-KR" sz="1600" b="1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+mj-lt"/>
                  <a:ea typeface="바탕" pitchFamily="18" charset="-127"/>
                  <a:cs typeface="Times New Roman" pitchFamily="18" charset="0"/>
                </a:rPr>
                <a:t>Korea Automobile Testing and Research Institute(</a:t>
              </a:r>
              <a:r>
                <a:rPr kumimoji="1" lang="en-US" altLang="ko-KR" sz="1600" b="1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+mj-lt"/>
                  <a:ea typeface="바탕" pitchFamily="18" charset="-127"/>
                  <a:cs typeface="Times New Roman" pitchFamily="18" charset="0"/>
                </a:rPr>
                <a:t>KATRI)</a:t>
              </a:r>
              <a:endParaRPr kumimoji="1" lang="en-GB" altLang="ko-KR" sz="16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바탕" pitchFamily="18" charset="-127"/>
                <a:cs typeface="Times New Roman" pitchFamily="18" charset="0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1" lang="en-GB" altLang="ko-KR" sz="1600" b="1" u="none" strike="noStrike" kern="120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+mj-lt"/>
                  <a:ea typeface="바탕" pitchFamily="18" charset="-127"/>
                  <a:cs typeface="Times New Roman" pitchFamily="18" charset="0"/>
                </a:rPr>
                <a:t>200 Samjon-Ro, Songsan-Myun, Hwasung-Si, Gyeonggi-Do, 18247 </a:t>
              </a:r>
            </a:p>
          </p:txBody>
        </p:sp>
        <p:sp>
          <p:nvSpPr>
            <p:cNvPr id="14" name="제목 1"/>
            <p:cNvSpPr txBox="1">
              <a:spLocks/>
            </p:cNvSpPr>
            <p:nvPr/>
          </p:nvSpPr>
          <p:spPr>
            <a:xfrm>
              <a:off x="428596" y="1875230"/>
              <a:ext cx="8244408" cy="1742989"/>
            </a:xfrm>
            <a:prstGeom prst="rect">
              <a:avLst/>
            </a:prstGeom>
            <a:noFill/>
          </p:spPr>
          <p:txBody>
            <a:bodyPr/>
            <a:lstStyle/>
            <a:p>
              <a:pPr lvl="0" algn="ctr">
                <a:lnSpc>
                  <a:spcPct val="150000"/>
                </a:lnSpc>
                <a:spcBef>
                  <a:spcPct val="0"/>
                </a:spcBef>
                <a:defRPr/>
              </a:pPr>
              <a:endParaRPr lang="en-US" altLang="ko-KR" sz="4000" b="1" dirty="0" smtClean="0"/>
            </a:p>
            <a:p>
              <a:pPr lvl="0" algn="ctr">
                <a:lnSpc>
                  <a:spcPct val="150000"/>
                </a:lnSpc>
                <a:spcBef>
                  <a:spcPct val="0"/>
                </a:spcBef>
                <a:defRPr/>
              </a:pPr>
              <a:r>
                <a:rPr lang="en-US" altLang="ko-KR" sz="4000" b="1" dirty="0" smtClean="0"/>
                <a:t>Water immersion test</a:t>
              </a:r>
              <a:endParaRPr kumimoji="0" lang="ko-KR" altLang="en-US" sz="40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Times New Roman" pitchFamily="18" charset="0"/>
              </a:endParaRPr>
            </a:p>
          </p:txBody>
        </p:sp>
      </p:grpSp>
      <p:sp>
        <p:nvSpPr>
          <p:cNvPr id="22" name="TextBox 27"/>
          <p:cNvSpPr txBox="1">
            <a:spLocks noChangeArrowheads="1"/>
          </p:cNvSpPr>
          <p:nvPr/>
        </p:nvSpPr>
        <p:spPr bwMode="auto">
          <a:xfrm>
            <a:off x="6429388" y="142852"/>
            <a:ext cx="2714644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EVS GTR IWG #19</a:t>
            </a:r>
            <a:endParaRPr kumimoji="0" lang="en-US" altLang="ko-KR" b="1" dirty="0" smtClean="0">
              <a:solidFill>
                <a:srgbClr val="00206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TextBox 7"/>
          <p:cNvSpPr txBox="1">
            <a:spLocks noChangeArrowheads="1"/>
          </p:cNvSpPr>
          <p:nvPr/>
        </p:nvSpPr>
        <p:spPr bwMode="auto">
          <a:xfrm>
            <a:off x="1142976" y="4720248"/>
            <a:ext cx="67151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400" kern="1200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400" kern="1200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400" kern="1200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400" kern="1200">
                <a:solidFill>
                  <a:schemeClr val="tx1"/>
                </a:solidFill>
                <a:latin typeface="HY헤드라인M" pitchFamily="18" charset="-127"/>
                <a:ea typeface="굴림" pitchFamily="50" charset="-127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0" lang="en-US" altLang="ko-KR" sz="1800" b="1" dirty="0" smtClean="0">
                <a:latin typeface="+mj-lt"/>
                <a:ea typeface="HY헤드라인M" pitchFamily="18" charset="-127"/>
              </a:rPr>
              <a:t>December    2019</a:t>
            </a:r>
          </a:p>
          <a:p>
            <a:pPr algn="ctr">
              <a:lnSpc>
                <a:spcPct val="150000"/>
              </a:lnSpc>
            </a:pPr>
            <a:r>
              <a:rPr lang="en-US" altLang="ko-KR" sz="1800" b="1" dirty="0" smtClean="0">
                <a:latin typeface="+mj-lt"/>
                <a:ea typeface="Verdana" pitchFamily="34" charset="0"/>
                <a:cs typeface="Verdana" pitchFamily="34" charset="0"/>
              </a:rPr>
              <a:t>Bohyun  Moon  /  Chief  Researcher</a:t>
            </a:r>
            <a:endParaRPr kumimoji="0" lang="en-US" altLang="ko-KR" sz="1800" b="1" dirty="0">
              <a:latin typeface="+mj-lt"/>
              <a:ea typeface="HY헤드라인M" pitchFamily="18" charset="-127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86087" y="428604"/>
            <a:ext cx="3186111" cy="310132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9"/>
          <p:cNvPicPr>
            <a:picLocks noChangeAspect="1" noChangeArrowheads="1"/>
          </p:cNvPicPr>
          <p:nvPr/>
        </p:nvPicPr>
        <p:blipFill>
          <a:blip r:embed="rId6" cstate="print"/>
          <a:srcRect r="11397"/>
          <a:stretch>
            <a:fillRect/>
          </a:stretch>
        </p:blipFill>
        <p:spPr bwMode="auto">
          <a:xfrm>
            <a:off x="-32" y="6064549"/>
            <a:ext cx="1355717" cy="79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94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/>
          <p:cNvSpPr/>
          <p:nvPr/>
        </p:nvSpPr>
        <p:spPr>
          <a:xfrm>
            <a:off x="71406" y="642919"/>
            <a:ext cx="9072594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dirty="0" smtClean="0">
                <a:latin typeface="+mj-ea"/>
                <a:ea typeface="+mj-ea"/>
              </a:rPr>
              <a:t>Purpose</a:t>
            </a:r>
            <a:endParaRPr lang="ko-KR" altLang="en-US" dirty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dirty="0" smtClean="0">
                <a:latin typeface="+mj-ea"/>
                <a:ea typeface="+mj-ea"/>
              </a:rPr>
              <a:t>   </a:t>
            </a:r>
            <a:r>
              <a:rPr lang="en-US" altLang="ko-KR" dirty="0" smtClean="0"/>
              <a:t>The purpose of this test is to verify the safety performance of the REESS during 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j-ea"/>
              </a:rPr>
              <a:t>   v</a:t>
            </a:r>
            <a:r>
              <a:rPr lang="en-US" altLang="ko-KR" dirty="0" smtClean="0">
                <a:latin typeface="+mj-ea"/>
                <a:ea typeface="+mj-ea"/>
              </a:rPr>
              <a:t>ehicle immersion situation.</a:t>
            </a:r>
          </a:p>
          <a:p>
            <a:pPr fontAlgn="base">
              <a:lnSpc>
                <a:spcPct val="150000"/>
              </a:lnSpc>
            </a:pPr>
            <a:endParaRPr lang="en-US" altLang="ko-KR" dirty="0" smtClean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</a:pPr>
            <a:endParaRPr lang="en-US" altLang="ko-KR" dirty="0" smtClean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</a:pPr>
            <a:endParaRPr lang="en-US" altLang="ko-KR" dirty="0" smtClean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dirty="0" smtClean="0">
                <a:latin typeface="+mj-ea"/>
                <a:ea typeface="+mj-ea"/>
              </a:rPr>
              <a:t> </a:t>
            </a:r>
            <a:r>
              <a:rPr lang="en-US" altLang="ko-KR" dirty="0" smtClean="0">
                <a:latin typeface="+mj-ea"/>
              </a:rPr>
              <a:t>Scope of water immersion test of KMVSS New draft</a:t>
            </a:r>
          </a:p>
          <a:p>
            <a:pPr fontAlgn="base">
              <a:lnSpc>
                <a:spcPct val="150000"/>
              </a:lnSpc>
              <a:buFont typeface="Wingdings" pitchFamily="2" charset="2"/>
              <a:buChar char="Ø"/>
            </a:pPr>
            <a:endParaRPr lang="en-US" altLang="ko-KR" dirty="0" smtClean="0">
              <a:latin typeface="+mj-ea"/>
            </a:endParaRPr>
          </a:p>
          <a:p>
            <a:pPr fontAlgn="base">
              <a:lnSpc>
                <a:spcPct val="150000"/>
              </a:lnSpc>
              <a:buFont typeface="Wingdings" pitchFamily="2" charset="2"/>
              <a:buChar char="Ø"/>
            </a:pPr>
            <a:endParaRPr lang="en-US" altLang="ko-KR" dirty="0" smtClean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  <a:buFont typeface="Wingdings" pitchFamily="2" charset="2"/>
              <a:buChar char="Ø"/>
            </a:pPr>
            <a:endParaRPr lang="en-US" altLang="ko-KR" dirty="0" smtClean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dirty="0" smtClean="0">
                <a:latin typeface="+mj-ea"/>
              </a:rPr>
              <a:t> Reason for change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j-ea"/>
              </a:rPr>
              <a:t>   The REESS installed above the passenger compartment does not affect 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>
                <a:latin typeface="+mj-ea"/>
              </a:rPr>
              <a:t>   the evacuation of passengers in flooded situations</a:t>
            </a: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2272809"/>
              </p:ext>
            </p:extLst>
          </p:nvPr>
        </p:nvGraphicFramePr>
        <p:xfrm>
          <a:off x="395537" y="2000240"/>
          <a:ext cx="8105554" cy="1000132"/>
        </p:xfrm>
        <a:graphic>
          <a:graphicData uri="http://schemas.openxmlformats.org/drawingml/2006/table">
            <a:tbl>
              <a:tblPr/>
              <a:tblGrid>
                <a:gridCol w="1390381"/>
                <a:gridCol w="5286412"/>
                <a:gridCol w="1428761"/>
              </a:tblGrid>
              <a:tr h="319164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itchFamily="18" charset="-127"/>
                        </a:rPr>
                        <a:t>Test</a:t>
                      </a:r>
                      <a:endParaRPr lang="ko-KR" altLang="en-US" sz="1600" b="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HY헤드라인M" pitchFamily="18" charset="-127"/>
                      </a:endParaRPr>
                    </a:p>
                  </a:txBody>
                  <a:tcPr marL="64770" marR="64770" marT="23876" marB="23876" anchor="ctr">
                    <a:lnL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itchFamily="18" charset="-127"/>
                        </a:rPr>
                        <a:t>Procedure</a:t>
                      </a:r>
                      <a:endParaRPr lang="ko-KR" altLang="en-US" sz="1600" b="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HY헤드라인M" pitchFamily="18" charset="-127"/>
                      </a:endParaRPr>
                    </a:p>
                  </a:txBody>
                  <a:tcPr marL="64770" marR="64770" marT="23876" marB="23876" anchor="ctr">
                    <a:lnL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itchFamily="18" charset="-127"/>
                        </a:rPr>
                        <a:t>Criteria</a:t>
                      </a:r>
                      <a:endParaRPr lang="ko-KR" altLang="en-US" sz="1600" b="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HY헤드라인M" pitchFamily="18" charset="-127"/>
                      </a:endParaRPr>
                    </a:p>
                  </a:txBody>
                  <a:tcPr marL="64770" marR="64770" marT="23876" marB="23876" anchor="ctr">
                    <a:lnL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  <a:tr h="680968">
                <a:tc>
                  <a:txBody>
                    <a:bodyPr/>
                    <a:lstStyle/>
                    <a:p>
                      <a:pPr marL="0" marR="0" indent="10541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Immersion</a:t>
                      </a:r>
                      <a:endParaRPr lang="ko-KR" altLang="en-US" sz="1600" b="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HY헤드라인M" pitchFamily="18" charset="-127"/>
                      </a:endParaRPr>
                    </a:p>
                  </a:txBody>
                  <a:tcPr marL="64770" marR="64770" marT="23876" marB="23876" anchor="ctr">
                    <a:lnL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5588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Immerse into 0.6M(3.5% NaCl) salt water for 1h</a:t>
                      </a:r>
                      <a:endParaRPr lang="ko-KR" altLang="en-US" sz="1600" b="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HY헤드라인M" pitchFamily="18" charset="-127"/>
                      </a:endParaRPr>
                    </a:p>
                  </a:txBody>
                  <a:tcPr marL="64770" marR="64770" marT="23876" marB="23876" anchor="ctr">
                    <a:lnL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Y헤드라인M" pitchFamily="18" charset="-127"/>
                          <a:cs typeface="+mn-cs"/>
                        </a:rPr>
                        <a:t>No Fire &amp;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HY헤드라인M" pitchFamily="18" charset="-127"/>
                          <a:cs typeface="+mn-cs"/>
                        </a:rPr>
                        <a:t> No Explosion</a:t>
                      </a:r>
                      <a:endParaRPr lang="ko-KR" altLang="en-US" sz="1600" b="0" kern="0" spc="0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HY헤드라인M" pitchFamily="18" charset="-127"/>
                        <a:cs typeface="+mn-cs"/>
                      </a:endParaRPr>
                    </a:p>
                  </a:txBody>
                  <a:tcPr marL="64770" marR="64770" marT="23876" marB="23876" anchor="ctr">
                    <a:lnL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1873250" y="249694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2272809"/>
              </p:ext>
            </p:extLst>
          </p:nvPr>
        </p:nvGraphicFramePr>
        <p:xfrm>
          <a:off x="395536" y="3719473"/>
          <a:ext cx="8105554" cy="852535"/>
        </p:xfrm>
        <a:graphic>
          <a:graphicData uri="http://schemas.openxmlformats.org/drawingml/2006/table">
            <a:tbl>
              <a:tblPr/>
              <a:tblGrid>
                <a:gridCol w="2247638"/>
                <a:gridCol w="5857916"/>
              </a:tblGrid>
              <a:tr h="335221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itchFamily="18" charset="-127"/>
                        </a:rPr>
                        <a:t>Before</a:t>
                      </a:r>
                      <a:endParaRPr lang="ko-KR" altLang="en-US" sz="1600" b="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HY헤드라인M" pitchFamily="18" charset="-127"/>
                      </a:endParaRPr>
                    </a:p>
                  </a:txBody>
                  <a:tcPr marL="64770" marR="64770" marT="23876" marB="23876" anchor="ctr">
                    <a:lnL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itchFamily="18" charset="-127"/>
                        </a:rPr>
                        <a:t>After</a:t>
                      </a:r>
                      <a:endParaRPr lang="ko-KR" altLang="en-US" sz="1600" b="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HY헤드라인M" pitchFamily="18" charset="-127"/>
                      </a:endParaRPr>
                    </a:p>
                  </a:txBody>
                  <a:tcPr marL="64770" marR="64770" marT="23876" marB="23876" anchor="ctr">
                    <a:lnL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  <a:tr h="517314">
                <a:tc>
                  <a:txBody>
                    <a:bodyPr/>
                    <a:lstStyle/>
                    <a:p>
                      <a:pPr marL="0" marR="0" indent="105410" algn="ctr" fontAlgn="base" latinLnBrk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HY헤드라인M" pitchFamily="18" charset="-127"/>
                        </a:rPr>
                        <a:t>All REESS in vehicle</a:t>
                      </a:r>
                      <a:endParaRPr lang="ko-KR" altLang="en-US" sz="1400" b="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HY헤드라인M" pitchFamily="18" charset="-127"/>
                      </a:endParaRPr>
                    </a:p>
                  </a:txBody>
                  <a:tcPr marL="64770" marR="64770" marT="23876" marB="23876" anchor="ctr">
                    <a:lnL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5588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No requirement: REESS installed above the passenger compartment</a:t>
                      </a:r>
                      <a:endParaRPr lang="ko-KR" altLang="en-US" sz="1400" b="0" kern="0" spc="0" baseline="0" dirty="0">
                        <a:solidFill>
                          <a:srgbClr val="000000"/>
                        </a:solidFill>
                        <a:effectLst/>
                        <a:latin typeface="+mj-lt"/>
                        <a:ea typeface="HY헤드라인M" pitchFamily="18" charset="-127"/>
                      </a:endParaRPr>
                    </a:p>
                  </a:txBody>
                  <a:tcPr marL="64770" marR="64770" marT="23876" marB="23876" anchor="ctr">
                    <a:lnL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1152" y="188913"/>
            <a:ext cx="83185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2400" dirty="0" smtClean="0">
                <a:solidFill>
                  <a:srgbClr val="FFFF00"/>
                </a:solidFill>
                <a:latin typeface="+mj-ea"/>
                <a:ea typeface="+mj-ea"/>
              </a:rPr>
              <a:t>Water immersion test in KMVSS</a:t>
            </a:r>
            <a:endParaRPr kumimoji="1" lang="ko-KR" altLang="en-US" sz="2400" dirty="0" smtClean="0"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2058519"/>
      </p:ext>
    </p:extLst>
  </p:cSld>
  <p:clrMapOvr>
    <a:masterClrMapping/>
  </p:clrMapOvr>
  <p:transition advTm="3965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/>
          <p:cNvSpPr/>
          <p:nvPr/>
        </p:nvSpPr>
        <p:spPr>
          <a:xfrm>
            <a:off x="71406" y="857232"/>
            <a:ext cx="85725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600" dirty="0" smtClean="0"/>
              <a:t> Immersion test after waterproof removal</a:t>
            </a:r>
          </a:p>
          <a:p>
            <a:pPr marL="285750" indent="-285750" fontAlgn="base">
              <a:lnSpc>
                <a:spcPct val="150000"/>
              </a:lnSpc>
            </a:pPr>
            <a:r>
              <a:rPr lang="en-US" sz="1600" dirty="0" smtClean="0"/>
              <a:t>  - Purpose: Observation what happen when safety designed(</a:t>
            </a:r>
            <a:r>
              <a:rPr lang="en-US" sz="1600" dirty="0" err="1" smtClean="0"/>
              <a:t>eg</a:t>
            </a:r>
            <a:r>
              <a:rPr lang="en-US" sz="1600" dirty="0" smtClean="0"/>
              <a:t>. clearance and </a:t>
            </a:r>
            <a:r>
              <a:rPr lang="en-US" sz="1600" dirty="0" err="1" smtClean="0"/>
              <a:t>creepage</a:t>
            </a:r>
            <a:r>
              <a:rPr lang="en-US" sz="1600" dirty="0" smtClean="0"/>
              <a:t>   </a:t>
            </a:r>
          </a:p>
          <a:p>
            <a:pPr marL="285750" indent="-285750" fontAlgn="base">
              <a:lnSpc>
                <a:spcPct val="150000"/>
              </a:lnSpc>
            </a:pPr>
            <a:r>
              <a:rPr lang="en-US" sz="1600" dirty="0" smtClean="0"/>
              <a:t>                distance) REESS immersed into salt water without waterproof </a:t>
            </a:r>
          </a:p>
          <a:p>
            <a:pPr marL="285750" indent="-285750" fontAlgn="base">
              <a:lnSpc>
                <a:spcPct val="150000"/>
              </a:lnSpc>
            </a:pPr>
            <a:endParaRPr lang="en-US" sz="1600" dirty="0" smtClean="0"/>
          </a:p>
          <a:p>
            <a:pPr marL="285750" indent="-285750" fontAlgn="base">
              <a:lnSpc>
                <a:spcPct val="150000"/>
              </a:lnSpc>
            </a:pPr>
            <a:endParaRPr lang="en-US" altLang="ko-KR" sz="1600" dirty="0" smtClean="0">
              <a:latin typeface="+mj-ea"/>
            </a:endParaRPr>
          </a:p>
          <a:p>
            <a:pPr marL="285750" indent="-285750" fontAlgn="base">
              <a:lnSpc>
                <a:spcPct val="150000"/>
              </a:lnSpc>
            </a:pPr>
            <a:endParaRPr lang="en-US" altLang="ko-KR" sz="1600" dirty="0" smtClean="0">
              <a:latin typeface="+mj-ea"/>
            </a:endParaRPr>
          </a:p>
          <a:p>
            <a:pPr marL="285750" indent="-285750" fontAlgn="base">
              <a:lnSpc>
                <a:spcPct val="150000"/>
              </a:lnSpc>
            </a:pPr>
            <a:endParaRPr lang="en-US" altLang="ko-KR" sz="1600" dirty="0" smtClean="0">
              <a:latin typeface="+mj-ea"/>
            </a:endParaRPr>
          </a:p>
          <a:p>
            <a:pPr marL="285750" indent="-285750" fontAlgn="base">
              <a:lnSpc>
                <a:spcPct val="150000"/>
              </a:lnSpc>
            </a:pPr>
            <a:endParaRPr lang="en-US" altLang="ko-KR" sz="1600" dirty="0" smtClean="0">
              <a:latin typeface="+mj-ea"/>
            </a:endParaRPr>
          </a:p>
          <a:p>
            <a:pPr marL="285750" indent="-285750" fontAlgn="base">
              <a:lnSpc>
                <a:spcPct val="150000"/>
              </a:lnSpc>
            </a:pPr>
            <a:endParaRPr lang="en-US" altLang="ko-KR" sz="1600" dirty="0" smtClean="0">
              <a:latin typeface="+mj-ea"/>
            </a:endParaRPr>
          </a:p>
          <a:p>
            <a:pPr marL="285750" indent="-285750" fontAlgn="base">
              <a:lnSpc>
                <a:spcPct val="150000"/>
              </a:lnSpc>
            </a:pPr>
            <a:endParaRPr lang="en-US" altLang="ko-KR" sz="1600" dirty="0" smtClean="0">
              <a:latin typeface="+mj-ea"/>
            </a:endParaRPr>
          </a:p>
          <a:p>
            <a:pPr marL="285750" indent="-285750" fontAlgn="base">
              <a:lnSpc>
                <a:spcPct val="150000"/>
              </a:lnSpc>
            </a:pPr>
            <a:endParaRPr lang="en-US" altLang="ko-KR" sz="1600" dirty="0" smtClean="0">
              <a:latin typeface="+mj-ea"/>
            </a:endParaRPr>
          </a:p>
          <a:p>
            <a:pPr marL="285750" indent="-285750" fontAlgn="base">
              <a:lnSpc>
                <a:spcPct val="150000"/>
              </a:lnSpc>
            </a:pPr>
            <a:endParaRPr lang="en-US" altLang="ko-KR" sz="1600" dirty="0" smtClean="0">
              <a:latin typeface="+mj-ea"/>
            </a:endParaRPr>
          </a:p>
          <a:p>
            <a:pPr marL="285750" indent="-285750" fontAlgn="base">
              <a:lnSpc>
                <a:spcPct val="150000"/>
              </a:lnSpc>
            </a:pPr>
            <a:r>
              <a:rPr lang="en-US" altLang="ko-KR" sz="1600" dirty="0" smtClean="0">
                <a:latin typeface="+mj-ea"/>
              </a:rPr>
              <a:t>         Salinity: 3.3%, SOC: 98%(405.2V), Capacity: 64kWh   </a:t>
            </a:r>
          </a:p>
          <a:p>
            <a:pPr marL="285750" indent="-285750" fontAlgn="base">
              <a:lnSpc>
                <a:spcPct val="150000"/>
              </a:lnSpc>
            </a:pPr>
            <a:r>
              <a:rPr lang="en-US" altLang="ko-KR" sz="1600" dirty="0" smtClean="0">
                <a:latin typeface="+mj-ea"/>
              </a:rPr>
              <a:t>          </a:t>
            </a: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11152" y="188913"/>
            <a:ext cx="83185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2400" dirty="0" smtClean="0">
                <a:solidFill>
                  <a:srgbClr val="FFFF00"/>
                </a:solidFill>
                <a:latin typeface="+mj-ea"/>
                <a:ea typeface="+mj-ea"/>
              </a:rPr>
              <a:t>Water immersion test</a:t>
            </a:r>
            <a:endParaRPr kumimoji="1" lang="ko-KR" altLang="en-US" sz="2400" dirty="0" smtClean="0">
              <a:solidFill>
                <a:srgbClr val="FFFF00"/>
              </a:solidFill>
              <a:latin typeface="+mj-ea"/>
              <a:ea typeface="+mj-ea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1873250" y="25886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pic>
        <p:nvPicPr>
          <p:cNvPr id="1028" name="Picture 4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2214554"/>
            <a:ext cx="4995845" cy="266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78563" y="2214554"/>
            <a:ext cx="2000264" cy="1405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73993" y="3618041"/>
            <a:ext cx="2004833" cy="1254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822058519"/>
      </p:ext>
    </p:extLst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/>
          <p:cNvSpPr/>
          <p:nvPr/>
        </p:nvSpPr>
        <p:spPr>
          <a:xfrm>
            <a:off x="71406" y="1056015"/>
            <a:ext cx="90725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2000" dirty="0" smtClean="0"/>
              <a:t> Test result</a:t>
            </a:r>
          </a:p>
          <a:p>
            <a:pPr marL="285750" indent="-285750" fontAlgn="base">
              <a:lnSpc>
                <a:spcPct val="150000"/>
              </a:lnSpc>
            </a:pPr>
            <a:r>
              <a:rPr lang="en-US" sz="2000" dirty="0" smtClean="0"/>
              <a:t>  - Venting, Ruptures in 2 modules, </a:t>
            </a:r>
            <a:r>
              <a:rPr lang="en-US" altLang="ko-KR" sz="2000" dirty="0" smtClean="0"/>
              <a:t>No fire, No explosion</a:t>
            </a:r>
          </a:p>
          <a:p>
            <a:pPr marL="285750" indent="-285750" fontAlgn="base">
              <a:lnSpc>
                <a:spcPct val="150000"/>
              </a:lnSpc>
            </a:pPr>
            <a:r>
              <a:rPr lang="en-US" altLang="ko-KR" sz="2000" dirty="0" smtClean="0"/>
              <a:t>  - No safety concern in severe </a:t>
            </a:r>
            <a:r>
              <a:rPr lang="en-US" altLang="ko-KR" sz="2000" dirty="0" smtClean="0"/>
              <a:t>condition </a:t>
            </a:r>
            <a:r>
              <a:rPr lang="en-US" altLang="ko-KR" sz="2000" dirty="0" smtClean="0"/>
              <a:t>without waterproof</a:t>
            </a: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11152" y="188913"/>
            <a:ext cx="83185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2400" dirty="0" smtClean="0">
                <a:solidFill>
                  <a:srgbClr val="FFFF00"/>
                </a:solidFill>
                <a:latin typeface="+mj-ea"/>
                <a:ea typeface="+mj-ea"/>
              </a:rPr>
              <a:t>Water immersion test</a:t>
            </a:r>
            <a:endParaRPr kumimoji="1" lang="ko-KR" altLang="en-US" sz="2400" dirty="0" smtClean="0">
              <a:solidFill>
                <a:srgbClr val="FFFF00"/>
              </a:solidFill>
              <a:latin typeface="+mj-ea"/>
              <a:ea typeface="+mj-ea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1873250" y="25886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814650"/>
            <a:ext cx="4286280" cy="2541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814651"/>
            <a:ext cx="38100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822058519"/>
      </p:ext>
    </p:extLst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/>
          <p:cNvSpPr/>
          <p:nvPr/>
        </p:nvSpPr>
        <p:spPr>
          <a:xfrm>
            <a:off x="71406" y="714356"/>
            <a:ext cx="9072594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Wingdings" pitchFamily="2" charset="2"/>
              <a:buChar char="Ø"/>
            </a:pPr>
            <a:r>
              <a:rPr lang="en-US" altLang="ko-KR" dirty="0" smtClean="0"/>
              <a:t>Failed DUT specification of w</a:t>
            </a:r>
            <a:r>
              <a:rPr kumimoji="1" lang="en-US" altLang="ko-KR" dirty="0" smtClean="0">
                <a:latin typeface="+mj-ea"/>
              </a:rPr>
              <a:t>ater immersion test in KR</a:t>
            </a: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Ø"/>
            </a:pPr>
            <a:endParaRPr kumimoji="1" lang="en-US" altLang="ko-KR" dirty="0" smtClean="0">
              <a:latin typeface="+mj-ea"/>
            </a:endParaRP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Ø"/>
            </a:pPr>
            <a:endParaRPr kumimoji="1" lang="en-US" altLang="ko-KR" dirty="0" smtClean="0">
              <a:latin typeface="+mj-ea"/>
            </a:endParaRP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Ø"/>
            </a:pPr>
            <a:endParaRPr kumimoji="1" lang="en-US" altLang="ko-KR" dirty="0" smtClean="0">
              <a:latin typeface="+mj-ea"/>
            </a:endParaRP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Ø"/>
            </a:pPr>
            <a:endParaRPr kumimoji="1" lang="en-US" altLang="ko-KR" dirty="0" smtClean="0">
              <a:latin typeface="+mj-ea"/>
            </a:endParaRP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Ø"/>
            </a:pPr>
            <a:endParaRPr kumimoji="1" lang="en-US" altLang="ko-KR" dirty="0" smtClean="0">
              <a:latin typeface="+mj-ea"/>
            </a:endParaRPr>
          </a:p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Ø"/>
            </a:pPr>
            <a:endParaRPr kumimoji="1" lang="en-US" altLang="ko-KR" dirty="0" smtClean="0">
              <a:latin typeface="+mj-ea"/>
            </a:endParaRPr>
          </a:p>
          <a:p>
            <a:pPr marL="285750" indent="-285750" fontAlgn="base">
              <a:lnSpc>
                <a:spcPct val="150000"/>
              </a:lnSpc>
            </a:pPr>
            <a:r>
              <a:rPr lang="en-US" altLang="ko-KR" dirty="0" smtClean="0"/>
              <a:t>   </a:t>
            </a:r>
            <a:r>
              <a:rPr lang="en-US" altLang="ko-KR" sz="1200" dirty="0" smtClean="0"/>
              <a:t>★ EVS1533-101 [KR] Statistical analysis of Water immersion test </a:t>
            </a:r>
          </a:p>
          <a:p>
            <a:pPr marL="285750" indent="-285750" fontAlgn="base">
              <a:lnSpc>
                <a:spcPct val="150000"/>
              </a:lnSpc>
            </a:pPr>
            <a:r>
              <a:rPr lang="en-US" altLang="ko-KR" dirty="0" smtClean="0"/>
              <a:t>- All failed REESS did not meet the clearance and </a:t>
            </a:r>
            <a:r>
              <a:rPr lang="en-US" altLang="ko-KR" dirty="0" err="1" smtClean="0"/>
              <a:t>creepage</a:t>
            </a:r>
            <a:r>
              <a:rPr lang="en-US" altLang="ko-KR" dirty="0" smtClean="0"/>
              <a:t> distance of its terminals</a:t>
            </a:r>
          </a:p>
          <a:p>
            <a:pPr marL="285750" indent="-285750" fontAlgn="base">
              <a:lnSpc>
                <a:spcPct val="150000"/>
              </a:lnSpc>
            </a:pPr>
            <a:r>
              <a:rPr lang="en-US" altLang="ko-KR" dirty="0" smtClean="0"/>
              <a:t>- ISO 6469-1:2019(E) included the clearance and </a:t>
            </a:r>
            <a:r>
              <a:rPr lang="en-US" altLang="ko-KR" dirty="0" err="1" smtClean="0"/>
              <a:t>creepage</a:t>
            </a:r>
            <a:r>
              <a:rPr lang="en-US" altLang="ko-KR" dirty="0" smtClean="0"/>
              <a:t> distance</a:t>
            </a:r>
          </a:p>
          <a:p>
            <a:pPr marL="285750" indent="-285750" fontAlgn="base">
              <a:lnSpc>
                <a:spcPct val="150000"/>
              </a:lnSpc>
            </a:pPr>
            <a:r>
              <a:rPr lang="en-US" altLang="ko-KR" dirty="0" smtClean="0"/>
              <a:t>- Consider the clearance and </a:t>
            </a:r>
            <a:r>
              <a:rPr lang="en-US" altLang="ko-KR" dirty="0" err="1" smtClean="0"/>
              <a:t>creepage</a:t>
            </a:r>
            <a:r>
              <a:rPr lang="en-US" altLang="ko-KR" dirty="0" smtClean="0"/>
              <a:t> distance can be applied in the GTR</a:t>
            </a:r>
          </a:p>
          <a:p>
            <a:pPr marL="285750" indent="-285750" fontAlgn="base">
              <a:lnSpc>
                <a:spcPct val="150000"/>
              </a:lnSpc>
            </a:pPr>
            <a:r>
              <a:rPr lang="en-US" altLang="ko-KR" dirty="0" smtClean="0"/>
              <a:t>- Best scenario of water immersion test: Discharge cell level after immersion</a:t>
            </a:r>
          </a:p>
          <a:p>
            <a:pPr marL="285750" indent="-285750" fontAlgn="base">
              <a:lnSpc>
                <a:spcPct val="150000"/>
              </a:lnSpc>
            </a:pPr>
            <a:r>
              <a:rPr lang="en-US" altLang="ko-KR" dirty="0" smtClean="0"/>
              <a:t>- Therefore, the clearance and </a:t>
            </a:r>
            <a:r>
              <a:rPr lang="en-US" altLang="ko-KR" dirty="0" err="1" smtClean="0"/>
              <a:t>creepage</a:t>
            </a:r>
            <a:r>
              <a:rPr lang="en-US" altLang="ko-KR" dirty="0" smtClean="0"/>
              <a:t> distance is necessary for cell level discharge</a:t>
            </a: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11152" y="188913"/>
            <a:ext cx="83185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2400" dirty="0" smtClean="0">
                <a:solidFill>
                  <a:srgbClr val="FFFF00"/>
                </a:solidFill>
                <a:latin typeface="+mj-ea"/>
                <a:ea typeface="+mj-ea"/>
              </a:rPr>
              <a:t>Water immersion test</a:t>
            </a:r>
            <a:endParaRPr kumimoji="1" lang="ko-KR" altLang="en-US" sz="2400" dirty="0" smtClean="0">
              <a:solidFill>
                <a:srgbClr val="FFFF00"/>
              </a:solidFill>
              <a:latin typeface="+mj-ea"/>
              <a:ea typeface="+mj-ea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1873250" y="25886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357155" y="1204914"/>
          <a:ext cx="7858183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31"/>
                <a:gridCol w="1042995"/>
                <a:gridCol w="1042995"/>
                <a:gridCol w="1042995"/>
                <a:gridCol w="1042995"/>
                <a:gridCol w="1198980"/>
                <a:gridCol w="2058592"/>
              </a:tblGrid>
              <a:tr h="285752"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Vehicle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V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Ah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kWh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Event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Remark</a:t>
                      </a:r>
                      <a:endParaRPr lang="ko-KR" altLang="en-US" sz="14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BUS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607.5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80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48.6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Fire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BUS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607.5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80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48.6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Fire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Retest of #1 DUT</a:t>
                      </a:r>
                      <a:endParaRPr lang="ko-KR" altLang="en-US" sz="14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BUS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607.2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40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24.3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Fire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LTO cells</a:t>
                      </a:r>
                      <a:endParaRPr lang="ko-KR" altLang="en-US" sz="14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BUS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706.5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120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84.8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Fire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Non-Insulated Case</a:t>
                      </a:r>
                      <a:endParaRPr lang="ko-KR" altLang="en-US" sz="14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BUS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625.6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94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58.8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Fire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DUT floated</a:t>
                      </a:r>
                      <a:endParaRPr lang="ko-KR" altLang="en-US" sz="14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6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Truck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110.1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364.8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40.2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Fire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18650 cells</a:t>
                      </a:r>
                      <a:endParaRPr lang="ko-KR" altLang="en-US" sz="14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7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HEV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307.2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10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3.1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Explosion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/>
                        <a:t>LFP cells / IPX7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22058519"/>
      </p:ext>
    </p:extLst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/>
          <p:cNvSpPr/>
          <p:nvPr/>
        </p:nvSpPr>
        <p:spPr>
          <a:xfrm>
            <a:off x="71406" y="631934"/>
            <a:ext cx="90725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600" dirty="0" smtClean="0"/>
              <a:t>ISO 6469-1:2019(E) </a:t>
            </a:r>
          </a:p>
          <a:p>
            <a:pPr marL="285750" indent="-285750" fontAlgn="base">
              <a:lnSpc>
                <a:spcPct val="150000"/>
              </a:lnSpc>
            </a:pPr>
            <a:r>
              <a:rPr lang="en-US" altLang="ko-KR" sz="1600" dirty="0" smtClean="0"/>
              <a:t>  Electrically propelled road vehicles — Safety specifications — Part 1: Rechargeable energy</a:t>
            </a:r>
          </a:p>
          <a:p>
            <a:pPr marL="285750" indent="-285750" fontAlgn="base">
              <a:lnSpc>
                <a:spcPct val="150000"/>
              </a:lnSpc>
            </a:pPr>
            <a:r>
              <a:rPr lang="en-US" altLang="ko-KR" sz="1600" dirty="0" smtClean="0"/>
              <a:t>  storage system (RESS)</a:t>
            </a: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11152" y="188913"/>
            <a:ext cx="83185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2400" dirty="0" smtClean="0">
                <a:solidFill>
                  <a:srgbClr val="FFFF00"/>
                </a:solidFill>
                <a:latin typeface="+mj-ea"/>
                <a:ea typeface="+mj-ea"/>
              </a:rPr>
              <a:t>ISO 6469-1:2019(E)</a:t>
            </a:r>
            <a:endParaRPr kumimoji="1" lang="ko-KR" altLang="en-US" sz="2400" dirty="0" smtClean="0">
              <a:solidFill>
                <a:srgbClr val="FFFF00"/>
              </a:solidFill>
              <a:latin typeface="+mj-ea"/>
              <a:ea typeface="+mj-ea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1873250" y="25886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353" y="1984323"/>
            <a:ext cx="688197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619" y="5058133"/>
            <a:ext cx="5084761" cy="108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822058519"/>
      </p:ext>
    </p:extLst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/>
          <p:cNvSpPr/>
          <p:nvPr/>
        </p:nvSpPr>
        <p:spPr>
          <a:xfrm>
            <a:off x="71406" y="631934"/>
            <a:ext cx="907259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sz="1600" dirty="0" smtClean="0"/>
              <a:t>ISO 6469-1:2019(E) </a:t>
            </a:r>
            <a:r>
              <a:rPr lang="en-US" altLang="ko-KR" sz="1400" dirty="0" smtClean="0"/>
              <a:t>Electrically propelled road vehicles — Safety specifications — Part 1: Rechargeable energy storage system (RESS</a:t>
            </a:r>
            <a:r>
              <a:rPr lang="en-US" altLang="ko-KR" sz="1400" dirty="0" smtClean="0"/>
              <a:t>)</a:t>
            </a:r>
            <a:endParaRPr lang="en-US" altLang="ko-KR" sz="1400" dirty="0" smtClean="0"/>
          </a:p>
          <a:p>
            <a:pPr marL="285750" indent="-285750" fontAlgn="base">
              <a:lnSpc>
                <a:spcPct val="150000"/>
              </a:lnSpc>
            </a:pPr>
            <a:r>
              <a:rPr lang="en-US" altLang="ko-KR" sz="1400" dirty="0" smtClean="0"/>
              <a:t> - ISO </a:t>
            </a:r>
            <a:r>
              <a:rPr lang="en-US" altLang="ko-KR" sz="1400" dirty="0" smtClean="0"/>
              <a:t>6469-1:2019(E) included salt water immersion test(3.5% -5%). </a:t>
            </a:r>
          </a:p>
          <a:p>
            <a:pPr marL="285750" indent="-285750" fontAlgn="base">
              <a:lnSpc>
                <a:spcPct val="150000"/>
              </a:lnSpc>
            </a:pPr>
            <a:r>
              <a:rPr lang="en-US" altLang="ko-KR" sz="1400" dirty="0" smtClean="0"/>
              <a:t> - Test </a:t>
            </a:r>
            <a:r>
              <a:rPr lang="en-US" altLang="ko-KR" sz="1400" dirty="0" smtClean="0"/>
              <a:t>rationale and necessity of water immersion test were proved?</a:t>
            </a:r>
          </a:p>
          <a:p>
            <a:pPr marL="285750" indent="-285750" fontAlgn="base">
              <a:lnSpc>
                <a:spcPct val="150000"/>
              </a:lnSpc>
            </a:pPr>
            <a:r>
              <a:rPr lang="en-US" altLang="ko-KR" sz="1400" dirty="0" smtClean="0"/>
              <a:t> - Consider </a:t>
            </a:r>
            <a:r>
              <a:rPr lang="en-US" altLang="ko-KR" sz="1400" dirty="0" smtClean="0"/>
              <a:t>the ISO water immersion test can be applied in the GTR</a:t>
            </a:r>
          </a:p>
          <a:p>
            <a:pPr marL="285750" indent="-285750" fontAlgn="base">
              <a:lnSpc>
                <a:spcPct val="150000"/>
              </a:lnSpc>
            </a:pPr>
            <a:endParaRPr lang="en-US" altLang="ko-KR" sz="1600" dirty="0" smtClean="0"/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1873250" y="25886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571744"/>
            <a:ext cx="7000924" cy="377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11152" y="188913"/>
            <a:ext cx="83185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2400" dirty="0" smtClean="0">
                <a:solidFill>
                  <a:srgbClr val="FFFF00"/>
                </a:solidFill>
                <a:latin typeface="+mj-ea"/>
                <a:ea typeface="+mj-ea"/>
              </a:rPr>
              <a:t>ISO 6469-1:2019(E)</a:t>
            </a:r>
            <a:endParaRPr kumimoji="1" lang="ko-KR" altLang="en-US" sz="2400" dirty="0" smtClean="0"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2058519"/>
      </p:ext>
    </p:extLst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/>
          <p:cNvSpPr/>
          <p:nvPr/>
        </p:nvSpPr>
        <p:spPr>
          <a:xfrm>
            <a:off x="71406" y="631934"/>
            <a:ext cx="9072594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ko-KR" dirty="0" smtClean="0"/>
              <a:t>ISO 6469-1:2019(E) </a:t>
            </a:r>
            <a:r>
              <a:rPr lang="en-US" altLang="ko-KR" dirty="0" smtClean="0"/>
              <a:t> Electrically </a:t>
            </a:r>
            <a:r>
              <a:rPr lang="en-US" altLang="ko-KR" dirty="0" smtClean="0"/>
              <a:t>propelled road vehicles — Safety specifications — Part 1: </a:t>
            </a:r>
            <a:r>
              <a:rPr lang="en-US" altLang="ko-KR" dirty="0" smtClean="0"/>
              <a:t>Rechargeable energy </a:t>
            </a:r>
            <a:r>
              <a:rPr lang="en-US" altLang="ko-KR" dirty="0" smtClean="0"/>
              <a:t>storage system (RESS</a:t>
            </a:r>
            <a:r>
              <a:rPr lang="en-US" altLang="ko-KR" dirty="0" smtClean="0"/>
              <a:t>)</a:t>
            </a:r>
          </a:p>
          <a:p>
            <a:pPr marL="285750" indent="-285750" fontAlgn="base">
              <a:lnSpc>
                <a:spcPct val="150000"/>
              </a:lnSpc>
            </a:pPr>
            <a:r>
              <a:rPr lang="en-US" altLang="ko-KR" dirty="0" smtClean="0"/>
              <a:t> - ISO </a:t>
            </a:r>
            <a:r>
              <a:rPr lang="en-US" altLang="ko-KR" dirty="0" smtClean="0"/>
              <a:t>6469-1:2019(E) included salt water immersion test(3.5% -5</a:t>
            </a:r>
            <a:r>
              <a:rPr lang="en-US" altLang="ko-KR" dirty="0" smtClean="0"/>
              <a:t>%)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</a:pPr>
            <a:r>
              <a:rPr lang="en-US" altLang="ko-KR" dirty="0" smtClean="0"/>
              <a:t> - Test </a:t>
            </a:r>
            <a:r>
              <a:rPr lang="en-US" altLang="ko-KR" dirty="0" smtClean="0"/>
              <a:t>rationale and necessity of water immersion test were proved?</a:t>
            </a:r>
          </a:p>
          <a:p>
            <a:pPr marL="285750" indent="-285750" fontAlgn="base">
              <a:lnSpc>
                <a:spcPct val="150000"/>
              </a:lnSpc>
            </a:pPr>
            <a:r>
              <a:rPr lang="en-US" altLang="ko-KR" dirty="0" smtClean="0"/>
              <a:t> - Consider </a:t>
            </a:r>
            <a:r>
              <a:rPr lang="en-US" altLang="ko-KR" dirty="0" smtClean="0"/>
              <a:t>the ISO water immersion test can be applied in the GTR</a:t>
            </a:r>
          </a:p>
          <a:p>
            <a:pPr marL="285750" indent="-285750" fontAlgn="base">
              <a:lnSpc>
                <a:spcPct val="150000"/>
              </a:lnSpc>
            </a:pPr>
            <a:endParaRPr lang="en-US" altLang="ko-KR" sz="1600" dirty="0" smtClean="0"/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1873250" y="25886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721" y="3212976"/>
            <a:ext cx="8262931" cy="1784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8643" y="5102049"/>
            <a:ext cx="8342447" cy="513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1152" y="188913"/>
            <a:ext cx="83185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2400" dirty="0" smtClean="0">
                <a:solidFill>
                  <a:srgbClr val="FFFF00"/>
                </a:solidFill>
                <a:latin typeface="+mj-ea"/>
                <a:ea typeface="+mj-ea"/>
              </a:rPr>
              <a:t>ISO 6469-1:2019(E)</a:t>
            </a:r>
            <a:endParaRPr kumimoji="1" lang="ko-KR" altLang="en-US" sz="2400" dirty="0" smtClean="0"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2058519"/>
      </p:ext>
    </p:extLst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403648" y="2960374"/>
            <a:ext cx="6048672" cy="67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3200" spc="-150" dirty="0">
                <a:solidFill>
                  <a:srgbClr val="000000"/>
                </a:solidFill>
                <a:latin typeface="휴먼둥근헤드라인" pitchFamily="18" charset="-127"/>
                <a:ea typeface="휴먼둥근헤드라인" pitchFamily="18" charset="-127"/>
              </a:rPr>
              <a:t>Thank </a:t>
            </a:r>
            <a:r>
              <a:rPr kumimoji="1" lang="en-US" altLang="ko-KR" sz="3200" spc="-150" dirty="0" smtClean="0">
                <a:solidFill>
                  <a:srgbClr val="000000"/>
                </a:solidFill>
                <a:latin typeface="휴먼둥근헤드라인" pitchFamily="18" charset="-127"/>
                <a:ea typeface="휴먼둥근헤드라인" pitchFamily="18" charset="-127"/>
              </a:rPr>
              <a:t>you for attention</a:t>
            </a:r>
            <a:r>
              <a:rPr kumimoji="1" lang="en-US" altLang="ko-KR" sz="4400" dirty="0" smtClean="0">
                <a:solidFill>
                  <a:srgbClr val="000000"/>
                </a:solidFill>
                <a:latin typeface="휴먼둥근헤드라인" pitchFamily="18" charset="-127"/>
                <a:ea typeface="휴먼둥근헤드라인" pitchFamily="18" charset="-127"/>
              </a:rPr>
              <a:t>!</a:t>
            </a:r>
            <a:endParaRPr kumimoji="1" lang="en-US" altLang="ko-KR" sz="4400" dirty="0">
              <a:solidFill>
                <a:srgbClr val="000000"/>
              </a:solidFill>
              <a:latin typeface="휴먼둥근헤드라인" pitchFamily="18" charset="-127"/>
              <a:ea typeface="휴먼둥근헤드라인" pitchFamily="18" charset="-127"/>
            </a:endParaRPr>
          </a:p>
        </p:txBody>
      </p:sp>
    </p:spTree>
  </p:cSld>
  <p:clrMapOvr>
    <a:masterClrMapping/>
  </p:clrMapOvr>
  <p:transition advTm="2793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6159</TotalTime>
  <Words>538</Words>
  <Application>Microsoft Office PowerPoint</Application>
  <PresentationFormat>화면 슬라이드 쇼(4:3)</PresentationFormat>
  <Paragraphs>146</Paragraphs>
  <Slides>9</Slides>
  <Notes>9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정혁</dc:creator>
  <cp:lastModifiedBy>문보현</cp:lastModifiedBy>
  <cp:revision>389</cp:revision>
  <dcterms:created xsi:type="dcterms:W3CDTF">2016-01-04T09:35:08Z</dcterms:created>
  <dcterms:modified xsi:type="dcterms:W3CDTF">2019-12-03T16:12:52Z</dcterms:modified>
</cp:coreProperties>
</file>