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6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7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8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77" r:id="rId2"/>
    <p:sldMasterId id="2147483740" r:id="rId3"/>
    <p:sldMasterId id="2147483752" r:id="rId4"/>
    <p:sldMasterId id="2147483765" r:id="rId5"/>
    <p:sldMasterId id="2147483789" r:id="rId6"/>
    <p:sldMasterId id="2147483820" r:id="rId7"/>
    <p:sldMasterId id="2147483851" r:id="rId8"/>
    <p:sldMasterId id="2147483882" r:id="rId9"/>
  </p:sldMasterIdLst>
  <p:notesMasterIdLst>
    <p:notesMasterId r:id="rId20"/>
  </p:notesMasterIdLst>
  <p:sldIdLst>
    <p:sldId id="257" r:id="rId10"/>
    <p:sldId id="281" r:id="rId11"/>
    <p:sldId id="258" r:id="rId12"/>
    <p:sldId id="259" r:id="rId13"/>
    <p:sldId id="282" r:id="rId14"/>
    <p:sldId id="278" r:id="rId15"/>
    <p:sldId id="276" r:id="rId16"/>
    <p:sldId id="260" r:id="rId17"/>
    <p:sldId id="283" r:id="rId18"/>
    <p:sldId id="279" r:id="rId19"/>
  </p:sldIdLst>
  <p:sldSz cx="12192000" cy="6858000"/>
  <p:notesSz cx="6724650" cy="97742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55" autoAdjust="0"/>
    <p:restoredTop sz="92814" autoAdjust="0"/>
  </p:normalViewPr>
  <p:slideViewPr>
    <p:cSldViewPr snapToGrid="0" snapToObjects="1">
      <p:cViewPr varScale="1">
        <p:scale>
          <a:sx n="46" d="100"/>
          <a:sy n="46" d="100"/>
        </p:scale>
        <p:origin x="553" y="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253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6-12-2019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sv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svg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svg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svg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svg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svg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sv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svg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sv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.sv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.svg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svg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.svg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svg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png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png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png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2.svg"/></Relationships>
</file>

<file path=ppt/slideLayouts/_rels/slideLayout1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2.svg"/></Relationships>
</file>

<file path=ppt/slideLayouts/_rels/slideLayout1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svg"/></Relationships>
</file>

<file path=ppt/slideLayouts/_rels/slideLayout1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2.svg"/></Relationships>
</file>

<file path=ppt/slideLayouts/_rels/slideLayout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svg"/></Relationships>
</file>

<file path=ppt/slideLayouts/_rels/slideLayout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sv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582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5721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1959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0919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690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4629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848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706001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26169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192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366351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801911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286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2159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666668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020278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2980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06818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293235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20264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9911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9017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070692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tabel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17063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SmartArt-afbeelding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783828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52864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38757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0900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34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92740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81083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1795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230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349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33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960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325221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57793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60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1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043162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4467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4622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0743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372673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285336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5859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18465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587995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02389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812835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50901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65245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tabel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05952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SmartArt-afbeelding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650635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02875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1391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14587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590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6-12-2019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279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3477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53621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9796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09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8016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180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2715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57389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6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6-12-2019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49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19142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461460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211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6214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301524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690774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84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853276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45284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6-12-2019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641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4482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78661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970868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tabel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487462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SmartArt-afbeelding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95364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52650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89596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5327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951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6-12-2019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tabel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31546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6247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525911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67448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628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177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6-12-2019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SmartArt-afbeelding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6-12-2019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6-12-2019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8483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0101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0203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345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6201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9125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2231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1562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813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9451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2326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75144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7662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1618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25632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118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82063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76141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14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81939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6140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12464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0092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2416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0606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48274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8270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209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90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1290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124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3909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5746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561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45757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294164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71743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85823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61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94088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9356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7541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93189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7565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4099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218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443684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023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03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6-12-2019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19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86193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398226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0002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88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26708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7764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9398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21391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458277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8194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78024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68501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190155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tabel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039010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 smtClean="0"/>
              <a:t>Klik op het pictogram als u een SmartArt-afbeelding wilt toevoegen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161901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8053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9541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39530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59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29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28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31" Type="http://schemas.openxmlformats.org/officeDocument/2006/relationships/theme" Target="../theme/theme6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slideLayout" Target="../slideLayouts/slideLayout102.xml"/><Relationship Id="rId30" Type="http://schemas.openxmlformats.org/officeDocument/2006/relationships/slideLayout" Target="../slideLayouts/slideLayout10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slideLayout" Target="../slideLayouts/slideLayout118.xml"/><Relationship Id="rId18" Type="http://schemas.openxmlformats.org/officeDocument/2006/relationships/slideLayout" Target="../slideLayouts/slideLayout123.xml"/><Relationship Id="rId26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08.xml"/><Relationship Id="rId21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17" Type="http://schemas.openxmlformats.org/officeDocument/2006/relationships/slideLayout" Target="../slideLayouts/slideLayout122.xml"/><Relationship Id="rId25" Type="http://schemas.openxmlformats.org/officeDocument/2006/relationships/slideLayout" Target="../slideLayouts/slideLayout130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107.xml"/><Relationship Id="rId16" Type="http://schemas.openxmlformats.org/officeDocument/2006/relationships/slideLayout" Target="../slideLayouts/slideLayout121.xml"/><Relationship Id="rId20" Type="http://schemas.openxmlformats.org/officeDocument/2006/relationships/slideLayout" Target="../slideLayouts/slideLayout125.xml"/><Relationship Id="rId29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24" Type="http://schemas.openxmlformats.org/officeDocument/2006/relationships/slideLayout" Target="../slideLayouts/slideLayout129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20.xml"/><Relationship Id="rId23" Type="http://schemas.openxmlformats.org/officeDocument/2006/relationships/slideLayout" Target="../slideLayouts/slideLayout128.xml"/><Relationship Id="rId28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15.xml"/><Relationship Id="rId19" Type="http://schemas.openxmlformats.org/officeDocument/2006/relationships/slideLayout" Target="../slideLayouts/slideLayout124.xml"/><Relationship Id="rId31" Type="http://schemas.openxmlformats.org/officeDocument/2006/relationships/theme" Target="../theme/theme7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slideLayout" Target="../slideLayouts/slideLayout119.xml"/><Relationship Id="rId22" Type="http://schemas.openxmlformats.org/officeDocument/2006/relationships/slideLayout" Target="../slideLayouts/slideLayout127.xml"/><Relationship Id="rId27" Type="http://schemas.openxmlformats.org/officeDocument/2006/relationships/slideLayout" Target="../slideLayouts/slideLayout132.xml"/><Relationship Id="rId30" Type="http://schemas.openxmlformats.org/officeDocument/2006/relationships/slideLayout" Target="../slideLayouts/slideLayout13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8.xml"/><Relationship Id="rId18" Type="http://schemas.openxmlformats.org/officeDocument/2006/relationships/slideLayout" Target="../slideLayouts/slideLayout153.xml"/><Relationship Id="rId26" Type="http://schemas.openxmlformats.org/officeDocument/2006/relationships/slideLayout" Target="../slideLayouts/slideLayout161.xml"/><Relationship Id="rId3" Type="http://schemas.openxmlformats.org/officeDocument/2006/relationships/slideLayout" Target="../slideLayouts/slideLayout138.xml"/><Relationship Id="rId21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17" Type="http://schemas.openxmlformats.org/officeDocument/2006/relationships/slideLayout" Target="../slideLayouts/slideLayout152.xml"/><Relationship Id="rId25" Type="http://schemas.openxmlformats.org/officeDocument/2006/relationships/slideLayout" Target="../slideLayouts/slideLayout160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137.xml"/><Relationship Id="rId16" Type="http://schemas.openxmlformats.org/officeDocument/2006/relationships/slideLayout" Target="../slideLayouts/slideLayout151.xml"/><Relationship Id="rId20" Type="http://schemas.openxmlformats.org/officeDocument/2006/relationships/slideLayout" Target="../slideLayouts/slideLayout155.xml"/><Relationship Id="rId29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24" Type="http://schemas.openxmlformats.org/officeDocument/2006/relationships/slideLayout" Target="../slideLayouts/slideLayout159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140.xml"/><Relationship Id="rId15" Type="http://schemas.openxmlformats.org/officeDocument/2006/relationships/slideLayout" Target="../slideLayouts/slideLayout150.xml"/><Relationship Id="rId23" Type="http://schemas.openxmlformats.org/officeDocument/2006/relationships/slideLayout" Target="../slideLayouts/slideLayout158.xml"/><Relationship Id="rId28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45.xml"/><Relationship Id="rId19" Type="http://schemas.openxmlformats.org/officeDocument/2006/relationships/slideLayout" Target="../slideLayouts/slideLayout154.xml"/><Relationship Id="rId31" Type="http://schemas.openxmlformats.org/officeDocument/2006/relationships/theme" Target="../theme/theme8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slideLayout" Target="../slideLayouts/slideLayout149.xml"/><Relationship Id="rId22" Type="http://schemas.openxmlformats.org/officeDocument/2006/relationships/slideLayout" Target="../slideLayouts/slideLayout157.xml"/><Relationship Id="rId27" Type="http://schemas.openxmlformats.org/officeDocument/2006/relationships/slideLayout" Target="../slideLayouts/slideLayout162.xml"/><Relationship Id="rId30" Type="http://schemas.openxmlformats.org/officeDocument/2006/relationships/slideLayout" Target="../slideLayouts/slideLayout16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18" Type="http://schemas.openxmlformats.org/officeDocument/2006/relationships/slideLayout" Target="../slideLayouts/slideLayout183.xml"/><Relationship Id="rId26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68.xml"/><Relationship Id="rId21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17" Type="http://schemas.openxmlformats.org/officeDocument/2006/relationships/slideLayout" Target="../slideLayouts/slideLayout182.xml"/><Relationship Id="rId25" Type="http://schemas.openxmlformats.org/officeDocument/2006/relationships/slideLayout" Target="../slideLayouts/slideLayout190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81.xml"/><Relationship Id="rId20" Type="http://schemas.openxmlformats.org/officeDocument/2006/relationships/slideLayout" Target="../slideLayouts/slideLayout185.xml"/><Relationship Id="rId29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24" Type="http://schemas.openxmlformats.org/officeDocument/2006/relationships/slideLayout" Target="../slideLayouts/slideLayout189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80.xml"/><Relationship Id="rId23" Type="http://schemas.openxmlformats.org/officeDocument/2006/relationships/slideLayout" Target="../slideLayouts/slideLayout188.xml"/><Relationship Id="rId28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75.xml"/><Relationship Id="rId19" Type="http://schemas.openxmlformats.org/officeDocument/2006/relationships/slideLayout" Target="../slideLayouts/slideLayout184.xml"/><Relationship Id="rId31" Type="http://schemas.openxmlformats.org/officeDocument/2006/relationships/theme" Target="../theme/theme9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Relationship Id="rId22" Type="http://schemas.openxmlformats.org/officeDocument/2006/relationships/slideLayout" Target="../slideLayouts/slideLayout187.xml"/><Relationship Id="rId27" Type="http://schemas.openxmlformats.org/officeDocument/2006/relationships/slideLayout" Target="../slideLayouts/slideLayout192.xml"/><Relationship Id="rId30" Type="http://schemas.openxmlformats.org/officeDocument/2006/relationships/slideLayout" Target="../slideLayouts/slideLayout1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=""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E6E48-AA1D-4AAF-A2C7-675000F070B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3035C-E74D-4D5B-B3C1-0098D41B2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08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0593B-3AAE-4544-97D6-078E4AA77A35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4DCB5-05DB-4BC6-A0CA-AEFA26CD9F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374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6EFDD-486B-4601-B123-8EC7D900153F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31326-CFA5-4A82-BD03-D5C862C9DB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12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CC650-CDAF-41C2-8A8C-A2EC82A743C2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745CB-BBF5-485A-95C8-1F07E80108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131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=""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 smtClean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6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  <p:sldLayoutId id="2147483807" r:id="rId18"/>
    <p:sldLayoutId id="2147483808" r:id="rId19"/>
    <p:sldLayoutId id="2147483809" r:id="rId20"/>
    <p:sldLayoutId id="2147483810" r:id="rId21"/>
    <p:sldLayoutId id="2147483811" r:id="rId22"/>
    <p:sldLayoutId id="2147483812" r:id="rId23"/>
    <p:sldLayoutId id="2147483813" r:id="rId24"/>
    <p:sldLayoutId id="2147483814" r:id="rId25"/>
    <p:sldLayoutId id="2147483815" r:id="rId26"/>
    <p:sldLayoutId id="2147483816" r:id="rId27"/>
    <p:sldLayoutId id="2147483817" r:id="rId28"/>
    <p:sldLayoutId id="2147483818" r:id="rId29"/>
    <p:sldLayoutId id="214748381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=""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 smtClean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60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  <p:sldLayoutId id="2147483837" r:id="rId17"/>
    <p:sldLayoutId id="2147483838" r:id="rId18"/>
    <p:sldLayoutId id="2147483839" r:id="rId19"/>
    <p:sldLayoutId id="2147483840" r:id="rId20"/>
    <p:sldLayoutId id="2147483841" r:id="rId21"/>
    <p:sldLayoutId id="2147483842" r:id="rId22"/>
    <p:sldLayoutId id="2147483843" r:id="rId23"/>
    <p:sldLayoutId id="2147483844" r:id="rId24"/>
    <p:sldLayoutId id="2147483845" r:id="rId25"/>
    <p:sldLayoutId id="2147483846" r:id="rId26"/>
    <p:sldLayoutId id="2147483847" r:id="rId27"/>
    <p:sldLayoutId id="2147483848" r:id="rId28"/>
    <p:sldLayoutId id="2147483849" r:id="rId29"/>
    <p:sldLayoutId id="2147483850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=""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 smtClean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92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  <p:sldLayoutId id="2147483869" r:id="rId18"/>
    <p:sldLayoutId id="2147483870" r:id="rId19"/>
    <p:sldLayoutId id="2147483871" r:id="rId20"/>
    <p:sldLayoutId id="2147483872" r:id="rId21"/>
    <p:sldLayoutId id="2147483873" r:id="rId22"/>
    <p:sldLayoutId id="2147483874" r:id="rId23"/>
    <p:sldLayoutId id="2147483875" r:id="rId24"/>
    <p:sldLayoutId id="2147483876" r:id="rId25"/>
    <p:sldLayoutId id="2147483877" r:id="rId26"/>
    <p:sldLayoutId id="2147483878" r:id="rId27"/>
    <p:sldLayoutId id="2147483879" r:id="rId28"/>
    <p:sldLayoutId id="2147483880" r:id="rId29"/>
    <p:sldLayoutId id="2147483881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=""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 smtClean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‹nr.›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7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  <p:sldLayoutId id="2147483900" r:id="rId18"/>
    <p:sldLayoutId id="2147483901" r:id="rId19"/>
    <p:sldLayoutId id="2147483902" r:id="rId20"/>
    <p:sldLayoutId id="2147483903" r:id="rId21"/>
    <p:sldLayoutId id="2147483904" r:id="rId22"/>
    <p:sldLayoutId id="2147483905" r:id="rId23"/>
    <p:sldLayoutId id="2147483906" r:id="rId24"/>
    <p:sldLayoutId id="2147483907" r:id="rId25"/>
    <p:sldLayoutId id="2147483908" r:id="rId26"/>
    <p:sldLayoutId id="2147483909" r:id="rId27"/>
    <p:sldLayoutId id="2147483910" r:id="rId28"/>
    <p:sldLayoutId id="2147483911" r:id="rId29"/>
    <p:sldLayoutId id="2147483912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trans/areas-of-work/vehicle-regulations/agreements-and-regulations/transmainwp29datasharing/deta-information.html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7588" y="1735872"/>
            <a:ext cx="10674000" cy="4388369"/>
          </a:xfrm>
        </p:spPr>
        <p:txBody>
          <a:bodyPr/>
          <a:lstStyle/>
          <a:p>
            <a:pPr marL="0" indent="0" algn="ctr">
              <a:buNone/>
            </a:pPr>
            <a:r>
              <a:rPr lang="en-GB" sz="9600" b="1" i="1" dirty="0" smtClean="0">
                <a:solidFill>
                  <a:schemeClr val="tx1"/>
                </a:solidFill>
              </a:rPr>
              <a:t>DETA</a:t>
            </a:r>
            <a:r>
              <a:rPr lang="en-GB" sz="5400" b="1" i="1" dirty="0" smtClean="0">
                <a:solidFill>
                  <a:schemeClr val="tx1"/>
                </a:solidFill>
              </a:rPr>
              <a:t/>
            </a:r>
            <a:br>
              <a:rPr lang="en-GB" sz="5400" b="1" i="1" dirty="0" smtClean="0">
                <a:solidFill>
                  <a:schemeClr val="tx1"/>
                </a:solidFill>
              </a:rPr>
            </a:br>
            <a:r>
              <a:rPr lang="en-GB" sz="5400" b="1" i="1" dirty="0" smtClean="0">
                <a:solidFill>
                  <a:schemeClr val="tx1"/>
                </a:solidFill>
              </a:rPr>
              <a:t/>
            </a:r>
            <a:br>
              <a:rPr lang="en-GB" sz="5400" b="1" i="1" dirty="0" smtClean="0">
                <a:solidFill>
                  <a:schemeClr val="tx1"/>
                </a:solidFill>
              </a:rPr>
            </a:br>
            <a:r>
              <a:rPr lang="en-US" sz="5400" b="1" i="1" dirty="0" smtClean="0">
                <a:solidFill>
                  <a:schemeClr val="tx1"/>
                </a:solidFill>
              </a:rPr>
              <a:t>D</a:t>
            </a:r>
            <a:r>
              <a:rPr lang="en-US" sz="5400" i="1" dirty="0" smtClean="0">
                <a:solidFill>
                  <a:schemeClr val="tx1"/>
                </a:solidFill>
              </a:rPr>
              <a:t>atabase </a:t>
            </a:r>
            <a:r>
              <a:rPr lang="en-US" sz="5400" i="1" dirty="0">
                <a:solidFill>
                  <a:schemeClr val="tx1"/>
                </a:solidFill>
              </a:rPr>
              <a:t>for the </a:t>
            </a:r>
            <a:r>
              <a:rPr lang="en-US" sz="5400" b="1" i="1" dirty="0">
                <a:solidFill>
                  <a:schemeClr val="tx1"/>
                </a:solidFill>
              </a:rPr>
              <a:t>E</a:t>
            </a:r>
            <a:r>
              <a:rPr lang="en-US" sz="5400" i="1" dirty="0">
                <a:solidFill>
                  <a:schemeClr val="tx1"/>
                </a:solidFill>
              </a:rPr>
              <a:t>xchange of </a:t>
            </a:r>
            <a:r>
              <a:rPr lang="en-US" sz="5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en-US" sz="5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ype </a:t>
            </a:r>
            <a:r>
              <a:rPr lang="en-US" sz="5400" b="1" i="1" dirty="0" smtClean="0">
                <a:solidFill>
                  <a:schemeClr val="tx1"/>
                </a:solidFill>
              </a:rPr>
              <a:t>A</a:t>
            </a:r>
            <a:r>
              <a:rPr lang="en-US" sz="5400" i="1" dirty="0" smtClean="0">
                <a:solidFill>
                  <a:schemeClr val="tx1"/>
                </a:solidFill>
              </a:rPr>
              <a:t>pproval </a:t>
            </a:r>
            <a:r>
              <a:rPr lang="en-US" sz="5400" i="1" dirty="0">
                <a:solidFill>
                  <a:schemeClr val="tx1"/>
                </a:solidFill>
              </a:rPr>
              <a:t>documentation</a:t>
            </a:r>
            <a:endParaRPr lang="en-GB" sz="5400" b="1" i="1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 smtClean="0"/>
              <a:t>Transmitted by the IWG on DETA					informal </a:t>
            </a:r>
            <a:r>
              <a:rPr lang="en-GB" sz="1600" b="0" dirty="0"/>
              <a:t>document </a:t>
            </a:r>
            <a:r>
              <a:rPr lang="en-GB" sz="1600" b="0" dirty="0" smtClean="0"/>
              <a:t>GRXX-XXX-XX</a:t>
            </a:r>
            <a:r>
              <a:rPr lang="en-GB" sz="1600" b="0" dirty="0"/>
              <a:t/>
            </a:r>
            <a:br>
              <a:rPr lang="en-GB" sz="1600" b="0" dirty="0"/>
            </a:br>
            <a:r>
              <a:rPr lang="en-GB" sz="1600" b="0" dirty="0" smtClean="0"/>
              <a:t>								(</a:t>
            </a:r>
            <a:r>
              <a:rPr lang="en-GB" sz="1600" b="0" dirty="0"/>
              <a:t>document DETA-36-07e)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5" y="1742305"/>
            <a:ext cx="11033781" cy="3210711"/>
          </a:xfrm>
        </p:spPr>
        <p:txBody>
          <a:bodyPr/>
          <a:lstStyle/>
          <a:p>
            <a:pPr marL="0" indent="0" algn="ctr">
              <a:buNone/>
            </a:pPr>
            <a:r>
              <a:rPr lang="nl-NL" sz="6000" dirty="0" smtClean="0">
                <a:solidFill>
                  <a:schemeClr val="tx1"/>
                </a:solidFill>
              </a:rPr>
              <a:t>Thank you for your attention</a:t>
            </a:r>
          </a:p>
          <a:p>
            <a:pPr marL="0" indent="0" algn="ctr">
              <a:buNone/>
            </a:pPr>
            <a:r>
              <a:rPr lang="nl-NL" sz="6000" dirty="0" smtClean="0">
                <a:solidFill>
                  <a:schemeClr val="tx1"/>
                </a:solidFill>
              </a:rPr>
              <a:t>and</a:t>
            </a:r>
          </a:p>
          <a:p>
            <a:pPr marL="0" indent="0" algn="ctr">
              <a:buNone/>
            </a:pPr>
            <a:r>
              <a:rPr lang="en-GB" sz="6000" dirty="0">
                <a:solidFill>
                  <a:srgbClr val="FF0000"/>
                </a:solidFill>
              </a:rPr>
              <a:t>Please forward this </a:t>
            </a:r>
            <a:r>
              <a:rPr lang="en-GB" sz="6000" dirty="0" smtClean="0">
                <a:solidFill>
                  <a:srgbClr val="FF0000"/>
                </a:solidFill>
              </a:rPr>
              <a:t>information</a:t>
            </a:r>
          </a:p>
          <a:p>
            <a:pPr marL="0" indent="0" algn="ctr">
              <a:buNone/>
            </a:pPr>
            <a:r>
              <a:rPr lang="en-GB" sz="6000" dirty="0" smtClean="0">
                <a:solidFill>
                  <a:srgbClr val="FF0000"/>
                </a:solidFill>
              </a:rPr>
              <a:t> </a:t>
            </a:r>
            <a:r>
              <a:rPr lang="en-GB" sz="6000" dirty="0">
                <a:solidFill>
                  <a:srgbClr val="FF0000"/>
                </a:solidFill>
              </a:rPr>
              <a:t>to your approval authority!</a:t>
            </a:r>
          </a:p>
          <a:p>
            <a:pPr marL="0" indent="0" algn="ctr">
              <a:buNone/>
            </a:pPr>
            <a:endParaRPr lang="nl-NL" sz="60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nl-NL" sz="6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 smtClean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09587"/>
            <a:ext cx="10672763" cy="280967"/>
          </a:xfrm>
        </p:spPr>
        <p:txBody>
          <a:bodyPr/>
          <a:lstStyle/>
          <a:p>
            <a:r>
              <a:rPr lang="en-GB" sz="3200" dirty="0" smtClean="0"/>
              <a:t>DETA </a:t>
            </a:r>
            <a:endParaRPr lang="en-GB" sz="32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77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480557"/>
            <a:ext cx="11154878" cy="4388369"/>
          </a:xfrm>
        </p:spPr>
        <p:txBody>
          <a:bodyPr/>
          <a:lstStyle/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3200" b="1" dirty="0">
                <a:solidFill>
                  <a:srgbClr val="000000"/>
                </a:solidFill>
              </a:rPr>
              <a:t>Promoting DETA and the </a:t>
            </a:r>
            <a:r>
              <a:rPr lang="nl-NL" sz="3200" b="1" dirty="0" smtClean="0">
                <a:solidFill>
                  <a:srgbClr val="000000"/>
                </a:solidFill>
              </a:rPr>
              <a:t>usage of </a:t>
            </a:r>
            <a:r>
              <a:rPr lang="nl-NL" sz="3200" b="1" dirty="0" err="1" smtClean="0">
                <a:solidFill>
                  <a:srgbClr val="000000"/>
                </a:solidFill>
              </a:rPr>
              <a:t>the</a:t>
            </a:r>
            <a:r>
              <a:rPr lang="nl-NL" sz="3200" b="1" dirty="0" smtClean="0">
                <a:solidFill>
                  <a:srgbClr val="000000"/>
                </a:solidFill>
              </a:rPr>
              <a:t> system</a:t>
            </a:r>
            <a:br>
              <a:rPr lang="nl-NL" sz="3200" b="1" dirty="0" smtClean="0">
                <a:solidFill>
                  <a:srgbClr val="000000"/>
                </a:solidFill>
              </a:rPr>
            </a:br>
            <a:endParaRPr lang="nl-NL" sz="3200" b="1" dirty="0" smtClean="0">
              <a:solidFill>
                <a:srgbClr val="000000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rgbClr val="000000"/>
                </a:solidFill>
              </a:rPr>
              <a:t>Information </a:t>
            </a:r>
            <a:r>
              <a:rPr lang="nl-NL" sz="3200" dirty="0" err="1" smtClean="0">
                <a:solidFill>
                  <a:srgbClr val="000000"/>
                </a:solidFill>
              </a:rPr>
              <a:t>for</a:t>
            </a:r>
            <a:r>
              <a:rPr lang="nl-NL" sz="3200" dirty="0" smtClean="0">
                <a:solidFill>
                  <a:srgbClr val="000000"/>
                </a:solidFill>
              </a:rPr>
              <a:t> </a:t>
            </a:r>
            <a:r>
              <a:rPr lang="nl-NL" sz="3200" dirty="0" err="1" smtClean="0">
                <a:solidFill>
                  <a:srgbClr val="000000"/>
                </a:solidFill>
              </a:rPr>
              <a:t>the</a:t>
            </a:r>
            <a:r>
              <a:rPr lang="nl-NL" sz="3200" dirty="0" smtClean="0">
                <a:solidFill>
                  <a:srgbClr val="000000"/>
                </a:solidFill>
              </a:rPr>
              <a:t> competent </a:t>
            </a:r>
            <a:r>
              <a:rPr lang="nl-NL" sz="3200" dirty="0" err="1" smtClean="0">
                <a:solidFill>
                  <a:srgbClr val="000000"/>
                </a:solidFill>
              </a:rPr>
              <a:t>authorities</a:t>
            </a:r>
            <a:r>
              <a:rPr lang="nl-NL" sz="3200" dirty="0" smtClean="0">
                <a:solidFill>
                  <a:srgbClr val="000000"/>
                </a:solidFill>
              </a:rPr>
              <a:t> </a:t>
            </a:r>
            <a:r>
              <a:rPr lang="nl-NL" sz="3200" dirty="0" err="1" smtClean="0">
                <a:solidFill>
                  <a:srgbClr val="000000"/>
                </a:solidFill>
              </a:rPr>
              <a:t>and</a:t>
            </a:r>
            <a:r>
              <a:rPr lang="nl-NL" sz="3200" dirty="0" smtClean="0">
                <a:solidFill>
                  <a:srgbClr val="000000"/>
                </a:solidFill>
              </a:rPr>
              <a:t> </a:t>
            </a:r>
            <a:r>
              <a:rPr lang="nl-NL" sz="3200" dirty="0" err="1" smtClean="0">
                <a:solidFill>
                  <a:srgbClr val="000000"/>
                </a:solidFill>
              </a:rPr>
              <a:t>manufacturers</a:t>
            </a:r>
            <a:endParaRPr lang="nl-NL" sz="3200" dirty="0" smtClean="0">
              <a:solidFill>
                <a:srgbClr val="00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rgbClr val="000000"/>
                </a:solidFill>
              </a:rPr>
              <a:t> about </a:t>
            </a:r>
            <a:r>
              <a:rPr lang="nl-NL" sz="3200" dirty="0">
                <a:solidFill>
                  <a:srgbClr val="000000"/>
                </a:solidFill>
              </a:rPr>
              <a:t>the state of </a:t>
            </a:r>
            <a:r>
              <a:rPr lang="nl-NL" sz="3200" dirty="0" smtClean="0">
                <a:solidFill>
                  <a:srgbClr val="000000"/>
                </a:solidFill>
              </a:rPr>
              <a:t>play,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rgbClr val="000000"/>
                </a:solidFill>
              </a:rPr>
              <a:t> future developments </a:t>
            </a:r>
            <a:r>
              <a:rPr lang="nl-NL" sz="3200" dirty="0">
                <a:solidFill>
                  <a:srgbClr val="000000"/>
                </a:solidFill>
              </a:rPr>
              <a:t>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rgbClr val="000000"/>
                </a:solidFill>
              </a:rPr>
              <a:t> th</a:t>
            </a:r>
            <a:r>
              <a:rPr lang="nl-NL" sz="3200" dirty="0" smtClean="0">
                <a:solidFill>
                  <a:schemeClr val="tx1"/>
                </a:solidFill>
              </a:rPr>
              <a:t>e advantages and p</a:t>
            </a:r>
            <a:r>
              <a:rPr lang="nl-NL" sz="3200" dirty="0" smtClean="0">
                <a:solidFill>
                  <a:srgbClr val="000000"/>
                </a:solidFill>
              </a:rPr>
              <a:t>ossibilities </a:t>
            </a:r>
            <a:r>
              <a:rPr lang="nl-NL" sz="3200" dirty="0">
                <a:solidFill>
                  <a:srgbClr val="000000"/>
                </a:solidFill>
              </a:rPr>
              <a:t>of the system 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 smtClean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09587"/>
            <a:ext cx="10672763" cy="280967"/>
          </a:xfrm>
        </p:spPr>
        <p:txBody>
          <a:bodyPr/>
          <a:lstStyle/>
          <a:p>
            <a:r>
              <a:rPr lang="en-GB" sz="3200" dirty="0" smtClean="0"/>
              <a:t>DETA – aim of the presentation</a:t>
            </a:r>
            <a:endParaRPr lang="en-GB" sz="32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2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5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86842" y="1449001"/>
            <a:ext cx="11206194" cy="4620105"/>
          </a:xfrm>
        </p:spPr>
        <p:txBody>
          <a:bodyPr/>
          <a:lstStyle/>
          <a:p>
            <a:pPr>
              <a:buFont typeface="Wingdings"/>
              <a:buChar char="à"/>
              <a:tabLst>
                <a:tab pos="441325" algn="l"/>
              </a:tabLst>
            </a:pPr>
            <a:r>
              <a:rPr lang="en-US" sz="3200" dirty="0" smtClean="0">
                <a:solidFill>
                  <a:schemeClr val="tx1"/>
                </a:solidFill>
              </a:rPr>
              <a:t>	Is the </a:t>
            </a:r>
            <a:r>
              <a:rPr lang="en-US" sz="3200" dirty="0">
                <a:solidFill>
                  <a:schemeClr val="tx1"/>
                </a:solidFill>
              </a:rPr>
              <a:t>secure internet database to circulate </a:t>
            </a:r>
            <a:r>
              <a:rPr lang="en-US" sz="3200" dirty="0" smtClean="0">
                <a:solidFill>
                  <a:schemeClr val="tx1"/>
                </a:solidFill>
              </a:rPr>
              <a:t>approvals </a:t>
            </a: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	and </a:t>
            </a:r>
            <a:r>
              <a:rPr lang="en-US" sz="3200" dirty="0">
                <a:solidFill>
                  <a:schemeClr val="tx1"/>
                </a:solidFill>
              </a:rPr>
              <a:t>its </a:t>
            </a:r>
            <a:r>
              <a:rPr lang="en-US" sz="3200" dirty="0" smtClean="0">
                <a:solidFill>
                  <a:schemeClr val="tx1"/>
                </a:solidFill>
              </a:rPr>
              <a:t>attachments,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	</a:t>
            </a:r>
            <a:r>
              <a:rPr lang="en-US" sz="3200" dirty="0" smtClean="0">
                <a:solidFill>
                  <a:schemeClr val="tx1"/>
                </a:solidFill>
              </a:rPr>
              <a:t>as required to be established by the UNECE,</a:t>
            </a: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	according to the </a:t>
            </a:r>
            <a:r>
              <a:rPr lang="en-US" sz="3200" dirty="0">
                <a:solidFill>
                  <a:schemeClr val="tx1"/>
                </a:solidFill>
              </a:rPr>
              <a:t>1958 Agreement Revision </a:t>
            </a:r>
            <a:r>
              <a:rPr lang="en-US" sz="3200" dirty="0" smtClean="0">
                <a:solidFill>
                  <a:schemeClr val="tx1"/>
                </a:solidFill>
              </a:rPr>
              <a:t>3.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12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	</a:t>
            </a:r>
            <a:r>
              <a:rPr lang="en-US" sz="32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			</a:t>
            </a:r>
            <a:r>
              <a:rPr lang="en-US" sz="3200" dirty="0" smtClean="0">
                <a:solidFill>
                  <a:schemeClr val="tx1"/>
                </a:solidFill>
              </a:rPr>
              <a:t>More information also at </a:t>
            </a:r>
          </a:p>
          <a:p>
            <a:pPr marL="0" indent="0">
              <a:buNone/>
              <a:tabLst>
                <a:tab pos="441325" algn="l"/>
              </a:tabLst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441325" algn="l"/>
              </a:tabLst>
            </a:pPr>
            <a:r>
              <a:rPr lang="en-US" sz="2800" dirty="0" smtClean="0">
                <a:solidFill>
                  <a:srgbClr val="FF0000"/>
                </a:solidFill>
                <a:hlinkClick r:id="rId2"/>
              </a:rPr>
              <a:t>www.unece.org/trans/areas-of-work/vehicle-regulations/agreements-and-regulations/transmainwp29datasharing/deta-information.html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441325" algn="l"/>
              </a:tabLst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84300"/>
            <a:ext cx="10672763" cy="280967"/>
          </a:xfrm>
        </p:spPr>
        <p:txBody>
          <a:bodyPr/>
          <a:lstStyle/>
          <a:p>
            <a:r>
              <a:rPr lang="en-GB" sz="3200" dirty="0" smtClean="0"/>
              <a:t>DETA</a:t>
            </a:r>
            <a:endParaRPr lang="en-GB" sz="32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  <p:sp>
        <p:nvSpPr>
          <p:cNvPr id="2" name="Pfeil nach unten 1"/>
          <p:cNvSpPr/>
          <p:nvPr/>
        </p:nvSpPr>
        <p:spPr>
          <a:xfrm>
            <a:off x="5262282" y="4814047"/>
            <a:ext cx="340659" cy="367553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01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</a:rPr>
              <a:t>DETA is </a:t>
            </a:r>
            <a:r>
              <a:rPr lang="en-US" sz="3200" b="1" dirty="0">
                <a:solidFill>
                  <a:schemeClr val="tx1"/>
                </a:solidFill>
              </a:rPr>
              <a:t>still under </a:t>
            </a:r>
            <a:r>
              <a:rPr lang="en-US" sz="3200" b="1" dirty="0" smtClean="0">
                <a:solidFill>
                  <a:schemeClr val="tx1"/>
                </a:solidFill>
              </a:rPr>
              <a:t>development but</a:t>
            </a:r>
            <a:r>
              <a:rPr lang="en-GB" sz="3200" b="1" dirty="0" smtClean="0">
                <a:solidFill>
                  <a:schemeClr val="tx1"/>
                </a:solidFill>
              </a:rPr>
              <a:t> since May 2019 </a:t>
            </a:r>
            <a:r>
              <a:rPr lang="en-US" sz="3200" b="1" dirty="0" smtClean="0">
                <a:solidFill>
                  <a:schemeClr val="tx1"/>
                </a:solidFill>
              </a:rPr>
              <a:t>ready </a:t>
            </a:r>
            <a:r>
              <a:rPr lang="en-US" sz="3200" b="1" dirty="0">
                <a:solidFill>
                  <a:schemeClr val="tx1"/>
                </a:solidFill>
              </a:rPr>
              <a:t>to be used for it base purpose: </a:t>
            </a:r>
            <a:endParaRPr lang="en-US" sz="32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  </a:t>
            </a:r>
            <a:r>
              <a:rPr lang="en-US" sz="3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3200" dirty="0" smtClean="0">
                <a:solidFill>
                  <a:schemeClr val="tx1"/>
                </a:solidFill>
              </a:rPr>
              <a:t>exchanging UNECE </a:t>
            </a:r>
            <a:r>
              <a:rPr lang="en-US" sz="3200" dirty="0">
                <a:solidFill>
                  <a:schemeClr val="tx1"/>
                </a:solidFill>
              </a:rPr>
              <a:t>approval documentation between the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  	Contracting </a:t>
            </a:r>
            <a:r>
              <a:rPr lang="en-US" sz="3200" dirty="0">
                <a:solidFill>
                  <a:schemeClr val="tx1"/>
                </a:solidFill>
              </a:rPr>
              <a:t>Parties to the 1958 </a:t>
            </a:r>
            <a:r>
              <a:rPr lang="en-US" sz="3200" dirty="0" smtClean="0">
                <a:solidFill>
                  <a:schemeClr val="tx1"/>
                </a:solidFill>
              </a:rPr>
              <a:t>Agreement.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23 Contracting Parties have notified their DETA Focal Point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More than 400 approvals uploaded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 Manufacturer have access to DETA (their own approvals)</a:t>
            </a:r>
            <a:br>
              <a:rPr lang="en-US" sz="2800" dirty="0" smtClean="0">
                <a:solidFill>
                  <a:schemeClr val="tx1"/>
                </a:solidFill>
              </a:rPr>
            </a:br>
            <a:endParaRPr lang="en-US" sz="28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 smtClean="0"/>
              <a:t>State of play</a:t>
            </a:r>
            <a:endParaRPr lang="en-GB" sz="32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51164" y="1333713"/>
            <a:ext cx="11509188" cy="438836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nl-NL" sz="3200" dirty="0" smtClean="0">
                <a:solidFill>
                  <a:schemeClr val="tx1"/>
                </a:solidFill>
              </a:rPr>
              <a:t>Easy </a:t>
            </a:r>
            <a:r>
              <a:rPr lang="nl-NL" sz="3200" dirty="0" err="1" smtClean="0">
                <a:solidFill>
                  <a:schemeClr val="tx1"/>
                </a:solidFill>
              </a:rPr>
              <a:t>and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convenient</a:t>
            </a:r>
            <a:r>
              <a:rPr lang="nl-NL" sz="3200" dirty="0" smtClean="0">
                <a:solidFill>
                  <a:schemeClr val="tx1"/>
                </a:solidFill>
              </a:rPr>
              <a:t> exchange / storage of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3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nl-NL" sz="3200" dirty="0" smtClean="0">
                <a:solidFill>
                  <a:schemeClr val="tx1"/>
                </a:solidFill>
              </a:rPr>
              <a:t>type approval and additional documentation / information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 smtClean="0">
                <a:solidFill>
                  <a:schemeClr val="tx1"/>
                </a:solidFill>
              </a:rPr>
              <a:t> urgent and quick information on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</a:rPr>
              <a:t>withdrawn </a:t>
            </a:r>
            <a:r>
              <a:rPr lang="en-US" sz="2400" dirty="0" smtClean="0">
                <a:solidFill>
                  <a:schemeClr val="tx1"/>
                </a:solidFill>
              </a:rPr>
              <a:t>certificates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</a:rPr>
              <a:t>non-compliant or hazardous </a:t>
            </a:r>
            <a:r>
              <a:rPr lang="en-US" sz="2400" dirty="0" smtClean="0">
                <a:solidFill>
                  <a:schemeClr val="tx1"/>
                </a:solidFill>
              </a:rPr>
              <a:t>products</a:t>
            </a:r>
          </a:p>
          <a:p>
            <a:pPr marL="271463" lvl="1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olidFill>
                  <a:schemeClr val="tx1"/>
                </a:solidFill>
              </a:rPr>
              <a:t>falsified products and approval documentation</a:t>
            </a:r>
          </a:p>
          <a:p>
            <a:pPr marL="271463" lvl="1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recalls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 smtClean="0"/>
              <a:t>DETA - benefit</a:t>
            </a:r>
            <a:endParaRPr lang="en-GB" sz="32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63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 smtClean="0"/>
              <a:t>Rights of access</a:t>
            </a:r>
            <a:endParaRPr lang="en-GB" sz="32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047833"/>
              </p:ext>
            </p:extLst>
          </p:nvPr>
        </p:nvGraphicFramePr>
        <p:xfrm>
          <a:off x="266708" y="812820"/>
          <a:ext cx="11548064" cy="5753322"/>
        </p:xfrm>
        <a:graphic>
          <a:graphicData uri="http://schemas.openxmlformats.org/drawingml/2006/table">
            <a:tbl>
              <a:tblPr firstRow="1" firstCol="1" bandRow="1">
                <a:tableStyleId>{90651C3A-4460-11DB-9652-00E08161164F}</a:tableStyleId>
              </a:tblPr>
              <a:tblGrid>
                <a:gridCol w="339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8551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Explanation: 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R</a:t>
                      </a:r>
                      <a:r>
                        <a:rPr lang="en-GB" sz="1400" b="0" dirty="0" smtClean="0">
                          <a:effectLst/>
                        </a:rPr>
                        <a:t> = read      </a:t>
                      </a:r>
                      <a:r>
                        <a:rPr lang="en-GB" sz="1400" b="0" baseline="0" dirty="0" smtClean="0">
                          <a:effectLst/>
                        </a:rPr>
                        <a:t> </a:t>
                      </a:r>
                      <a:r>
                        <a:rPr lang="en-GB" sz="1400" b="1" dirty="0" smtClean="0">
                          <a:effectLst/>
                        </a:rPr>
                        <a:t>W</a:t>
                      </a:r>
                      <a:r>
                        <a:rPr lang="en-GB" sz="1400" b="0" dirty="0" smtClean="0">
                          <a:effectLst/>
                        </a:rPr>
                        <a:t> = read + write +</a:t>
                      </a:r>
                      <a:r>
                        <a:rPr lang="en-GB" sz="1400" b="0" baseline="0" dirty="0" smtClean="0">
                          <a:effectLst/>
                        </a:rPr>
                        <a:t> </a:t>
                      </a:r>
                      <a:r>
                        <a:rPr lang="en-GB" sz="1400" b="0" dirty="0" smtClean="0">
                          <a:effectLst/>
                        </a:rPr>
                        <a:t>delete</a:t>
                      </a:r>
                      <a:endParaRPr lang="de-DE" sz="1400" b="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511"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10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CERT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/>
                      </a: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(communication on </a:t>
                      </a: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type approval)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TR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/>
                      </a: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(test report)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IF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/>
                      </a: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(information document)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OTHER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/>
                      </a: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(other documents)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192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Approval granting </a:t>
                      </a:r>
                      <a:r>
                        <a:rPr lang="en-GB" sz="1600" dirty="0" smtClean="0">
                          <a:effectLst/>
                        </a:rPr>
                        <a:t>TAA</a:t>
                      </a:r>
                      <a:r>
                        <a:rPr lang="en-GB" sz="1600" dirty="0">
                          <a:effectLst/>
                        </a:rPr>
                        <a:t/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(for granted approval)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W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866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CP applying the UN Reg. </a:t>
                      </a:r>
                      <a:r>
                        <a:rPr lang="en-GB" sz="1600" dirty="0" smtClean="0">
                          <a:effectLst/>
                        </a:rPr>
                        <a:t>for </a:t>
                      </a:r>
                      <a:r>
                        <a:rPr lang="en-GB" sz="1600" dirty="0">
                          <a:effectLst/>
                        </a:rPr>
                        <a:t/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which the approval was granted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R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R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1551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CP applying UN Reg. </a:t>
                      </a:r>
                      <a:r>
                        <a:rPr lang="en-GB" sz="1600" dirty="0" smtClean="0">
                          <a:effectLst/>
                        </a:rPr>
                        <a:t>0</a:t>
                      </a:r>
                      <a:r>
                        <a:rPr lang="en-GB" sz="1600" dirty="0">
                          <a:effectLst/>
                        </a:rPr>
                        <a:t/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(access to the approvals of </a:t>
                      </a:r>
                      <a:r>
                        <a:rPr lang="en-GB" sz="1600" dirty="0" smtClean="0">
                          <a:effectLst/>
                        </a:rPr>
                        <a:t>R0 </a:t>
                      </a:r>
                      <a:r>
                        <a:rPr lang="en-GB" sz="1600" dirty="0">
                          <a:effectLst/>
                        </a:rPr>
                        <a:t>and the annexed UN Regulations)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R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77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Other CP's to the 58 Agreement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-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-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-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604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Manufacturer </a:t>
                      </a:r>
                      <a:r>
                        <a:rPr lang="en-GB" sz="1600" dirty="0" smtClean="0">
                          <a:effectLst/>
                        </a:rPr>
                        <a:t>*)</a:t>
                      </a:r>
                      <a:r>
                        <a:rPr lang="en-GB" sz="1600" dirty="0">
                          <a:effectLst/>
                        </a:rPr>
                        <a:t/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(only for own approvals)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365">
                <a:tc gridSpan="5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*) Manufacturers get access upon request to the DETA Administrator.</a:t>
                      </a:r>
                      <a:endParaRPr lang="de-DE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6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38953" y="518671"/>
            <a:ext cx="10672763" cy="280967"/>
          </a:xfrm>
        </p:spPr>
        <p:txBody>
          <a:bodyPr/>
          <a:lstStyle/>
          <a:p>
            <a:r>
              <a:rPr lang="en-GB" sz="3200" dirty="0" smtClean="0"/>
              <a:t>DETA – a screenshot </a:t>
            </a:r>
            <a:endParaRPr lang="en-GB" sz="32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7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53" y="1504709"/>
            <a:ext cx="11914094" cy="520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feil nach unten 1"/>
          <p:cNvSpPr/>
          <p:nvPr/>
        </p:nvSpPr>
        <p:spPr>
          <a:xfrm>
            <a:off x="4621306" y="1407458"/>
            <a:ext cx="475129" cy="164054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feil nach unten 3"/>
          <p:cNvSpPr/>
          <p:nvPr/>
        </p:nvSpPr>
        <p:spPr>
          <a:xfrm>
            <a:off x="1281953" y="1393521"/>
            <a:ext cx="412375" cy="2058325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7" name="Pfeil nach unten 6"/>
          <p:cNvSpPr/>
          <p:nvPr/>
        </p:nvSpPr>
        <p:spPr>
          <a:xfrm>
            <a:off x="8041341" y="1407458"/>
            <a:ext cx="484096" cy="4088777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847165" y="1037218"/>
            <a:ext cx="1210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Attributes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787588" y="1052366"/>
            <a:ext cx="2142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List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approvals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7673787" y="1037121"/>
            <a:ext cx="1918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dirty="0" err="1" smtClean="0"/>
              <a:t>Documents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955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94923" y="1498845"/>
            <a:ext cx="11697077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implementation </a:t>
            </a:r>
            <a:r>
              <a:rPr lang="en-US" sz="3200" dirty="0">
                <a:solidFill>
                  <a:schemeClr val="tx1"/>
                </a:solidFill>
              </a:rPr>
              <a:t>of </a:t>
            </a:r>
            <a:r>
              <a:rPr lang="en-US" sz="3200" dirty="0" err="1" smtClean="0">
                <a:solidFill>
                  <a:schemeClr val="tx1"/>
                </a:solidFill>
              </a:rPr>
              <a:t>DoC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/>
            </a:r>
            <a:b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(‘</a:t>
            </a:r>
            <a:r>
              <a:rPr lang="en-US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DoC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’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is the Declaration of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Conformance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certifying to which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UN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Regulations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and versions a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single vehicle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is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approved at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/>
            </a:r>
            <a:b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the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time of its production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.)</a:t>
            </a:r>
            <a:endParaRPr lang="en-US" sz="16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i</a:t>
            </a:r>
            <a:r>
              <a:rPr lang="en-US" sz="3200" dirty="0" smtClean="0">
                <a:solidFill>
                  <a:schemeClr val="tx1"/>
                </a:solidFill>
              </a:rPr>
              <a:t>mplementation of UI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/>
            </a:r>
            <a:b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(‘UI’ is the Unique Identifier number assigned to an approval uploaded to DETA. A UI may replace the traditional E marking)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nl-NL" sz="28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expected to be in production 2020 Q4</a:t>
            </a:r>
            <a:br>
              <a:rPr lang="nl-NL" sz="2800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endParaRPr lang="nl-NL" sz="32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automated upload functionality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(for automated upload of type approvals by the approval authorities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essential functionality for TAA !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</a:p>
          <a:p>
            <a:pPr marL="0" lvl="0" indent="0">
              <a:buClr>
                <a:srgbClr val="E36B1E"/>
              </a:buClr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nl-NL" sz="28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1</a:t>
            </a:r>
            <a:r>
              <a:rPr lang="nl-NL" sz="2800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lang="nl-NL" sz="2800" dirty="0" smtClean="0">
                <a:solidFill>
                  <a:schemeClr val="tx1"/>
                </a:solidFill>
                <a:sym typeface="Wingdings" panose="05000000000000000000" pitchFamily="2" charset="2"/>
              </a:rPr>
              <a:t> workshop in January 2020 </a:t>
            </a:r>
            <a:endParaRPr lang="en-US" sz="28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9618" y="609587"/>
            <a:ext cx="10672763" cy="280967"/>
          </a:xfrm>
        </p:spPr>
        <p:txBody>
          <a:bodyPr/>
          <a:lstStyle/>
          <a:p>
            <a:r>
              <a:rPr lang="en-GB" sz="3200" dirty="0" smtClean="0"/>
              <a:t>State of play - Developments</a:t>
            </a:r>
            <a:endParaRPr lang="en-GB" sz="32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583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277792" y="1271748"/>
            <a:ext cx="11780858" cy="438836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sym typeface="Wingdings" panose="05000000000000000000" pitchFamily="2" charset="2"/>
              </a:rPr>
              <a:t>Notification of the ‘DETA Focal Point’ to </a:t>
            </a:r>
            <a:r>
              <a:rPr lang="en-US" sz="3200" dirty="0">
                <a:solidFill>
                  <a:schemeClr val="tx1"/>
                </a:solidFill>
              </a:rPr>
              <a:t>UNECE Secretariat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by the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heads of delegation of the CP’s at WP.29 </a:t>
            </a:r>
            <a:r>
              <a:rPr lang="en-US" dirty="0" smtClean="0">
                <a:solidFill>
                  <a:schemeClr val="tx1"/>
                </a:solidFill>
              </a:rPr>
              <a:t>(by e-mail: francois.guichard@un.org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DETA </a:t>
            </a:r>
            <a:r>
              <a:rPr lang="en-US" sz="3200" dirty="0">
                <a:solidFill>
                  <a:schemeClr val="tx1"/>
                </a:solidFill>
              </a:rPr>
              <a:t>Administrator will contact the DETA Focal Point for </a:t>
            </a:r>
            <a:r>
              <a:rPr lang="en-US" sz="3200" dirty="0" smtClean="0">
                <a:solidFill>
                  <a:schemeClr val="tx1"/>
                </a:solidFill>
              </a:rPr>
              <a:t>		the </a:t>
            </a:r>
            <a:r>
              <a:rPr lang="en-US" sz="3200" dirty="0">
                <a:solidFill>
                  <a:schemeClr val="tx1"/>
                </a:solidFill>
              </a:rPr>
              <a:t>user name and password to access DETA</a:t>
            </a:r>
            <a:r>
              <a:rPr lang="en-GB" sz="3200" dirty="0" smtClean="0">
                <a:solidFill>
                  <a:schemeClr val="tx1"/>
                </a:solidFill>
              </a:rPr>
              <a:t>.</a:t>
            </a:r>
            <a:r>
              <a:rPr lang="nl-NL" sz="3200" dirty="0" smtClean="0">
                <a:solidFill>
                  <a:schemeClr val="tx1"/>
                </a:solidFill>
              </a:rPr>
              <a:t/>
            </a:r>
            <a:br>
              <a:rPr lang="nl-NL" sz="32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tx1"/>
                </a:solidFill>
              </a:rPr>
              <a:t>The ‘DETA Focal Point’ manage the access and user accounts within its CP or </a:t>
            </a:r>
            <a:r>
              <a:rPr lang="en-US" dirty="0" err="1" smtClean="0">
                <a:solidFill>
                  <a:schemeClr val="tx1"/>
                </a:solidFill>
              </a:rPr>
              <a:t>organisation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GB" sz="3000" dirty="0" smtClean="0">
                <a:solidFill>
                  <a:schemeClr val="tx1"/>
                </a:solidFill>
              </a:rPr>
              <a:t>Manufacturers should </a:t>
            </a:r>
            <a:r>
              <a:rPr lang="en-GB" sz="3000" dirty="0">
                <a:solidFill>
                  <a:schemeClr val="tx1"/>
                </a:solidFill>
              </a:rPr>
              <a:t>contact their </a:t>
            </a:r>
            <a:r>
              <a:rPr lang="en-GB" sz="3000" dirty="0" smtClean="0">
                <a:solidFill>
                  <a:schemeClr val="tx1"/>
                </a:solidFill>
              </a:rPr>
              <a:t>TAA </a:t>
            </a:r>
            <a:r>
              <a:rPr lang="en-GB" sz="3000" dirty="0">
                <a:solidFill>
                  <a:schemeClr val="tx1"/>
                </a:solidFill>
              </a:rPr>
              <a:t>for forwarding </a:t>
            </a:r>
            <a:r>
              <a:rPr lang="en-GB" sz="3000" dirty="0" smtClean="0">
                <a:solidFill>
                  <a:schemeClr val="tx1"/>
                </a:solidFill>
              </a:rPr>
              <a:t/>
            </a:r>
            <a:br>
              <a:rPr lang="en-GB" sz="3000" dirty="0" smtClean="0">
                <a:solidFill>
                  <a:schemeClr val="tx1"/>
                </a:solidFill>
              </a:rPr>
            </a:br>
            <a:r>
              <a:rPr lang="en-GB" sz="3000" dirty="0" smtClean="0">
                <a:solidFill>
                  <a:schemeClr val="tx1"/>
                </a:solidFill>
              </a:rPr>
              <a:t>their request </a:t>
            </a:r>
            <a:r>
              <a:rPr lang="en-GB" sz="3000" dirty="0">
                <a:solidFill>
                  <a:schemeClr val="tx1"/>
                </a:solidFill>
              </a:rPr>
              <a:t>for access to the </a:t>
            </a:r>
            <a:r>
              <a:rPr lang="en-US" sz="3000" dirty="0">
                <a:solidFill>
                  <a:schemeClr val="tx1"/>
                </a:solidFill>
              </a:rPr>
              <a:t>UNECE </a:t>
            </a:r>
            <a:r>
              <a:rPr lang="en-US" sz="3000" dirty="0" smtClean="0">
                <a:solidFill>
                  <a:schemeClr val="tx1"/>
                </a:solidFill>
              </a:rPr>
              <a:t>Secretariat</a:t>
            </a:r>
            <a:r>
              <a:rPr lang="en-GB" sz="3000" dirty="0" smtClean="0">
                <a:solidFill>
                  <a:schemeClr val="tx1"/>
                </a:solidFill>
              </a:rPr>
              <a:t>.</a:t>
            </a:r>
            <a:endParaRPr lang="en-GB" sz="30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 smtClean="0"/>
              <a:t>How to join DETA – only a few steps</a:t>
            </a:r>
            <a:endParaRPr lang="en-GB" sz="32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942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10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7.xml><?xml version="1.0" encoding="utf-8"?>
<a:theme xmlns:a="http://schemas.openxmlformats.org/drawingml/2006/main" name="2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8.xml><?xml version="1.0" encoding="utf-8"?>
<a:theme xmlns:a="http://schemas.openxmlformats.org/drawingml/2006/main" name="3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9.xml><?xml version="1.0" encoding="utf-8"?>
<a:theme xmlns:a="http://schemas.openxmlformats.org/drawingml/2006/main" name="4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213</Words>
  <Application>Microsoft Office PowerPoint</Application>
  <PresentationFormat>Breedbeeld</PresentationFormat>
  <Paragraphs>102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9</vt:i4>
      </vt:variant>
      <vt:variant>
        <vt:lpstr>Diatitels</vt:lpstr>
      </vt:variant>
      <vt:variant>
        <vt:i4>10</vt:i4>
      </vt:variant>
    </vt:vector>
  </HeadingPairs>
  <TitlesOfParts>
    <vt:vector size="26" baseType="lpstr">
      <vt:lpstr>Arial</vt:lpstr>
      <vt:lpstr>Calibri</vt:lpstr>
      <vt:lpstr>MS Mincho</vt:lpstr>
      <vt:lpstr>Systeemlettertype</vt:lpstr>
      <vt:lpstr>Times New Roman</vt:lpstr>
      <vt:lpstr>Wingdings</vt:lpstr>
      <vt:lpstr>Zapf Dingbats</vt:lpstr>
      <vt:lpstr>Blank</vt:lpstr>
      <vt:lpstr>3_Benutzerdefiniertes Design</vt:lpstr>
      <vt:lpstr>Benutzerdefiniertes Design</vt:lpstr>
      <vt:lpstr>1_Benutzerdefiniertes Design</vt:lpstr>
      <vt:lpstr>2_Benutzerdefiniertes Design</vt:lpstr>
      <vt:lpstr>1_Blank</vt:lpstr>
      <vt:lpstr>2_Blank</vt:lpstr>
      <vt:lpstr>3_Blank</vt:lpstr>
      <vt:lpstr>4_Blank</vt:lpstr>
      <vt:lpstr>Transmitted by the IWG on DETA     informal document GRXX-XXX-XX         (document DETA-36-07e)</vt:lpstr>
      <vt:lpstr>DETA – aim of the presentation</vt:lpstr>
      <vt:lpstr>DETA</vt:lpstr>
      <vt:lpstr>State of play</vt:lpstr>
      <vt:lpstr>DETA - benefit</vt:lpstr>
      <vt:lpstr>Rights of access</vt:lpstr>
      <vt:lpstr>DETA – a screenshot </vt:lpstr>
      <vt:lpstr>State of play - Developments</vt:lpstr>
      <vt:lpstr>How to join DETA – only a few steps</vt:lpstr>
      <vt:lpstr>DETA 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Tim Guiting</cp:lastModifiedBy>
  <cp:revision>130</cp:revision>
  <cp:lastPrinted>2019-11-06T09:31:37Z</cp:lastPrinted>
  <dcterms:created xsi:type="dcterms:W3CDTF">2019-02-28T13:58:20Z</dcterms:created>
  <dcterms:modified xsi:type="dcterms:W3CDTF">2019-12-06T19:06:34Z</dcterms:modified>
</cp:coreProperties>
</file>