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9" r:id="rId4"/>
    <p:sldId id="268" r:id="rId5"/>
    <p:sldId id="27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82" autoAdjust="0"/>
    <p:restoredTop sz="94660"/>
  </p:normalViewPr>
  <p:slideViewPr>
    <p:cSldViewPr snapToGrid="0">
      <p:cViewPr varScale="1">
        <p:scale>
          <a:sx n="64" d="100"/>
          <a:sy n="64" d="100"/>
        </p:scale>
        <p:origin x="103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C7768F-C79E-4A81-B60D-7ED8C9222A2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F89C54BC-C21A-48D4-870A-FAAA42CA2C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FC3B27EF-930E-44ED-919B-CBA06685ADEE}"/>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05550B3B-B789-477C-8F8C-5A5485A30998}"/>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29CF5879-C1E1-43E4-9987-4F2F241B7B85}"/>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689013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13E0F7-D497-4613-97D3-B6EF421A37A3}"/>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CE1C6B12-C85F-44E6-B160-FE45C208D3A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76852E98-7C4C-4F11-AD1C-CAA3F7339D74}"/>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C8618C78-452B-46A0-B203-AAB812D6CEF1}"/>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A93DEE58-03EC-4047-A17C-2740BF45BBB1}"/>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99468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E03C960-7C4E-435A-83C9-290CD65E8351}"/>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90E8DF8D-17A1-43DA-A058-FE00BE324508}"/>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A6F92D8C-7B78-41D8-8679-87D47B542139}"/>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16286DB1-A165-4EAC-9FA5-CA4E0C2764FE}"/>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AB8065F3-745E-429C-AC56-AFBF9A6A0155}"/>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803840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AD2D7A-BE2A-48F4-B41C-7E821E3AB98A}"/>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9BEC12D9-155E-4B34-B6B8-B29B0AF50E8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24B39325-13A7-44EF-8E67-34425233DBFB}"/>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F33BCF4A-DE02-4BA9-B1C9-EC3F5C861F5F}"/>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C2256D91-4D3D-4AF9-AC54-840E5B7A6EDE}"/>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1923691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063A7B-4B1D-4037-B099-C5F1AF5B0D9F}"/>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F04CB2C0-B3CB-4D44-813F-829923EF5F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63400F5-8E7B-4955-B94E-7B53D258C181}"/>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C664DF87-6E3D-4BBB-879F-7F996F89F27F}"/>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5EC85116-E631-4772-916F-4A4B3FE5F2FC}"/>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4017013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361CED-756D-4A0B-BDF9-3A055B85E990}"/>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D1ECD886-39FF-4F35-9454-2C7FA56A847F}"/>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B23E237B-BB8B-40AD-A21C-BAF22C3B6DE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D99759F5-941D-4842-ABD7-72F16F2F0545}"/>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6" name="Fußzeilenplatzhalter 5">
            <a:extLst>
              <a:ext uri="{FF2B5EF4-FFF2-40B4-BE49-F238E27FC236}">
                <a16:creationId xmlns:a16="http://schemas.microsoft.com/office/drawing/2014/main" id="{315474FF-2E36-4C3A-8763-5F76862369AC}"/>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E37E931D-5E17-4EEA-9AA9-C77FF17B350A}"/>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360941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145537-2D8A-4B4D-9B0D-111C32E48C59}"/>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8F2A42E5-701A-4200-918D-F00E5E6396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9BBF29A-63C4-4EF3-BBED-24C0887BBDC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CAAB185B-C306-47F4-B976-68319CE535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1368D88-D192-4DA3-B3AF-959ABECDEAFE}"/>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17A8DE60-3F47-4A1A-9B95-AC41C65D8256}"/>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8" name="Fußzeilenplatzhalter 7">
            <a:extLst>
              <a:ext uri="{FF2B5EF4-FFF2-40B4-BE49-F238E27FC236}">
                <a16:creationId xmlns:a16="http://schemas.microsoft.com/office/drawing/2014/main" id="{F3E981FE-89F5-4130-9B05-ED28EA40FEE1}"/>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9019D6F5-317A-4CE4-9A38-AA6BC27B3B26}"/>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3714372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E9D5A8-F48D-40B9-8612-174E461F5F4D}"/>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544DC8F2-758E-4AF2-83C3-6C01C8711F97}"/>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4" name="Fußzeilenplatzhalter 3">
            <a:extLst>
              <a:ext uri="{FF2B5EF4-FFF2-40B4-BE49-F238E27FC236}">
                <a16:creationId xmlns:a16="http://schemas.microsoft.com/office/drawing/2014/main" id="{962EA433-2C0B-438C-8BAC-5D86D982766C}"/>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2D5FFB15-7BF4-4EAE-A69C-4A8F5BC27013}"/>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364084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C7D6E62-AB97-4525-89DB-B4C156104ECA}"/>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3" name="Fußzeilenplatzhalter 2">
            <a:extLst>
              <a:ext uri="{FF2B5EF4-FFF2-40B4-BE49-F238E27FC236}">
                <a16:creationId xmlns:a16="http://schemas.microsoft.com/office/drawing/2014/main" id="{200A5946-361C-438B-87B2-E6A0A392B8DB}"/>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FB7728C6-DD93-4C05-A8F1-5A4AC911AFBB}"/>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1247558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C791E-2486-4DD1-BCAB-53FAC1E4CBC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C491D760-D057-4411-892C-E45FAC3B0D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06DD746C-4643-40C6-AEAE-4FF052975C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76F3D6-3318-413E-9B97-6821D11BDCF9}"/>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6" name="Fußzeilenplatzhalter 5">
            <a:extLst>
              <a:ext uri="{FF2B5EF4-FFF2-40B4-BE49-F238E27FC236}">
                <a16:creationId xmlns:a16="http://schemas.microsoft.com/office/drawing/2014/main" id="{45DA9202-0FA1-424A-80FB-378E2E5B41A9}"/>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44855C10-AAE1-48B5-A293-DF415A53A8A1}"/>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1961697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2C06EC-9AC5-4461-ACE3-E05C0C16E0C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D33DE63C-C190-4871-80E8-52510B3335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D4F215A5-0738-45BF-9402-20C7A8CE76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C08A0B2-9D25-4082-AFF8-ADD12775A1F8}"/>
              </a:ext>
            </a:extLst>
          </p:cNvPr>
          <p:cNvSpPr>
            <a:spLocks noGrp="1"/>
          </p:cNvSpPr>
          <p:nvPr>
            <p:ph type="dt" sz="half" idx="10"/>
          </p:nvPr>
        </p:nvSpPr>
        <p:spPr/>
        <p:txBody>
          <a:bodyPr/>
          <a:lstStyle/>
          <a:p>
            <a:fld id="{319CC1A0-1777-46E6-BA17-D4B18B402761}" type="datetimeFigureOut">
              <a:rPr lang="en-US" smtClean="0"/>
              <a:t>7/5/2019</a:t>
            </a:fld>
            <a:endParaRPr lang="en-US"/>
          </a:p>
        </p:txBody>
      </p:sp>
      <p:sp>
        <p:nvSpPr>
          <p:cNvPr id="6" name="Fußzeilenplatzhalter 5">
            <a:extLst>
              <a:ext uri="{FF2B5EF4-FFF2-40B4-BE49-F238E27FC236}">
                <a16:creationId xmlns:a16="http://schemas.microsoft.com/office/drawing/2014/main" id="{893C3E5A-8DD2-48FF-94A4-DAE34411B8CE}"/>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589413BC-B001-4118-9D10-3B1C1CA0863A}"/>
              </a:ext>
            </a:extLst>
          </p:cNvPr>
          <p:cNvSpPr>
            <a:spLocks noGrp="1"/>
          </p:cNvSpPr>
          <p:nvPr>
            <p:ph type="sldNum" sz="quarter" idx="12"/>
          </p:nvPr>
        </p:nvSpPr>
        <p:spPr/>
        <p:txBody>
          <a:bodyPr/>
          <a:lstStyle/>
          <a:p>
            <a:fld id="{258F31E4-B0A8-493C-87FF-3AF8332E6C58}" type="slidenum">
              <a:rPr lang="en-US" smtClean="0"/>
              <a:t>‹N›</a:t>
            </a:fld>
            <a:endParaRPr lang="en-US"/>
          </a:p>
        </p:txBody>
      </p:sp>
    </p:spTree>
    <p:extLst>
      <p:ext uri="{BB962C8B-B14F-4D97-AF65-F5344CB8AC3E}">
        <p14:creationId xmlns:p14="http://schemas.microsoft.com/office/powerpoint/2010/main" val="550749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F1D5B84-DB77-47A3-9513-08085C2982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Mastertitelformat bearbeiten</a:t>
            </a:r>
          </a:p>
        </p:txBody>
      </p:sp>
      <p:sp>
        <p:nvSpPr>
          <p:cNvPr id="3" name="Textplatzhalter 2">
            <a:extLst>
              <a:ext uri="{FF2B5EF4-FFF2-40B4-BE49-F238E27FC236}">
                <a16:creationId xmlns:a16="http://schemas.microsoft.com/office/drawing/2014/main" id="{EC9AE705-3A62-4FF6-A0FB-04CA49046C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4" name="Datumsplatzhalter 3">
            <a:extLst>
              <a:ext uri="{FF2B5EF4-FFF2-40B4-BE49-F238E27FC236}">
                <a16:creationId xmlns:a16="http://schemas.microsoft.com/office/drawing/2014/main" id="{712B936D-B895-4945-9E41-0D3C93DD62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CC1A0-1777-46E6-BA17-D4B18B402761}" type="datetimeFigureOut">
              <a:rPr lang="en-US" smtClean="0"/>
              <a:t>7/5/2019</a:t>
            </a:fld>
            <a:endParaRPr lang="en-US"/>
          </a:p>
        </p:txBody>
      </p:sp>
      <p:sp>
        <p:nvSpPr>
          <p:cNvPr id="5" name="Fußzeilenplatzhalter 4">
            <a:extLst>
              <a:ext uri="{FF2B5EF4-FFF2-40B4-BE49-F238E27FC236}">
                <a16:creationId xmlns:a16="http://schemas.microsoft.com/office/drawing/2014/main" id="{1EC08D7E-FF9E-4FAA-8F27-C0DF0B3387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5501FDE9-2D07-405E-9457-31001567EA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F31E4-B0A8-493C-87FF-3AF8332E6C58}" type="slidenum">
              <a:rPr lang="en-US" smtClean="0"/>
              <a:t>‹N›</a:t>
            </a:fld>
            <a:endParaRPr lang="en-US"/>
          </a:p>
        </p:txBody>
      </p:sp>
    </p:spTree>
    <p:extLst>
      <p:ext uri="{BB962C8B-B14F-4D97-AF65-F5344CB8AC3E}">
        <p14:creationId xmlns:p14="http://schemas.microsoft.com/office/powerpoint/2010/main" val="2053767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DAE55C-CDA4-4D0A-9B60-6FCD923AEFBC}"/>
              </a:ext>
            </a:extLst>
          </p:cNvPr>
          <p:cNvSpPr>
            <a:spLocks noGrp="1"/>
          </p:cNvSpPr>
          <p:nvPr>
            <p:ph type="ctrTitle"/>
          </p:nvPr>
        </p:nvSpPr>
        <p:spPr/>
        <p:txBody>
          <a:bodyPr/>
          <a:lstStyle/>
          <a:p>
            <a:r>
              <a:rPr lang="en-US" dirty="0"/>
              <a:t>„Light sources“ in RID</a:t>
            </a:r>
          </a:p>
        </p:txBody>
      </p:sp>
      <p:sp>
        <p:nvSpPr>
          <p:cNvPr id="3" name="Untertitel 2">
            <a:extLst>
              <a:ext uri="{FF2B5EF4-FFF2-40B4-BE49-F238E27FC236}">
                <a16:creationId xmlns:a16="http://schemas.microsoft.com/office/drawing/2014/main" id="{46E074BE-9FD0-4162-8303-DACC2834DC0C}"/>
              </a:ext>
            </a:extLst>
          </p:cNvPr>
          <p:cNvSpPr>
            <a:spLocks noGrp="1"/>
          </p:cNvSpPr>
          <p:nvPr>
            <p:ph type="subTitle" idx="1"/>
          </p:nvPr>
        </p:nvSpPr>
        <p:spPr/>
        <p:txBody>
          <a:bodyPr/>
          <a:lstStyle/>
          <a:p>
            <a:r>
              <a:rPr lang="en-US" dirty="0"/>
              <a:t>Walter Schlager, Philipp Plathner</a:t>
            </a:r>
          </a:p>
          <a:p>
            <a:r>
              <a:rPr lang="en-US" dirty="0"/>
              <a:t>5-July 2019</a:t>
            </a:r>
          </a:p>
        </p:txBody>
      </p:sp>
      <p:sp>
        <p:nvSpPr>
          <p:cNvPr id="4" name="CasellaDiTesto 3">
            <a:extLst>
              <a:ext uri="{FF2B5EF4-FFF2-40B4-BE49-F238E27FC236}">
                <a16:creationId xmlns:a16="http://schemas.microsoft.com/office/drawing/2014/main" id="{33388CFD-E8D2-4D43-ABB9-67613C4DE438}"/>
              </a:ext>
            </a:extLst>
          </p:cNvPr>
          <p:cNvSpPr txBox="1"/>
          <p:nvPr/>
        </p:nvSpPr>
        <p:spPr>
          <a:xfrm>
            <a:off x="9945686" y="245328"/>
            <a:ext cx="1444627" cy="461665"/>
          </a:xfrm>
          <a:prstGeom prst="rect">
            <a:avLst/>
          </a:prstGeom>
          <a:noFill/>
        </p:spPr>
        <p:txBody>
          <a:bodyPr wrap="none" rtlCol="0">
            <a:spAutoFit/>
          </a:bodyPr>
          <a:lstStyle/>
          <a:p>
            <a:pPr algn="ctr"/>
            <a:r>
              <a:rPr lang="it-IT" sz="2400" b="1">
                <a:solidFill>
                  <a:srgbClr val="FF0000"/>
                </a:solidFill>
              </a:rPr>
              <a:t>SLR-31-13</a:t>
            </a:r>
            <a:endParaRPr lang="it-IT" sz="2400" b="1" dirty="0">
              <a:solidFill>
                <a:srgbClr val="FF0000"/>
              </a:solidFill>
            </a:endParaRPr>
          </a:p>
        </p:txBody>
      </p:sp>
    </p:spTree>
    <p:extLst>
      <p:ext uri="{BB962C8B-B14F-4D97-AF65-F5344CB8AC3E}">
        <p14:creationId xmlns:p14="http://schemas.microsoft.com/office/powerpoint/2010/main" val="3004025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24973-40E0-47BC-929B-6FE7AF23468A}"/>
              </a:ext>
            </a:extLst>
          </p:cNvPr>
          <p:cNvSpPr>
            <a:spLocks noGrp="1"/>
          </p:cNvSpPr>
          <p:nvPr>
            <p:ph type="title"/>
          </p:nvPr>
        </p:nvSpPr>
        <p:spPr/>
        <p:txBody>
          <a:bodyPr>
            <a:normAutofit/>
          </a:bodyPr>
          <a:lstStyle/>
          <a:p>
            <a:r>
              <a:rPr lang="en-US" sz="3600" dirty="0"/>
              <a:t>Under “4. </a:t>
            </a:r>
            <a:r>
              <a:rPr lang="en-GB" sz="3600" dirty="0"/>
              <a:t>General technical requirements”</a:t>
            </a:r>
            <a:endParaRPr lang="en-US" sz="3600" dirty="0"/>
          </a:p>
        </p:txBody>
      </p:sp>
      <p:sp>
        <p:nvSpPr>
          <p:cNvPr id="3" name="Inhaltsplatzhalter 2">
            <a:extLst>
              <a:ext uri="{FF2B5EF4-FFF2-40B4-BE49-F238E27FC236}">
                <a16:creationId xmlns:a16="http://schemas.microsoft.com/office/drawing/2014/main" id="{FB7D5738-8D3B-4979-B0BD-C8391D10F330}"/>
              </a:ext>
            </a:extLst>
          </p:cNvPr>
          <p:cNvSpPr>
            <a:spLocks noGrp="1"/>
          </p:cNvSpPr>
          <p:nvPr>
            <p:ph idx="1"/>
          </p:nvPr>
        </p:nvSpPr>
        <p:spPr>
          <a:xfrm>
            <a:off x="838199" y="1825625"/>
            <a:ext cx="10210101" cy="4351338"/>
          </a:xfrm>
        </p:spPr>
        <p:txBody>
          <a:bodyPr>
            <a:noAutofit/>
          </a:bodyPr>
          <a:lstStyle/>
          <a:p>
            <a:pPr marL="0" indent="0">
              <a:buNone/>
            </a:pPr>
            <a:r>
              <a:rPr lang="en-US" sz="1400" dirty="0"/>
              <a:t>4.5. Light sources</a:t>
            </a:r>
          </a:p>
          <a:p>
            <a:pPr marL="0" indent="0">
              <a:buNone/>
            </a:pPr>
            <a:r>
              <a:rPr lang="en-US" sz="1400" dirty="0"/>
              <a:t>4.5.1. Restrictions on light sources </a:t>
            </a:r>
          </a:p>
          <a:p>
            <a:pPr marL="0" indent="0">
              <a:buNone/>
            </a:pPr>
            <a:r>
              <a:rPr lang="en-US" sz="1400" dirty="0">
                <a:solidFill>
                  <a:srgbClr val="FF0000"/>
                </a:solidFill>
              </a:rPr>
              <a:t>The lamps shall only be equipped with UN approved </a:t>
            </a:r>
            <a:r>
              <a:rPr lang="en-US" sz="1400" dirty="0">
                <a:solidFill>
                  <a:srgbClr val="FF0000"/>
                </a:solidFill>
                <a:highlight>
                  <a:srgbClr val="FFFF00"/>
                </a:highlight>
              </a:rPr>
              <a:t>replaceable</a:t>
            </a:r>
            <a:r>
              <a:rPr lang="en-US" sz="1400" dirty="0">
                <a:solidFill>
                  <a:srgbClr val="FF0000"/>
                </a:solidFill>
              </a:rPr>
              <a:t> light source(s), provided that no restriction on the use is made at the time of application for type approval, and/or light source module(s), and/or non-replaceable  light source(s).</a:t>
            </a:r>
          </a:p>
          <a:p>
            <a:pPr marL="0" indent="0">
              <a:buNone/>
            </a:pPr>
            <a:r>
              <a:rPr lang="en-US" sz="1400" dirty="0">
                <a:solidFill>
                  <a:schemeClr val="bg1">
                    <a:lumMod val="65000"/>
                  </a:schemeClr>
                </a:solidFill>
              </a:rPr>
              <a:t>[Where  more than one light source is used to provide a beam, the correlated </a:t>
            </a:r>
            <a:r>
              <a:rPr lang="en-US" sz="1400" dirty="0" err="1">
                <a:solidFill>
                  <a:schemeClr val="bg1">
                    <a:lumMod val="65000"/>
                  </a:schemeClr>
                </a:solidFill>
              </a:rPr>
              <a:t>colour</a:t>
            </a:r>
            <a:r>
              <a:rPr lang="en-US" sz="1400" dirty="0">
                <a:solidFill>
                  <a:schemeClr val="bg1">
                    <a:lumMod val="65000"/>
                  </a:schemeClr>
                </a:solidFill>
              </a:rPr>
              <a:t> temperatures …]</a:t>
            </a:r>
          </a:p>
          <a:p>
            <a:pPr marL="0" indent="0">
              <a:buNone/>
            </a:pPr>
            <a:r>
              <a:rPr lang="en-US" sz="1400" dirty="0">
                <a:solidFill>
                  <a:schemeClr val="bg1">
                    <a:lumMod val="65000"/>
                  </a:schemeClr>
                </a:solidFill>
              </a:rPr>
              <a:t>Additional  light sources may be used inside the “passing beam headlamp” to contribute to bend lighting …</a:t>
            </a:r>
          </a:p>
          <a:p>
            <a:pPr marL="0" indent="0">
              <a:buNone/>
            </a:pPr>
            <a:r>
              <a:rPr lang="en-US" sz="1400" dirty="0">
                <a:solidFill>
                  <a:schemeClr val="bg1">
                    <a:lumMod val="65000"/>
                  </a:schemeClr>
                </a:solidFill>
              </a:rPr>
              <a:t>Where  more than one light source is used to provide the driving beam, these light sources shall be …</a:t>
            </a:r>
          </a:p>
          <a:p>
            <a:pPr marL="0" indent="0">
              <a:buNone/>
            </a:pPr>
            <a:r>
              <a:rPr lang="en-US" sz="1400" dirty="0">
                <a:solidFill>
                  <a:schemeClr val="bg1">
                    <a:lumMod val="65000"/>
                  </a:schemeClr>
                </a:solidFill>
              </a:rPr>
              <a:t>4.5.2. General requirements for light sources (e.g. fixation, 2000lm limit, …)</a:t>
            </a:r>
          </a:p>
          <a:p>
            <a:pPr marL="0" indent="0">
              <a:buNone/>
            </a:pPr>
            <a:r>
              <a:rPr lang="en-US" sz="1400" dirty="0">
                <a:solidFill>
                  <a:schemeClr val="bg1">
                    <a:lumMod val="65000"/>
                  </a:schemeClr>
                </a:solidFill>
              </a:rPr>
              <a:t>4.5.3. Specific requirements for light sources (e.g. minimum source flux, …)</a:t>
            </a:r>
          </a:p>
          <a:p>
            <a:pPr marL="0" indent="0">
              <a:buNone/>
            </a:pPr>
            <a:r>
              <a:rPr lang="en-US" sz="1400" dirty="0"/>
              <a:t>4.6. Testing of the lamp </a:t>
            </a:r>
            <a:r>
              <a:rPr lang="en-US" sz="1400" dirty="0">
                <a:solidFill>
                  <a:srgbClr val="FF0000"/>
                </a:solidFill>
              </a:rPr>
              <a:t>with respect to light sources</a:t>
            </a:r>
          </a:p>
          <a:p>
            <a:pPr marL="0" indent="0">
              <a:buNone/>
            </a:pPr>
            <a:r>
              <a:rPr lang="en-US" sz="1400" strike="sngStrike" dirty="0">
                <a:solidFill>
                  <a:srgbClr val="FF0000"/>
                </a:solidFill>
              </a:rPr>
              <a:t>Depending on the light source used, the following conditions shall apply.</a:t>
            </a:r>
          </a:p>
          <a:p>
            <a:pPr marL="0" indent="0">
              <a:buNone/>
            </a:pPr>
            <a:r>
              <a:rPr lang="en-US" sz="1400" dirty="0">
                <a:solidFill>
                  <a:srgbClr val="FF0000"/>
                </a:solidFill>
              </a:rPr>
              <a:t>Tests shall be carried out according to Annex X.</a:t>
            </a:r>
          </a:p>
          <a:p>
            <a:pPr marL="0" indent="0">
              <a:buNone/>
            </a:pPr>
            <a:r>
              <a:rPr lang="en-US" sz="1400" dirty="0">
                <a:solidFill>
                  <a:schemeClr val="bg1">
                    <a:lumMod val="65000"/>
                  </a:schemeClr>
                </a:solidFill>
              </a:rPr>
              <a:t>4.7. Testing of light transmitting components …</a:t>
            </a:r>
          </a:p>
          <a:p>
            <a:pPr marL="0" indent="0">
              <a:buNone/>
            </a:pPr>
            <a:r>
              <a:rPr lang="en-US" sz="1400" dirty="0">
                <a:solidFill>
                  <a:schemeClr val="bg1">
                    <a:lumMod val="65000"/>
                  </a:schemeClr>
                </a:solidFill>
              </a:rPr>
              <a:t>4.8. Testing of cut-off …</a:t>
            </a:r>
          </a:p>
          <a:p>
            <a:pPr marL="0" indent="0">
              <a:buNone/>
            </a:pPr>
            <a:r>
              <a:rPr lang="en-US" sz="1400" dirty="0">
                <a:solidFill>
                  <a:schemeClr val="bg1">
                    <a:lumMod val="65000"/>
                  </a:schemeClr>
                </a:solidFill>
              </a:rPr>
              <a:t>4.9. Tests for stability of photometric performance  …</a:t>
            </a:r>
          </a:p>
        </p:txBody>
      </p:sp>
      <p:sp>
        <p:nvSpPr>
          <p:cNvPr id="4" name="Sprechblase: rechteckig 3">
            <a:extLst>
              <a:ext uri="{FF2B5EF4-FFF2-40B4-BE49-F238E27FC236}">
                <a16:creationId xmlns:a16="http://schemas.microsoft.com/office/drawing/2014/main" id="{C00F1BF8-C4B7-49C0-8681-5CAB32ACB2A6}"/>
              </a:ext>
            </a:extLst>
          </p:cNvPr>
          <p:cNvSpPr/>
          <p:nvPr/>
        </p:nvSpPr>
        <p:spPr>
          <a:xfrm>
            <a:off x="9196557" y="2960312"/>
            <a:ext cx="1618301" cy="503590"/>
          </a:xfrm>
          <a:prstGeom prst="wedgeRectCallout">
            <a:avLst>
              <a:gd name="adj1" fmla="val -83464"/>
              <a:gd name="adj2" fmla="val -7500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n-US" sz="1400" dirty="0">
                <a:solidFill>
                  <a:srgbClr val="FF0000"/>
                </a:solidFill>
              </a:rPr>
              <a:t>Text of 4.5.1. reduces significantly </a:t>
            </a:r>
          </a:p>
        </p:txBody>
      </p:sp>
      <p:sp>
        <p:nvSpPr>
          <p:cNvPr id="5" name="Sprechblase: rechteckig 4">
            <a:extLst>
              <a:ext uri="{FF2B5EF4-FFF2-40B4-BE49-F238E27FC236}">
                <a16:creationId xmlns:a16="http://schemas.microsoft.com/office/drawing/2014/main" id="{08DDBEEE-CDAB-41E8-A272-B2C897C5F406}"/>
              </a:ext>
            </a:extLst>
          </p:cNvPr>
          <p:cNvSpPr/>
          <p:nvPr/>
        </p:nvSpPr>
        <p:spPr>
          <a:xfrm>
            <a:off x="4893334" y="5383144"/>
            <a:ext cx="1407714" cy="719034"/>
          </a:xfrm>
          <a:prstGeom prst="wedgeRectCallout">
            <a:avLst>
              <a:gd name="adj1" fmla="val -80853"/>
              <a:gd name="adj2" fmla="val -5011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n-US" sz="1400" dirty="0">
                <a:solidFill>
                  <a:srgbClr val="FF0000"/>
                </a:solidFill>
              </a:rPr>
              <a:t>All testing details under 4.6. will be in Annex X.</a:t>
            </a:r>
          </a:p>
        </p:txBody>
      </p:sp>
    </p:spTree>
    <p:extLst>
      <p:ext uri="{BB962C8B-B14F-4D97-AF65-F5344CB8AC3E}">
        <p14:creationId xmlns:p14="http://schemas.microsoft.com/office/powerpoint/2010/main" val="3430511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24973-40E0-47BC-929B-6FE7AF23468A}"/>
              </a:ext>
            </a:extLst>
          </p:cNvPr>
          <p:cNvSpPr>
            <a:spLocks noGrp="1"/>
          </p:cNvSpPr>
          <p:nvPr>
            <p:ph type="title"/>
          </p:nvPr>
        </p:nvSpPr>
        <p:spPr/>
        <p:txBody>
          <a:bodyPr>
            <a:normAutofit/>
          </a:bodyPr>
          <a:lstStyle/>
          <a:p>
            <a:r>
              <a:rPr lang="en-US" sz="3600" dirty="0"/>
              <a:t>Under “5. </a:t>
            </a:r>
            <a:r>
              <a:rPr lang="en-GB" sz="3600" dirty="0"/>
              <a:t>Specific Technical Requirements”</a:t>
            </a:r>
            <a:endParaRPr lang="en-US" sz="3600" dirty="0">
              <a:solidFill>
                <a:srgbClr val="FF0000"/>
              </a:solidFill>
            </a:endParaRPr>
          </a:p>
        </p:txBody>
      </p:sp>
      <p:sp>
        <p:nvSpPr>
          <p:cNvPr id="3" name="Inhaltsplatzhalter 2">
            <a:extLst>
              <a:ext uri="{FF2B5EF4-FFF2-40B4-BE49-F238E27FC236}">
                <a16:creationId xmlns:a16="http://schemas.microsoft.com/office/drawing/2014/main" id="{FB7D5738-8D3B-4979-B0BD-C8391D10F330}"/>
              </a:ext>
            </a:extLst>
          </p:cNvPr>
          <p:cNvSpPr>
            <a:spLocks noGrp="1"/>
          </p:cNvSpPr>
          <p:nvPr>
            <p:ph idx="1"/>
          </p:nvPr>
        </p:nvSpPr>
        <p:spPr/>
        <p:txBody>
          <a:bodyPr>
            <a:normAutofit/>
          </a:bodyPr>
          <a:lstStyle/>
          <a:p>
            <a:pPr marL="0" indent="0">
              <a:buNone/>
            </a:pPr>
            <a:r>
              <a:rPr lang="en-US" sz="1400" dirty="0"/>
              <a:t>5.1. Technical requirements concerning </a:t>
            </a:r>
            <a:r>
              <a:rPr lang="en-US" sz="1400" b="1" dirty="0"/>
              <a:t>driving-beam</a:t>
            </a:r>
            <a:r>
              <a:rPr lang="en-US" sz="1400" dirty="0"/>
              <a:t> of the Class A, B, D (GDL), BS, CS, DS or ES (GDL)</a:t>
            </a:r>
          </a:p>
          <a:p>
            <a:pPr marL="0" indent="0">
              <a:buNone/>
            </a:pPr>
            <a:r>
              <a:rPr lang="en-US" sz="1400" dirty="0"/>
              <a:t>…</a:t>
            </a:r>
          </a:p>
          <a:p>
            <a:pPr marL="0" indent="0">
              <a:buNone/>
            </a:pPr>
            <a:r>
              <a:rPr lang="en-US" sz="1400" dirty="0"/>
              <a:t>5.1.3. Requirements for the luminous intensity distribution of the driving-beams:</a:t>
            </a:r>
          </a:p>
          <a:p>
            <a:pPr marL="0" indent="0">
              <a:buNone/>
            </a:pPr>
            <a:r>
              <a:rPr lang="en-US" sz="1400" dirty="0"/>
              <a:t>5.1.3.1. Referring to Figure A4-II the luminous intensity distribution of the driving-beam shall meet the following requirements …</a:t>
            </a:r>
          </a:p>
          <a:p>
            <a:pPr marL="0" indent="0">
              <a:buNone/>
            </a:pPr>
            <a:r>
              <a:rPr lang="en-US" sz="1400" i="1" dirty="0">
                <a:solidFill>
                  <a:srgbClr val="FF0000"/>
                </a:solidFill>
              </a:rPr>
              <a:t>(Note: specific HID requirements removed)</a:t>
            </a:r>
          </a:p>
          <a:p>
            <a:pPr marL="0" indent="0">
              <a:buNone/>
            </a:pPr>
            <a:r>
              <a:rPr lang="de-DE" sz="1400" i="1" dirty="0"/>
              <a:t>…</a:t>
            </a:r>
          </a:p>
          <a:p>
            <a:pPr marL="0" indent="0">
              <a:buNone/>
            </a:pPr>
            <a:r>
              <a:rPr lang="en-US" sz="1400" dirty="0"/>
              <a:t>5.2. Technical requirements concerning headlamps to provide a </a:t>
            </a:r>
            <a:r>
              <a:rPr lang="en-US" sz="1400" b="1" dirty="0"/>
              <a:t>passing-beam</a:t>
            </a:r>
            <a:r>
              <a:rPr lang="en-US" sz="1400" dirty="0"/>
              <a:t> of the Class A, B and D (GDL)</a:t>
            </a:r>
          </a:p>
          <a:p>
            <a:pPr marL="0" indent="0">
              <a:buNone/>
            </a:pPr>
            <a:r>
              <a:rPr lang="de-DE" sz="1400" dirty="0"/>
              <a:t>…</a:t>
            </a:r>
            <a:endParaRPr lang="en-US" sz="1400" dirty="0"/>
          </a:p>
          <a:p>
            <a:pPr marL="0" indent="0">
              <a:buNone/>
            </a:pPr>
            <a:r>
              <a:rPr lang="en-US" sz="1400" dirty="0"/>
              <a:t>5.2.2. The passing-beam shall meet the luminous intensities at the test points referred to in Table 8 and in Figures A4-V or A4-VI.</a:t>
            </a:r>
          </a:p>
          <a:p>
            <a:pPr marL="0" indent="0">
              <a:buNone/>
            </a:pPr>
            <a:r>
              <a:rPr lang="en-US" sz="1400" i="1" dirty="0">
                <a:solidFill>
                  <a:srgbClr val="FF0000"/>
                </a:solidFill>
              </a:rPr>
              <a:t>(Note: specific HID requirements removed)</a:t>
            </a:r>
          </a:p>
          <a:p>
            <a:pPr marL="0" indent="0">
              <a:buNone/>
            </a:pPr>
            <a:r>
              <a:rPr lang="de-DE" sz="1400" dirty="0"/>
              <a:t>.</a:t>
            </a:r>
            <a:r>
              <a:rPr lang="en-US" sz="1400" dirty="0"/>
              <a:t>..</a:t>
            </a:r>
          </a:p>
        </p:txBody>
      </p:sp>
    </p:spTree>
    <p:extLst>
      <p:ext uri="{BB962C8B-B14F-4D97-AF65-F5344CB8AC3E}">
        <p14:creationId xmlns:p14="http://schemas.microsoft.com/office/powerpoint/2010/main" val="1894775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24973-40E0-47BC-929B-6FE7AF23468A}"/>
              </a:ext>
            </a:extLst>
          </p:cNvPr>
          <p:cNvSpPr>
            <a:spLocks noGrp="1"/>
          </p:cNvSpPr>
          <p:nvPr>
            <p:ph type="title"/>
          </p:nvPr>
        </p:nvSpPr>
        <p:spPr/>
        <p:txBody>
          <a:bodyPr>
            <a:normAutofit/>
          </a:bodyPr>
          <a:lstStyle/>
          <a:p>
            <a:r>
              <a:rPr lang="en-US" sz="3600" dirty="0"/>
              <a:t>New: </a:t>
            </a:r>
            <a:r>
              <a:rPr lang="en-US" sz="3600" dirty="0">
                <a:solidFill>
                  <a:srgbClr val="FF0000"/>
                </a:solidFill>
              </a:rPr>
              <a:t>Annex X „Testing [with respect to light sources]“</a:t>
            </a:r>
          </a:p>
        </p:txBody>
      </p:sp>
      <p:sp>
        <p:nvSpPr>
          <p:cNvPr id="3" name="Inhaltsplatzhalter 2">
            <a:extLst>
              <a:ext uri="{FF2B5EF4-FFF2-40B4-BE49-F238E27FC236}">
                <a16:creationId xmlns:a16="http://schemas.microsoft.com/office/drawing/2014/main" id="{FB7D5738-8D3B-4979-B0BD-C8391D10F330}"/>
              </a:ext>
            </a:extLst>
          </p:cNvPr>
          <p:cNvSpPr>
            <a:spLocks noGrp="1"/>
          </p:cNvSpPr>
          <p:nvPr>
            <p:ph idx="1"/>
          </p:nvPr>
        </p:nvSpPr>
        <p:spPr/>
        <p:txBody>
          <a:bodyPr>
            <a:noAutofit/>
          </a:bodyPr>
          <a:lstStyle/>
          <a:p>
            <a:pPr marL="0" indent="0">
              <a:buNone/>
            </a:pPr>
            <a:r>
              <a:rPr lang="en-US" sz="1400" dirty="0">
                <a:solidFill>
                  <a:srgbClr val="FF0000"/>
                </a:solidFill>
              </a:rPr>
              <a:t>The luminous intensity distribution is </a:t>
            </a:r>
            <a:r>
              <a:rPr lang="en-US" sz="1400" b="1" u="sng" dirty="0">
                <a:solidFill>
                  <a:srgbClr val="FF0000"/>
                </a:solidFill>
              </a:rPr>
              <a:t>measured</a:t>
            </a:r>
            <a:r>
              <a:rPr lang="en-US" sz="1400" dirty="0">
                <a:solidFill>
                  <a:srgbClr val="FF0000"/>
                </a:solidFill>
              </a:rPr>
              <a:t> and </a:t>
            </a:r>
            <a:r>
              <a:rPr lang="en-US" sz="1400" b="1" u="sng" dirty="0">
                <a:solidFill>
                  <a:srgbClr val="FF0000"/>
                </a:solidFill>
              </a:rPr>
              <a:t>checked</a:t>
            </a:r>
            <a:r>
              <a:rPr lang="en-US" sz="1400" dirty="0">
                <a:solidFill>
                  <a:srgbClr val="FF0000"/>
                </a:solidFill>
              </a:rPr>
              <a:t> for compliance </a:t>
            </a:r>
            <a:r>
              <a:rPr lang="en-US" sz="1400" b="1" u="sng" dirty="0">
                <a:solidFill>
                  <a:srgbClr val="FF0000"/>
                </a:solidFill>
              </a:rPr>
              <a:t>after photometric stability</a:t>
            </a:r>
            <a:r>
              <a:rPr lang="en-US" sz="1400" dirty="0">
                <a:solidFill>
                  <a:srgbClr val="FF0000"/>
                </a:solidFill>
              </a:rPr>
              <a:t>.</a:t>
            </a:r>
          </a:p>
          <a:p>
            <a:pPr marL="0" indent="0">
              <a:buNone/>
            </a:pPr>
            <a:r>
              <a:rPr lang="en-US" sz="1400" dirty="0">
                <a:solidFill>
                  <a:srgbClr val="FF0000"/>
                </a:solidFill>
              </a:rPr>
              <a:t>Depending on the lamp (function) [and on the light source technology used] the luminous intensity distribution is </a:t>
            </a:r>
            <a:r>
              <a:rPr lang="en-US" sz="1400" b="1" dirty="0">
                <a:solidFill>
                  <a:srgbClr val="FF0000"/>
                </a:solidFill>
              </a:rPr>
              <a:t>additionally checked for compliance*</a:t>
            </a:r>
            <a:r>
              <a:rPr lang="en-US" sz="1400" dirty="0">
                <a:solidFill>
                  <a:srgbClr val="FF0000"/>
                </a:solidFill>
              </a:rPr>
              <a:t> at the point in time listed in Table X:</a:t>
            </a: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endParaRPr lang="en-US" sz="1400" dirty="0">
              <a:solidFill>
                <a:srgbClr val="FF0000"/>
              </a:solidFill>
            </a:endParaRPr>
          </a:p>
          <a:p>
            <a:pPr marL="0" indent="0">
              <a:buNone/>
            </a:pPr>
            <a:r>
              <a:rPr lang="en-US" sz="1400">
                <a:solidFill>
                  <a:srgbClr val="FF0000"/>
                </a:solidFill>
              </a:rPr>
              <a:t>*</a:t>
            </a:r>
            <a:r>
              <a:rPr lang="en-US" sz="1400" dirty="0">
                <a:solidFill>
                  <a:srgbClr val="FF0000"/>
                </a:solidFill>
              </a:rPr>
              <a:t> </a:t>
            </a:r>
            <a:r>
              <a:rPr lang="en-US" sz="1400">
                <a:solidFill>
                  <a:srgbClr val="FF0000"/>
                </a:solidFill>
              </a:rPr>
              <a:t>The </a:t>
            </a:r>
            <a:r>
              <a:rPr lang="en-US" sz="1400" dirty="0">
                <a:solidFill>
                  <a:srgbClr val="FF0000"/>
                </a:solidFill>
              </a:rPr>
              <a:t>luminous intensity distributions </a:t>
            </a:r>
            <a:r>
              <a:rPr lang="en-US" sz="1400" b="1" u="sng" dirty="0">
                <a:solidFill>
                  <a:srgbClr val="FF0000"/>
                </a:solidFill>
              </a:rPr>
              <a:t>at a point in time may be calculated </a:t>
            </a:r>
            <a:r>
              <a:rPr lang="en-US" sz="1400" dirty="0">
                <a:solidFill>
                  <a:srgbClr val="FF0000"/>
                </a:solidFill>
              </a:rPr>
              <a:t>from the luminous intensity distribution measured after photometric stability by applying at each test point the ratio of luminous intensities measured at the reference point of the lamp (function) under consideration.</a:t>
            </a:r>
            <a:br>
              <a:rPr lang="en-US" sz="1400" dirty="0">
                <a:solidFill>
                  <a:srgbClr val="FF0000"/>
                </a:solidFill>
              </a:rPr>
            </a:br>
            <a:endParaRPr lang="en-US" sz="1400" dirty="0">
              <a:solidFill>
                <a:srgbClr val="FF0000"/>
              </a:solidFill>
            </a:endParaRPr>
          </a:p>
          <a:p>
            <a:pPr marL="0" indent="0">
              <a:spcBef>
                <a:spcPts val="0"/>
              </a:spcBef>
              <a:buNone/>
            </a:pPr>
            <a:r>
              <a:rPr lang="en-US" sz="1400" dirty="0">
                <a:solidFill>
                  <a:srgbClr val="FF0000"/>
                </a:solidFill>
              </a:rPr>
              <a:t>In case of doubt, the compliance with the requirements of Table X may also be checked for „known technologies“ , </a:t>
            </a:r>
          </a:p>
          <a:p>
            <a:pPr marL="0" indent="0">
              <a:spcBef>
                <a:spcPts val="0"/>
              </a:spcBef>
              <a:buNone/>
            </a:pPr>
            <a:r>
              <a:rPr lang="en-US" sz="1400" dirty="0">
                <a:solidFill>
                  <a:srgbClr val="FF0000"/>
                </a:solidFill>
              </a:rPr>
              <a:t>e.g. if an electronic control gear is used to negatively influence the run-up </a:t>
            </a:r>
            <a:r>
              <a:rPr lang="en-US" sz="1400" dirty="0" err="1">
                <a:solidFill>
                  <a:srgbClr val="FF0000"/>
                </a:solidFill>
              </a:rPr>
              <a:t>behaviour</a:t>
            </a:r>
            <a:endParaRPr lang="en-US" sz="1400" dirty="0">
              <a:solidFill>
                <a:srgbClr val="FF0000"/>
              </a:solidFill>
            </a:endParaRPr>
          </a:p>
        </p:txBody>
      </p:sp>
      <p:graphicFrame>
        <p:nvGraphicFramePr>
          <p:cNvPr id="12" name="Tabelle 11">
            <a:extLst>
              <a:ext uri="{FF2B5EF4-FFF2-40B4-BE49-F238E27FC236}">
                <a16:creationId xmlns:a16="http://schemas.microsoft.com/office/drawing/2014/main" id="{B4A10328-8E35-4C8C-B844-CF8BB2A543AE}"/>
              </a:ext>
            </a:extLst>
          </p:cNvPr>
          <p:cNvGraphicFramePr>
            <a:graphicFrameLocks noGrp="1"/>
          </p:cNvGraphicFramePr>
          <p:nvPr>
            <p:extLst>
              <p:ext uri="{D42A27DB-BD31-4B8C-83A1-F6EECF244321}">
                <p14:modId xmlns:p14="http://schemas.microsoft.com/office/powerpoint/2010/main" val="2199921118"/>
              </p:ext>
            </p:extLst>
          </p:nvPr>
        </p:nvGraphicFramePr>
        <p:xfrm>
          <a:off x="951344" y="2693425"/>
          <a:ext cx="9777707" cy="2133600"/>
        </p:xfrm>
        <a:graphic>
          <a:graphicData uri="http://schemas.openxmlformats.org/drawingml/2006/table">
            <a:tbl>
              <a:tblPr firstRow="1" bandRow="1">
                <a:tableStyleId>{5C22544A-7EE6-4342-B048-85BDC9FD1C3A}</a:tableStyleId>
              </a:tblPr>
              <a:tblGrid>
                <a:gridCol w="1559100">
                  <a:extLst>
                    <a:ext uri="{9D8B030D-6E8A-4147-A177-3AD203B41FA5}">
                      <a16:colId xmlns:a16="http://schemas.microsoft.com/office/drawing/2014/main" val="3456327676"/>
                    </a:ext>
                  </a:extLst>
                </a:gridCol>
                <a:gridCol w="1803861">
                  <a:extLst>
                    <a:ext uri="{9D8B030D-6E8A-4147-A177-3AD203B41FA5}">
                      <a16:colId xmlns:a16="http://schemas.microsoft.com/office/drawing/2014/main" val="134187454"/>
                    </a:ext>
                  </a:extLst>
                </a:gridCol>
                <a:gridCol w="4856878">
                  <a:extLst>
                    <a:ext uri="{9D8B030D-6E8A-4147-A177-3AD203B41FA5}">
                      <a16:colId xmlns:a16="http://schemas.microsoft.com/office/drawing/2014/main" val="1409846666"/>
                    </a:ext>
                  </a:extLst>
                </a:gridCol>
                <a:gridCol w="1557868">
                  <a:extLst>
                    <a:ext uri="{9D8B030D-6E8A-4147-A177-3AD203B41FA5}">
                      <a16:colId xmlns:a16="http://schemas.microsoft.com/office/drawing/2014/main" val="295666543"/>
                    </a:ext>
                  </a:extLst>
                </a:gridCol>
              </a:tblGrid>
              <a:tr h="0">
                <a:tc>
                  <a:txBody>
                    <a:bodyPr/>
                    <a:lstStyle/>
                    <a:p>
                      <a:r>
                        <a:rPr lang="de-DE" sz="1400" dirty="0" err="1">
                          <a:solidFill>
                            <a:schemeClr val="bg1"/>
                          </a:solidFill>
                        </a:rPr>
                        <a:t>Lamp</a:t>
                      </a:r>
                      <a:r>
                        <a:rPr lang="de-DE" sz="1400" dirty="0">
                          <a:solidFill>
                            <a:schemeClr val="bg1"/>
                          </a:solidFill>
                        </a:rPr>
                        <a:t> (</a:t>
                      </a:r>
                      <a:r>
                        <a:rPr lang="de-DE" sz="1400" dirty="0" err="1">
                          <a:solidFill>
                            <a:schemeClr val="bg1"/>
                          </a:solidFill>
                        </a:rPr>
                        <a:t>function</a:t>
                      </a:r>
                      <a:r>
                        <a:rPr lang="de-DE" sz="1400" dirty="0">
                          <a:solidFill>
                            <a:schemeClr val="bg1"/>
                          </a:solidFill>
                        </a:rPr>
                        <a:t>)</a:t>
                      </a:r>
                      <a:endParaRPr lang="en-US" sz="1400" dirty="0">
                        <a:solidFill>
                          <a:schemeClr val="bg1"/>
                        </a:solidFill>
                      </a:endParaRPr>
                    </a:p>
                  </a:txBody>
                  <a:tcPr/>
                </a:tc>
                <a:tc>
                  <a:txBody>
                    <a:bodyPr/>
                    <a:lstStyle/>
                    <a:p>
                      <a:r>
                        <a:rPr lang="de-DE" sz="1400" dirty="0">
                          <a:solidFill>
                            <a:schemeClr val="bg1"/>
                          </a:solidFill>
                        </a:rPr>
                        <a:t>Time after </a:t>
                      </a:r>
                      <a:r>
                        <a:rPr lang="de-DE" sz="1400" dirty="0" err="1">
                          <a:solidFill>
                            <a:schemeClr val="bg1"/>
                          </a:solidFill>
                        </a:rPr>
                        <a:t>activation</a:t>
                      </a:r>
                      <a:endParaRPr lang="en-US" sz="1400" dirty="0">
                        <a:solidFill>
                          <a:schemeClr val="bg1"/>
                        </a:solidFill>
                      </a:endParaRPr>
                    </a:p>
                  </a:txBody>
                  <a:tcPr/>
                </a:tc>
                <a:tc>
                  <a:txBody>
                    <a:bodyPr/>
                    <a:lstStyle/>
                    <a:p>
                      <a:r>
                        <a:rPr lang="de-DE" sz="1400" dirty="0" err="1">
                          <a:solidFill>
                            <a:schemeClr val="bg1"/>
                          </a:solidFill>
                        </a:rPr>
                        <a:t>Testing</a:t>
                      </a:r>
                      <a:r>
                        <a:rPr lang="de-DE" sz="1400" baseline="0" dirty="0">
                          <a:solidFill>
                            <a:schemeClr val="bg1"/>
                          </a:solidFill>
                        </a:rPr>
                        <a:t> </a:t>
                      </a:r>
                      <a:r>
                        <a:rPr lang="de-DE" sz="1400" baseline="0" dirty="0" err="1">
                          <a:solidFill>
                            <a:schemeClr val="bg1"/>
                          </a:solidFill>
                        </a:rPr>
                        <a:t>required</a:t>
                      </a:r>
                      <a:r>
                        <a:rPr lang="de-DE" sz="1400" baseline="0" dirty="0">
                          <a:solidFill>
                            <a:schemeClr val="bg1"/>
                          </a:solidFill>
                        </a:rPr>
                        <a:t> </a:t>
                      </a:r>
                      <a:r>
                        <a:rPr lang="de-DE" sz="1400" baseline="0" dirty="0" err="1">
                          <a:solidFill>
                            <a:schemeClr val="bg1"/>
                          </a:solidFill>
                        </a:rPr>
                        <a:t>for</a:t>
                      </a:r>
                      <a:r>
                        <a:rPr lang="de-DE" sz="1400" baseline="0" dirty="0">
                          <a:solidFill>
                            <a:schemeClr val="bg1"/>
                          </a:solidFill>
                        </a:rPr>
                        <a:t> </a:t>
                      </a:r>
                      <a:r>
                        <a:rPr lang="de-DE" sz="1400" baseline="0" dirty="0" err="1">
                          <a:solidFill>
                            <a:schemeClr val="bg1"/>
                          </a:solidFill>
                        </a:rPr>
                        <a:t>the</a:t>
                      </a:r>
                      <a:r>
                        <a:rPr lang="de-DE" sz="1400" baseline="0" dirty="0">
                          <a:solidFill>
                            <a:schemeClr val="bg1"/>
                          </a:solidFill>
                        </a:rPr>
                        <a:t> </a:t>
                      </a:r>
                      <a:r>
                        <a:rPr lang="de-DE" sz="1400" baseline="0" dirty="0" err="1">
                          <a:solidFill>
                            <a:schemeClr val="bg1"/>
                          </a:solidFill>
                        </a:rPr>
                        <a:t>following</a:t>
                      </a:r>
                      <a:r>
                        <a:rPr lang="de-DE" sz="1400" baseline="0" dirty="0">
                          <a:solidFill>
                            <a:schemeClr val="bg1"/>
                          </a:solidFill>
                        </a:rPr>
                        <a:t>  li</a:t>
                      </a:r>
                      <a:r>
                        <a:rPr lang="de-DE" sz="1400" dirty="0">
                          <a:solidFill>
                            <a:schemeClr val="bg1"/>
                          </a:solidFill>
                        </a:rPr>
                        <a:t>ght </a:t>
                      </a:r>
                      <a:r>
                        <a:rPr lang="de-DE" sz="1400" dirty="0" err="1">
                          <a:solidFill>
                            <a:schemeClr val="bg1"/>
                          </a:solidFill>
                        </a:rPr>
                        <a:t>source</a:t>
                      </a:r>
                      <a:r>
                        <a:rPr lang="de-DE" sz="1400" dirty="0">
                          <a:solidFill>
                            <a:schemeClr val="bg1"/>
                          </a:solidFill>
                        </a:rPr>
                        <a:t> </a:t>
                      </a:r>
                      <a:r>
                        <a:rPr lang="de-DE" sz="1400" dirty="0" err="1">
                          <a:solidFill>
                            <a:schemeClr val="bg1"/>
                          </a:solidFill>
                        </a:rPr>
                        <a:t>technology</a:t>
                      </a:r>
                      <a:endParaRPr lang="en-US" sz="1400"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Reference point </a:t>
                      </a:r>
                    </a:p>
                  </a:txBody>
                  <a:tcPr/>
                </a:tc>
                <a:extLst>
                  <a:ext uri="{0D108BD9-81ED-4DB2-BD59-A6C34878D82A}">
                    <a16:rowId xmlns:a16="http://schemas.microsoft.com/office/drawing/2014/main" val="2293430260"/>
                  </a:ext>
                </a:extLst>
              </a:tr>
              <a:tr h="254898">
                <a:tc>
                  <a:txBody>
                    <a:bodyPr/>
                    <a:lstStyle/>
                    <a:p>
                      <a:r>
                        <a:rPr lang="de-DE" sz="1400" dirty="0" err="1"/>
                        <a:t>Driving</a:t>
                      </a:r>
                      <a:r>
                        <a:rPr lang="de-DE" sz="1400" dirty="0"/>
                        <a:t> beam</a:t>
                      </a:r>
                      <a:endParaRPr lang="en-US" sz="1400" dirty="0"/>
                    </a:p>
                  </a:txBody>
                  <a:tcPr/>
                </a:tc>
                <a:tc>
                  <a:txBody>
                    <a:bodyPr/>
                    <a:lstStyle/>
                    <a:p>
                      <a:r>
                        <a:rPr lang="de-DE" sz="1400" dirty="0">
                          <a:solidFill>
                            <a:schemeClr val="tx1"/>
                          </a:solidFill>
                        </a:rPr>
                        <a:t>[1] </a:t>
                      </a:r>
                      <a:r>
                        <a:rPr lang="de-DE" sz="1400" dirty="0" err="1">
                          <a:solidFill>
                            <a:schemeClr val="tx1"/>
                          </a:solidFill>
                        </a:rPr>
                        <a:t>second</a:t>
                      </a:r>
                      <a:endParaRPr lang="en-US" sz="1400" dirty="0">
                        <a:solidFill>
                          <a:schemeClr val="tx1"/>
                        </a:solidFill>
                      </a:endParaRPr>
                    </a:p>
                  </a:txBody>
                  <a:tcPr/>
                </a:tc>
                <a:tc>
                  <a:txBody>
                    <a:bodyPr/>
                    <a:lstStyle/>
                    <a:p>
                      <a:r>
                        <a:rPr lang="de-DE" sz="1400" dirty="0">
                          <a:solidFill>
                            <a:schemeClr val="tx1"/>
                          </a:solidFill>
                        </a:rPr>
                        <a:t>Gas-</a:t>
                      </a:r>
                      <a:r>
                        <a:rPr lang="de-DE" sz="1400" dirty="0" err="1">
                          <a:solidFill>
                            <a:schemeClr val="tx1"/>
                          </a:solidFill>
                        </a:rPr>
                        <a:t>discharge</a:t>
                      </a:r>
                      <a:r>
                        <a:rPr lang="de-DE" sz="1400" dirty="0">
                          <a:solidFill>
                            <a:schemeClr val="tx1"/>
                          </a:solidFill>
                        </a:rPr>
                        <a:t>, </a:t>
                      </a:r>
                      <a:r>
                        <a:rPr lang="de-DE" sz="1400" dirty="0" err="1">
                          <a:solidFill>
                            <a:schemeClr val="tx1"/>
                          </a:solidFill>
                        </a:rPr>
                        <a:t>unknown</a:t>
                      </a:r>
                      <a:r>
                        <a:rPr lang="de-DE" sz="1400" dirty="0">
                          <a:solidFill>
                            <a:schemeClr val="tx1"/>
                          </a:solidFill>
                        </a:rPr>
                        <a:t>, [non-</a:t>
                      </a:r>
                      <a:r>
                        <a:rPr lang="de-DE" sz="1400" dirty="0" err="1">
                          <a:solidFill>
                            <a:schemeClr val="tx1"/>
                          </a:solidFill>
                        </a:rPr>
                        <a:t>approved</a:t>
                      </a:r>
                      <a:r>
                        <a:rPr lang="de-DE" sz="1400" dirty="0">
                          <a:solidFill>
                            <a:schemeClr val="tx1"/>
                          </a:solidFill>
                        </a:rPr>
                        <a:t> light </a:t>
                      </a:r>
                      <a:r>
                        <a:rPr lang="de-DE" sz="1400" dirty="0" err="1">
                          <a:solidFill>
                            <a:schemeClr val="tx1"/>
                          </a:solidFill>
                        </a:rPr>
                        <a:t>sources</a:t>
                      </a:r>
                      <a:r>
                        <a:rPr lang="de-DE" sz="1400" dirty="0">
                          <a:solidFill>
                            <a:schemeClr val="tx1"/>
                          </a:solidFill>
                        </a:rPr>
                        <a:t>]</a:t>
                      </a:r>
                      <a:endParaRPr lang="en-US" sz="1400" dirty="0">
                        <a:solidFill>
                          <a:schemeClr val="tx1"/>
                        </a:solidFill>
                      </a:endParaRPr>
                    </a:p>
                  </a:txBody>
                  <a:tcPr/>
                </a:tc>
                <a:tc>
                  <a:txBody>
                    <a:bodyPr/>
                    <a:lstStyle/>
                    <a:p>
                      <a:r>
                        <a:rPr lang="de-DE" sz="1400" dirty="0">
                          <a:solidFill>
                            <a:schemeClr val="tx1"/>
                          </a:solidFill>
                        </a:rPr>
                        <a:t>HV</a:t>
                      </a:r>
                      <a:endParaRPr lang="en-US" sz="1400" dirty="0">
                        <a:solidFill>
                          <a:schemeClr val="tx1"/>
                        </a:solidFill>
                      </a:endParaRPr>
                    </a:p>
                  </a:txBody>
                  <a:tcPr/>
                </a:tc>
                <a:extLst>
                  <a:ext uri="{0D108BD9-81ED-4DB2-BD59-A6C34878D82A}">
                    <a16:rowId xmlns:a16="http://schemas.microsoft.com/office/drawing/2014/main" val="4197864008"/>
                  </a:ext>
                </a:extLst>
              </a:tr>
              <a:tr h="254898">
                <a:tc>
                  <a:txBody>
                    <a:bodyPr/>
                    <a:lstStyle/>
                    <a:p>
                      <a:r>
                        <a:rPr lang="de-DE" sz="1400" dirty="0" err="1"/>
                        <a:t>Passing</a:t>
                      </a:r>
                      <a:r>
                        <a:rPr lang="de-DE" sz="1400" dirty="0"/>
                        <a:t> beam</a:t>
                      </a:r>
                      <a:endParaRPr lang="en-US" sz="1400" dirty="0"/>
                    </a:p>
                  </a:txBody>
                  <a:tcPr/>
                </a:tc>
                <a:tc>
                  <a:txBody>
                    <a:bodyPr/>
                    <a:lstStyle/>
                    <a:p>
                      <a:r>
                        <a:rPr lang="de-DE" sz="1400" dirty="0">
                          <a:solidFill>
                            <a:schemeClr val="tx1"/>
                          </a:solidFill>
                        </a:rPr>
                        <a:t>[4] </a:t>
                      </a:r>
                      <a:r>
                        <a:rPr lang="de-DE" sz="1400" dirty="0" err="1">
                          <a:solidFill>
                            <a:schemeClr val="tx1"/>
                          </a:solidFill>
                        </a:rPr>
                        <a:t>seconds</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Gas-</a:t>
                      </a:r>
                      <a:r>
                        <a:rPr lang="de-DE" sz="1400" dirty="0" err="1">
                          <a:solidFill>
                            <a:schemeClr val="tx1"/>
                          </a:solidFill>
                        </a:rPr>
                        <a:t>discharge</a:t>
                      </a:r>
                      <a:r>
                        <a:rPr lang="de-DE" sz="1400" dirty="0">
                          <a:solidFill>
                            <a:schemeClr val="tx1"/>
                          </a:solidFill>
                        </a:rPr>
                        <a:t>, </a:t>
                      </a:r>
                      <a:r>
                        <a:rPr lang="de-DE" sz="1400" dirty="0" err="1">
                          <a:solidFill>
                            <a:schemeClr val="tx1"/>
                          </a:solidFill>
                        </a:rPr>
                        <a:t>unknown</a:t>
                      </a:r>
                      <a:r>
                        <a:rPr lang="de-DE" sz="1400" dirty="0">
                          <a:solidFill>
                            <a:schemeClr val="tx1"/>
                          </a:solidFill>
                        </a:rPr>
                        <a:t>, [non-</a:t>
                      </a:r>
                      <a:r>
                        <a:rPr lang="de-DE" sz="1400" dirty="0" err="1">
                          <a:solidFill>
                            <a:schemeClr val="tx1"/>
                          </a:solidFill>
                        </a:rPr>
                        <a:t>approved</a:t>
                      </a:r>
                      <a:r>
                        <a:rPr lang="de-DE" sz="1400" dirty="0">
                          <a:solidFill>
                            <a:schemeClr val="tx1"/>
                          </a:solidFill>
                        </a:rPr>
                        <a:t> light </a:t>
                      </a:r>
                      <a:r>
                        <a:rPr lang="de-DE" sz="1400" dirty="0" err="1">
                          <a:solidFill>
                            <a:schemeClr val="tx1"/>
                          </a:solidFill>
                        </a:rPr>
                        <a:t>sources</a:t>
                      </a:r>
                      <a:r>
                        <a:rPr lang="de-DE" sz="1400" dirty="0">
                          <a:solidFill>
                            <a:schemeClr val="tx1"/>
                          </a:solidFill>
                        </a:rPr>
                        <a:t>]</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50V</a:t>
                      </a:r>
                      <a:endParaRPr lang="en-US" sz="1400" dirty="0">
                        <a:solidFill>
                          <a:schemeClr val="tx1"/>
                        </a:solidFill>
                      </a:endParaRPr>
                    </a:p>
                  </a:txBody>
                  <a:tcPr/>
                </a:tc>
                <a:extLst>
                  <a:ext uri="{0D108BD9-81ED-4DB2-BD59-A6C34878D82A}">
                    <a16:rowId xmlns:a16="http://schemas.microsoft.com/office/drawing/2014/main" val="3284008473"/>
                  </a:ext>
                </a:extLst>
              </a:tr>
              <a:tr h="254898">
                <a:tc>
                  <a:txBody>
                    <a:bodyPr/>
                    <a:lstStyle/>
                    <a:p>
                      <a:r>
                        <a:rPr lang="de-DE" sz="1400" dirty="0"/>
                        <a:t>…</a:t>
                      </a:r>
                      <a:endParaRPr lang="en-US" sz="1400" dirty="0"/>
                    </a:p>
                  </a:txBody>
                  <a:tcPr/>
                </a:tc>
                <a:tc>
                  <a:txBody>
                    <a:bodyPr/>
                    <a:lstStyle/>
                    <a:p>
                      <a:r>
                        <a:rPr lang="de-DE" sz="1400" dirty="0">
                          <a:solidFill>
                            <a:schemeClr val="tx1"/>
                          </a:solidFill>
                        </a:rPr>
                        <a:t>…</a:t>
                      </a:r>
                      <a:endParaRPr lang="en-US" sz="1400" dirty="0">
                        <a:solidFill>
                          <a:schemeClr val="tx1"/>
                        </a:solidFill>
                      </a:endParaRPr>
                    </a:p>
                  </a:txBody>
                  <a:tcPr/>
                </a:tc>
                <a:tc>
                  <a:txBody>
                    <a:bodyPr/>
                    <a:lstStyle/>
                    <a:p>
                      <a:r>
                        <a:rPr lang="de-DE" sz="1400" dirty="0">
                          <a:solidFill>
                            <a:schemeClr val="tx1"/>
                          </a:solidFill>
                        </a:rPr>
                        <a:t>…</a:t>
                      </a:r>
                      <a:endParaRPr lang="en-US" sz="1400" dirty="0">
                        <a:solidFill>
                          <a:schemeClr val="tx1"/>
                        </a:solidFill>
                      </a:endParaRPr>
                    </a:p>
                  </a:txBody>
                  <a:tcPr/>
                </a:tc>
                <a:tc>
                  <a:txBody>
                    <a:bodyPr/>
                    <a:lstStyle/>
                    <a:p>
                      <a:r>
                        <a:rPr lang="de-DE" sz="1400" dirty="0">
                          <a:solidFill>
                            <a:schemeClr val="tx1"/>
                          </a:solidFill>
                        </a:rPr>
                        <a:t>…</a:t>
                      </a:r>
                      <a:endParaRPr lang="en-US" sz="1400" dirty="0">
                        <a:solidFill>
                          <a:schemeClr val="tx1"/>
                        </a:solidFill>
                      </a:endParaRPr>
                    </a:p>
                  </a:txBody>
                  <a:tcPr/>
                </a:tc>
                <a:extLst>
                  <a:ext uri="{0D108BD9-81ED-4DB2-BD59-A6C34878D82A}">
                    <a16:rowId xmlns:a16="http://schemas.microsoft.com/office/drawing/2014/main" val="1251565435"/>
                  </a:ext>
                </a:extLst>
              </a:tr>
              <a:tr h="254898">
                <a:tc>
                  <a:txBody>
                    <a:bodyPr/>
                    <a:lstStyle/>
                    <a:p>
                      <a:r>
                        <a:rPr lang="de-DE" sz="1400" dirty="0" err="1"/>
                        <a:t>Rear</a:t>
                      </a:r>
                      <a:r>
                        <a:rPr lang="de-DE" sz="1400" dirty="0"/>
                        <a:t> </a:t>
                      </a:r>
                      <a:r>
                        <a:rPr lang="de-DE" sz="1400" dirty="0" err="1"/>
                        <a:t>position</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[4] </a:t>
                      </a:r>
                      <a:r>
                        <a:rPr lang="de-DE" sz="1400" dirty="0" err="1">
                          <a:solidFill>
                            <a:schemeClr val="tx1"/>
                          </a:solidFill>
                        </a:rPr>
                        <a:t>seconds</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Gas-</a:t>
                      </a:r>
                      <a:r>
                        <a:rPr lang="de-DE" sz="1400" dirty="0" err="1">
                          <a:solidFill>
                            <a:schemeClr val="tx1"/>
                          </a:solidFill>
                        </a:rPr>
                        <a:t>discharge</a:t>
                      </a:r>
                      <a:r>
                        <a:rPr lang="de-DE" sz="1400" dirty="0">
                          <a:solidFill>
                            <a:schemeClr val="tx1"/>
                          </a:solidFill>
                        </a:rPr>
                        <a:t>, </a:t>
                      </a:r>
                      <a:r>
                        <a:rPr lang="de-DE" sz="1400" dirty="0" err="1">
                          <a:solidFill>
                            <a:schemeClr val="tx1"/>
                          </a:solidFill>
                        </a:rPr>
                        <a:t>unknown</a:t>
                      </a:r>
                      <a:r>
                        <a:rPr lang="de-DE" sz="1400" dirty="0">
                          <a:solidFill>
                            <a:schemeClr val="tx1"/>
                          </a:solidFill>
                        </a:rPr>
                        <a:t>, [non-</a:t>
                      </a:r>
                      <a:r>
                        <a:rPr lang="de-DE" sz="1400" dirty="0" err="1">
                          <a:solidFill>
                            <a:schemeClr val="tx1"/>
                          </a:solidFill>
                        </a:rPr>
                        <a:t>approved</a:t>
                      </a:r>
                      <a:r>
                        <a:rPr lang="de-DE" sz="1400" dirty="0">
                          <a:solidFill>
                            <a:schemeClr val="tx1"/>
                          </a:solidFill>
                        </a:rPr>
                        <a:t> light </a:t>
                      </a:r>
                      <a:r>
                        <a:rPr lang="de-DE" sz="1400" dirty="0" err="1">
                          <a:solidFill>
                            <a:schemeClr val="tx1"/>
                          </a:solidFill>
                        </a:rPr>
                        <a:t>sources</a:t>
                      </a:r>
                      <a:r>
                        <a:rPr lang="de-DE" sz="1400" dirty="0">
                          <a:solidFill>
                            <a:schemeClr val="tx1"/>
                          </a:solidFill>
                        </a:rPr>
                        <a:t>]</a:t>
                      </a:r>
                      <a:endParaRPr lang="en-US" sz="1400" dirty="0">
                        <a:solidFill>
                          <a:schemeClr val="tx1"/>
                        </a:solidFill>
                      </a:endParaRPr>
                    </a:p>
                  </a:txBody>
                  <a:tcPr/>
                </a:tc>
                <a:tc>
                  <a:txBody>
                    <a:bodyPr/>
                    <a:lstStyle/>
                    <a:p>
                      <a:r>
                        <a:rPr lang="de-DE" sz="1400" dirty="0">
                          <a:solidFill>
                            <a:schemeClr val="tx1"/>
                          </a:solidFill>
                        </a:rPr>
                        <a:t>xx</a:t>
                      </a:r>
                      <a:endParaRPr lang="en-US" sz="1400" dirty="0">
                        <a:solidFill>
                          <a:schemeClr val="tx1"/>
                        </a:solidFill>
                      </a:endParaRPr>
                    </a:p>
                  </a:txBody>
                  <a:tcPr/>
                </a:tc>
                <a:extLst>
                  <a:ext uri="{0D108BD9-81ED-4DB2-BD59-A6C34878D82A}">
                    <a16:rowId xmlns:a16="http://schemas.microsoft.com/office/drawing/2014/main" val="2244874619"/>
                  </a:ext>
                </a:extLst>
              </a:tr>
              <a:tr h="254898">
                <a:tc>
                  <a:txBody>
                    <a:bodyPr/>
                    <a:lstStyle/>
                    <a:p>
                      <a:r>
                        <a:rPr lang="de-DE" sz="1400" dirty="0" err="1"/>
                        <a:t>Stop</a:t>
                      </a:r>
                      <a:endParaRPr lang="en-US" sz="1400" dirty="0"/>
                    </a:p>
                  </a:txBody>
                  <a:tcPr/>
                </a:tc>
                <a:tc>
                  <a:txBody>
                    <a:bodyPr/>
                    <a:lstStyle/>
                    <a:p>
                      <a:r>
                        <a:rPr lang="de-DE" sz="1400" dirty="0">
                          <a:solidFill>
                            <a:schemeClr val="tx1"/>
                          </a:solidFill>
                        </a:rPr>
                        <a:t>[200] </a:t>
                      </a:r>
                      <a:r>
                        <a:rPr lang="de-DE" sz="1400" dirty="0" err="1">
                          <a:solidFill>
                            <a:schemeClr val="tx1"/>
                          </a:solidFill>
                        </a:rPr>
                        <a:t>milliseconds</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Gas-</a:t>
                      </a:r>
                      <a:r>
                        <a:rPr lang="de-DE" sz="1400" dirty="0" err="1">
                          <a:solidFill>
                            <a:schemeClr val="tx1"/>
                          </a:solidFill>
                        </a:rPr>
                        <a:t>discharge</a:t>
                      </a:r>
                      <a:r>
                        <a:rPr lang="de-DE" sz="1400" dirty="0">
                          <a:solidFill>
                            <a:schemeClr val="tx1"/>
                          </a:solidFill>
                        </a:rPr>
                        <a:t>, </a:t>
                      </a:r>
                      <a:r>
                        <a:rPr lang="de-DE" sz="1400" dirty="0" err="1">
                          <a:solidFill>
                            <a:schemeClr val="tx1"/>
                          </a:solidFill>
                        </a:rPr>
                        <a:t>unknown</a:t>
                      </a:r>
                      <a:r>
                        <a:rPr lang="de-DE" sz="1400" dirty="0">
                          <a:solidFill>
                            <a:schemeClr val="tx1"/>
                          </a:solidFill>
                        </a:rPr>
                        <a:t>, [non-</a:t>
                      </a:r>
                      <a:r>
                        <a:rPr lang="de-DE" sz="1400" dirty="0" err="1">
                          <a:solidFill>
                            <a:schemeClr val="tx1"/>
                          </a:solidFill>
                        </a:rPr>
                        <a:t>approved</a:t>
                      </a:r>
                      <a:r>
                        <a:rPr lang="de-DE" sz="1400" dirty="0">
                          <a:solidFill>
                            <a:schemeClr val="tx1"/>
                          </a:solidFill>
                        </a:rPr>
                        <a:t> light </a:t>
                      </a:r>
                      <a:r>
                        <a:rPr lang="de-DE" sz="1400" dirty="0" err="1">
                          <a:solidFill>
                            <a:schemeClr val="tx1"/>
                          </a:solidFill>
                        </a:rPr>
                        <a:t>sources</a:t>
                      </a:r>
                      <a:r>
                        <a:rPr lang="de-DE" sz="1400" dirty="0">
                          <a:solidFill>
                            <a:schemeClr val="tx1"/>
                          </a:solidFill>
                        </a:rPr>
                        <a:t>]</a:t>
                      </a:r>
                      <a:endParaRPr lang="en-US" sz="1400" dirty="0">
                        <a:solidFill>
                          <a:schemeClr val="tx1"/>
                        </a:solidFill>
                      </a:endParaRPr>
                    </a:p>
                  </a:txBody>
                  <a:tcPr/>
                </a:tc>
                <a:tc>
                  <a:txBody>
                    <a:bodyPr/>
                    <a:lstStyle/>
                    <a:p>
                      <a:r>
                        <a:rPr lang="de-DE" sz="1400" dirty="0">
                          <a:solidFill>
                            <a:schemeClr val="tx1"/>
                          </a:solidFill>
                        </a:rPr>
                        <a:t>xx</a:t>
                      </a:r>
                      <a:endParaRPr lang="en-US" sz="1400" dirty="0">
                        <a:solidFill>
                          <a:schemeClr val="tx1"/>
                        </a:solidFill>
                      </a:endParaRPr>
                    </a:p>
                  </a:txBody>
                  <a:tcPr/>
                </a:tc>
                <a:extLst>
                  <a:ext uri="{0D108BD9-81ED-4DB2-BD59-A6C34878D82A}">
                    <a16:rowId xmlns:a16="http://schemas.microsoft.com/office/drawing/2014/main" val="3929976247"/>
                  </a:ext>
                </a:extLst>
              </a:tr>
              <a:tr h="254898">
                <a:tc>
                  <a:txBody>
                    <a:bodyPr/>
                    <a:lstStyle/>
                    <a:p>
                      <a:r>
                        <a:rPr lang="de-DE" sz="1400" dirty="0" err="1"/>
                        <a:t>Direction</a:t>
                      </a:r>
                      <a:r>
                        <a:rPr lang="de-DE" sz="1400" dirty="0"/>
                        <a:t> </a:t>
                      </a:r>
                      <a:r>
                        <a:rPr lang="de-DE" sz="1400" dirty="0" err="1"/>
                        <a:t>indicator</a:t>
                      </a:r>
                      <a:endParaRPr lang="en-US" sz="1400" dirty="0"/>
                    </a:p>
                  </a:txBody>
                  <a:tcPr/>
                </a:tc>
                <a:tc>
                  <a:txBody>
                    <a:bodyPr/>
                    <a:lstStyle/>
                    <a:p>
                      <a:r>
                        <a:rPr lang="de-DE" sz="1400" dirty="0">
                          <a:solidFill>
                            <a:schemeClr val="tx1"/>
                          </a:solidFill>
                        </a:rPr>
                        <a:t>[200] </a:t>
                      </a:r>
                      <a:r>
                        <a:rPr lang="de-DE" sz="1400" dirty="0" err="1">
                          <a:solidFill>
                            <a:schemeClr val="tx1"/>
                          </a:solidFill>
                        </a:rPr>
                        <a:t>milliseconds</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Gas-</a:t>
                      </a:r>
                      <a:r>
                        <a:rPr lang="de-DE" sz="1400" dirty="0" err="1">
                          <a:solidFill>
                            <a:schemeClr val="tx1"/>
                          </a:solidFill>
                        </a:rPr>
                        <a:t>discharge</a:t>
                      </a:r>
                      <a:r>
                        <a:rPr lang="de-DE" sz="1400" dirty="0">
                          <a:solidFill>
                            <a:schemeClr val="tx1"/>
                          </a:solidFill>
                        </a:rPr>
                        <a:t>, </a:t>
                      </a:r>
                      <a:r>
                        <a:rPr lang="de-DE" sz="1400" dirty="0" err="1">
                          <a:solidFill>
                            <a:schemeClr val="tx1"/>
                          </a:solidFill>
                        </a:rPr>
                        <a:t>unknown</a:t>
                      </a:r>
                      <a:r>
                        <a:rPr lang="de-DE" sz="1400" dirty="0">
                          <a:solidFill>
                            <a:schemeClr val="tx1"/>
                          </a:solidFill>
                        </a:rPr>
                        <a:t>, [non-</a:t>
                      </a:r>
                      <a:r>
                        <a:rPr lang="de-DE" sz="1400" dirty="0" err="1">
                          <a:solidFill>
                            <a:schemeClr val="tx1"/>
                          </a:solidFill>
                        </a:rPr>
                        <a:t>approved</a:t>
                      </a:r>
                      <a:r>
                        <a:rPr lang="de-DE" sz="1400" dirty="0">
                          <a:solidFill>
                            <a:schemeClr val="tx1"/>
                          </a:solidFill>
                        </a:rPr>
                        <a:t> light </a:t>
                      </a:r>
                      <a:r>
                        <a:rPr lang="de-DE" sz="1400" dirty="0" err="1">
                          <a:solidFill>
                            <a:schemeClr val="tx1"/>
                          </a:solidFill>
                        </a:rPr>
                        <a:t>sources</a:t>
                      </a:r>
                      <a:r>
                        <a:rPr lang="de-DE" sz="1400" dirty="0">
                          <a:solidFill>
                            <a:schemeClr val="tx1"/>
                          </a:solidFill>
                        </a:rPr>
                        <a:t>]</a:t>
                      </a:r>
                      <a:endParaRPr lang="en-US" sz="14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rPr>
                        <a:t>xx</a:t>
                      </a:r>
                      <a:endParaRPr lang="en-US" sz="1400" dirty="0">
                        <a:solidFill>
                          <a:schemeClr val="tx1"/>
                        </a:solidFill>
                      </a:endParaRPr>
                    </a:p>
                  </a:txBody>
                  <a:tcPr/>
                </a:tc>
                <a:extLst>
                  <a:ext uri="{0D108BD9-81ED-4DB2-BD59-A6C34878D82A}">
                    <a16:rowId xmlns:a16="http://schemas.microsoft.com/office/drawing/2014/main" val="1886770892"/>
                  </a:ext>
                </a:extLst>
              </a:tr>
            </a:tbl>
          </a:graphicData>
        </a:graphic>
      </p:graphicFrame>
      <p:sp>
        <p:nvSpPr>
          <p:cNvPr id="6" name="Sprechblase: rechteckig 5">
            <a:extLst>
              <a:ext uri="{FF2B5EF4-FFF2-40B4-BE49-F238E27FC236}">
                <a16:creationId xmlns:a16="http://schemas.microsoft.com/office/drawing/2014/main" id="{B143F33E-0CEB-4AFA-9CFC-EB458EC327D9}"/>
              </a:ext>
            </a:extLst>
          </p:cNvPr>
          <p:cNvSpPr/>
          <p:nvPr/>
        </p:nvSpPr>
        <p:spPr>
          <a:xfrm>
            <a:off x="10742997" y="3594657"/>
            <a:ext cx="1379446" cy="934478"/>
          </a:xfrm>
          <a:prstGeom prst="wedgeRectCallout">
            <a:avLst>
              <a:gd name="adj1" fmla="val -70574"/>
              <a:gd name="adj2" fmla="val -533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en-US" sz="1400" dirty="0">
                <a:solidFill>
                  <a:srgbClr val="FF0000"/>
                </a:solidFill>
              </a:rPr>
              <a:t>LSD example inserted for illustration purpose only</a:t>
            </a:r>
          </a:p>
        </p:txBody>
      </p:sp>
    </p:spTree>
    <p:extLst>
      <p:ext uri="{BB962C8B-B14F-4D97-AF65-F5344CB8AC3E}">
        <p14:creationId xmlns:p14="http://schemas.microsoft.com/office/powerpoint/2010/main" val="2225239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24973-40E0-47BC-929B-6FE7AF23468A}"/>
              </a:ext>
            </a:extLst>
          </p:cNvPr>
          <p:cNvSpPr>
            <a:spLocks noGrp="1"/>
          </p:cNvSpPr>
          <p:nvPr>
            <p:ph type="title"/>
          </p:nvPr>
        </p:nvSpPr>
        <p:spPr/>
        <p:txBody>
          <a:bodyPr>
            <a:normAutofit/>
          </a:bodyPr>
          <a:lstStyle/>
          <a:p>
            <a:r>
              <a:rPr lang="en-US" sz="3600" dirty="0"/>
              <a:t>New: </a:t>
            </a:r>
            <a:r>
              <a:rPr lang="en-US" sz="3600" dirty="0">
                <a:solidFill>
                  <a:srgbClr val="FF0000"/>
                </a:solidFill>
              </a:rPr>
              <a:t>Annex X „Testing [with respect to light sources]“</a:t>
            </a:r>
          </a:p>
        </p:txBody>
      </p:sp>
      <p:sp>
        <p:nvSpPr>
          <p:cNvPr id="3" name="Inhaltsplatzhalter 2">
            <a:extLst>
              <a:ext uri="{FF2B5EF4-FFF2-40B4-BE49-F238E27FC236}">
                <a16:creationId xmlns:a16="http://schemas.microsoft.com/office/drawing/2014/main" id="{FB7D5738-8D3B-4979-B0BD-C8391D10F330}"/>
              </a:ext>
            </a:extLst>
          </p:cNvPr>
          <p:cNvSpPr>
            <a:spLocks noGrp="1"/>
          </p:cNvSpPr>
          <p:nvPr>
            <p:ph idx="1"/>
          </p:nvPr>
        </p:nvSpPr>
        <p:spPr/>
        <p:txBody>
          <a:bodyPr>
            <a:noAutofit/>
          </a:bodyPr>
          <a:lstStyle/>
          <a:p>
            <a:pPr marL="0" indent="0">
              <a:spcBef>
                <a:spcPts val="600"/>
              </a:spcBef>
              <a:buNone/>
            </a:pPr>
            <a:r>
              <a:rPr lang="en-US" sz="1400" dirty="0">
                <a:solidFill>
                  <a:srgbClr val="FF0000"/>
                </a:solidFill>
              </a:rPr>
              <a:t>In case of </a:t>
            </a:r>
            <a:r>
              <a:rPr lang="en-US" sz="1400" b="1" u="sng" dirty="0">
                <a:solidFill>
                  <a:srgbClr val="FF0000"/>
                </a:solidFill>
              </a:rPr>
              <a:t>filament technology </a:t>
            </a:r>
            <a:r>
              <a:rPr lang="en-US" sz="1400" dirty="0">
                <a:solidFill>
                  <a:srgbClr val="FF0000"/>
                </a:solidFill>
              </a:rPr>
              <a:t>(or: in case of </a:t>
            </a:r>
            <a:r>
              <a:rPr lang="en-US" sz="1400" b="1" u="sng" dirty="0">
                <a:solidFill>
                  <a:srgbClr val="FF0000"/>
                </a:solidFill>
              </a:rPr>
              <a:t>UN approved filament light sources</a:t>
            </a:r>
            <a:r>
              <a:rPr lang="en-US" sz="1400" dirty="0">
                <a:solidFill>
                  <a:srgbClr val="FF0000"/>
                </a:solidFill>
              </a:rPr>
              <a:t>)</a:t>
            </a:r>
          </a:p>
          <a:p>
            <a:pPr>
              <a:spcBef>
                <a:spcPts val="600"/>
              </a:spcBef>
              <a:buFont typeface="Courier New" panose="02070309020205020404" pitchFamily="49" charset="0"/>
              <a:buChar char="o"/>
            </a:pPr>
            <a:r>
              <a:rPr lang="en-US" sz="1400" dirty="0">
                <a:solidFill>
                  <a:srgbClr val="FF0000"/>
                </a:solidFill>
              </a:rPr>
              <a:t>A lamp (function) is deemed to comply with the corresponding minimum and maximum intensity requirements in the period between [200] milliseconds after activation and photometric stability, if the values measured after photometric stability are compliant.</a:t>
            </a:r>
          </a:p>
          <a:p>
            <a:pPr marL="0" indent="0">
              <a:spcBef>
                <a:spcPts val="600"/>
              </a:spcBef>
              <a:buNone/>
            </a:pPr>
            <a:endParaRPr lang="en-US" sz="1400" dirty="0">
              <a:solidFill>
                <a:srgbClr val="FF0000"/>
              </a:solidFill>
            </a:endParaRPr>
          </a:p>
          <a:p>
            <a:pPr marL="0" indent="0">
              <a:spcBef>
                <a:spcPts val="600"/>
              </a:spcBef>
              <a:buNone/>
            </a:pPr>
            <a:r>
              <a:rPr lang="en-US" sz="1400" dirty="0">
                <a:solidFill>
                  <a:srgbClr val="FF0000"/>
                </a:solidFill>
              </a:rPr>
              <a:t>In case of </a:t>
            </a:r>
            <a:r>
              <a:rPr lang="en-US" sz="1400" b="1" u="sng" dirty="0">
                <a:solidFill>
                  <a:srgbClr val="FF0000"/>
                </a:solidFill>
              </a:rPr>
              <a:t>UN approved gas-discharge light sources </a:t>
            </a:r>
            <a:r>
              <a:rPr lang="en-US" sz="1400" dirty="0">
                <a:solidFill>
                  <a:srgbClr val="FF0000"/>
                </a:solidFill>
              </a:rPr>
              <a:t>(or: in case of </a:t>
            </a:r>
            <a:r>
              <a:rPr lang="en-US" sz="1400" b="1" u="sng" dirty="0">
                <a:solidFill>
                  <a:srgbClr val="FF0000"/>
                </a:solidFill>
              </a:rPr>
              <a:t>gas-discharge technology</a:t>
            </a:r>
            <a:r>
              <a:rPr lang="en-US" sz="1400" dirty="0">
                <a:solidFill>
                  <a:srgbClr val="FF0000"/>
                </a:solidFill>
              </a:rPr>
              <a:t>)</a:t>
            </a:r>
          </a:p>
          <a:p>
            <a:pPr>
              <a:spcBef>
                <a:spcPts val="600"/>
              </a:spcBef>
              <a:buFont typeface="Courier New" panose="02070309020205020404" pitchFamily="49" charset="0"/>
              <a:buChar char="o"/>
            </a:pPr>
            <a:r>
              <a:rPr lang="en-US" sz="1400" dirty="0">
                <a:solidFill>
                  <a:srgbClr val="FF0000"/>
                </a:solidFill>
              </a:rPr>
              <a:t>A lamp (function) is deemed to comply with the corresponding minimum and maximum intensity requirements in the period between [4] seconds after activation and photometric stability, if the values measured after photometric stability are compliant.</a:t>
            </a:r>
          </a:p>
          <a:p>
            <a:pPr marL="0" indent="0">
              <a:spcBef>
                <a:spcPts val="600"/>
              </a:spcBef>
              <a:buNone/>
            </a:pPr>
            <a:endParaRPr lang="en-US" sz="1400" dirty="0">
              <a:solidFill>
                <a:srgbClr val="FF0000"/>
              </a:solidFill>
            </a:endParaRPr>
          </a:p>
          <a:p>
            <a:pPr marL="0" indent="0">
              <a:spcBef>
                <a:spcPts val="600"/>
              </a:spcBef>
              <a:buNone/>
            </a:pPr>
            <a:r>
              <a:rPr lang="en-US" sz="1400" dirty="0">
                <a:solidFill>
                  <a:srgbClr val="FF0000"/>
                </a:solidFill>
              </a:rPr>
              <a:t>In case </a:t>
            </a:r>
            <a:r>
              <a:rPr lang="en-US" sz="1400" b="1" u="sng" dirty="0">
                <a:solidFill>
                  <a:srgbClr val="FF0000"/>
                </a:solidFill>
              </a:rPr>
              <a:t>of LED technology </a:t>
            </a:r>
            <a:r>
              <a:rPr lang="en-US" sz="1400" dirty="0">
                <a:solidFill>
                  <a:srgbClr val="FF0000"/>
                </a:solidFill>
              </a:rPr>
              <a:t>(or: in case of </a:t>
            </a:r>
            <a:r>
              <a:rPr lang="en-US" sz="1400" b="1" u="sng" dirty="0">
                <a:solidFill>
                  <a:srgbClr val="FF0000"/>
                </a:solidFill>
              </a:rPr>
              <a:t>UN approved LED light sources</a:t>
            </a:r>
            <a:r>
              <a:rPr lang="en-US" sz="1400" dirty="0">
                <a:solidFill>
                  <a:srgbClr val="FF0000"/>
                </a:solidFill>
              </a:rPr>
              <a:t>)</a:t>
            </a:r>
          </a:p>
          <a:p>
            <a:pPr>
              <a:spcBef>
                <a:spcPts val="600"/>
              </a:spcBef>
              <a:buFont typeface="Courier New" panose="02070309020205020404" pitchFamily="49" charset="0"/>
              <a:buChar char="o"/>
            </a:pPr>
            <a:r>
              <a:rPr lang="en-US" sz="1400" dirty="0">
                <a:solidFill>
                  <a:srgbClr val="FF0000"/>
                </a:solidFill>
              </a:rPr>
              <a:t>A lamp (function) is deemed to comply with the corresponding minimum and maximum intensity requirements in the period between [200] milliseconds after activation and photometric stability, if the values measured at [1] minute after activation and after photometric stability are compliant.</a:t>
            </a:r>
          </a:p>
          <a:p>
            <a:pPr marL="0" indent="0">
              <a:spcBef>
                <a:spcPts val="600"/>
              </a:spcBef>
              <a:buNone/>
            </a:pPr>
            <a:endParaRPr lang="en-US" sz="1400" dirty="0">
              <a:solidFill>
                <a:srgbClr val="FF0000"/>
              </a:solidFill>
            </a:endParaRPr>
          </a:p>
          <a:p>
            <a:pPr marL="0" indent="0">
              <a:spcBef>
                <a:spcPts val="600"/>
              </a:spcBef>
              <a:buNone/>
            </a:pPr>
            <a:r>
              <a:rPr lang="en-US" sz="1400" dirty="0">
                <a:solidFill>
                  <a:srgbClr val="FF0000"/>
                </a:solidFill>
              </a:rPr>
              <a:t>In case of </a:t>
            </a:r>
            <a:r>
              <a:rPr lang="en-US" sz="1400" b="1" u="sng" dirty="0">
                <a:solidFill>
                  <a:srgbClr val="FF0000"/>
                </a:solidFill>
              </a:rPr>
              <a:t>another light source technology </a:t>
            </a:r>
            <a:r>
              <a:rPr lang="en-US" sz="1400" dirty="0">
                <a:solidFill>
                  <a:srgbClr val="FF0000"/>
                </a:solidFill>
              </a:rPr>
              <a:t>(or: … </a:t>
            </a:r>
            <a:r>
              <a:rPr lang="en-US" sz="1400" b="1" u="sng" dirty="0">
                <a:solidFill>
                  <a:srgbClr val="FF0000"/>
                </a:solidFill>
              </a:rPr>
              <a:t>and </a:t>
            </a:r>
            <a:r>
              <a:rPr lang="en-US" sz="1400" dirty="0">
                <a:solidFill>
                  <a:srgbClr val="FF0000"/>
                </a:solidFill>
              </a:rPr>
              <a:t>in case of </a:t>
            </a:r>
            <a:r>
              <a:rPr lang="en-US" sz="1400" b="1" u="sng" dirty="0">
                <a:solidFill>
                  <a:srgbClr val="FF0000"/>
                </a:solidFill>
              </a:rPr>
              <a:t>non-UN-approved light sources</a:t>
            </a:r>
            <a:r>
              <a:rPr lang="en-US" sz="1400" dirty="0">
                <a:solidFill>
                  <a:srgbClr val="FF0000"/>
                </a:solidFill>
              </a:rPr>
              <a:t>)</a:t>
            </a:r>
            <a:endParaRPr lang="en-US" sz="1400" b="1" u="sng" dirty="0">
              <a:solidFill>
                <a:srgbClr val="FF0000"/>
              </a:solidFill>
            </a:endParaRPr>
          </a:p>
          <a:p>
            <a:pPr>
              <a:spcBef>
                <a:spcPts val="600"/>
              </a:spcBef>
              <a:buFont typeface="Courier New" panose="02070309020205020404" pitchFamily="49" charset="0"/>
              <a:buChar char="o"/>
            </a:pPr>
            <a:r>
              <a:rPr lang="en-US" sz="1400" dirty="0">
                <a:solidFill>
                  <a:srgbClr val="FF0000"/>
                </a:solidFill>
              </a:rPr>
              <a:t>The corresponding minimum and maximum intensity requirements of a lamp (function) are tested and checked for compliance at all points in time starting at the corresponding point in time listed in Table x of this Annex and ending when photometric stability is reached.</a:t>
            </a:r>
          </a:p>
          <a:p>
            <a:pPr>
              <a:spcBef>
                <a:spcPts val="600"/>
              </a:spcBef>
              <a:buFont typeface="Courier New" panose="02070309020205020404" pitchFamily="49" charset="0"/>
              <a:buChar char="o"/>
            </a:pPr>
            <a:endParaRPr lang="en-US" sz="1400" dirty="0">
              <a:solidFill>
                <a:srgbClr val="FF0000"/>
              </a:solidFill>
            </a:endParaRPr>
          </a:p>
        </p:txBody>
      </p:sp>
    </p:spTree>
    <p:extLst>
      <p:ext uri="{BB962C8B-B14F-4D97-AF65-F5344CB8AC3E}">
        <p14:creationId xmlns:p14="http://schemas.microsoft.com/office/powerpoint/2010/main" val="163717824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660</Words>
  <Application>Microsoft Office PowerPoint</Application>
  <PresentationFormat>Widescreen</PresentationFormat>
  <Paragraphs>87</Paragraphs>
  <Slides>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vt:i4>
      </vt:variant>
    </vt:vector>
  </HeadingPairs>
  <TitlesOfParts>
    <vt:vector size="10" baseType="lpstr">
      <vt:lpstr>Arial</vt:lpstr>
      <vt:lpstr>Calibri</vt:lpstr>
      <vt:lpstr>Calibri Light</vt:lpstr>
      <vt:lpstr>Courier New</vt:lpstr>
      <vt:lpstr>Office</vt:lpstr>
      <vt:lpstr>„Light sources“ in RID</vt:lpstr>
      <vt:lpstr>Under “4. General technical requirements”</vt:lpstr>
      <vt:lpstr>Under “5. Specific Technical Requirements”</vt:lpstr>
      <vt:lpstr>New: Annex X „Testing [with respect to light sources]“</vt:lpstr>
      <vt:lpstr>New: Annex X „Testing [with respect to light 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Schlager, Walter</dc:creator>
  <cp:lastModifiedBy>Davide Puglisi</cp:lastModifiedBy>
  <cp:revision>121</cp:revision>
  <dcterms:created xsi:type="dcterms:W3CDTF">2019-05-22T14:36:06Z</dcterms:created>
  <dcterms:modified xsi:type="dcterms:W3CDTF">2019-07-05T12:45:55Z</dcterms:modified>
</cp:coreProperties>
</file>