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143D9-9B16-4A3B-8ADA-242111D93067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25538-8D1A-43B9-A4F6-C2FD9A2B3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515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D346-4C54-4278-A66C-76213E881303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209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838B6-6B79-4215-9145-8AC3CC59E757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38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C311-6939-4390-8048-194B4FD31030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63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5464-BD26-4B9F-A262-4443B0A5625E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30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B321-CA76-4D67-A6B3-761B1E74B564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CB64-C6CE-463E-9936-D6A452609EF8}" type="datetime1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378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7CB7-3692-4CB5-A27C-6FC95C50399C}" type="datetime1">
              <a:rPr lang="de-DE" smtClean="0"/>
              <a:t>10.07.2019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65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1A08-8148-4C0F-BF54-EFAA243ADA5A}" type="datetime1">
              <a:rPr lang="de-DE" smtClean="0"/>
              <a:t>10.07.2019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40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D07D-2116-4874-AF17-0B1F21BD1139}" type="datetime1">
              <a:rPr lang="de-DE" smtClean="0"/>
              <a:t>10.07.2019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30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3699-1042-4AC8-83B7-E9A2510E87D7}" type="datetime1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9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3FF0-3420-4120-BD22-2F92EAFFF72B}" type="datetime1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4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D7884-5D69-4139-BE19-99E695DCD00D}" type="datetime1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Boundary Wording - Secretary to IWG PSG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60040-02AC-4967-9692-42A7212440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89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ußzeilenplatzhalt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Boundary Wording - Secretary to IWG PSG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713727" y="1031790"/>
            <a:ext cx="9481308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u="sng" dirty="0" smtClean="0">
                <a:solidFill>
                  <a:srgbClr val="0070C0"/>
                </a:solidFill>
              </a:rPr>
              <a:t>Final Wording </a:t>
            </a:r>
            <a:r>
              <a:rPr lang="de-DE" u="sng" dirty="0" err="1" smtClean="0">
                <a:solidFill>
                  <a:srgbClr val="0070C0"/>
                </a:solidFill>
              </a:rPr>
              <a:t>Proposal</a:t>
            </a:r>
            <a:r>
              <a:rPr lang="de-DE" u="sng" dirty="0" smtClean="0">
                <a:solidFill>
                  <a:srgbClr val="0070C0"/>
                </a:solidFill>
              </a:rPr>
              <a:t> </a:t>
            </a:r>
            <a:r>
              <a:rPr lang="de-DE" u="sng" dirty="0" err="1" smtClean="0">
                <a:solidFill>
                  <a:srgbClr val="0070C0"/>
                </a:solidFill>
              </a:rPr>
              <a:t>by</a:t>
            </a:r>
            <a:r>
              <a:rPr lang="de-DE" u="sng" dirty="0" smtClean="0">
                <a:solidFill>
                  <a:srgbClr val="0070C0"/>
                </a:solidFill>
              </a:rPr>
              <a:t> Informal Work Group on Panorama </a:t>
            </a:r>
            <a:r>
              <a:rPr lang="de-DE" u="sng" dirty="0" err="1" smtClean="0">
                <a:solidFill>
                  <a:srgbClr val="0070C0"/>
                </a:solidFill>
              </a:rPr>
              <a:t>Sunroof</a:t>
            </a:r>
            <a:r>
              <a:rPr lang="de-DE" u="sng" dirty="0" smtClean="0">
                <a:solidFill>
                  <a:srgbClr val="0070C0"/>
                </a:solidFill>
              </a:rPr>
              <a:t> </a:t>
            </a:r>
            <a:r>
              <a:rPr lang="de-DE" u="sng" dirty="0" err="1" smtClean="0">
                <a:solidFill>
                  <a:srgbClr val="0070C0"/>
                </a:solidFill>
              </a:rPr>
              <a:t>Glazing</a:t>
            </a:r>
            <a:r>
              <a:rPr lang="de-DE" u="sng" dirty="0" smtClean="0">
                <a:solidFill>
                  <a:srgbClr val="0070C0"/>
                </a:solidFill>
              </a:rPr>
              <a:t> 10-07-2019 </a:t>
            </a:r>
            <a:r>
              <a:rPr lang="de-DE" u="sng" dirty="0" err="1" smtClean="0">
                <a:solidFill>
                  <a:srgbClr val="0070C0"/>
                </a:solidFill>
              </a:rPr>
              <a:t>to</a:t>
            </a:r>
            <a:r>
              <a:rPr lang="de-DE" u="sng" dirty="0" smtClean="0">
                <a:solidFill>
                  <a:srgbClr val="0070C0"/>
                </a:solidFill>
              </a:rPr>
              <a:t> </a:t>
            </a:r>
            <a:r>
              <a:rPr lang="de-DE" u="sng" dirty="0" err="1" smtClean="0">
                <a:solidFill>
                  <a:srgbClr val="0070C0"/>
                </a:solidFill>
              </a:rPr>
              <a:t>be</a:t>
            </a:r>
            <a:r>
              <a:rPr lang="de-DE" u="sng" dirty="0" smtClean="0">
                <a:solidFill>
                  <a:srgbClr val="0070C0"/>
                </a:solidFill>
              </a:rPr>
              <a:t> </a:t>
            </a:r>
            <a:r>
              <a:rPr lang="de-DE" u="sng" dirty="0" err="1" smtClean="0">
                <a:solidFill>
                  <a:srgbClr val="0070C0"/>
                </a:solidFill>
              </a:rPr>
              <a:t>released</a:t>
            </a:r>
            <a:r>
              <a:rPr lang="de-DE" u="sng" dirty="0" smtClean="0">
                <a:solidFill>
                  <a:srgbClr val="0070C0"/>
                </a:solidFill>
              </a:rPr>
              <a:t> in 7th WEBEX </a:t>
            </a:r>
            <a:r>
              <a:rPr lang="de-DE" u="sng" dirty="0" err="1" smtClean="0">
                <a:solidFill>
                  <a:srgbClr val="0070C0"/>
                </a:solidFill>
              </a:rPr>
              <a:t>meeting</a:t>
            </a:r>
            <a:r>
              <a:rPr lang="de-DE" u="sng" dirty="0" smtClean="0">
                <a:solidFill>
                  <a:srgbClr val="0070C0"/>
                </a:solidFill>
              </a:rPr>
              <a:t>:</a:t>
            </a:r>
          </a:p>
          <a:p>
            <a:endParaRPr lang="de-DE" u="sng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en-US" dirty="0" smtClean="0">
                <a:solidFill>
                  <a:srgbClr val="0070C0"/>
                </a:solidFill>
              </a:rPr>
              <a:t>October 2019, </a:t>
            </a:r>
            <a:r>
              <a:rPr lang="en-US" dirty="0">
                <a:solidFill>
                  <a:srgbClr val="0070C0"/>
                </a:solidFill>
              </a:rPr>
              <a:t>the Informal Working Group on Panorama Sunroof </a:t>
            </a:r>
            <a:r>
              <a:rPr lang="en-US" dirty="0" smtClean="0">
                <a:solidFill>
                  <a:srgbClr val="0070C0"/>
                </a:solidFill>
              </a:rPr>
              <a:t>Glazing prepared </a:t>
            </a:r>
            <a:r>
              <a:rPr lang="en-US" dirty="0">
                <a:solidFill>
                  <a:srgbClr val="0070C0"/>
                </a:solidFill>
              </a:rPr>
              <a:t>a </a:t>
            </a:r>
            <a:r>
              <a:rPr lang="en-US" dirty="0" smtClean="0">
                <a:solidFill>
                  <a:srgbClr val="0070C0"/>
                </a:solidFill>
              </a:rPr>
              <a:t>recommendation </a:t>
            </a:r>
            <a:r>
              <a:rPr lang="en-US" dirty="0">
                <a:solidFill>
                  <a:srgbClr val="0070C0"/>
                </a:solidFill>
              </a:rPr>
              <a:t>for the maximum size of the </a:t>
            </a:r>
            <a:r>
              <a:rPr lang="en-US" dirty="0" smtClean="0">
                <a:solidFill>
                  <a:srgbClr val="0070C0"/>
                </a:solidFill>
              </a:rPr>
              <a:t>Ceramic 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rinted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 smtClean="0">
                <a:solidFill>
                  <a:srgbClr val="0070C0"/>
                </a:solidFill>
              </a:rPr>
              <a:t>rea (CPA) of each </a:t>
            </a:r>
            <a:r>
              <a:rPr lang="en-US" dirty="0">
                <a:solidFill>
                  <a:srgbClr val="0070C0"/>
                </a:solidFill>
              </a:rPr>
              <a:t>single glass pane </a:t>
            </a:r>
            <a:r>
              <a:rPr lang="en-US" dirty="0" smtClean="0">
                <a:solidFill>
                  <a:srgbClr val="0070C0"/>
                </a:solidFill>
              </a:rPr>
              <a:t>which is touchable from inside passenger area and </a:t>
            </a:r>
            <a:r>
              <a:rPr lang="en-US" dirty="0">
                <a:solidFill>
                  <a:srgbClr val="0070C0"/>
                </a:solidFill>
              </a:rPr>
              <a:t>asked the manufacturers </a:t>
            </a:r>
            <a:r>
              <a:rPr lang="en-US" dirty="0" smtClean="0">
                <a:solidFill>
                  <a:srgbClr val="0070C0"/>
                </a:solidFill>
              </a:rPr>
              <a:t>to reduce the CPA area including a limitation of the </a:t>
            </a:r>
            <a:r>
              <a:rPr lang="en-US" dirty="0">
                <a:solidFill>
                  <a:srgbClr val="0070C0"/>
                </a:solidFill>
              </a:rPr>
              <a:t>size of the </a:t>
            </a:r>
            <a:r>
              <a:rPr lang="en-US" dirty="0" smtClean="0">
                <a:solidFill>
                  <a:srgbClr val="0070C0"/>
                </a:solidFill>
              </a:rPr>
              <a:t>CPA </a:t>
            </a:r>
            <a:r>
              <a:rPr lang="en-US" dirty="0">
                <a:solidFill>
                  <a:srgbClr val="0070C0"/>
                </a:solidFill>
              </a:rPr>
              <a:t>to 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endParaRPr lang="de-DE" dirty="0">
              <a:solidFill>
                <a:srgbClr val="0070C0"/>
              </a:solidFill>
            </a:endParaRPr>
          </a:p>
          <a:p>
            <a:pPr lvl="0"/>
            <a:endParaRPr lang="en-US" dirty="0" smtClean="0">
              <a:solidFill>
                <a:srgbClr val="0070C0"/>
              </a:solidFill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A </a:t>
            </a:r>
            <a:r>
              <a:rPr lang="en-US" dirty="0">
                <a:solidFill>
                  <a:srgbClr val="0070C0"/>
                </a:solidFill>
              </a:rPr>
              <a:t>maximum </a:t>
            </a:r>
            <a:r>
              <a:rPr lang="en-US" dirty="0" smtClean="0">
                <a:solidFill>
                  <a:srgbClr val="0070C0"/>
                </a:solidFill>
              </a:rPr>
              <a:t>measured summed-up width </a:t>
            </a:r>
            <a:r>
              <a:rPr lang="en-US" dirty="0">
                <a:solidFill>
                  <a:srgbClr val="0070C0"/>
                </a:solidFill>
              </a:rPr>
              <a:t>of </a:t>
            </a:r>
            <a:r>
              <a:rPr lang="en-US" dirty="0"/>
              <a:t>[</a:t>
            </a:r>
            <a:r>
              <a:rPr lang="en-US" dirty="0" smtClean="0"/>
              <a:t>125 mm]* </a:t>
            </a:r>
            <a:r>
              <a:rPr lang="en-US" dirty="0" smtClean="0">
                <a:solidFill>
                  <a:srgbClr val="0070C0"/>
                </a:solidFill>
              </a:rPr>
              <a:t>on </a:t>
            </a:r>
            <a:r>
              <a:rPr lang="en-US" dirty="0">
                <a:solidFill>
                  <a:srgbClr val="0070C0"/>
                </a:solidFill>
              </a:rPr>
              <a:t>each side (front, rear, left and right</a:t>
            </a:r>
            <a:r>
              <a:rPr lang="en-US" dirty="0" smtClean="0">
                <a:solidFill>
                  <a:srgbClr val="0070C0"/>
                </a:solidFill>
              </a:rPr>
              <a:t>).</a:t>
            </a:r>
          </a:p>
          <a:p>
            <a:pPr lvl="0"/>
            <a:endParaRPr lang="en-US" dirty="0" smtClean="0">
              <a:solidFill>
                <a:srgbClr val="0070C0"/>
              </a:solidFill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In case the limitation to a maximum width of </a:t>
            </a:r>
            <a:r>
              <a:rPr lang="en-US" dirty="0"/>
              <a:t>[</a:t>
            </a:r>
            <a:r>
              <a:rPr lang="en-US" dirty="0" smtClean="0"/>
              <a:t>125mm]* </a:t>
            </a:r>
            <a:r>
              <a:rPr lang="en-US" dirty="0" smtClean="0">
                <a:solidFill>
                  <a:srgbClr val="0070C0"/>
                </a:solidFill>
              </a:rPr>
              <a:t>on </a:t>
            </a:r>
            <a:r>
              <a:rPr lang="en-US" dirty="0" smtClean="0">
                <a:solidFill>
                  <a:srgbClr val="00B050"/>
                </a:solidFill>
              </a:rPr>
              <a:t>any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side of the glass pane can not be achieved due to technical restrictions or requirements only, then the CPA width of </a:t>
            </a:r>
            <a:r>
              <a:rPr lang="en-US" dirty="0" smtClean="0">
                <a:solidFill>
                  <a:srgbClr val="00B050"/>
                </a:solidFill>
              </a:rPr>
              <a:t>any of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these sides </a:t>
            </a:r>
            <a:r>
              <a:rPr lang="en-US" dirty="0" smtClean="0">
                <a:solidFill>
                  <a:srgbClr val="0070C0"/>
                </a:solidFill>
              </a:rPr>
              <a:t>may only exceed the limitation of </a:t>
            </a:r>
            <a:r>
              <a:rPr lang="en-US" dirty="0" smtClean="0"/>
              <a:t>[125mm]*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0070C0"/>
                </a:solidFill>
              </a:rPr>
              <a:t>if </a:t>
            </a:r>
            <a:r>
              <a:rPr lang="de-DE" dirty="0" err="1" smtClean="0">
                <a:solidFill>
                  <a:srgbClr val="0070C0"/>
                </a:solidFill>
              </a:rPr>
              <a:t>the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total </a:t>
            </a:r>
            <a:r>
              <a:rPr lang="en-US" dirty="0">
                <a:solidFill>
                  <a:srgbClr val="0070C0"/>
                </a:solidFill>
              </a:rPr>
              <a:t>proportion of the </a:t>
            </a:r>
            <a:r>
              <a:rPr lang="en-US" dirty="0" smtClean="0">
                <a:solidFill>
                  <a:srgbClr val="0070C0"/>
                </a:solidFill>
              </a:rPr>
              <a:t>CPA of this </a:t>
            </a:r>
            <a:r>
              <a:rPr lang="en-US" dirty="0">
                <a:solidFill>
                  <a:srgbClr val="0070C0"/>
                </a:solidFill>
              </a:rPr>
              <a:t>single pane </a:t>
            </a:r>
            <a:r>
              <a:rPr lang="en-US" dirty="0" smtClean="0">
                <a:solidFill>
                  <a:srgbClr val="0070C0"/>
                </a:solidFill>
              </a:rPr>
              <a:t>remains below a maximum of </a:t>
            </a:r>
            <a:r>
              <a:rPr lang="en-US" dirty="0" smtClean="0"/>
              <a:t>[40%]*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 lvl="0"/>
            <a:endParaRPr lang="en-US" dirty="0" smtClean="0">
              <a:solidFill>
                <a:srgbClr val="0070C0"/>
              </a:solidFill>
            </a:endParaRPr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For </a:t>
            </a:r>
            <a:r>
              <a:rPr lang="en-US" dirty="0">
                <a:solidFill>
                  <a:srgbClr val="0070C0"/>
                </a:solidFill>
              </a:rPr>
              <a:t>the determination of </a:t>
            </a:r>
            <a:r>
              <a:rPr lang="en-US" dirty="0" smtClean="0">
                <a:solidFill>
                  <a:srgbClr val="0070C0"/>
                </a:solidFill>
              </a:rPr>
              <a:t>the ceramic printed %-area, </a:t>
            </a:r>
            <a:r>
              <a:rPr lang="en-US" dirty="0">
                <a:solidFill>
                  <a:srgbClr val="0070C0"/>
                </a:solidFill>
              </a:rPr>
              <a:t>the projection of the areas to the y-x plane is </a:t>
            </a:r>
            <a:r>
              <a:rPr lang="en-US" dirty="0" smtClean="0">
                <a:solidFill>
                  <a:srgbClr val="0070C0"/>
                </a:solidFill>
              </a:rPr>
              <a:t>to be used.</a:t>
            </a:r>
            <a:endParaRPr lang="de-DE" dirty="0">
              <a:solidFill>
                <a:srgbClr val="0070C0"/>
              </a:solidFill>
            </a:endParaRPr>
          </a:p>
          <a:p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 rot="2025742">
            <a:off x="10424445" y="256034"/>
            <a:ext cx="16501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Draft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292662" y="6112599"/>
            <a:ext cx="3600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[ ]*:  </a:t>
            </a:r>
            <a:r>
              <a:rPr lang="de-DE" sz="1000" dirty="0" err="1" smtClean="0"/>
              <a:t>values</a:t>
            </a:r>
            <a:r>
              <a:rPr lang="de-DE" sz="1000" dirty="0" smtClean="0"/>
              <a:t> in </a:t>
            </a:r>
            <a:r>
              <a:rPr lang="de-DE" sz="1000" dirty="0" err="1" smtClean="0"/>
              <a:t>brackets</a:t>
            </a:r>
            <a:r>
              <a:rPr lang="de-DE" sz="1000" dirty="0" smtClean="0"/>
              <a:t> </a:t>
            </a:r>
            <a:r>
              <a:rPr lang="de-DE" sz="1000" dirty="0" err="1" smtClean="0"/>
              <a:t>to</a:t>
            </a:r>
            <a:r>
              <a:rPr lang="de-DE" sz="1000" dirty="0" smtClean="0"/>
              <a:t> </a:t>
            </a:r>
            <a:r>
              <a:rPr lang="de-DE" sz="1000" dirty="0" err="1" smtClean="0"/>
              <a:t>be</a:t>
            </a:r>
            <a:r>
              <a:rPr lang="de-DE" sz="1000" dirty="0" smtClean="0"/>
              <a:t> </a:t>
            </a:r>
            <a:r>
              <a:rPr lang="de-DE" sz="1000" dirty="0" err="1" smtClean="0"/>
              <a:t>finally</a:t>
            </a:r>
            <a:r>
              <a:rPr lang="de-DE" sz="1000" dirty="0" smtClean="0"/>
              <a:t> </a:t>
            </a:r>
            <a:r>
              <a:rPr lang="de-DE" sz="1000" dirty="0" err="1" smtClean="0"/>
              <a:t>agreed</a:t>
            </a:r>
            <a:r>
              <a:rPr lang="de-DE" sz="1000" dirty="0" smtClean="0"/>
              <a:t> in 7th WEBEX </a:t>
            </a:r>
            <a:r>
              <a:rPr lang="de-DE" sz="1000" dirty="0" err="1" smtClean="0"/>
              <a:t>meeting</a:t>
            </a:r>
            <a:endParaRPr lang="de-DE" sz="1000" dirty="0" smtClean="0"/>
          </a:p>
          <a:p>
            <a:r>
              <a:rPr lang="de-DE" sz="1000" dirty="0" smtClean="0">
                <a:solidFill>
                  <a:srgbClr val="00B050"/>
                </a:solidFill>
              </a:rPr>
              <a:t>XXX:  </a:t>
            </a:r>
            <a:r>
              <a:rPr lang="de-DE" sz="1000" dirty="0" err="1" smtClean="0">
                <a:solidFill>
                  <a:srgbClr val="00B050"/>
                </a:solidFill>
              </a:rPr>
              <a:t>wording</a:t>
            </a:r>
            <a:r>
              <a:rPr lang="de-DE" sz="1000" dirty="0" smtClean="0">
                <a:solidFill>
                  <a:srgbClr val="00B050"/>
                </a:solidFill>
              </a:rPr>
              <a:t> </a:t>
            </a:r>
            <a:r>
              <a:rPr lang="de-DE" sz="1000" dirty="0" err="1" smtClean="0">
                <a:solidFill>
                  <a:srgbClr val="00B050"/>
                </a:solidFill>
              </a:rPr>
              <a:t>changes</a:t>
            </a:r>
            <a:r>
              <a:rPr lang="de-DE" sz="1000" dirty="0" smtClean="0">
                <a:solidFill>
                  <a:srgbClr val="00B050"/>
                </a:solidFill>
              </a:rPr>
              <a:t> </a:t>
            </a:r>
            <a:r>
              <a:rPr lang="de-DE" sz="1000" dirty="0" err="1" smtClean="0">
                <a:solidFill>
                  <a:srgbClr val="00B050"/>
                </a:solidFill>
              </a:rPr>
              <a:t>to</a:t>
            </a:r>
            <a:r>
              <a:rPr lang="de-DE" sz="1000" dirty="0" smtClean="0">
                <a:solidFill>
                  <a:srgbClr val="00B050"/>
                </a:solidFill>
              </a:rPr>
              <a:t> </a:t>
            </a:r>
            <a:r>
              <a:rPr lang="de-DE" sz="1000" dirty="0" err="1" smtClean="0">
                <a:solidFill>
                  <a:srgbClr val="00B050"/>
                </a:solidFill>
              </a:rPr>
              <a:t>version</a:t>
            </a:r>
            <a:r>
              <a:rPr lang="de-DE" sz="1000" dirty="0" smtClean="0">
                <a:solidFill>
                  <a:srgbClr val="00B050"/>
                </a:solidFill>
              </a:rPr>
              <a:t> </a:t>
            </a:r>
            <a:r>
              <a:rPr lang="de-DE" sz="1000" dirty="0" err="1" smtClean="0">
                <a:solidFill>
                  <a:srgbClr val="00B050"/>
                </a:solidFill>
              </a:rPr>
              <a:t>discussed</a:t>
            </a:r>
            <a:r>
              <a:rPr lang="de-DE" sz="1000" dirty="0" smtClean="0">
                <a:solidFill>
                  <a:srgbClr val="00B050"/>
                </a:solidFill>
              </a:rPr>
              <a:t> in 6th WEBEX </a:t>
            </a:r>
            <a:endParaRPr lang="de-DE" sz="1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Webasto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Schroeferl, Thomas</dc:creator>
  <cp:lastModifiedBy>Mueller von Kralik, Stephan</cp:lastModifiedBy>
  <cp:revision>27</cp:revision>
  <cp:lastPrinted>2019-07-10T07:28:14Z</cp:lastPrinted>
  <dcterms:created xsi:type="dcterms:W3CDTF">2019-05-16T13:47:16Z</dcterms:created>
  <dcterms:modified xsi:type="dcterms:W3CDTF">2019-07-10T11:55:25Z</dcterms:modified>
</cp:coreProperties>
</file>