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8" r:id="rId6"/>
    <p:sldId id="261" r:id="rId7"/>
    <p:sldId id="267" r:id="rId8"/>
    <p:sldId id="269" r:id="rId9"/>
    <p:sldId id="266" r:id="rId10"/>
    <p:sldId id="262" r:id="rId11"/>
    <p:sldId id="263" r:id="rId12"/>
    <p:sldId id="270" r:id="rId13"/>
    <p:sldId id="264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19"/>
    <p:restoredTop sz="94644"/>
  </p:normalViewPr>
  <p:slideViewPr>
    <p:cSldViewPr snapToGrid="0" snapToObjects="1">
      <p:cViewPr varScale="1">
        <p:scale>
          <a:sx n="56" d="100"/>
          <a:sy n="56" d="100"/>
        </p:scale>
        <p:origin x="76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22286-E827-4842-A7E6-4376298E8204}" type="datetimeFigureOut">
              <a:rPr lang="en-CA" smtClean="0"/>
              <a:t>2019-10-07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4ED-6230-B249-90BD-C477C30B5C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4095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6D74-C057-8D43-91CB-6CDD4C25EC14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="" xmlns:a16="http://schemas.microsoft.com/office/drawing/2014/main" id="{44BE548B-19E0-DD4F-A6EE-04B3749ACA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9" y="545242"/>
            <a:ext cx="7942561" cy="238760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="" xmlns:a16="http://schemas.microsoft.com/office/drawing/2014/main" id="{2D459FB6-6902-3148-8D84-68ED405F8C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3024917"/>
            <a:ext cx="7843603" cy="93998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99366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D470-315F-6241-9E36-CE99120ACAC0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9078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6C757-76C3-CE44-B847-C41A3670427C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7461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348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39EF-3E98-A44D-876E-2D073A87BA98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6334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5396-C055-364A-A493-80662ED4E132}" type="datetime1">
              <a:rPr lang="en-CA" smtClean="0"/>
              <a:t>2019-10-07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72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F4EF4-DE97-3F47-B6FC-3A3092A0CD20}" type="datetime1">
              <a:rPr lang="en-CA" smtClean="0"/>
              <a:t>2019-10-07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3085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6C2DD-3A25-4E4D-A3BD-32E8E684C0A8}" type="datetime1">
              <a:rPr lang="en-CA" smtClean="0"/>
              <a:t>2019-10-07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7950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D255-91C6-1342-8D19-78976280F51C}" type="datetime1">
              <a:rPr lang="en-CA" smtClean="0"/>
              <a:t>2019-10-07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6840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37E1-F12A-D648-9F4D-00A244895C50}" type="datetime1">
              <a:rPr lang="en-CA" smtClean="0"/>
              <a:t>2019-10-07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4970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918C-824C-EC4F-8320-9085A3804599}" type="datetime1">
              <a:rPr lang="en-CA" smtClean="0"/>
              <a:t>2019-10-07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0651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28479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0AA56-D217-EC42-930E-BB880CCEC5CE}" type="datetime1">
              <a:rPr lang="en-CA" smtClean="0"/>
              <a:pPr/>
              <a:t>2019-10-07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28479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2727" y="6284792"/>
            <a:ext cx="5083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062CF-B080-3646-86CE-F9C2886B328D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581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0701CC3-64CE-A24F-9F36-6159719FF1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Functional Requirements for Automated Vehicles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0382555-24DD-A844-82DA-8431A8B333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Where to start?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59937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 few possible – “System must” from Canada’s Safety Assessment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1. ADS Level of Automation and intended use</a:t>
            </a:r>
          </a:p>
          <a:p>
            <a:pPr lvl="1"/>
            <a:r>
              <a:rPr lang="en-CA" dirty="0" smtClean="0"/>
              <a:t>Have a defined level of automation</a:t>
            </a:r>
          </a:p>
          <a:p>
            <a:pPr lvl="1"/>
            <a:r>
              <a:rPr lang="en-CA" dirty="0" smtClean="0"/>
              <a:t>Have a clear intended use</a:t>
            </a:r>
          </a:p>
          <a:p>
            <a:pPr lvl="1"/>
            <a:r>
              <a:rPr lang="en-CA" dirty="0" smtClean="0"/>
              <a:t>Be able to identify the software &amp; hardware version</a:t>
            </a:r>
          </a:p>
          <a:p>
            <a:r>
              <a:rPr lang="en-CA" dirty="0" smtClean="0"/>
              <a:t>2.Operational Design Domain</a:t>
            </a:r>
          </a:p>
          <a:p>
            <a:pPr lvl="1"/>
            <a:r>
              <a:rPr lang="en-CA" dirty="0" smtClean="0"/>
              <a:t>Have a clearly defined ODD</a:t>
            </a:r>
          </a:p>
          <a:p>
            <a:pPr lvl="2"/>
            <a:r>
              <a:rPr lang="en-CA" dirty="0" smtClean="0"/>
              <a:t>Prevent system from activating if outside </a:t>
            </a:r>
            <a:r>
              <a:rPr lang="en-CA" dirty="0" smtClean="0"/>
              <a:t>ODD</a:t>
            </a:r>
          </a:p>
          <a:p>
            <a:pPr lvl="2"/>
            <a:r>
              <a:rPr lang="en-CA" dirty="0" smtClean="0"/>
              <a:t>Ability to detect if OD outside ODD</a:t>
            </a:r>
            <a:endParaRPr lang="en-CA" dirty="0" smtClean="0"/>
          </a:p>
          <a:p>
            <a:pPr lvl="2"/>
            <a:r>
              <a:rPr lang="en-CA" dirty="0" smtClean="0"/>
              <a:t>Minimize risk if ODD exceeded</a:t>
            </a:r>
          </a:p>
          <a:p>
            <a:pPr lvl="1"/>
            <a:r>
              <a:rPr lang="en-CA" dirty="0" smtClean="0"/>
              <a:t>Maintain the safe flow of traffic</a:t>
            </a:r>
          </a:p>
          <a:p>
            <a:pPr lvl="1"/>
            <a:r>
              <a:rPr lang="en-CA" dirty="0" smtClean="0"/>
              <a:t>Comply with the traffic rules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9433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A few possible – “System must” from Canada’s Safety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3. Object and Event Detection and Response</a:t>
            </a:r>
          </a:p>
          <a:p>
            <a:pPr lvl="1"/>
            <a:r>
              <a:rPr lang="en-CA" dirty="0" smtClean="0"/>
              <a:t>Detect &amp; perceive other road users</a:t>
            </a:r>
          </a:p>
          <a:p>
            <a:pPr lvl="1"/>
            <a:r>
              <a:rPr lang="en-CA" dirty="0" smtClean="0"/>
              <a:t>Respond appropriately to (</a:t>
            </a:r>
            <a:r>
              <a:rPr lang="en-CA" dirty="0"/>
              <a:t>road </a:t>
            </a:r>
            <a:r>
              <a:rPr lang="en-CA" dirty="0" smtClean="0"/>
              <a:t>infrastructure, other users, traffic control, unlawful users, animals, unclassified objects)</a:t>
            </a:r>
          </a:p>
          <a:p>
            <a:r>
              <a:rPr lang="en-CA" dirty="0" smtClean="0"/>
              <a:t>6. Safety Systems</a:t>
            </a:r>
          </a:p>
          <a:p>
            <a:pPr lvl="1"/>
            <a:r>
              <a:rPr lang="en-CA" dirty="0" smtClean="0"/>
              <a:t>Have redundancies</a:t>
            </a:r>
          </a:p>
          <a:p>
            <a:pPr lvl="2"/>
            <a:r>
              <a:rPr lang="en-CA" dirty="0" smtClean="0"/>
              <a:t>Monitor performance</a:t>
            </a:r>
          </a:p>
          <a:p>
            <a:pPr lvl="2"/>
            <a:r>
              <a:rPr lang="en-CA" dirty="0" smtClean="0"/>
              <a:t>Detect faults</a:t>
            </a:r>
          </a:p>
          <a:p>
            <a:pPr lvl="2"/>
            <a:r>
              <a:rPr lang="en-CA" dirty="0" smtClean="0"/>
              <a:t>Conduct hazard analyses</a:t>
            </a:r>
          </a:p>
          <a:p>
            <a:pPr lvl="1"/>
            <a:r>
              <a:rPr lang="en-CA" dirty="0" smtClean="0"/>
              <a:t>Signal malfunctions</a:t>
            </a:r>
          </a:p>
          <a:p>
            <a:pPr lvl="2"/>
            <a:r>
              <a:rPr lang="en-CA" dirty="0" smtClean="0"/>
              <a:t>Execute corrective action</a:t>
            </a:r>
          </a:p>
          <a:p>
            <a:pPr lvl="1"/>
            <a:r>
              <a:rPr lang="en-CA" dirty="0" smtClean="0"/>
              <a:t>Transition to safe fall-back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6985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A few possible – “System must” from Canada’s Safety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7. Human-Machine Interface and Accessibility of Controls</a:t>
            </a:r>
          </a:p>
          <a:p>
            <a:pPr lvl="1"/>
            <a:r>
              <a:rPr lang="en-CA" dirty="0" smtClean="0"/>
              <a:t>Have intuitive controls</a:t>
            </a:r>
          </a:p>
          <a:p>
            <a:pPr lvl="1"/>
            <a:r>
              <a:rPr lang="en-CA" dirty="0" smtClean="0"/>
              <a:t>Communicate critical messages (to occupants and others)</a:t>
            </a:r>
          </a:p>
          <a:p>
            <a:pPr lvl="1"/>
            <a:r>
              <a:rPr lang="en-CA" dirty="0" smtClean="0"/>
              <a:t>Clearly communicate a take-over request</a:t>
            </a:r>
          </a:p>
          <a:p>
            <a:pPr lvl="1"/>
            <a:r>
              <a:rPr lang="en-CA" dirty="0" smtClean="0"/>
              <a:t>Allow sufficient time for a fall-back driver to respond</a:t>
            </a:r>
          </a:p>
          <a:p>
            <a:pPr lvl="1"/>
            <a:r>
              <a:rPr lang="en-CA" dirty="0" smtClean="0"/>
              <a:t>Show when the system is available, not available and operational</a:t>
            </a:r>
          </a:p>
          <a:p>
            <a:pPr lvl="1"/>
            <a:r>
              <a:rPr lang="en-CA" dirty="0" smtClean="0"/>
              <a:t>Signal intention to other road users</a:t>
            </a:r>
          </a:p>
          <a:p>
            <a:pPr lvl="1"/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4100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A few possible – “System must” from Canada’s Safety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8. Public Education and Awareness</a:t>
            </a:r>
          </a:p>
          <a:p>
            <a:pPr lvl="1"/>
            <a:r>
              <a:rPr lang="en-CA" dirty="0" smtClean="0"/>
              <a:t>Be clear to the driver when and how it performs DDT or partial DDT</a:t>
            </a:r>
          </a:p>
          <a:p>
            <a:pPr lvl="2"/>
            <a:r>
              <a:rPr lang="en-CA" dirty="0" smtClean="0"/>
              <a:t>Indicate maintenance requirements</a:t>
            </a:r>
          </a:p>
          <a:p>
            <a:pPr lvl="1"/>
            <a:r>
              <a:rPr lang="en-CA" dirty="0" smtClean="0"/>
              <a:t>Make it’s intent clear to other road users</a:t>
            </a:r>
          </a:p>
          <a:p>
            <a:r>
              <a:rPr lang="en-CA" dirty="0" smtClean="0"/>
              <a:t>9. User Protections during Collisions or System Failures</a:t>
            </a:r>
          </a:p>
          <a:p>
            <a:pPr lvl="1"/>
            <a:r>
              <a:rPr lang="en-CA" dirty="0" smtClean="0"/>
              <a:t>Achieve a safe state after a collision/failure</a:t>
            </a:r>
          </a:p>
          <a:p>
            <a:pPr lvl="2"/>
            <a:r>
              <a:rPr lang="en-CA" dirty="0" smtClean="0"/>
              <a:t>Communicate with passengers, first responders, emergency services</a:t>
            </a:r>
          </a:p>
          <a:p>
            <a:pPr lvl="1"/>
            <a:r>
              <a:rPr lang="en-CA" dirty="0" smtClean="0"/>
              <a:t>Conduct system tests prior to returning to circulation</a:t>
            </a:r>
          </a:p>
          <a:p>
            <a:pPr lvl="1"/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4852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A few possible – “System must” from Canada’s Safety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11. System Updates and After-Market Repairs/Modifications</a:t>
            </a:r>
          </a:p>
          <a:p>
            <a:pPr lvl="1"/>
            <a:r>
              <a:rPr lang="en-CA" dirty="0" smtClean="0"/>
              <a:t>Conduct system checks after update/modification/repairs</a:t>
            </a:r>
          </a:p>
          <a:p>
            <a:pPr lvl="1"/>
            <a:r>
              <a:rPr lang="en-CA" dirty="0" smtClean="0"/>
              <a:t>Be disabled if the function is no longer supported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1581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CCEB95A-C6D0-8648-B476-6E68FAD2C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Mandate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187A12D-C220-054C-B5E1-791850B88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Develop functional requirements for AV</a:t>
            </a:r>
          </a:p>
          <a:p>
            <a:pPr lvl="1"/>
            <a:r>
              <a:rPr lang="en-CA" dirty="0" smtClean="0"/>
              <a:t>In </a:t>
            </a:r>
            <a:r>
              <a:rPr lang="en-CA" dirty="0"/>
              <a:t>p</a:t>
            </a:r>
            <a:r>
              <a:rPr lang="en-CA" dirty="0" smtClean="0"/>
              <a:t>articular, combination of different functions (SAE level 2+)</a:t>
            </a:r>
          </a:p>
          <a:p>
            <a:pPr lvl="1"/>
            <a:r>
              <a:rPr lang="en-CA" dirty="0" smtClean="0"/>
              <a:t>Cover requirements for Functional Safety</a:t>
            </a:r>
          </a:p>
          <a:p>
            <a:r>
              <a:rPr lang="en-CA" dirty="0" smtClean="0"/>
              <a:t>In line with following principles:</a:t>
            </a:r>
            <a:endParaRPr lang="en-CA" dirty="0"/>
          </a:p>
          <a:p>
            <a:pPr marL="914400" lvl="1" indent="-457200">
              <a:buFont typeface="+mj-lt"/>
              <a:buAutoNum type="alphaLcParenR"/>
            </a:pPr>
            <a:r>
              <a:rPr lang="en-CA" dirty="0" smtClean="0"/>
              <a:t>System safety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CA" dirty="0" smtClean="0"/>
              <a:t>Failsafe response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CA" dirty="0" smtClean="0"/>
              <a:t>HMI/Operator information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CA" dirty="0" smtClean="0"/>
              <a:t>OEDR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F28323E-F94A-9743-8425-402A9464B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BDBFE72-037F-DA43-85CA-24454456A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127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Background Definitions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Functional Requirements</a:t>
            </a:r>
          </a:p>
          <a:p>
            <a:pPr lvl="1"/>
            <a:r>
              <a:rPr lang="en-CA" dirty="0" smtClean="0"/>
              <a:t>Define the function of a system</a:t>
            </a:r>
          </a:p>
          <a:p>
            <a:pPr lvl="1"/>
            <a:r>
              <a:rPr lang="en-CA" dirty="0" smtClean="0"/>
              <a:t>System must do _____. (mandatory)</a:t>
            </a:r>
          </a:p>
          <a:p>
            <a:pPr lvl="1"/>
            <a:r>
              <a:rPr lang="en-CA" dirty="0"/>
              <a:t>T</a:t>
            </a:r>
            <a:r>
              <a:rPr lang="en-CA" dirty="0" smtClean="0"/>
              <a:t>he “what?”</a:t>
            </a:r>
          </a:p>
          <a:p>
            <a:pPr lvl="1"/>
            <a:endParaRPr lang="en-CA" dirty="0"/>
          </a:p>
          <a:p>
            <a:r>
              <a:rPr lang="en-CA" dirty="0" smtClean="0"/>
              <a:t>Non-Functional requirements</a:t>
            </a:r>
          </a:p>
          <a:p>
            <a:pPr lvl="1"/>
            <a:r>
              <a:rPr lang="en-CA" dirty="0" smtClean="0"/>
              <a:t>Define criteria that can be used to judge the system</a:t>
            </a:r>
          </a:p>
          <a:p>
            <a:pPr lvl="1"/>
            <a:r>
              <a:rPr lang="en-CA" dirty="0" smtClean="0"/>
              <a:t>System shall do _____. (suggestion)</a:t>
            </a:r>
            <a:endParaRPr lang="en-CA" dirty="0"/>
          </a:p>
          <a:p>
            <a:pPr lvl="1"/>
            <a:r>
              <a:rPr lang="en-CA" dirty="0" smtClean="0"/>
              <a:t>The “how?”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4994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Where to start?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Requirements vary based on a number of factors including:</a:t>
            </a:r>
          </a:p>
          <a:p>
            <a:pPr lvl="1"/>
            <a:r>
              <a:rPr lang="en-CA" dirty="0" smtClean="0"/>
              <a:t>General requirements</a:t>
            </a:r>
          </a:p>
          <a:p>
            <a:pPr lvl="2"/>
            <a:r>
              <a:rPr lang="en-CA" dirty="0" err="1" smtClean="0"/>
              <a:t>Ie</a:t>
            </a:r>
            <a:r>
              <a:rPr lang="en-CA" dirty="0" smtClean="0"/>
              <a:t> applicable to all functions</a:t>
            </a:r>
          </a:p>
          <a:p>
            <a:pPr lvl="1"/>
            <a:r>
              <a:rPr lang="en-CA" dirty="0" smtClean="0"/>
              <a:t>Specific function(s)</a:t>
            </a:r>
          </a:p>
          <a:p>
            <a:pPr lvl="2"/>
            <a:r>
              <a:rPr lang="en-CA" dirty="0" err="1" smtClean="0"/>
              <a:t>Ie</a:t>
            </a:r>
            <a:r>
              <a:rPr lang="en-CA" dirty="0" smtClean="0"/>
              <a:t> ALKS, lane change system, auto-park, full automation</a:t>
            </a:r>
          </a:p>
          <a:p>
            <a:pPr lvl="1"/>
            <a:r>
              <a:rPr lang="en-CA" dirty="0" smtClean="0"/>
              <a:t>SAE level</a:t>
            </a:r>
          </a:p>
          <a:p>
            <a:pPr lvl="2"/>
            <a:r>
              <a:rPr lang="en-CA" dirty="0" smtClean="0"/>
              <a:t>Level of reliance on driver</a:t>
            </a:r>
          </a:p>
          <a:p>
            <a:pPr lvl="1"/>
            <a:r>
              <a:rPr lang="en-CA" dirty="0" smtClean="0"/>
              <a:t>Intended use</a:t>
            </a:r>
          </a:p>
          <a:p>
            <a:pPr lvl="2"/>
            <a:r>
              <a:rPr lang="en-CA" dirty="0" err="1" smtClean="0"/>
              <a:t>Ie</a:t>
            </a:r>
            <a:r>
              <a:rPr lang="en-CA" dirty="0" smtClean="0"/>
              <a:t> Driver support, driver replacement, ride-sharing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7430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Things to consider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Systems are heavily software based, often relying on probabilistic methods and object models</a:t>
            </a:r>
          </a:p>
          <a:p>
            <a:pPr lvl="1"/>
            <a:r>
              <a:rPr lang="en-CA" dirty="0" smtClean="0"/>
              <a:t>Nothing is 100% certain</a:t>
            </a:r>
          </a:p>
          <a:p>
            <a:pPr lvl="1"/>
            <a:r>
              <a:rPr lang="en-CA" dirty="0" smtClean="0"/>
              <a:t>“All models are wrong, but some are useful“</a:t>
            </a:r>
          </a:p>
          <a:p>
            <a:r>
              <a:rPr lang="en-CA" dirty="0" smtClean="0"/>
              <a:t>It may be necessary to include requirements for degraded/temporary modes of operation</a:t>
            </a:r>
          </a:p>
          <a:p>
            <a:pPr lvl="1"/>
            <a:r>
              <a:rPr lang="en-CA" dirty="0" err="1" smtClean="0"/>
              <a:t>Ie</a:t>
            </a:r>
            <a:r>
              <a:rPr lang="en-CA" dirty="0" smtClean="0"/>
              <a:t>. Temporary loss of lane markings, sensor oversaturation/interference</a:t>
            </a:r>
          </a:p>
          <a:p>
            <a:pPr lvl="1"/>
            <a:r>
              <a:rPr lang="en-CA" dirty="0" smtClean="0"/>
              <a:t>Temporary increase in risk, but may be less than overall risk of transition to driver or attempting minimal risk manoeuvre</a:t>
            </a:r>
          </a:p>
          <a:p>
            <a:r>
              <a:rPr lang="en-CA" dirty="0" smtClean="0"/>
              <a:t>Humans drivers are also susceptible to the above</a:t>
            </a:r>
          </a:p>
          <a:p>
            <a:pPr lvl="1"/>
            <a:endParaRPr lang="en-CA" dirty="0" smtClean="0"/>
          </a:p>
          <a:p>
            <a:pPr lvl="1"/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7929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Possible method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Begin with general requirements </a:t>
            </a:r>
          </a:p>
          <a:p>
            <a:pPr lvl="1"/>
            <a:r>
              <a:rPr lang="en-CA" dirty="0" smtClean="0"/>
              <a:t>Add more sophistication/complexity in layers</a:t>
            </a:r>
          </a:p>
          <a:p>
            <a:pPr lvl="1"/>
            <a:r>
              <a:rPr lang="en-CA" dirty="0" smtClean="0"/>
              <a:t>Build in some adaptability in the requirements</a:t>
            </a:r>
          </a:p>
          <a:p>
            <a:pPr lvl="2"/>
            <a:r>
              <a:rPr lang="en-CA" dirty="0" smtClean="0"/>
              <a:t>Re-use requirements across different functions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For each function, level and intended use choose what layer (level of sophistication) is appropriate</a:t>
            </a:r>
          </a:p>
          <a:p>
            <a:pPr lvl="1"/>
            <a:r>
              <a:rPr lang="en-CA" dirty="0" smtClean="0"/>
              <a:t>Layers above could be seen as fallbacks in case of failure &amp; have associated performance degradation/system limitations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Keep a “database” of requirements and re-use for each function</a:t>
            </a:r>
          </a:p>
          <a:p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6130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Partial Example – Highway Chauffeur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CA" dirty="0" smtClean="0"/>
              <a:t>System </a:t>
            </a:r>
            <a:r>
              <a:rPr lang="en-CA" dirty="0"/>
              <a:t>must (detect/perceive/act):</a:t>
            </a:r>
          </a:p>
          <a:p>
            <a:pPr lvl="1"/>
            <a:r>
              <a:rPr lang="en-CA" dirty="0"/>
              <a:t>Roadway</a:t>
            </a:r>
          </a:p>
          <a:p>
            <a:pPr lvl="2"/>
            <a:r>
              <a:rPr lang="en-CA" dirty="0"/>
              <a:t>Lane </a:t>
            </a:r>
            <a:endParaRPr lang="en-CA" dirty="0" smtClean="0"/>
          </a:p>
          <a:p>
            <a:pPr lvl="3"/>
            <a:r>
              <a:rPr lang="en-CA" dirty="0" smtClean="0"/>
              <a:t>Lane markings</a:t>
            </a:r>
            <a:endParaRPr lang="en-CA" dirty="0"/>
          </a:p>
          <a:p>
            <a:pPr lvl="3"/>
            <a:r>
              <a:rPr lang="en-CA" dirty="0"/>
              <a:t>Centre of lane</a:t>
            </a:r>
          </a:p>
          <a:p>
            <a:pPr lvl="2"/>
            <a:r>
              <a:rPr lang="en-CA" dirty="0"/>
              <a:t>Infrastructure</a:t>
            </a:r>
          </a:p>
          <a:p>
            <a:pPr lvl="3"/>
            <a:r>
              <a:rPr lang="en-CA" dirty="0"/>
              <a:t>Traffic control devices</a:t>
            </a:r>
          </a:p>
          <a:p>
            <a:pPr lvl="4"/>
            <a:r>
              <a:rPr lang="en-CA" dirty="0"/>
              <a:t>State of device</a:t>
            </a:r>
          </a:p>
          <a:p>
            <a:pPr lvl="2"/>
            <a:r>
              <a:rPr lang="en-CA" dirty="0"/>
              <a:t>Road type</a:t>
            </a:r>
          </a:p>
          <a:p>
            <a:pPr lvl="3"/>
            <a:r>
              <a:rPr lang="en-CA" dirty="0"/>
              <a:t>Road Condition</a:t>
            </a:r>
          </a:p>
          <a:p>
            <a:pPr lvl="4"/>
            <a:r>
              <a:rPr lang="en-CA" dirty="0"/>
              <a:t>Adverse weather</a:t>
            </a:r>
          </a:p>
          <a:p>
            <a:pPr lvl="1"/>
            <a:r>
              <a:rPr lang="en-CA" dirty="0"/>
              <a:t>Position of other road users (same lane, adjacent lane, opposite lane)</a:t>
            </a:r>
          </a:p>
          <a:p>
            <a:pPr lvl="2"/>
            <a:r>
              <a:rPr lang="en-CA" dirty="0"/>
              <a:t>Velocity of other road users</a:t>
            </a:r>
          </a:p>
          <a:p>
            <a:pPr lvl="3"/>
            <a:r>
              <a:rPr lang="en-CA" dirty="0"/>
              <a:t>Classify type of user</a:t>
            </a:r>
          </a:p>
          <a:p>
            <a:pPr lvl="4"/>
            <a:r>
              <a:rPr lang="en-CA" dirty="0"/>
              <a:t>Indications of user intent (turn signal, location in </a:t>
            </a:r>
            <a:r>
              <a:rPr lang="en-CA" dirty="0" smtClean="0"/>
              <a:t>lane, acceleration)</a:t>
            </a:r>
            <a:endParaRPr lang="en-CA" dirty="0"/>
          </a:p>
          <a:p>
            <a:pPr lvl="5"/>
            <a:r>
              <a:rPr lang="en-CA" dirty="0"/>
              <a:t>(Predict) user intended path</a:t>
            </a:r>
          </a:p>
          <a:p>
            <a:pPr lvl="1"/>
            <a:r>
              <a:rPr lang="en-CA" dirty="0"/>
              <a:t>Keep a safe distance from other users</a:t>
            </a:r>
          </a:p>
          <a:p>
            <a:pPr lvl="2"/>
            <a:r>
              <a:rPr lang="en-CA" dirty="0"/>
              <a:t>Accelerate/decelerate smoothly</a:t>
            </a:r>
          </a:p>
          <a:p>
            <a:pPr lvl="2"/>
            <a:r>
              <a:rPr lang="en-CA" dirty="0"/>
              <a:t>Reduce likelihood of crossing intended paths</a:t>
            </a:r>
          </a:p>
          <a:p>
            <a:r>
              <a:rPr lang="en-CA" dirty="0" smtClean="0"/>
              <a:t>Result: Can proceed at rated conditions (speed, lane change etc.)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9608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Partial Example – Highway Chauffeur – (temporary) loss of a sensor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CA" dirty="0" smtClean="0"/>
              <a:t>System </a:t>
            </a:r>
            <a:r>
              <a:rPr lang="en-CA" dirty="0"/>
              <a:t>must (detect/perceive/act):</a:t>
            </a:r>
          </a:p>
          <a:p>
            <a:pPr lvl="1"/>
            <a:r>
              <a:rPr lang="en-CA" dirty="0"/>
              <a:t>Roadway</a:t>
            </a:r>
          </a:p>
          <a:p>
            <a:pPr lvl="2"/>
            <a:r>
              <a:rPr lang="en-CA" dirty="0"/>
              <a:t>Lane </a:t>
            </a:r>
            <a:endParaRPr lang="en-CA" dirty="0" smtClean="0"/>
          </a:p>
          <a:p>
            <a:pPr lvl="3"/>
            <a:r>
              <a:rPr lang="en-CA" strike="sngStrike" dirty="0" smtClean="0"/>
              <a:t>Lane markings</a:t>
            </a:r>
            <a:endParaRPr lang="en-CA" strike="sngStrike" dirty="0"/>
          </a:p>
          <a:p>
            <a:pPr lvl="3"/>
            <a:r>
              <a:rPr lang="en-CA" dirty="0"/>
              <a:t>Centre of lane</a:t>
            </a:r>
          </a:p>
          <a:p>
            <a:pPr lvl="2"/>
            <a:r>
              <a:rPr lang="en-CA" dirty="0"/>
              <a:t>Infrastructure</a:t>
            </a:r>
          </a:p>
          <a:p>
            <a:pPr lvl="3"/>
            <a:r>
              <a:rPr lang="en-CA" dirty="0"/>
              <a:t>Traffic control devices</a:t>
            </a:r>
          </a:p>
          <a:p>
            <a:pPr lvl="4"/>
            <a:r>
              <a:rPr lang="en-CA" strike="sngStrike" dirty="0"/>
              <a:t>State of device</a:t>
            </a:r>
          </a:p>
          <a:p>
            <a:pPr lvl="2"/>
            <a:r>
              <a:rPr lang="en-CA" dirty="0"/>
              <a:t>Road type</a:t>
            </a:r>
          </a:p>
          <a:p>
            <a:pPr lvl="3"/>
            <a:r>
              <a:rPr lang="en-CA" dirty="0"/>
              <a:t>Road Condition</a:t>
            </a:r>
          </a:p>
          <a:p>
            <a:pPr lvl="4"/>
            <a:r>
              <a:rPr lang="en-CA" dirty="0"/>
              <a:t>Adverse weather</a:t>
            </a:r>
          </a:p>
          <a:p>
            <a:pPr lvl="1"/>
            <a:r>
              <a:rPr lang="en-CA" dirty="0"/>
              <a:t>Position of other road users (same lane, </a:t>
            </a:r>
            <a:r>
              <a:rPr lang="en-CA" strike="sngStrike" dirty="0"/>
              <a:t>adjacent lane</a:t>
            </a:r>
            <a:r>
              <a:rPr lang="en-CA" dirty="0"/>
              <a:t>, opposite lane)</a:t>
            </a:r>
          </a:p>
          <a:p>
            <a:pPr lvl="2"/>
            <a:r>
              <a:rPr lang="en-CA" dirty="0"/>
              <a:t>Velocity of other road users</a:t>
            </a:r>
          </a:p>
          <a:p>
            <a:pPr lvl="3"/>
            <a:r>
              <a:rPr lang="en-CA" strike="sngStrike" dirty="0"/>
              <a:t>Classify type of user</a:t>
            </a:r>
          </a:p>
          <a:p>
            <a:pPr lvl="4"/>
            <a:r>
              <a:rPr lang="en-CA" strike="sngStrike" dirty="0"/>
              <a:t>Indications of user intent (turn signal, location in </a:t>
            </a:r>
            <a:r>
              <a:rPr lang="en-CA" strike="sngStrike" dirty="0" smtClean="0"/>
              <a:t>lane, acceleration)</a:t>
            </a:r>
            <a:endParaRPr lang="en-CA" strike="sngStrike" dirty="0"/>
          </a:p>
          <a:p>
            <a:pPr lvl="5"/>
            <a:r>
              <a:rPr lang="en-CA" strike="sngStrike" dirty="0"/>
              <a:t>(Predict) user intended path</a:t>
            </a:r>
          </a:p>
          <a:p>
            <a:pPr lvl="1"/>
            <a:r>
              <a:rPr lang="en-CA" dirty="0"/>
              <a:t>Keep a safe distance from other users</a:t>
            </a:r>
          </a:p>
          <a:p>
            <a:pPr lvl="2"/>
            <a:r>
              <a:rPr lang="en-CA" dirty="0"/>
              <a:t>Accelerate/decelerate smoothly</a:t>
            </a:r>
          </a:p>
          <a:p>
            <a:pPr lvl="2"/>
            <a:r>
              <a:rPr lang="en-CA" strike="sngStrike" dirty="0"/>
              <a:t>Reduce likelihood of crossing intended paths</a:t>
            </a:r>
          </a:p>
          <a:p>
            <a:r>
              <a:rPr lang="en-CA" dirty="0" smtClean="0"/>
              <a:t>Result: Degraded mode (may need to reduce speed, cannot lane change, increase distances to other users)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6983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Starting point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Use some of the concepts in published guidance documents as starting point</a:t>
            </a:r>
          </a:p>
          <a:p>
            <a:r>
              <a:rPr lang="en-CA" dirty="0" smtClean="0"/>
              <a:t>Build upon &amp; categorise</a:t>
            </a:r>
          </a:p>
          <a:p>
            <a:r>
              <a:rPr lang="en-CA" dirty="0" smtClean="0"/>
              <a:t>Begin with general statements, add complexity/layers when required for a technology </a:t>
            </a:r>
          </a:p>
          <a:p>
            <a:pPr lvl="1"/>
            <a:r>
              <a:rPr lang="en-CA" dirty="0" smtClean="0"/>
              <a:t>Less complex system requirements can become the degraded modes of more sophisticated systems</a:t>
            </a:r>
          </a:p>
          <a:p>
            <a:r>
              <a:rPr lang="en-CA" dirty="0"/>
              <a:t>W</a:t>
            </a:r>
            <a:r>
              <a:rPr lang="en-CA" dirty="0" smtClean="0"/>
              <a:t>ork towards specific requirements which can be testable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2019-10-07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2778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ransport Canada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FA291"/>
      </a:accent1>
      <a:accent2>
        <a:srgbClr val="7CCCBD"/>
      </a:accent2>
      <a:accent3>
        <a:srgbClr val="008AB1"/>
      </a:accent3>
      <a:accent4>
        <a:srgbClr val="DF6420"/>
      </a:accent4>
      <a:accent5>
        <a:srgbClr val="00698C"/>
      </a:accent5>
      <a:accent6>
        <a:srgbClr val="D3DF44"/>
      </a:accent6>
      <a:hlink>
        <a:srgbClr val="595959"/>
      </a:hlink>
      <a:folHlink>
        <a:srgbClr val="5959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311</TotalTime>
  <Words>913</Words>
  <Application>Microsoft Office PowerPoint</Application>
  <PresentationFormat>On-screen Show (4:3)</PresentationFormat>
  <Paragraphs>168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Functional Requirements for Automated Vehicles</vt:lpstr>
      <vt:lpstr>Mandate</vt:lpstr>
      <vt:lpstr>Background Definitions</vt:lpstr>
      <vt:lpstr>Where to start?</vt:lpstr>
      <vt:lpstr>Things to consider</vt:lpstr>
      <vt:lpstr>Possible method</vt:lpstr>
      <vt:lpstr>Partial Example – Highway Chauffeur </vt:lpstr>
      <vt:lpstr>Partial Example – Highway Chauffeur – (temporary) loss of a sensor</vt:lpstr>
      <vt:lpstr>Starting point</vt:lpstr>
      <vt:lpstr>A few possible – “System must” from Canada’s Safety Assessment</vt:lpstr>
      <vt:lpstr>A few possible – “System must” from Canada’s Safety Assessment</vt:lpstr>
      <vt:lpstr>A few possible – “System must” from Canada’s Safety Assessment</vt:lpstr>
      <vt:lpstr>A few possible – “System must” from Canada’s Safety Assessment</vt:lpstr>
      <vt:lpstr>A few possible – “System must” from Canada’s Safety Assessment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Roy, Jean-Michel</cp:lastModifiedBy>
  <cp:revision>40</cp:revision>
  <dcterms:created xsi:type="dcterms:W3CDTF">2019-04-09T19:40:21Z</dcterms:created>
  <dcterms:modified xsi:type="dcterms:W3CDTF">2019-10-07T18:39:03Z</dcterms:modified>
</cp:coreProperties>
</file>