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353" r:id="rId3"/>
    <p:sldId id="343" r:id="rId4"/>
    <p:sldId id="341" r:id="rId5"/>
    <p:sldId id="348" r:id="rId6"/>
    <p:sldId id="346" r:id="rId7"/>
    <p:sldId id="349" r:id="rId8"/>
    <p:sldId id="354" r:id="rId9"/>
    <p:sldId id="355" r:id="rId10"/>
    <p:sldId id="357" r:id="rId11"/>
    <p:sldId id="35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381" autoAdjust="0"/>
  </p:normalViewPr>
  <p:slideViewPr>
    <p:cSldViewPr snapToGrid="0">
      <p:cViewPr varScale="1">
        <p:scale>
          <a:sx n="50" d="100"/>
          <a:sy n="50" d="100"/>
        </p:scale>
        <p:origin x="13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A6858-5148-4DF4-87D7-B2EA7C3704EC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C0242-2206-4CD1-B565-9DFA51C808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82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CE274-94B3-452B-A042-724AE9E070D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870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publication summarizes widely known safety by design and verification and validation (V&amp;V) methods of SAE L3 and L4 automated driving.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summary is required for evidence of a positive risk balance of automated driving solutions compared to the average human driving performance.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publication promotes a comprehensive approach to safety relevant topics of automated driving and is based on the input of OEMs, tiered suppliers and key technology providers.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objective of this publication is to systematically break down safety principles into safety by design capabilities, elements and architectures and then to summarize the V&amp;V methods in order to demonstrate the positive risk balance.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publication represents guidance for potential methods and considerations in the development and V&amp;V.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Intent of this publication is to contribute to current activities working towards the industrywide standardization of automated driving.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FCE274-94B3-452B-A042-724AE9E070D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883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A9178-D67A-4EDD-9585-5D730EF9A7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2586C2D-DF46-4EEE-B358-8C29AF1BE0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1050E1-E076-4D6D-A967-CBD8D020D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2A69-FD43-4018-B046-977BE3348BD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5849DA-001B-42F8-8D3B-F7AA2FD76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D5AD17-901A-48BE-A6CA-196964AC2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ABFF-1BF7-4B0A-83F7-9287A528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93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C733B2-089C-4F5E-8A02-805B18F6F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6CE4B1A-9FA9-4482-8AD0-88E5324723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02CBDA-7F71-47CF-BE9F-F7C1C67AA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2A69-FD43-4018-B046-977BE3348BD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6CE45F-05C1-4282-A9CF-C2355092D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B76D68-70B7-4CA0-B6F0-F55040EC8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ABFF-1BF7-4B0A-83F7-9287A528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3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9C2EA63-5A84-451D-A75E-900461146F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CEB82C6-1AA4-4835-B888-FD28AF0FB6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B223B3-4518-4AFA-9357-B4BE642F1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2A69-FD43-4018-B046-977BE3348BD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50C5BB-31A3-458B-9C60-956692DDB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60CC8A-A1A9-4662-B41C-69371A820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ABFF-1BF7-4B0A-83F7-9287A528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471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1397" y="3236780"/>
            <a:ext cx="10896187" cy="556800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71397" y="3697581"/>
            <a:ext cx="10896187" cy="1171580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320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err="1"/>
              <a:t>Formatvorlage</a:t>
            </a:r>
            <a:r>
              <a:rPr lang="en-US" noProof="0" dirty="0"/>
              <a:t> des </a:t>
            </a:r>
            <a:r>
              <a:rPr lang="en-US" noProof="0" dirty="0" err="1"/>
              <a:t>Untertitelmasters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71397" y="5733256"/>
            <a:ext cx="3504787" cy="489600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/>
            </a:lvl1pPr>
          </a:lstStyle>
          <a:p>
            <a:pPr lvl="0"/>
            <a:r>
              <a:rPr lang="en-US" noProof="0"/>
              <a:t>URL</a:t>
            </a:r>
          </a:p>
          <a:p>
            <a:pPr lvl="0"/>
            <a:endParaRPr lang="en-US" noProof="0"/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799857" y="5733256"/>
            <a:ext cx="6767729" cy="489600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/>
            </a:lvl1pPr>
          </a:lstStyle>
          <a:p>
            <a:pPr lvl="0"/>
            <a:r>
              <a:rPr lang="en-US" noProof="0"/>
              <a:t>Division Naming</a:t>
            </a:r>
          </a:p>
          <a:p>
            <a:pPr lvl="0"/>
            <a:endParaRPr lang="en-US" noProof="0"/>
          </a:p>
        </p:txBody>
      </p:sp>
      <p:grpSp>
        <p:nvGrpSpPr>
          <p:cNvPr id="5" name="Gruppieren 15"/>
          <p:cNvGrpSpPr/>
          <p:nvPr userDrawn="1"/>
        </p:nvGrpSpPr>
        <p:grpSpPr>
          <a:xfrm>
            <a:off x="0" y="-1"/>
            <a:ext cx="12192000" cy="6858002"/>
            <a:chOff x="0" y="0"/>
            <a:chExt cx="9144000" cy="6858001"/>
          </a:xfrm>
        </p:grpSpPr>
        <p:sp>
          <p:nvSpPr>
            <p:cNvPr id="9" name="Rechteck 8"/>
            <p:cNvSpPr/>
            <p:nvPr userDrawn="1"/>
          </p:nvSpPr>
          <p:spPr>
            <a:xfrm>
              <a:off x="0" y="0"/>
              <a:ext cx="9144000" cy="26035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133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2" name="Rechteck 11"/>
            <p:cNvSpPr/>
            <p:nvPr userDrawn="1"/>
          </p:nvSpPr>
          <p:spPr>
            <a:xfrm>
              <a:off x="0" y="6597652"/>
              <a:ext cx="9144000" cy="26034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133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3" name="Rechteck 12"/>
            <p:cNvSpPr/>
            <p:nvPr userDrawn="1"/>
          </p:nvSpPr>
          <p:spPr>
            <a:xfrm>
              <a:off x="0" y="0"/>
              <a:ext cx="179388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133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8964612" y="0"/>
              <a:ext cx="179387" cy="6857999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133" noProof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823614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053" y="1797051"/>
            <a:ext cx="11137900" cy="3744383"/>
          </a:xfrm>
        </p:spPr>
        <p:txBody>
          <a:bodyPr/>
          <a:lstStyle>
            <a:lvl1pPr marL="237061" indent="-237061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1pPr>
            <a:lvl2pPr marL="721766" indent="-245527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2pPr>
            <a:lvl3pPr marL="1195887" indent="-237061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3pPr>
            <a:lvl4pPr marL="1672125" indent="-239178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4pPr>
            <a:lvl5pPr marL="2154713" indent="-237061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err="1"/>
              <a:t>Textmasterformate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27053" y="404285"/>
            <a:ext cx="11137900" cy="96096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6F259F7-AEC5-4350-9881-479EC0298006}" type="datetime3">
              <a:rPr lang="en-US" noProof="0" smtClean="0"/>
              <a:t>9 October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© Continental AG</a:t>
            </a:r>
          </a:p>
        </p:txBody>
      </p:sp>
    </p:spTree>
    <p:extLst>
      <p:ext uri="{BB962C8B-B14F-4D97-AF65-F5344CB8AC3E}">
        <p14:creationId xmlns:p14="http://schemas.microsoft.com/office/powerpoint/2010/main" val="27424437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hapter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053" y="1797051"/>
            <a:ext cx="11137900" cy="3744383"/>
          </a:xfrm>
        </p:spPr>
        <p:txBody>
          <a:bodyPr/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marL="245527" indent="-245527">
              <a:lnSpc>
                <a:spcPct val="113000"/>
              </a:lnSpc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err="1"/>
              <a:t>Textmasterformate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27053" y="403200"/>
            <a:ext cx="11137900" cy="96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503D562-7B72-4906-9844-B250CB598D10}" type="datetime3">
              <a:rPr lang="en-US" noProof="0" smtClean="0"/>
              <a:t>9 October 2019</a:t>
            </a:fld>
            <a:endParaRPr lang="en-US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© Continental AG</a:t>
            </a:r>
          </a:p>
        </p:txBody>
      </p:sp>
    </p:spTree>
    <p:extLst>
      <p:ext uri="{BB962C8B-B14F-4D97-AF65-F5344CB8AC3E}">
        <p14:creationId xmlns:p14="http://schemas.microsoft.com/office/powerpoint/2010/main" val="15745437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59EA20-0FC0-4352-90EF-B2681CC91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93E43C5-C935-4D39-ADDA-DC9E3FC00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85A687-2B88-4488-AD02-C5D8CFB1A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2A69-FD43-4018-B046-977BE3348BD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E151EC-14F2-4FC3-9F9C-1D51A9761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3DFF4C-D4CC-468B-8BA0-6B8E9147B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ABFF-1BF7-4B0A-83F7-9287A528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159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B516C4-13CC-49BF-AD02-82EA6F9BC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E129CE6-0FAA-431B-9915-9C511C9A7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B5AA74-B7C8-4D04-97E7-4D1A94A49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2A69-FD43-4018-B046-977BE3348BD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AEE842-1D66-4C41-AAE1-904473BA3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DAE92C-CC63-4228-9088-B98457859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ABFF-1BF7-4B0A-83F7-9287A528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55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76820-D3E3-498D-B897-5A7545B59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307B16-0EE4-4DB7-95AC-CC942BF4B5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A8E3692-F65D-47CA-92C6-3FC032F7EA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8AA1649-0719-4F38-BDEF-726AACA62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2A69-FD43-4018-B046-977BE3348BD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CFD193E-EC8F-427E-A7E1-630EEEE38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D693FAF-48B5-437B-AB61-DA543ADF5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ABFF-1BF7-4B0A-83F7-9287A528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02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C199E6-C8B9-4423-A922-6D9392A1D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81B080-3EEE-4221-B4A0-DDFE78CC0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5BE4A6-6B57-4658-A050-A849E8A1B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855984C-2DBC-4F29-948E-A3A7BB7353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E2A8A61-FC0D-4CCF-9C64-17498583CD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1ECC352-8146-4EC5-9424-E3DB58C38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2A69-FD43-4018-B046-977BE3348BD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1747FF-033E-4E06-A348-E51FD5CFD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65586BE-08C1-40D5-986D-558C1DA50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ABFF-1BF7-4B0A-83F7-9287A528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13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60476A-ECC3-4A42-A8F4-49AC1824A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B276384-8BFB-4AF1-B469-B072E406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2A69-FD43-4018-B046-977BE3348BD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AD8FA8-ABAD-4F42-87D9-F15664D6C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E19EB1-7F38-4FE6-B348-5B78A44EE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ABFF-1BF7-4B0A-83F7-9287A528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1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13959E3-434A-4452-815A-9EEC55BDF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2A69-FD43-4018-B046-977BE3348BD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1CC91E-30CC-4E64-80D2-35EF48593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1F06AA-CD42-45B5-8545-8C16792FE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ABFF-1BF7-4B0A-83F7-9287A528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54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F96B61-79D3-4E37-ACD4-60355E9C2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2A9A6E-3A2B-45B2-8896-A8B130D4F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16EDA0B-23F4-46BE-81ED-0F2B840FE8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334A787-D4EB-45E6-98C9-D10BD0B13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2A69-FD43-4018-B046-977BE3348BD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5F819A0-5F3C-4DD7-AF37-97CCC7171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136EA07-4C83-4184-BE34-88FBDAF6E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ABFF-1BF7-4B0A-83F7-9287A528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636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C691F2-1C32-4C75-A466-F0C2F5095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64A3002-C450-4F6B-9BF6-E964E96543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4F1D300-259C-4137-BE38-B71F52B40A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EBBB4F2-265F-49CA-8903-A6B5F117F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2A69-FD43-4018-B046-977BE3348BD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7EF3F51-A5AE-4366-B6A9-E183E9AEF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B645F9C-1F82-4BF9-8DC5-BCE4EA5D2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4ABFF-1BF7-4B0A-83F7-9287A528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731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1774B52-3EE0-416F-9F2B-7AC0A231A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7E8C55-63DD-4BA1-B2E0-652FE33DD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95DDB8-1097-423B-8FEA-CA782A292E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42A69-FD43-4018-B046-977BE3348BD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97C0ED-48FA-4E1B-B092-5A4448455F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C19CD7-531E-413D-91F1-DA0B41BFC1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4ABFF-1BF7-4B0A-83F7-9287A5289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21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18" Type="http://schemas.openxmlformats.org/officeDocument/2006/relationships/hyperlink" Target="https://www.daimler.com/documents/innovation/other/safety-first-for-automated-driving.pdf" TargetMode="External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openxmlformats.org/officeDocument/2006/relationships/tags" Target="../tags/tag1.xml"/><Relationship Id="rId16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0.png"/><Relationship Id="rId10" Type="http://schemas.openxmlformats.org/officeDocument/2006/relationships/image" Target="../media/image5.png"/><Relationship Id="rId19" Type="http://schemas.openxmlformats.org/officeDocument/2006/relationships/image" Target="../media/image13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图片 3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4018736" y="4677845"/>
            <a:ext cx="423470" cy="408059"/>
          </a:xfrm>
          <a:prstGeom prst="rect">
            <a:avLst/>
          </a:prstGeom>
        </p:spPr>
      </p:pic>
      <p:pic>
        <p:nvPicPr>
          <p:cNvPr id="16" name="图片 14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758271" y="4703527"/>
            <a:ext cx="800719" cy="356695"/>
          </a:xfrm>
          <a:prstGeom prst="rect">
            <a:avLst/>
          </a:prstGeom>
        </p:spPr>
      </p:pic>
      <p:pic>
        <p:nvPicPr>
          <p:cNvPr id="17" name="图片 16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11065462" y="4657568"/>
            <a:ext cx="858700" cy="448613"/>
          </a:xfrm>
          <a:prstGeom prst="rect">
            <a:avLst/>
          </a:prstGeom>
        </p:spPr>
      </p:pic>
      <p:pic>
        <p:nvPicPr>
          <p:cNvPr id="18" name="图片 18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2761934" y="4719176"/>
            <a:ext cx="1053858" cy="325396"/>
          </a:xfrm>
          <a:prstGeom prst="rect">
            <a:avLst/>
          </a:prstGeom>
        </p:spPr>
      </p:pic>
      <p:pic>
        <p:nvPicPr>
          <p:cNvPr id="19" name="图片 20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7265598" y="4748161"/>
            <a:ext cx="853967" cy="267426"/>
          </a:xfrm>
          <a:prstGeom prst="rect">
            <a:avLst/>
          </a:prstGeom>
        </p:spPr>
      </p:pic>
      <p:pic>
        <p:nvPicPr>
          <p:cNvPr id="20" name="图片 22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376007" y="4737133"/>
            <a:ext cx="1179320" cy="289482"/>
          </a:xfrm>
          <a:prstGeom prst="rect">
            <a:avLst/>
          </a:prstGeom>
        </p:spPr>
      </p:pic>
      <p:pic>
        <p:nvPicPr>
          <p:cNvPr id="21" name="图片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38056" y="4560400"/>
            <a:ext cx="1241620" cy="667371"/>
          </a:xfrm>
          <a:prstGeom prst="rect">
            <a:avLst/>
          </a:prstGeom>
        </p:spPr>
      </p:pic>
      <p:pic>
        <p:nvPicPr>
          <p:cNvPr id="22" name="图片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22509" y="4646909"/>
            <a:ext cx="515841" cy="469931"/>
          </a:xfrm>
          <a:prstGeom prst="rect">
            <a:avLst/>
          </a:prstGeom>
        </p:spPr>
      </p:pic>
      <p:pic>
        <p:nvPicPr>
          <p:cNvPr id="23" name="图片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242564" y="4676271"/>
            <a:ext cx="619957" cy="41120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4765" y="5355914"/>
            <a:ext cx="11122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latin typeface="Arial" panose="020B0604020202020204" pitchFamily="34" charset="0"/>
              </a:rPr>
              <a:t>White paper globally published on 2</a:t>
            </a:r>
            <a:r>
              <a:rPr lang="en-US" sz="1400" baseline="30000" dirty="0">
                <a:latin typeface="Arial" panose="020B0604020202020204" pitchFamily="34" charset="0"/>
              </a:rPr>
              <a:t>nd</a:t>
            </a:r>
            <a:r>
              <a:rPr lang="en-US" sz="1400" dirty="0">
                <a:latin typeface="Arial" panose="020B0604020202020204" pitchFamily="34" charset="0"/>
              </a:rPr>
              <a:t> of July 2019</a:t>
            </a:r>
          </a:p>
        </p:txBody>
      </p:sp>
      <p:pic>
        <p:nvPicPr>
          <p:cNvPr id="1042" name="Group 6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79"/>
          <a:stretch>
            <a:fillRect/>
          </a:stretch>
        </p:blipFill>
        <p:spPr bwMode="auto">
          <a:xfrm>
            <a:off x="9041294" y="4726711"/>
            <a:ext cx="998326" cy="31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889928" y="4800035"/>
            <a:ext cx="1172726" cy="163678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9888FAFE-23BD-4C1B-A437-BC03568981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400" b="1" cap="all" dirty="0">
                <a:solidFill>
                  <a:schemeClr val="tx1"/>
                </a:solidFill>
              </a:rPr>
              <a:t>Safety First for Automated Driving</a:t>
            </a:r>
          </a:p>
        </p:txBody>
      </p:sp>
      <p:pic>
        <p:nvPicPr>
          <p:cNvPr id="3" name="Grafik 2">
            <a:hlinkClick r:id="rId18"/>
            <a:extLst>
              <a:ext uri="{FF2B5EF4-FFF2-40B4-BE49-F238E27FC236}">
                <a16:creationId xmlns:a16="http://schemas.microsoft.com/office/drawing/2014/main" id="{DF6DFEF9-D38C-476D-B164-8FAEC5022E4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818044" y="175516"/>
            <a:ext cx="2849040" cy="41395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CBF482-13DA-4E79-B418-30750EB6D767}"/>
              </a:ext>
            </a:extLst>
          </p:cNvPr>
          <p:cNvSpPr txBox="1"/>
          <p:nvPr/>
        </p:nvSpPr>
        <p:spPr>
          <a:xfrm>
            <a:off x="341767" y="175516"/>
            <a:ext cx="4108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Document FRAV-01-11</a:t>
            </a:r>
          </a:p>
          <a:p>
            <a:r>
              <a:rPr lang="en-US" dirty="0"/>
              <a:t>Submitted by the expert from Continental</a:t>
            </a:r>
          </a:p>
        </p:txBody>
      </p:sp>
    </p:spTree>
    <p:extLst>
      <p:ext uri="{BB962C8B-B14F-4D97-AF65-F5344CB8AC3E}">
        <p14:creationId xmlns:p14="http://schemas.microsoft.com/office/powerpoint/2010/main" val="427180014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6CB5C-AB3F-4890-AD72-0066E910E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053" y="1797051"/>
            <a:ext cx="5702925" cy="3744383"/>
          </a:xfrm>
        </p:spPr>
        <p:txBody>
          <a:bodyPr>
            <a:noAutofit/>
          </a:bodyPr>
          <a:lstStyle/>
          <a:p>
            <a:r>
              <a:rPr lang="en-US" sz="2400" b="1" dirty="0"/>
              <a:t>General considerations</a:t>
            </a:r>
          </a:p>
          <a:p>
            <a:pPr lvl="1"/>
            <a:r>
              <a:rPr lang="en-US" dirty="0"/>
              <a:t>Be agnostic to means of implementation; documentation during full process chain, creation of safety artefacts.</a:t>
            </a:r>
          </a:p>
          <a:p>
            <a:r>
              <a:rPr lang="en-US" sz="2400" b="1" dirty="0"/>
              <a:t>Define</a:t>
            </a:r>
          </a:p>
          <a:p>
            <a:pPr lvl="1"/>
            <a:r>
              <a:rPr lang="en-US" dirty="0"/>
              <a:t>ODD, Data set, probabilistic output, KPIs, target hardware</a:t>
            </a:r>
          </a:p>
          <a:p>
            <a:r>
              <a:rPr lang="en-US" sz="2400" b="1" dirty="0"/>
              <a:t>Specify</a:t>
            </a:r>
          </a:p>
          <a:p>
            <a:pPr lvl="1"/>
            <a:r>
              <a:rPr lang="en-US" dirty="0"/>
              <a:t>Data set specs, labelling specs, labelling quality, DL model architectures, observers.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467DE6-17C3-4615-B45B-D7B151188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b="1" cap="all" dirty="0">
                <a:solidFill>
                  <a:schemeClr val="tx1"/>
                </a:solidFill>
              </a:rPr>
              <a:t>Safety Aspects of Deep Learning Implementation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AD5935-4932-40BB-B5C0-F84AE6A7E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642" y="1444841"/>
            <a:ext cx="5324305" cy="4240597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B99FCC-8109-4297-80BB-98F52DD9CF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10</a:t>
            </a:fld>
            <a:endParaRPr lang="en-US" noProof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6925682-A505-4EAF-B1C6-7844FF42D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831BE-8A70-47BD-BE13-5A56181D86B9}" type="datetime3">
              <a:rPr lang="en-US" noProof="0" smtClean="0"/>
              <a:t>9 October 2019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1493140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6CB5C-AB3F-4890-AD72-0066E910E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053" y="1797051"/>
            <a:ext cx="5568947" cy="3744383"/>
          </a:xfrm>
        </p:spPr>
        <p:txBody>
          <a:bodyPr>
            <a:noAutofit/>
          </a:bodyPr>
          <a:lstStyle/>
          <a:p>
            <a:r>
              <a:rPr lang="en-US" sz="2400" b="1" dirty="0"/>
              <a:t>Develop &amp; Evaluate</a:t>
            </a:r>
          </a:p>
          <a:p>
            <a:pPr lvl="1"/>
            <a:r>
              <a:rPr lang="en-US" dirty="0"/>
              <a:t>DL model architecture (layers, connectivity, activations, pooling/upsampling, stride, …); composition of loss, regularization, optimization methods (solver, learning rate, …).</a:t>
            </a:r>
          </a:p>
          <a:p>
            <a:r>
              <a:rPr lang="en-US" sz="2400" b="1" dirty="0"/>
              <a:t>Deploy &amp; Monitor</a:t>
            </a:r>
          </a:p>
          <a:p>
            <a:pPr lvl="1"/>
            <a:r>
              <a:rPr lang="en-US" dirty="0"/>
              <a:t>Challenges: unseen data, confidence interpretation, emerging features, distributional shift.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467DE6-17C3-4615-B45B-D7B151188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b="1" cap="all" dirty="0">
                <a:solidFill>
                  <a:schemeClr val="tx1"/>
                </a:solidFill>
              </a:rPr>
              <a:t>Safety Aspects of Deep Learning Implementation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AD5935-4932-40BB-B5C0-F84AE6A7E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642" y="1444841"/>
            <a:ext cx="5324305" cy="4240597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B9CB03-22C5-4EA0-A44F-109815A38D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11</a:t>
            </a:fld>
            <a:endParaRPr lang="en-US" noProof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356D257-0D1B-4C79-A935-2648AF781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2D4B-F789-48B1-92CA-AB89F0EA6AC2}" type="datetime3">
              <a:rPr lang="en-US" noProof="0" smtClean="0"/>
              <a:t>9 October 2019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3347702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43F1955-4FF3-441B-A295-3939E33AA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Publication merges input of OEMs, tiered suppliers and key technology providers </a:t>
            </a:r>
          </a:p>
          <a:p>
            <a:endParaRPr lang="en-US" sz="2400" dirty="0"/>
          </a:p>
          <a:p>
            <a:r>
              <a:rPr lang="en-US" sz="2400" dirty="0"/>
              <a:t>Positive risk balance</a:t>
            </a:r>
          </a:p>
          <a:p>
            <a:pPr lvl="1"/>
            <a:r>
              <a:rPr lang="en-US" dirty="0"/>
              <a:t>Safety by design and verification &amp; validation methods</a:t>
            </a:r>
          </a:p>
          <a:p>
            <a:pPr lvl="1"/>
            <a:r>
              <a:rPr lang="en-US" dirty="0"/>
              <a:t>Comprehensive approach to safety relevant topics</a:t>
            </a:r>
          </a:p>
          <a:p>
            <a:endParaRPr lang="en-US" sz="2400" dirty="0"/>
          </a:p>
          <a:p>
            <a:r>
              <a:rPr lang="en-US" sz="2400" dirty="0"/>
              <a:t>Intends to collaborate to industrywide standardization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27D400F-D43C-44D4-9221-F58936C83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400" b="1" cap="all" dirty="0">
                <a:solidFill>
                  <a:schemeClr val="tx1"/>
                </a:solidFill>
              </a:rPr>
              <a:t>Abstract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3400" dirty="0">
                <a:solidFill>
                  <a:schemeClr val="tx1"/>
                </a:solidFill>
              </a:rPr>
              <a:t>Automated Driving Systems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88F8EBF-4A8C-40F4-9B4A-3649AAE41A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2</a:t>
            </a:fld>
            <a:endParaRPr lang="en-US" noProof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760365B8-9D3C-4C49-925E-985DE1E8D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323DB-8352-4F77-B74F-B1C3A6C403EB}" type="datetime3">
              <a:rPr lang="en-US" noProof="0" smtClean="0"/>
              <a:t>9 October 2019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8529949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0FC45-C4B9-4D6E-A8B4-890E8D211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b="1" cap="all" dirty="0">
                <a:solidFill>
                  <a:schemeClr val="tx1"/>
                </a:solidFill>
              </a:rPr>
              <a:t>The Twelve Principles of Automated Driving</a:t>
            </a:r>
            <a:endParaRPr lang="de-DE" sz="3100" b="1" cap="all" dirty="0">
              <a:solidFill>
                <a:schemeClr val="tx1"/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1321C6-3DE1-40AA-94A4-DEA2A1EBCF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3</a:t>
            </a:fld>
            <a:endParaRPr lang="en-US" noProof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C62414E-47B9-4D99-BB08-B01BB5E3C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6F87C-53AF-4330-A79E-B1BE82D6EAFC}" type="datetime3">
              <a:rPr lang="en-US" noProof="0" smtClean="0"/>
              <a:t>9 October 2019</a:t>
            </a:fld>
            <a:endParaRPr lang="en-US" noProof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1959FC4A-EC39-42C6-80B6-C8D93A7854F1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27053" y="1294633"/>
            <a:ext cx="10104103" cy="3744383"/>
          </a:xfrm>
        </p:spPr>
        <p:txBody>
          <a:bodyPr tIns="0" bIns="0" numCol="2" spcCol="360000">
            <a:normAutofit fontScale="25000" lnSpcReduction="20000"/>
          </a:bodyPr>
          <a:lstStyle>
            <a:lvl1pPr marL="237061" indent="-237061" algn="l" defTabSz="914400" rtl="0" eaLnBrk="1" latinLnBrk="0" hangingPunct="1">
              <a:spcBef>
                <a:spcPct val="20000"/>
              </a:spcBef>
              <a:buSzPct val="125000"/>
              <a:buFont typeface="Arial" pitchFamily="34" charset="0"/>
              <a:buChar char="›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21766" indent="-245527" algn="l" defTabSz="914400" rtl="0" eaLnBrk="1" latinLnBrk="0" hangingPunct="1">
              <a:spcBef>
                <a:spcPct val="20000"/>
              </a:spcBef>
              <a:buSzPct val="125000"/>
              <a:buFont typeface="Arial" pitchFamily="34" charset="0"/>
              <a:buChar char="›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95887" indent="-237061" algn="l" defTabSz="914400" rtl="0" eaLnBrk="1" latinLnBrk="0" hangingPunct="1">
              <a:spcBef>
                <a:spcPct val="20000"/>
              </a:spcBef>
              <a:buSzPct val="125000"/>
              <a:buFont typeface="Arial" pitchFamily="34" charset="0"/>
              <a:buChar char="›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72125" indent="-239178" algn="l" defTabSz="914400" rtl="0" eaLnBrk="1" latinLnBrk="0" hangingPunct="1">
              <a:spcBef>
                <a:spcPct val="20000"/>
              </a:spcBef>
              <a:buSzPct val="125000"/>
              <a:buFont typeface="Arial" pitchFamily="34" charset="0"/>
              <a:buChar char="›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54713" indent="-237061" algn="l" defTabSz="914400" rtl="0" eaLnBrk="1" latinLnBrk="0" hangingPunct="1">
              <a:spcBef>
                <a:spcPct val="20000"/>
              </a:spcBef>
              <a:buSzPct val="125000"/>
              <a:buFont typeface="Arial" pitchFamily="34" charset="0"/>
              <a:buChar char="›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7061" marR="0" lvl="0" indent="-23706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SAFE OPERATION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Deal with degradation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Fail operational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67737A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  <a:p>
            <a:pPr marL="237061" marR="0" lvl="0" indent="-23706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SAFE LAYER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Recognize system limits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React to minimize the risk</a:t>
            </a:r>
          </a:p>
          <a:p>
            <a:pPr marL="237061" marR="0" lvl="0" indent="-23706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OPERATIONAL DESIGN DOMAIN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ODD determination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Manage typical situations  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67737A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  <a:p>
            <a:pPr marL="237061" marR="0" lvl="0" indent="-23706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BEHAVIOR IN TRAFFIC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Manners on the road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Conforming to rules</a:t>
            </a:r>
          </a:p>
          <a:p>
            <a:pPr marL="237061" marR="0" lvl="0" indent="-23706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USER RESPONSIBILITY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Responsibilities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Mode awareness</a:t>
            </a:r>
          </a:p>
          <a:p>
            <a:pPr marL="237061" marR="0" lvl="0" indent="-23706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VEHICLE-INITIATED HANDOVER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Minimal risk condition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Takeover request</a:t>
            </a:r>
          </a:p>
          <a:p>
            <a:pPr marL="237061" marR="0" lvl="0" indent="-23706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VEHICLE OPERATER-INITIATED HANDOVER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Engaging and disengaging of AD system 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Ensure intent of handover with high confidence </a:t>
            </a:r>
          </a:p>
          <a:p>
            <a:pPr marL="237061" marR="0" lvl="0" indent="-23706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INTERDEPENDENCY (OPERATOR 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↔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AD SYSTEM)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Take effects on the driver due to automation into account</a:t>
            </a:r>
          </a:p>
          <a:p>
            <a:pPr marL="237061" marR="0" lvl="0" indent="-23706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DATA RECORDING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Record relevant data when an event or incident is recognized 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Complies with the applicable data privacy laws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67737A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  <a:p>
            <a:pPr marL="237061" marR="0" lvl="0" indent="-23706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SECURITY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Protect the automated driving system from security threats</a:t>
            </a:r>
          </a:p>
          <a:p>
            <a:pPr marL="237061" marR="0" lvl="0" indent="-23706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PASSIVE SAFETY 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Crash scenarios (vehicle layout modifications)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Alternative seating position (new uses for the interior)</a:t>
            </a:r>
          </a:p>
          <a:p>
            <a:pPr marL="237061" marR="0" lvl="0" indent="-23706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5600" b="1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SAFETY ASSESSMENT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Verification and validation to ensure that safety goals are met </a:t>
            </a:r>
          </a:p>
          <a:p>
            <a:pPr marL="721766" marR="0" lvl="1" indent="-245527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Pct val="125000"/>
              <a:buFont typeface="Arial" pitchFamily="34" charset="0"/>
              <a:buChar char="›"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Reach a consistent improvement of the overall safety</a:t>
            </a:r>
            <a:endParaRPr kumimoji="0" lang="de-DE" sz="4800" b="0" i="0" u="none" strike="noStrike" kern="1200" cap="none" spc="0" normalizeH="0" baseline="0" noProof="0" dirty="0">
              <a:ln>
                <a:noFill/>
              </a:ln>
              <a:solidFill>
                <a:srgbClr val="67737A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22" name="Picture 40">
            <a:extLst>
              <a:ext uri="{FF2B5EF4-FFF2-40B4-BE49-F238E27FC236}">
                <a16:creationId xmlns:a16="http://schemas.microsoft.com/office/drawing/2014/main" id="{71CE795C-8077-4362-B41E-AD678985B5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2915" y="1294633"/>
            <a:ext cx="685800" cy="676275"/>
          </a:xfrm>
          <a:prstGeom prst="rect">
            <a:avLst/>
          </a:prstGeom>
        </p:spPr>
      </p:pic>
      <p:pic>
        <p:nvPicPr>
          <p:cNvPr id="23" name="Picture 41">
            <a:extLst>
              <a:ext uri="{FF2B5EF4-FFF2-40B4-BE49-F238E27FC236}">
                <a16:creationId xmlns:a16="http://schemas.microsoft.com/office/drawing/2014/main" id="{1AE7E411-13B9-4DBE-BE1F-CFDFC894C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1223" y="3901012"/>
            <a:ext cx="676275" cy="676275"/>
          </a:xfrm>
          <a:prstGeom prst="rect">
            <a:avLst/>
          </a:prstGeom>
        </p:spPr>
      </p:pic>
      <p:pic>
        <p:nvPicPr>
          <p:cNvPr id="24" name="Picture 42">
            <a:extLst>
              <a:ext uri="{FF2B5EF4-FFF2-40B4-BE49-F238E27FC236}">
                <a16:creationId xmlns:a16="http://schemas.microsoft.com/office/drawing/2014/main" id="{212AF33D-D58F-4A1C-B68B-84C2EDA710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9596" y="4726656"/>
            <a:ext cx="676275" cy="676275"/>
          </a:xfrm>
          <a:prstGeom prst="rect">
            <a:avLst/>
          </a:prstGeom>
        </p:spPr>
      </p:pic>
      <p:pic>
        <p:nvPicPr>
          <p:cNvPr id="25" name="Picture 43">
            <a:extLst>
              <a:ext uri="{FF2B5EF4-FFF2-40B4-BE49-F238E27FC236}">
                <a16:creationId xmlns:a16="http://schemas.microsoft.com/office/drawing/2014/main" id="{EAB2D62E-8094-4D96-9443-C6C81C7394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77734" y="5584324"/>
            <a:ext cx="676275" cy="676275"/>
          </a:xfrm>
          <a:prstGeom prst="rect">
            <a:avLst/>
          </a:prstGeom>
        </p:spPr>
      </p:pic>
      <p:pic>
        <p:nvPicPr>
          <p:cNvPr id="26" name="Picture 44">
            <a:extLst>
              <a:ext uri="{FF2B5EF4-FFF2-40B4-BE49-F238E27FC236}">
                <a16:creationId xmlns:a16="http://schemas.microsoft.com/office/drawing/2014/main" id="{98B38237-B49C-40D5-B2EB-61B7173CBC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81223" y="2161825"/>
            <a:ext cx="676275" cy="676275"/>
          </a:xfrm>
          <a:prstGeom prst="rect">
            <a:avLst/>
          </a:prstGeom>
        </p:spPr>
      </p:pic>
      <p:pic>
        <p:nvPicPr>
          <p:cNvPr id="27" name="Picture 46">
            <a:extLst>
              <a:ext uri="{FF2B5EF4-FFF2-40B4-BE49-F238E27FC236}">
                <a16:creationId xmlns:a16="http://schemas.microsoft.com/office/drawing/2014/main" id="{37B33E22-73F5-4B09-8265-7F7C1E6A4F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02915" y="3026656"/>
            <a:ext cx="685800" cy="685800"/>
          </a:xfrm>
          <a:prstGeom prst="rect">
            <a:avLst/>
          </a:prstGeom>
        </p:spPr>
      </p:pic>
      <p:pic>
        <p:nvPicPr>
          <p:cNvPr id="28" name="Picture 38">
            <a:extLst>
              <a:ext uri="{FF2B5EF4-FFF2-40B4-BE49-F238E27FC236}">
                <a16:creationId xmlns:a16="http://schemas.microsoft.com/office/drawing/2014/main" id="{2A5CC1A0-EFC6-42A6-99F5-B41EAE1F9CF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41801" y="1294633"/>
            <a:ext cx="676275" cy="685800"/>
          </a:xfrm>
          <a:prstGeom prst="rect">
            <a:avLst/>
          </a:prstGeom>
        </p:spPr>
      </p:pic>
      <p:pic>
        <p:nvPicPr>
          <p:cNvPr id="29" name="Picture 39">
            <a:extLst>
              <a:ext uri="{FF2B5EF4-FFF2-40B4-BE49-F238E27FC236}">
                <a16:creationId xmlns:a16="http://schemas.microsoft.com/office/drawing/2014/main" id="{A00D2500-96DA-4FD0-8574-2409816756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42474" y="3015407"/>
            <a:ext cx="676275" cy="676275"/>
          </a:xfrm>
          <a:prstGeom prst="rect">
            <a:avLst/>
          </a:prstGeom>
        </p:spPr>
      </p:pic>
      <p:pic>
        <p:nvPicPr>
          <p:cNvPr id="30" name="Picture 48">
            <a:extLst>
              <a:ext uri="{FF2B5EF4-FFF2-40B4-BE49-F238E27FC236}">
                <a16:creationId xmlns:a16="http://schemas.microsoft.com/office/drawing/2014/main" id="{58EAF3A2-2482-48DB-B9AA-50D332ADE7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77734" y="3867146"/>
            <a:ext cx="676275" cy="676275"/>
          </a:xfrm>
          <a:prstGeom prst="rect">
            <a:avLst/>
          </a:prstGeom>
        </p:spPr>
      </p:pic>
      <p:pic>
        <p:nvPicPr>
          <p:cNvPr id="31" name="Picture 49">
            <a:extLst>
              <a:ext uri="{FF2B5EF4-FFF2-40B4-BE49-F238E27FC236}">
                <a16:creationId xmlns:a16="http://schemas.microsoft.com/office/drawing/2014/main" id="{667ED9B8-8CBF-4E87-B162-4FFBC355BF2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77734" y="2161826"/>
            <a:ext cx="676275" cy="676275"/>
          </a:xfrm>
          <a:prstGeom prst="rect">
            <a:avLst/>
          </a:prstGeom>
        </p:spPr>
      </p:pic>
      <p:pic>
        <p:nvPicPr>
          <p:cNvPr id="32" name="Picture 45">
            <a:extLst>
              <a:ext uri="{FF2B5EF4-FFF2-40B4-BE49-F238E27FC236}">
                <a16:creationId xmlns:a16="http://schemas.microsoft.com/office/drawing/2014/main" id="{A3FF5F6D-5172-423A-AA6F-D28A2ABF969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71698" y="5611624"/>
            <a:ext cx="685800" cy="676275"/>
          </a:xfrm>
          <a:prstGeom prst="rect">
            <a:avLst/>
          </a:prstGeom>
        </p:spPr>
      </p:pic>
      <p:pic>
        <p:nvPicPr>
          <p:cNvPr id="33" name="Picture 47">
            <a:extLst>
              <a:ext uri="{FF2B5EF4-FFF2-40B4-BE49-F238E27FC236}">
                <a16:creationId xmlns:a16="http://schemas.microsoft.com/office/drawing/2014/main" id="{EFF90030-D43E-4087-B012-7A0D736F0BE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895973" y="4765843"/>
            <a:ext cx="66675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46025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BABD1-6C52-43B7-8C69-451A77177D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053" y="1797051"/>
            <a:ext cx="6677615" cy="3744383"/>
          </a:xfrm>
        </p:spPr>
        <p:txBody>
          <a:bodyPr>
            <a:normAutofit/>
          </a:bodyPr>
          <a:lstStyle/>
          <a:p>
            <a:r>
              <a:rPr lang="en-US" sz="2400" dirty="0"/>
              <a:t>This publication is structured as interconnected topics which build upon one another to achieve an overall </a:t>
            </a:r>
            <a:r>
              <a:rPr lang="en-US" sz="2400" b="1" dirty="0"/>
              <a:t>safety vision</a:t>
            </a:r>
            <a:r>
              <a:rPr lang="en-US" sz="2400" dirty="0"/>
              <a:t>.</a:t>
            </a:r>
          </a:p>
          <a:p>
            <a:r>
              <a:rPr lang="en-US" sz="2400" dirty="0"/>
              <a:t>The roof ridge in the figure represents the </a:t>
            </a:r>
            <a:r>
              <a:rPr lang="en-US" sz="2400" b="1" dirty="0"/>
              <a:t>positive risk balance </a:t>
            </a:r>
            <a:r>
              <a:rPr lang="en-US" sz="2400" dirty="0"/>
              <a:t>as an initial starting point and the overall goal.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CABC7F-E21B-4325-9FAF-07DE72301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b="1" cap="all" dirty="0">
                <a:solidFill>
                  <a:schemeClr val="tx1"/>
                </a:solidFill>
              </a:rPr>
              <a:t>Structure of this Publication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465858-61CF-4F5E-88BA-92C604D5C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5850" y="201077"/>
            <a:ext cx="4371975" cy="5524500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E32A08-8679-4092-B619-8E6D4D5EBC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4</a:t>
            </a:fld>
            <a:endParaRPr lang="en-US" noProof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CDFD00B-2D05-4858-92AF-F29A3B754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D94D-054B-48DC-B85D-9D8DC07FD3E7}" type="datetime3">
              <a:rPr lang="en-US" noProof="0" smtClean="0"/>
              <a:t>9 October 2019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2094624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14611-CB95-4EB9-93D0-B6A75F3EA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053" y="1797051"/>
            <a:ext cx="5568947" cy="374438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Introducing L3 automated driving system, </a:t>
            </a:r>
          </a:p>
          <a:p>
            <a:pPr lvl="1"/>
            <a:r>
              <a:rPr lang="en-US" dirty="0"/>
              <a:t>the vehicle operator is allowed to </a:t>
            </a:r>
            <a:r>
              <a:rPr lang="en-US" b="1" dirty="0"/>
              <a:t>cede full control to the vehicle</a:t>
            </a:r>
            <a:r>
              <a:rPr lang="en-US" dirty="0"/>
              <a:t> during the nominal driving task </a:t>
            </a:r>
            <a:r>
              <a:rPr lang="en-US" b="1" dirty="0"/>
              <a:t>within</a:t>
            </a:r>
            <a:r>
              <a:rPr lang="en-US" dirty="0"/>
              <a:t> ODD</a:t>
            </a:r>
          </a:p>
          <a:p>
            <a:pPr lvl="1"/>
            <a:r>
              <a:rPr lang="en-US" dirty="0"/>
              <a:t>user’s </a:t>
            </a:r>
            <a:r>
              <a:rPr lang="en-US" b="1" dirty="0"/>
              <a:t>correct interpretation </a:t>
            </a:r>
            <a:r>
              <a:rPr lang="en-US" dirty="0"/>
              <a:t>of the actual driving mode and related </a:t>
            </a:r>
            <a:r>
              <a:rPr lang="en-US" b="1" dirty="0"/>
              <a:t>responsibility</a:t>
            </a:r>
            <a:r>
              <a:rPr lang="en-US" dirty="0"/>
              <a:t> for dynamic driving tasks (DDT) is crucial to enable safe driving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CD5FC0-F3AA-4FE3-9CF3-39B90C966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b="1" cap="all" dirty="0">
                <a:solidFill>
                  <a:schemeClr val="tx1"/>
                </a:solidFill>
              </a:rPr>
              <a:t>Human - Machine Interaction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3853E4-C80A-4936-8BF6-CB0068D4C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996" y="1328347"/>
            <a:ext cx="5654244" cy="4225802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EA64D8C8-E601-4A2E-AF00-B177CA4943D0}"/>
              </a:ext>
            </a:extLst>
          </p:cNvPr>
          <p:cNvSpPr txBox="1"/>
          <p:nvPr/>
        </p:nvSpPr>
        <p:spPr>
          <a:xfrm>
            <a:off x="6194856" y="5506485"/>
            <a:ext cx="4094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</a:rPr>
              <a:t>levels of automation according to SAE J3016</a:t>
            </a:r>
            <a:endParaRPr lang="en-US" sz="120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55F1CC8-6A32-4406-97B9-33A2F9EF61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5</a:t>
            </a:fld>
            <a:endParaRPr lang="en-US" noProof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E99F980-AE15-4B8B-80C0-FBFEAD33B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323C-7451-4B41-9659-085181A5014D}" type="datetime3">
              <a:rPr lang="en-US" noProof="0" smtClean="0"/>
              <a:t>9 October 2019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7575911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C090CE-3671-4F62-A411-5274A3111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4163" y="1125440"/>
            <a:ext cx="6969383" cy="4539269"/>
          </a:xfrm>
          <a:prstGeom prst="rect">
            <a:avLst/>
          </a:prstGeom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86ABFB0-6CAE-4C17-8812-B6746A67FE28}"/>
              </a:ext>
            </a:extLst>
          </p:cNvPr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527052" y="1797051"/>
            <a:ext cx="4229505" cy="3744383"/>
          </a:xfrm>
        </p:spPr>
        <p:txBody>
          <a:bodyPr/>
          <a:lstStyle/>
          <a:p>
            <a:pPr marL="237061" indent="-237061">
              <a:buFont typeface="Arial" panose="020B0604020202020204" pitchFamily="34" charset="0"/>
              <a:buChar char="›"/>
            </a:pPr>
            <a:r>
              <a:rPr lang="en-US" sz="2400" dirty="0"/>
              <a:t>Capabilities based on </a:t>
            </a:r>
            <a:br>
              <a:rPr lang="en-US" sz="2400" dirty="0"/>
            </a:br>
            <a:r>
              <a:rPr lang="en-US" sz="2400" dirty="0"/>
              <a:t>Sense – Plan – Act to achieve </a:t>
            </a:r>
            <a:r>
              <a:rPr lang="en-US" sz="2400" b="1" dirty="0"/>
              <a:t>nominal</a:t>
            </a:r>
            <a:r>
              <a:rPr lang="en-US" sz="2400" dirty="0"/>
              <a:t> performance</a:t>
            </a:r>
          </a:p>
          <a:p>
            <a:pPr marL="237061" indent="-237061">
              <a:buFont typeface="Arial" panose="020B0604020202020204" pitchFamily="34" charset="0"/>
              <a:buChar char="›"/>
            </a:pPr>
            <a:r>
              <a:rPr lang="en-US" sz="2400" dirty="0"/>
              <a:t>Ensure </a:t>
            </a:r>
            <a:r>
              <a:rPr lang="en-US" sz="2400" b="1" dirty="0"/>
              <a:t>degradation</a:t>
            </a:r>
            <a:r>
              <a:rPr lang="en-US" sz="2400" dirty="0"/>
              <a:t> in case of insufficient nominal performance or other failures</a:t>
            </a:r>
          </a:p>
          <a:p>
            <a:pPr marL="237061" indent="-237061">
              <a:buFont typeface="Arial" panose="020B0604020202020204" pitchFamily="34" charset="0"/>
              <a:buChar char="›"/>
            </a:pPr>
            <a:r>
              <a:rPr lang="en-US" sz="2400" dirty="0"/>
              <a:t>Ensure safe mode </a:t>
            </a:r>
            <a:r>
              <a:rPr lang="en-US" sz="2400" b="1" dirty="0"/>
              <a:t>transitions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93B3FF30-AA46-4477-8285-347B82F1B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b="1" cap="all" dirty="0">
                <a:solidFill>
                  <a:schemeClr val="tx1"/>
                </a:solidFill>
              </a:rPr>
              <a:t>Realizing Nominal and Degraded Capabilities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41D9619-0BFC-4CD3-B24A-8D1B927D3D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6</a:t>
            </a:fld>
            <a:endParaRPr lang="en-US" noProof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D16C165-2663-4C0A-860E-CC62DBB38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6518-F431-4B73-B951-185C5B70FAE9}" type="datetime3">
              <a:rPr lang="en-US" noProof="0" smtClean="0"/>
              <a:t>9 October 2019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32771225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Inhaltsplatzhalter 11">
            <a:extLst>
              <a:ext uri="{FF2B5EF4-FFF2-40B4-BE49-F238E27FC236}">
                <a16:creationId xmlns:a16="http://schemas.microsoft.com/office/drawing/2014/main" id="{74F83FA6-8AAE-4FEC-8F85-D19BE6257B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4131306"/>
              </p:ext>
            </p:extLst>
          </p:nvPr>
        </p:nvGraphicFramePr>
        <p:xfrm>
          <a:off x="6096000" y="1823737"/>
          <a:ext cx="5567332" cy="3843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91845">
                  <a:extLst>
                    <a:ext uri="{9D8B030D-6E8A-4147-A177-3AD203B41FA5}">
                      <a16:colId xmlns:a16="http://schemas.microsoft.com/office/drawing/2014/main" val="1921985440"/>
                    </a:ext>
                  </a:extLst>
                </a:gridCol>
                <a:gridCol w="3975487">
                  <a:extLst>
                    <a:ext uri="{9D8B030D-6E8A-4147-A177-3AD203B41FA5}">
                      <a16:colId xmlns:a16="http://schemas.microsoft.com/office/drawing/2014/main" val="1823704329"/>
                    </a:ext>
                  </a:extLst>
                </a:gridCol>
              </a:tblGrid>
              <a:tr h="212155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noProof="0" dirty="0">
                          <a:effectLst/>
                        </a:rPr>
                        <a:t>Sensing Elements for  </a:t>
                      </a:r>
                      <a:r>
                        <a:rPr lang="en-US" sz="1400" b="1" u="none" strike="noStrike" noProof="0" dirty="0">
                          <a:effectLst/>
                        </a:rPr>
                        <a:t>Localization</a:t>
                      </a:r>
                      <a:endParaRPr lang="en-US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16" marR="0" marT="36000" marB="36000"/>
                </a:tc>
                <a:tc>
                  <a:txBody>
                    <a:bodyPr/>
                    <a:lstStyle/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</a:pPr>
                      <a:r>
                        <a:rPr lang="en-US" sz="1400" u="none" strike="noStrike" kern="1200" dirty="0">
                          <a:effectLst/>
                        </a:rPr>
                        <a:t>Determine whether the vehicle is on the </a:t>
                      </a:r>
                      <a:r>
                        <a:rPr lang="en-US" sz="1400" b="1" u="none" strike="noStrike" kern="1200" dirty="0">
                          <a:effectLst/>
                        </a:rPr>
                        <a:t>highway</a:t>
                      </a:r>
                      <a:endParaRPr lang="en-US" sz="14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36000"/>
                </a:tc>
                <a:extLst>
                  <a:ext uri="{0D108BD9-81ED-4DB2-BD59-A6C34878D82A}">
                    <a16:rowId xmlns:a16="http://schemas.microsoft.com/office/drawing/2014/main" val="6989090"/>
                  </a:ext>
                </a:extLst>
              </a:tr>
              <a:tr h="1586858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u="none" strike="noStrike" dirty="0">
                          <a:effectLst/>
                        </a:rPr>
                        <a:t>Sensing Elements for Perceive </a:t>
                      </a:r>
                      <a:r>
                        <a:rPr lang="en-US" sz="1400" b="1" u="none" strike="noStrike" dirty="0">
                          <a:effectLst/>
                        </a:rPr>
                        <a:t>Relevant Objects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216" marR="0" marT="36000" marB="36000"/>
                </a:tc>
                <a:tc>
                  <a:txBody>
                    <a:bodyPr/>
                    <a:lstStyle/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</a:pPr>
                      <a:r>
                        <a:rPr lang="en-US" sz="1400" u="none" strike="noStrike" kern="1200" dirty="0">
                          <a:effectLst/>
                        </a:rPr>
                        <a:t>Leading </a:t>
                      </a:r>
                      <a:r>
                        <a:rPr lang="en-US" sz="1400" b="1" u="none" strike="noStrike" kern="1200" dirty="0">
                          <a:effectLst/>
                        </a:rPr>
                        <a:t>vehicles in front </a:t>
                      </a:r>
                      <a:r>
                        <a:rPr lang="en-US" sz="1400" u="none" strike="noStrike" kern="1200" dirty="0">
                          <a:effectLst/>
                        </a:rPr>
                        <a:t>of the ego vehicle 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</a:pPr>
                      <a:r>
                        <a:rPr lang="en-US" sz="1400" u="none" strike="noStrike" kern="1200" dirty="0">
                          <a:effectLst/>
                        </a:rPr>
                        <a:t>Lane markings 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</a:pPr>
                      <a:r>
                        <a:rPr lang="en-US" sz="1400" b="1" u="none" strike="noStrike" kern="1200" dirty="0">
                          <a:effectLst/>
                        </a:rPr>
                        <a:t>(vulnerable) road users </a:t>
                      </a:r>
                      <a:r>
                        <a:rPr lang="en-US" sz="1400" u="none" strike="noStrike" kern="1200" dirty="0">
                          <a:effectLst/>
                        </a:rPr>
                        <a:t>(even though they are excluded from the ODD)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</a:pPr>
                      <a:r>
                        <a:rPr lang="en-US" sz="1400" b="1" u="none" strike="noStrike" kern="1200" dirty="0">
                          <a:effectLst/>
                        </a:rPr>
                        <a:t>Diversity object detection methods </a:t>
                      </a:r>
                      <a:r>
                        <a:rPr lang="en-US" sz="1400" u="none" strike="noStrike" kern="1200" dirty="0">
                          <a:effectLst/>
                        </a:rPr>
                        <a:t>are preferred to cover the performance weakness of single sensors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</a:pPr>
                      <a:r>
                        <a:rPr lang="en-US" sz="1400" b="1" u="none" strike="noStrike" kern="1200" dirty="0">
                          <a:effectLst/>
                        </a:rPr>
                        <a:t>High-level object fusion</a:t>
                      </a:r>
                      <a:r>
                        <a:rPr lang="en-US" sz="1400" u="none" strike="noStrike" kern="1200" dirty="0">
                          <a:effectLst/>
                        </a:rPr>
                        <a:t> is considered a meaningful measure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36000"/>
                </a:tc>
                <a:extLst>
                  <a:ext uri="{0D108BD9-81ED-4DB2-BD59-A6C34878D82A}">
                    <a16:rowId xmlns:a16="http://schemas.microsoft.com/office/drawing/2014/main" val="3095249998"/>
                  </a:ext>
                </a:extLst>
              </a:tr>
              <a:tr h="541062">
                <a:tc>
                  <a:txBody>
                    <a:bodyPr/>
                    <a:lstStyle/>
                    <a:p>
                      <a:r>
                        <a:rPr lang="en-US" sz="1400" b="1" u="none" strike="noStrike" kern="1200" dirty="0">
                          <a:effectLst/>
                        </a:rPr>
                        <a:t>ADS Mode </a:t>
                      </a:r>
                      <a:r>
                        <a:rPr lang="en-US" sz="1400" u="none" strike="noStrike" kern="1200" dirty="0">
                          <a:effectLst/>
                        </a:rPr>
                        <a:t>Manager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75216" marR="0" marT="36000" marB="36000"/>
                </a:tc>
                <a:tc>
                  <a:txBody>
                    <a:bodyPr/>
                    <a:lstStyle/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</a:pPr>
                      <a:r>
                        <a:rPr lang="en-US" sz="1400" u="none" strike="noStrike" kern="1200" dirty="0">
                          <a:effectLst/>
                        </a:rPr>
                        <a:t>Check </a:t>
                      </a:r>
                      <a:r>
                        <a:rPr lang="en-US" sz="1400" b="1" u="none" strike="noStrike" kern="1200" dirty="0">
                          <a:effectLst/>
                        </a:rPr>
                        <a:t>activation</a:t>
                      </a:r>
                      <a:r>
                        <a:rPr lang="en-US" sz="1400" u="none" strike="noStrike" kern="1200" dirty="0">
                          <a:effectLst/>
                        </a:rPr>
                        <a:t> conditions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</a:pPr>
                      <a:r>
                        <a:rPr lang="en-US" sz="1400" u="none" strike="noStrike" kern="1200" dirty="0">
                          <a:effectLst/>
                        </a:rPr>
                        <a:t>Check </a:t>
                      </a:r>
                      <a:r>
                        <a:rPr lang="en-US" sz="1400" b="1" u="none" strike="noStrike" kern="1200" dirty="0">
                          <a:effectLst/>
                        </a:rPr>
                        <a:t>deactivation</a:t>
                      </a:r>
                      <a:r>
                        <a:rPr lang="en-US" sz="1400" u="none" strike="noStrike" kern="1200" dirty="0">
                          <a:effectLst/>
                        </a:rPr>
                        <a:t> conditions</a:t>
                      </a:r>
                    </a:p>
                    <a:p>
                      <a:pPr marL="846646" lvl="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</a:pPr>
                      <a:r>
                        <a:rPr lang="en-US" sz="1400" u="none" strike="noStrike" kern="1200" dirty="0">
                          <a:effectLst/>
                        </a:rPr>
                        <a:t>Ensure that the vehicle has either reached a </a:t>
                      </a:r>
                      <a:r>
                        <a:rPr lang="en-US" sz="1400" b="1" u="none" strike="noStrike" kern="1200" dirty="0">
                          <a:effectLst/>
                        </a:rPr>
                        <a:t>fail-safe state</a:t>
                      </a:r>
                    </a:p>
                    <a:p>
                      <a:pPr marL="846646" lvl="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</a:pPr>
                      <a:r>
                        <a:rPr lang="en-US" sz="1400" u="none" strike="noStrike" kern="1200" dirty="0">
                          <a:effectLst/>
                        </a:rPr>
                        <a:t>Or that the user has </a:t>
                      </a:r>
                      <a:r>
                        <a:rPr lang="en-US" sz="1400" b="1" u="none" strike="noStrike" kern="1200" dirty="0">
                          <a:effectLst/>
                        </a:rPr>
                        <a:t>safely taken over </a:t>
                      </a:r>
                      <a:r>
                        <a:rPr lang="en-US" sz="1400" u="none" strike="noStrike" kern="1200" dirty="0">
                          <a:effectLst/>
                        </a:rPr>
                        <a:t>control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191049" marR="0" marT="36000" marB="36000"/>
                </a:tc>
                <a:extLst>
                  <a:ext uri="{0D108BD9-81ED-4DB2-BD59-A6C34878D82A}">
                    <a16:rowId xmlns:a16="http://schemas.microsoft.com/office/drawing/2014/main" val="2579397883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F029A44-C1EE-403C-9B7E-BA080B90B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b="1" cap="all" dirty="0">
                <a:solidFill>
                  <a:schemeClr val="tx1"/>
                </a:solidFill>
              </a:rPr>
              <a:t>Example Traffic Jam Pilot (L3)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70D3753-7047-42E8-85EA-525195E32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2397" y="404283"/>
            <a:ext cx="1352550" cy="1343025"/>
          </a:xfrm>
          <a:prstGeom prst="rect">
            <a:avLst/>
          </a:prstGeom>
        </p:spPr>
      </p:pic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598859B7-6512-47BD-B47D-D82D984DBE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624186"/>
              </p:ext>
            </p:extLst>
          </p:nvPr>
        </p:nvGraphicFramePr>
        <p:xfrm>
          <a:off x="527055" y="1811196"/>
          <a:ext cx="5330049" cy="3843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07691">
                  <a:extLst>
                    <a:ext uri="{9D8B030D-6E8A-4147-A177-3AD203B41FA5}">
                      <a16:colId xmlns:a16="http://schemas.microsoft.com/office/drawing/2014/main" val="2468054885"/>
                    </a:ext>
                  </a:extLst>
                </a:gridCol>
                <a:gridCol w="3822358">
                  <a:extLst>
                    <a:ext uri="{9D8B030D-6E8A-4147-A177-3AD203B41FA5}">
                      <a16:colId xmlns:a16="http://schemas.microsoft.com/office/drawing/2014/main" val="303121947"/>
                    </a:ext>
                  </a:extLst>
                </a:gridCol>
              </a:tblGrid>
              <a:tr h="2030277">
                <a:tc>
                  <a:txBody>
                    <a:bodyPr/>
                    <a:lstStyle/>
                    <a:p>
                      <a:pPr algn="l" fontAlgn="t">
                        <a:buFontTx/>
                        <a:buNone/>
                      </a:pPr>
                      <a:r>
                        <a:rPr lang="en-US" sz="1400" b="0" u="none" strike="noStrike" dirty="0">
                          <a:effectLst/>
                        </a:rPr>
                        <a:t>Nominal Function</a:t>
                      </a:r>
                      <a:r>
                        <a:rPr lang="en-US" sz="1400" b="1" u="none" strike="noStrike" dirty="0">
                          <a:effectLst/>
                        </a:rPr>
                        <a:t> Definition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000" marR="6216" marT="36000" marB="36000"/>
                </a:tc>
                <a:tc>
                  <a:txBody>
                    <a:bodyPr/>
                    <a:lstStyle/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b="1" u="none" strike="noStrike" kern="1200" dirty="0">
                          <a:effectLst/>
                        </a:rPr>
                        <a:t>Vigilant</a:t>
                      </a:r>
                      <a:r>
                        <a:rPr lang="en-US" sz="1400" u="none" strike="noStrike" kern="1200" dirty="0">
                          <a:effectLst/>
                        </a:rPr>
                        <a:t> driver with driver’s license, 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u="none" strike="noStrike" kern="1200" dirty="0">
                          <a:effectLst/>
                        </a:rPr>
                        <a:t>driving only on </a:t>
                      </a:r>
                      <a:r>
                        <a:rPr lang="en-US" sz="1400" b="1" u="none" strike="noStrike" kern="1200" dirty="0">
                          <a:effectLst/>
                        </a:rPr>
                        <a:t>structurally separated roads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u="none" strike="noStrike" kern="1200" dirty="0">
                          <a:effectLst/>
                        </a:rPr>
                        <a:t>typically </a:t>
                      </a:r>
                      <a:r>
                        <a:rPr lang="en-US" sz="1400" b="1" u="none" strike="noStrike" kern="1200" dirty="0">
                          <a:effectLst/>
                        </a:rPr>
                        <a:t>no</a:t>
                      </a:r>
                      <a:r>
                        <a:rPr lang="en-US" sz="1400" u="none" strike="noStrike" kern="1200" dirty="0">
                          <a:effectLst/>
                        </a:rPr>
                        <a:t> pedestrians or cyclists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u="none" strike="noStrike" kern="1200" dirty="0">
                          <a:effectLst/>
                        </a:rPr>
                        <a:t>60 km/h </a:t>
                      </a:r>
                      <a:r>
                        <a:rPr lang="en-US" sz="1400" b="1" u="none" strike="noStrike" kern="1200" dirty="0">
                          <a:effectLst/>
                        </a:rPr>
                        <a:t>max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b="1" u="none" strike="noStrike" kern="1200" dirty="0">
                          <a:effectLst/>
                        </a:rPr>
                        <a:t>only</a:t>
                      </a:r>
                      <a:r>
                        <a:rPr lang="en-US" sz="1400" u="none" strike="noStrike" kern="1200" dirty="0">
                          <a:effectLst/>
                        </a:rPr>
                        <a:t> with leading vehicles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b="1" u="none" strike="noStrike" kern="1200" dirty="0">
                          <a:effectLst/>
                        </a:rPr>
                        <a:t>no</a:t>
                      </a:r>
                      <a:r>
                        <a:rPr lang="en-US" sz="1400" u="none" strike="noStrike" kern="1200" dirty="0">
                          <a:effectLst/>
                        </a:rPr>
                        <a:t> lane changing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b="1" u="none" strike="noStrike" kern="1200" dirty="0">
                          <a:effectLst/>
                        </a:rPr>
                        <a:t>no</a:t>
                      </a:r>
                      <a:r>
                        <a:rPr lang="en-US" sz="1400" u="none" strike="noStrike" kern="1200" dirty="0">
                          <a:effectLst/>
                        </a:rPr>
                        <a:t> construction sites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b="1" u="none" strike="noStrike" kern="1200" dirty="0">
                          <a:effectLst/>
                        </a:rPr>
                        <a:t>only</a:t>
                      </a:r>
                      <a:r>
                        <a:rPr lang="en-US" sz="1400" u="none" strike="noStrike" kern="1200" dirty="0">
                          <a:effectLst/>
                        </a:rPr>
                        <a:t> during daylight, without rain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b="1" u="none" strike="noStrike" kern="1200" dirty="0">
                          <a:effectLst/>
                        </a:rPr>
                        <a:t>only</a:t>
                      </a:r>
                      <a:r>
                        <a:rPr lang="en-US" sz="1400" u="none" strike="noStrike" kern="1200" dirty="0">
                          <a:effectLst/>
                        </a:rPr>
                        <a:t> temperatures higher than freezing point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36000"/>
                </a:tc>
                <a:extLst>
                  <a:ext uri="{0D108BD9-81ED-4DB2-BD59-A6C34878D82A}">
                    <a16:rowId xmlns:a16="http://schemas.microsoft.com/office/drawing/2014/main" val="1808224849"/>
                  </a:ext>
                </a:extLst>
              </a:tr>
              <a:tr h="1812843">
                <a:tc>
                  <a:txBody>
                    <a:bodyPr/>
                    <a:lstStyle/>
                    <a:p>
                      <a:pPr algn="l" fontAlgn="t"/>
                      <a:r>
                        <a:rPr lang="de-DE" sz="1400" b="1" u="none" strike="noStrike" dirty="0">
                          <a:effectLst/>
                        </a:rPr>
                        <a:t>Minimal Risk </a:t>
                      </a:r>
                      <a:r>
                        <a:rPr lang="en-US" sz="1400" b="1" u="none" strike="noStrike" noProof="0" dirty="0">
                          <a:effectLst/>
                        </a:rPr>
                        <a:t>Conditions</a:t>
                      </a:r>
                      <a:endParaRPr lang="en-US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000" marR="6216" marT="36000" marB="36000"/>
                </a:tc>
                <a:tc>
                  <a:txBody>
                    <a:bodyPr/>
                    <a:lstStyle/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b="1" u="none" strike="noStrike" kern="1200" dirty="0">
                          <a:effectLst/>
                        </a:rPr>
                        <a:t>Driver</a:t>
                      </a:r>
                      <a:r>
                        <a:rPr lang="en-US" sz="1400" u="none" strike="noStrike" kern="1200" dirty="0">
                          <a:effectLst/>
                        </a:rPr>
                        <a:t> has taken over control</a:t>
                      </a:r>
                    </a:p>
                    <a:p>
                      <a:pPr marL="846646" lvl="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u="none" strike="noStrike" kern="1200" dirty="0">
                          <a:effectLst/>
                        </a:rPr>
                        <a:t>Deactivate as soon driver has control or the vehicle is stopped</a:t>
                      </a:r>
                    </a:p>
                    <a:p>
                      <a:pPr marL="23706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u="none" strike="noStrike" kern="1200" dirty="0">
                          <a:effectLst/>
                        </a:rPr>
                        <a:t>Vehicle is stopped </a:t>
                      </a:r>
                      <a:r>
                        <a:rPr lang="en-US" sz="1400" b="1" u="none" strike="noStrike" kern="1200" dirty="0">
                          <a:effectLst/>
                        </a:rPr>
                        <a:t>in-lane</a:t>
                      </a:r>
                    </a:p>
                    <a:p>
                      <a:pPr marL="846646" lvl="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b="1" u="none" strike="noStrike" kern="1200" dirty="0">
                          <a:effectLst/>
                        </a:rPr>
                        <a:t>Immediately</a:t>
                      </a:r>
                      <a:r>
                        <a:rPr lang="en-US" sz="1400" u="none" strike="noStrike" kern="1200" dirty="0">
                          <a:effectLst/>
                        </a:rPr>
                        <a:t> stop the vehicle with </a:t>
                      </a:r>
                      <a:r>
                        <a:rPr lang="en-US" sz="1400" b="1" u="none" strike="noStrike" kern="1200" dirty="0">
                          <a:effectLst/>
                        </a:rPr>
                        <a:t>fixed</a:t>
                      </a:r>
                      <a:r>
                        <a:rPr lang="en-US" sz="1400" u="none" strike="noStrike" kern="1200" dirty="0">
                          <a:effectLst/>
                        </a:rPr>
                        <a:t> deceleration</a:t>
                      </a:r>
                    </a:p>
                    <a:p>
                      <a:pPr marL="846646" lvl="1" indent="-144000" algn="l" defTabSz="914400" rtl="0" eaLnBrk="1" fontAlgn="t" latinLnBrk="0" hangingPunct="1">
                        <a:buClr>
                          <a:schemeClr val="accent1"/>
                        </a:buClr>
                        <a:buSzPct val="125000"/>
                        <a:buFont typeface="Arial" panose="020B0604020202020204" pitchFamily="34" charset="0"/>
                        <a:buChar char="›"/>
                        <a:tabLst>
                          <a:tab pos="0" algn="l"/>
                        </a:tabLst>
                      </a:pPr>
                      <a:r>
                        <a:rPr lang="en-US" sz="1400" b="1" u="none" strike="noStrike" kern="1200" dirty="0">
                          <a:effectLst/>
                        </a:rPr>
                        <a:t>lateral</a:t>
                      </a:r>
                      <a:r>
                        <a:rPr lang="en-US" sz="1400" u="none" strike="noStrike" kern="1200" dirty="0">
                          <a:effectLst/>
                        </a:rPr>
                        <a:t> vehicle movement based </a:t>
                      </a:r>
                      <a:r>
                        <a:rPr lang="en-US" sz="1400" b="1" u="none" strike="noStrike" kern="1200" dirty="0">
                          <a:effectLst/>
                        </a:rPr>
                        <a:t>on last valid </a:t>
                      </a:r>
                      <a:r>
                        <a:rPr lang="en-US" sz="1400" u="none" strike="noStrike" kern="1200" dirty="0">
                          <a:effectLst/>
                        </a:rPr>
                        <a:t>trajectory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36000" marB="36000"/>
                </a:tc>
                <a:extLst>
                  <a:ext uri="{0D108BD9-81ED-4DB2-BD59-A6C34878D82A}">
                    <a16:rowId xmlns:a16="http://schemas.microsoft.com/office/drawing/2014/main" val="2720717144"/>
                  </a:ext>
                </a:extLst>
              </a:tr>
            </a:tbl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06CE01C-FF48-4EC5-8E38-BA32D486F4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DF8447F-CDF3-4FA0-AFC2-405C54CD7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673B7-9C4C-480E-85D4-721ABBB777B0}" type="datetime3">
              <a:rPr lang="en-US" noProof="0" smtClean="0"/>
              <a:t>9 October 2019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8088764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6B51B-F08D-40A7-992B-EEEEEC70B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053" y="1797051"/>
            <a:ext cx="5903892" cy="374438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Statistical demonstration of system safety and a </a:t>
            </a:r>
            <a:r>
              <a:rPr lang="en-US" b="1" dirty="0"/>
              <a:t>positive risk balance </a:t>
            </a:r>
            <a:r>
              <a:rPr lang="en-US" dirty="0"/>
              <a:t>without driver interaction</a:t>
            </a:r>
          </a:p>
          <a:p>
            <a:r>
              <a:rPr lang="en-US" dirty="0"/>
              <a:t>System safety with driver </a:t>
            </a:r>
            <a:r>
              <a:rPr lang="en-US" b="1" dirty="0"/>
              <a:t>interaction</a:t>
            </a:r>
            <a:r>
              <a:rPr lang="en-US" dirty="0"/>
              <a:t> (especially in takeover maneuvers)</a:t>
            </a:r>
          </a:p>
          <a:p>
            <a:r>
              <a:rPr lang="en-US" dirty="0"/>
              <a:t>Consideration of scenarios currently </a:t>
            </a:r>
            <a:r>
              <a:rPr lang="en-US" b="1" dirty="0"/>
              <a:t>not known </a:t>
            </a:r>
            <a:r>
              <a:rPr lang="en-US" dirty="0"/>
              <a:t>in traffic</a:t>
            </a:r>
          </a:p>
          <a:p>
            <a:r>
              <a:rPr lang="en-US" dirty="0"/>
              <a:t>Validation of various system </a:t>
            </a:r>
            <a:r>
              <a:rPr lang="en-US" b="1" dirty="0"/>
              <a:t>configurations</a:t>
            </a:r>
            <a:r>
              <a:rPr lang="en-US" dirty="0"/>
              <a:t> and </a:t>
            </a:r>
            <a:r>
              <a:rPr lang="en-US" b="1" dirty="0"/>
              <a:t>variants</a:t>
            </a:r>
          </a:p>
          <a:p>
            <a:r>
              <a:rPr lang="en-US" dirty="0"/>
              <a:t>Validation of (sub) systems that are based on </a:t>
            </a:r>
            <a:r>
              <a:rPr lang="en-US" b="1" dirty="0"/>
              <a:t>machine learning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3EF394-E641-4343-B8FB-B0CE0DECC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100" b="1" cap="all" dirty="0">
                <a:solidFill>
                  <a:schemeClr val="tx1"/>
                </a:solidFill>
              </a:rPr>
              <a:t>Verification and Validation</a:t>
            </a:r>
            <a:br>
              <a:rPr lang="en-US" sz="3100" cap="all" dirty="0">
                <a:solidFill>
                  <a:schemeClr val="tx1"/>
                </a:solidFill>
              </a:rPr>
            </a:br>
            <a:r>
              <a:rPr lang="en-US" sz="3100" cap="all" dirty="0">
                <a:solidFill>
                  <a:schemeClr val="tx1"/>
                </a:solidFill>
              </a:rPr>
              <a:t>Key Challenges for V&amp;V of L3 and L4 Systems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D80117-077E-443F-8779-485204DBCF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682"/>
          <a:stretch/>
        </p:blipFill>
        <p:spPr>
          <a:xfrm>
            <a:off x="6666132" y="1605283"/>
            <a:ext cx="4998821" cy="4110982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BA43BB-C687-4928-8977-40414C6700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8</a:t>
            </a:fld>
            <a:endParaRPr lang="en-US" noProof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E57E26D-9C27-4603-97B7-E973B48F4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D778-164C-4978-8053-DC95F6EF471A}" type="datetime3">
              <a:rPr lang="en-US" noProof="0" smtClean="0"/>
              <a:t>9 October 2019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3792235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7B699BF-382B-45F6-AB29-E6B585405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053" y="1797051"/>
            <a:ext cx="6335971" cy="3744383"/>
          </a:xfrm>
        </p:spPr>
        <p:txBody>
          <a:bodyPr/>
          <a:lstStyle/>
          <a:p>
            <a:r>
              <a:rPr lang="en-US" sz="2400" dirty="0"/>
              <a:t>A viable test strategy responds to the </a:t>
            </a:r>
            <a:r>
              <a:rPr lang="en-US" sz="2400" b="1" dirty="0"/>
              <a:t>key challenges </a:t>
            </a:r>
            <a:r>
              <a:rPr lang="en-US" sz="2400" dirty="0"/>
              <a:t>in the V&amp;V of automated driving systems</a:t>
            </a:r>
          </a:p>
          <a:p>
            <a:pPr lvl="1"/>
            <a:r>
              <a:rPr lang="en-US" sz="2400" dirty="0"/>
              <a:t> by carefully breaking down the overall </a:t>
            </a:r>
            <a:r>
              <a:rPr lang="en-US" sz="2400" b="1" dirty="0"/>
              <a:t>validation objective </a:t>
            </a:r>
            <a:r>
              <a:rPr lang="en-US" sz="2400" dirty="0"/>
              <a:t>into </a:t>
            </a:r>
            <a:r>
              <a:rPr lang="en-US" sz="2400" b="1" dirty="0"/>
              <a:t>specific test goals </a:t>
            </a:r>
            <a:r>
              <a:rPr lang="en-US" sz="2400" dirty="0"/>
              <a:t>for every object under test </a:t>
            </a:r>
          </a:p>
          <a:p>
            <a:pPr lvl="1"/>
            <a:r>
              <a:rPr lang="en-US" sz="2400" dirty="0"/>
              <a:t>and by defining </a:t>
            </a:r>
            <a:r>
              <a:rPr lang="en-US" sz="2400" b="1" dirty="0"/>
              <a:t>appropriate</a:t>
            </a:r>
            <a:r>
              <a:rPr lang="en-US" sz="2400" dirty="0"/>
              <a:t> test platforms and test design techniques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715BAB-5C67-4CAE-B3EA-98B1B204D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b="1" cap="all" dirty="0">
                <a:solidFill>
                  <a:schemeClr val="tx1"/>
                </a:solidFill>
              </a:rPr>
              <a:t>Test Strategies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8811FF-0C0C-402E-ADDD-F70BAEFE2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421" y="329175"/>
            <a:ext cx="4810472" cy="5400675"/>
          </a:xfrm>
          <a:prstGeom prst="rect">
            <a:avLst/>
          </a:prstGeom>
        </p:spPr>
      </p:pic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1783000-0507-44DB-8731-EAECA3DB28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A48181-2C78-49CB-8C52-912A07842C2E}" type="slidenum">
              <a:rPr lang="en-US" noProof="0" smtClean="0"/>
              <a:pPr/>
              <a:t>9</a:t>
            </a:fld>
            <a:endParaRPr lang="en-US" noProof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F172A03A-46C2-4802-A3BA-641E7E9D5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394A0-B00E-4191-8F01-E86BA2BABCC2}" type="datetime3">
              <a:rPr lang="en-US" noProof="0" smtClean="0"/>
              <a:t>9 October 2019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15519262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BULLET" val="EMPOWERBULLE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BULLET" val="EMPOWERBULLET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777</Words>
  <Application>Microsoft Office PowerPoint</Application>
  <PresentationFormat>Widescreen</PresentationFormat>
  <Paragraphs>139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</vt:lpstr>
      <vt:lpstr>think-cell Slide</vt:lpstr>
      <vt:lpstr>Safety First for Automated Driving</vt:lpstr>
      <vt:lpstr>Abstract Automated Driving Systems</vt:lpstr>
      <vt:lpstr>The Twelve Principles of Automated Driving</vt:lpstr>
      <vt:lpstr>Structure of this Publication</vt:lpstr>
      <vt:lpstr>Human - Machine Interaction</vt:lpstr>
      <vt:lpstr>Realizing Nominal and Degraded Capabilities</vt:lpstr>
      <vt:lpstr>Example Traffic Jam Pilot (L3)</vt:lpstr>
      <vt:lpstr>Verification and Validation Key Challenges for V&amp;V of L3 and L4 Systems</vt:lpstr>
      <vt:lpstr>Test Strategies</vt:lpstr>
      <vt:lpstr>Safety Aspects of Deep Learning Implementation</vt:lpstr>
      <vt:lpstr>Safety Aspects of Deep Learning Implementation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First for Automated Driving</dc:title>
  <dc:creator>Felix Hoffmann</dc:creator>
  <cp:lastModifiedBy>John Creamer</cp:lastModifiedBy>
  <cp:revision>7</cp:revision>
  <dcterms:created xsi:type="dcterms:W3CDTF">2019-10-07T09:55:22Z</dcterms:created>
  <dcterms:modified xsi:type="dcterms:W3CDTF">2019-10-09T08:53:48Z</dcterms:modified>
</cp:coreProperties>
</file>