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4" r:id="rId3"/>
    <p:sldId id="282" r:id="rId4"/>
    <p:sldId id="28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2" autoAdjust="0"/>
    <p:restoredTop sz="94660"/>
  </p:normalViewPr>
  <p:slideViewPr>
    <p:cSldViewPr snapToGrid="0">
      <p:cViewPr>
        <p:scale>
          <a:sx n="60" d="100"/>
          <a:sy n="60" d="100"/>
        </p:scale>
        <p:origin x="1122" y="3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09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698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337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851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225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30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435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57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296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837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650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AA258-25EC-48F4-B671-05C8904C1074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716E4-97CF-4E68-8686-198F3DB752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61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unece.org/download/attachments/75530396/VMAD-01-04.docx?api=v2" TargetMode="External"/><Relationship Id="rId13" Type="http://schemas.openxmlformats.org/officeDocument/2006/relationships/oleObject" Target="../embeddings/oleObject2.bin"/><Relationship Id="rId3" Type="http://schemas.openxmlformats.org/officeDocument/2006/relationships/tags" Target="../tags/tag2.xml"/><Relationship Id="rId7" Type="http://schemas.openxmlformats.org/officeDocument/2006/relationships/hyperlink" Target="https://wiki.unece.org/download/attachments/75530396/VMAD-01-03.docx?api=v2" TargetMode="External"/><Relationship Id="rId12" Type="http://schemas.microsoft.com/office/2007/relationships/hdphoto" Target="../media/hdphoto1.wdp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11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.xml"/><Relationship Id="rId9" Type="http://schemas.openxmlformats.org/officeDocument/2006/relationships/hyperlink" Target="https://www.unece.org/fileadmin/DAM/trans/doc/2019/wp29/ECE-TRANS-WP29-2019-34-rev.1e.pdf" TargetMode="External"/><Relationship Id="rId1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ece.org/fileadmin/DAM/trans/doc/2019/wp29grva/SE_vs_MPA__v2.2.xlsx" TargetMode="Externa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220792" y="2433583"/>
            <a:ext cx="5652752" cy="970720"/>
          </a:xfrm>
        </p:spPr>
        <p:txBody>
          <a:bodyPr>
            <a:normAutofit/>
          </a:bodyPr>
          <a:lstStyle/>
          <a:p>
            <a:r>
              <a:rPr lang="en-GB" dirty="0"/>
              <a:t>Presentation for FRAV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963097" y="2994332"/>
            <a:ext cx="5652752" cy="970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First Session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343505" y="6397239"/>
            <a:ext cx="2782091" cy="460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Berlin, 9</a:t>
            </a:r>
            <a:r>
              <a:rPr lang="en-US" sz="2000" baseline="30000" dirty="0"/>
              <a:t>th </a:t>
            </a:r>
            <a:r>
              <a:rPr lang="en-US" sz="2000" dirty="0"/>
              <a:t>- 10</a:t>
            </a:r>
            <a:r>
              <a:rPr lang="en-US" sz="2000" baseline="30000" dirty="0"/>
              <a:t>th</a:t>
            </a:r>
            <a:r>
              <a:rPr lang="en-US" sz="2000" dirty="0"/>
              <a:t> October 2019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849772" y="42864"/>
            <a:ext cx="4294875" cy="711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Document FRAV-01-12</a:t>
            </a:r>
          </a:p>
          <a:p>
            <a:r>
              <a:rPr lang="en-US" sz="1400" dirty="0"/>
              <a:t>Submitted by the experts from OICA and CLEPA</a:t>
            </a:r>
          </a:p>
        </p:txBody>
      </p:sp>
    </p:spTree>
    <p:extLst>
      <p:ext uri="{BB962C8B-B14F-4D97-AF65-F5344CB8AC3E}">
        <p14:creationId xmlns:p14="http://schemas.microsoft.com/office/powerpoint/2010/main" val="816867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94" y="249215"/>
            <a:ext cx="2587580" cy="694305"/>
          </a:xfrm>
        </p:spPr>
        <p:txBody>
          <a:bodyPr>
            <a:normAutofit/>
          </a:bodyPr>
          <a:lstStyle/>
          <a:p>
            <a:r>
              <a:rPr lang="en-US" sz="4000" dirty="0"/>
              <a:t>Summary</a:t>
            </a:r>
            <a:endParaRPr lang="en-GB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1194" y="1175437"/>
            <a:ext cx="11300346" cy="5566556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/>
              <a:t>Listing of national / regional guidelines on Automated / Autonomous Driving 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Clarification of FRAV and VMAD synergy / boundaries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GB" sz="2000" u="sng" dirty="0"/>
          </a:p>
          <a:p>
            <a:pPr marL="0" indent="0" algn="ctr">
              <a:lnSpc>
                <a:spcPct val="100000"/>
              </a:lnSpc>
              <a:buNone/>
            </a:pPr>
            <a:endParaRPr lang="en-GB" sz="2000" u="sng" dirty="0"/>
          </a:p>
          <a:p>
            <a:pPr lvl="3"/>
            <a:endParaRPr lang="en-GB" dirty="0"/>
          </a:p>
          <a:p>
            <a:pPr lvl="2"/>
            <a:endParaRPr lang="en-GB" b="1" dirty="0"/>
          </a:p>
          <a:p>
            <a:pPr lvl="2"/>
            <a:endParaRPr lang="de-DE" b="1" dirty="0"/>
          </a:p>
          <a:p>
            <a:pPr lvl="2"/>
            <a:endParaRPr lang="de-DE" dirty="0"/>
          </a:p>
          <a:p>
            <a:pPr lvl="1"/>
            <a:endParaRPr lang="de-DE" dirty="0"/>
          </a:p>
          <a:p>
            <a:endParaRPr lang="de-DE" sz="2000" dirty="0"/>
          </a:p>
          <a:p>
            <a:pPr lvl="2"/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23894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3" name="think-cell Folie" r:id="rId5" imgW="470" imgH="469" progId="TCLayout.ActiveDocument.1">
                  <p:embed/>
                </p:oleObj>
              </mc:Choice>
              <mc:Fallback>
                <p:oleObj name="think-cell Folie" r:id="rId5" imgW="470" imgH="469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40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grpSp>
        <p:nvGrpSpPr>
          <p:cNvPr id="87" name="Gruppieren 86"/>
          <p:cNvGrpSpPr/>
          <p:nvPr/>
        </p:nvGrpSpPr>
        <p:grpSpPr>
          <a:xfrm>
            <a:off x="843421" y="527354"/>
            <a:ext cx="3199228" cy="720000"/>
            <a:chOff x="895643" y="1718464"/>
            <a:chExt cx="3199228" cy="720000"/>
          </a:xfrm>
        </p:grpSpPr>
        <p:sp>
          <p:nvSpPr>
            <p:cNvPr id="6" name="Abgerundetes Rechteck 5"/>
            <p:cNvSpPr/>
            <p:nvPr/>
          </p:nvSpPr>
          <p:spPr>
            <a:xfrm>
              <a:off x="895643" y="1718464"/>
              <a:ext cx="3199228" cy="7200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2000" b="1" dirty="0" err="1">
                  <a:solidFill>
                    <a:schemeClr val="tx1"/>
                  </a:solidFill>
                </a:rPr>
                <a:t>Safety</a:t>
              </a:r>
              <a:r>
                <a:rPr lang="de-DE" sz="2000" b="1" dirty="0">
                  <a:solidFill>
                    <a:schemeClr val="tx1"/>
                  </a:solidFill>
                </a:rPr>
                <a:t> Elements</a:t>
              </a:r>
            </a:p>
            <a:p>
              <a:r>
                <a:rPr lang="de-DE" sz="1600" dirty="0">
                  <a:solidFill>
                    <a:schemeClr val="tx1"/>
                  </a:solidFill>
                </a:rPr>
                <a:t>Guideline CP A</a:t>
              </a:r>
            </a:p>
          </p:txBody>
        </p:sp>
        <p:grpSp>
          <p:nvGrpSpPr>
            <p:cNvPr id="13" name="Gruppieren 12"/>
            <p:cNvGrpSpPr/>
            <p:nvPr/>
          </p:nvGrpSpPr>
          <p:grpSpPr>
            <a:xfrm>
              <a:off x="3537849" y="1851572"/>
              <a:ext cx="409549" cy="456552"/>
              <a:chOff x="4392464" y="1808366"/>
              <a:chExt cx="409549" cy="456552"/>
            </a:xfrm>
          </p:grpSpPr>
          <p:sp>
            <p:nvSpPr>
              <p:cNvPr id="15" name="Rechteck 14"/>
              <p:cNvSpPr/>
              <p:nvPr/>
            </p:nvSpPr>
            <p:spPr>
              <a:xfrm>
                <a:off x="4392466" y="1808366"/>
                <a:ext cx="409547" cy="11708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hteck 46"/>
              <p:cNvSpPr/>
              <p:nvPr/>
            </p:nvSpPr>
            <p:spPr>
              <a:xfrm>
                <a:off x="4392465" y="1979885"/>
                <a:ext cx="409547" cy="1170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Rechteck 47"/>
              <p:cNvSpPr/>
              <p:nvPr/>
            </p:nvSpPr>
            <p:spPr>
              <a:xfrm>
                <a:off x="4392464" y="2147836"/>
                <a:ext cx="409547" cy="11708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88" name="Gruppieren 87"/>
          <p:cNvGrpSpPr/>
          <p:nvPr/>
        </p:nvGrpSpPr>
        <p:grpSpPr>
          <a:xfrm>
            <a:off x="4301814" y="532887"/>
            <a:ext cx="3199228" cy="720000"/>
            <a:chOff x="895643" y="2601795"/>
            <a:chExt cx="3199228" cy="720000"/>
          </a:xfrm>
        </p:grpSpPr>
        <p:sp>
          <p:nvSpPr>
            <p:cNvPr id="16" name="Abgerundetes Rechteck 15"/>
            <p:cNvSpPr/>
            <p:nvPr/>
          </p:nvSpPr>
          <p:spPr>
            <a:xfrm>
              <a:off x="895643" y="2601795"/>
              <a:ext cx="3199228" cy="7200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2000" b="1" dirty="0" err="1">
                  <a:solidFill>
                    <a:schemeClr val="tx1"/>
                  </a:solidFill>
                </a:rPr>
                <a:t>Safety</a:t>
              </a:r>
              <a:r>
                <a:rPr lang="de-DE" sz="2000" b="1" dirty="0">
                  <a:solidFill>
                    <a:schemeClr val="tx1"/>
                  </a:solidFill>
                </a:rPr>
                <a:t> Elements</a:t>
              </a:r>
            </a:p>
            <a:p>
              <a:r>
                <a:rPr lang="de-DE" sz="1600" dirty="0">
                  <a:solidFill>
                    <a:schemeClr val="tx1"/>
                  </a:solidFill>
                </a:rPr>
                <a:t>Guideline CP B</a:t>
              </a:r>
            </a:p>
          </p:txBody>
        </p:sp>
        <p:grpSp>
          <p:nvGrpSpPr>
            <p:cNvPr id="14" name="Gruppieren 13"/>
            <p:cNvGrpSpPr/>
            <p:nvPr/>
          </p:nvGrpSpPr>
          <p:grpSpPr>
            <a:xfrm>
              <a:off x="3536189" y="2737350"/>
              <a:ext cx="409549" cy="456552"/>
              <a:chOff x="4392462" y="2722066"/>
              <a:chExt cx="409549" cy="456552"/>
            </a:xfrm>
          </p:grpSpPr>
          <p:sp>
            <p:nvSpPr>
              <p:cNvPr id="25" name="Rechteck 24"/>
              <p:cNvSpPr/>
              <p:nvPr/>
            </p:nvSpPr>
            <p:spPr>
              <a:xfrm>
                <a:off x="4392464" y="2722066"/>
                <a:ext cx="409547" cy="117082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Rechteck 25"/>
              <p:cNvSpPr/>
              <p:nvPr/>
            </p:nvSpPr>
            <p:spPr>
              <a:xfrm>
                <a:off x="4392463" y="2893585"/>
                <a:ext cx="409547" cy="117082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Rechteck 26"/>
              <p:cNvSpPr/>
              <p:nvPr/>
            </p:nvSpPr>
            <p:spPr>
              <a:xfrm>
                <a:off x="4392462" y="3061536"/>
                <a:ext cx="409547" cy="11708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3" name="Gruppieren 22"/>
          <p:cNvGrpSpPr/>
          <p:nvPr/>
        </p:nvGrpSpPr>
        <p:grpSpPr>
          <a:xfrm>
            <a:off x="7760207" y="527354"/>
            <a:ext cx="3199228" cy="720000"/>
            <a:chOff x="927016" y="3485126"/>
            <a:chExt cx="3199228" cy="720000"/>
          </a:xfrm>
        </p:grpSpPr>
        <p:sp>
          <p:nvSpPr>
            <p:cNvPr id="32" name="Abgerundetes Rechteck 31"/>
            <p:cNvSpPr/>
            <p:nvPr/>
          </p:nvSpPr>
          <p:spPr>
            <a:xfrm>
              <a:off x="927016" y="3485126"/>
              <a:ext cx="3199228" cy="7200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2000" b="1" dirty="0" err="1">
                  <a:solidFill>
                    <a:schemeClr val="tx1"/>
                  </a:solidFill>
                </a:rPr>
                <a:t>Safety</a:t>
              </a:r>
              <a:r>
                <a:rPr lang="de-DE" sz="2000" b="1" dirty="0">
                  <a:solidFill>
                    <a:schemeClr val="tx1"/>
                  </a:solidFill>
                </a:rPr>
                <a:t> Elements</a:t>
              </a:r>
            </a:p>
            <a:p>
              <a:r>
                <a:rPr lang="de-DE" sz="1600" dirty="0">
                  <a:solidFill>
                    <a:schemeClr val="tx1"/>
                  </a:solidFill>
                </a:rPr>
                <a:t>Guideline CP …</a:t>
              </a:r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3536187" y="3647902"/>
              <a:ext cx="409549" cy="456552"/>
              <a:chOff x="4392461" y="3602410"/>
              <a:chExt cx="409549" cy="456552"/>
            </a:xfrm>
          </p:grpSpPr>
          <p:sp>
            <p:nvSpPr>
              <p:cNvPr id="36" name="Rechteck 35"/>
              <p:cNvSpPr/>
              <p:nvPr/>
            </p:nvSpPr>
            <p:spPr>
              <a:xfrm>
                <a:off x="4392463" y="3602410"/>
                <a:ext cx="409547" cy="11708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hteck 38"/>
              <p:cNvSpPr/>
              <p:nvPr/>
            </p:nvSpPr>
            <p:spPr>
              <a:xfrm>
                <a:off x="4392462" y="3773929"/>
                <a:ext cx="409547" cy="11708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Rechteck 39"/>
              <p:cNvSpPr/>
              <p:nvPr/>
            </p:nvSpPr>
            <p:spPr>
              <a:xfrm>
                <a:off x="4392461" y="3941880"/>
                <a:ext cx="409547" cy="117082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8" name="Abgerundetes Rechteck 17"/>
          <p:cNvSpPr/>
          <p:nvPr/>
        </p:nvSpPr>
        <p:spPr>
          <a:xfrm>
            <a:off x="838201" y="1454035"/>
            <a:ext cx="10121233" cy="720000"/>
          </a:xfrm>
          <a:prstGeom prst="roundRect">
            <a:avLst>
              <a:gd name="adj" fmla="val 15119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Consolidated Safety Elements</a:t>
            </a:r>
            <a:br>
              <a:rPr lang="de-DE" sz="2000" b="1" dirty="0">
                <a:solidFill>
                  <a:schemeClr val="tx1"/>
                </a:solidFill>
              </a:rPr>
            </a:br>
            <a:r>
              <a:rPr lang="de-DE" sz="1600" dirty="0">
                <a:solidFill>
                  <a:schemeClr val="tx1"/>
                </a:solidFill>
                <a:hlinkClick r:id="rId7"/>
              </a:rPr>
              <a:t>VMAD-01-03</a:t>
            </a:r>
            <a:r>
              <a:rPr lang="de-DE" sz="1600" dirty="0">
                <a:solidFill>
                  <a:schemeClr val="tx1"/>
                </a:solidFill>
              </a:rPr>
              <a:t> / </a:t>
            </a:r>
            <a:r>
              <a:rPr lang="de-DE" sz="1600" dirty="0">
                <a:solidFill>
                  <a:schemeClr val="tx1"/>
                </a:solidFill>
                <a:hlinkClick r:id="rId8"/>
              </a:rPr>
              <a:t>VMAD-01-04</a:t>
            </a: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103" name="Gruppieren 102"/>
          <p:cNvGrpSpPr/>
          <p:nvPr/>
        </p:nvGrpSpPr>
        <p:grpSpPr>
          <a:xfrm>
            <a:off x="9293726" y="1581649"/>
            <a:ext cx="417249" cy="446820"/>
            <a:chOff x="5158930" y="3943735"/>
            <a:chExt cx="417249" cy="446820"/>
          </a:xfrm>
        </p:grpSpPr>
        <p:sp>
          <p:nvSpPr>
            <p:cNvPr id="66" name="Rechteck 65"/>
            <p:cNvSpPr/>
            <p:nvPr/>
          </p:nvSpPr>
          <p:spPr>
            <a:xfrm>
              <a:off x="5166632" y="4273473"/>
              <a:ext cx="409547" cy="11708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Rechteck 66"/>
            <p:cNvSpPr/>
            <p:nvPr/>
          </p:nvSpPr>
          <p:spPr>
            <a:xfrm>
              <a:off x="5162678" y="4111278"/>
              <a:ext cx="409547" cy="1170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Rechteck 67"/>
            <p:cNvSpPr/>
            <p:nvPr/>
          </p:nvSpPr>
          <p:spPr>
            <a:xfrm>
              <a:off x="5158930" y="3943735"/>
              <a:ext cx="409547" cy="11708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02" name="Gruppieren 101"/>
          <p:cNvGrpSpPr/>
          <p:nvPr/>
        </p:nvGrpSpPr>
        <p:grpSpPr>
          <a:xfrm>
            <a:off x="9827492" y="1587625"/>
            <a:ext cx="411421" cy="440844"/>
            <a:chOff x="5692696" y="3949711"/>
            <a:chExt cx="411421" cy="440844"/>
          </a:xfrm>
        </p:grpSpPr>
        <p:sp>
          <p:nvSpPr>
            <p:cNvPr id="70" name="Rechteck 69"/>
            <p:cNvSpPr/>
            <p:nvPr/>
          </p:nvSpPr>
          <p:spPr>
            <a:xfrm>
              <a:off x="5692696" y="3949711"/>
              <a:ext cx="409547" cy="11708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Rechteck 70"/>
            <p:cNvSpPr/>
            <p:nvPr/>
          </p:nvSpPr>
          <p:spPr>
            <a:xfrm>
              <a:off x="5694569" y="4273473"/>
              <a:ext cx="409547" cy="11708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5694570" y="4111278"/>
              <a:ext cx="409547" cy="11708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01" name="Gruppieren 100"/>
          <p:cNvGrpSpPr/>
          <p:nvPr/>
        </p:nvGrpSpPr>
        <p:grpSpPr>
          <a:xfrm>
            <a:off x="10361258" y="1579457"/>
            <a:ext cx="417667" cy="456552"/>
            <a:chOff x="6226462" y="3941543"/>
            <a:chExt cx="417667" cy="456552"/>
          </a:xfrm>
        </p:grpSpPr>
        <p:sp>
          <p:nvSpPr>
            <p:cNvPr id="74" name="Rechteck 73"/>
            <p:cNvSpPr/>
            <p:nvPr/>
          </p:nvSpPr>
          <p:spPr>
            <a:xfrm>
              <a:off x="6226463" y="4111278"/>
              <a:ext cx="409547" cy="11708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Rechteck 74"/>
            <p:cNvSpPr/>
            <p:nvPr/>
          </p:nvSpPr>
          <p:spPr>
            <a:xfrm>
              <a:off x="6234582" y="4281013"/>
              <a:ext cx="409547" cy="11708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Rechteck 75"/>
            <p:cNvSpPr/>
            <p:nvPr/>
          </p:nvSpPr>
          <p:spPr>
            <a:xfrm>
              <a:off x="6226462" y="3941543"/>
              <a:ext cx="409547" cy="11708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6" name="Abgerundetes Rechteck 105"/>
          <p:cNvSpPr/>
          <p:nvPr/>
        </p:nvSpPr>
        <p:spPr>
          <a:xfrm>
            <a:off x="838200" y="2375182"/>
            <a:ext cx="10121233" cy="720000"/>
          </a:xfrm>
          <a:prstGeom prst="roundRect">
            <a:avLst>
              <a:gd name="adj" fmla="val 14796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UNECE Framework Document</a:t>
            </a:r>
            <a:br>
              <a:rPr lang="de-DE" sz="2000" b="1" dirty="0">
                <a:solidFill>
                  <a:schemeClr val="tx1"/>
                </a:solidFill>
              </a:rPr>
            </a:br>
            <a:r>
              <a:rPr lang="de-DE" sz="1600" dirty="0">
                <a:solidFill>
                  <a:schemeClr val="tx1"/>
                </a:solidFill>
                <a:hlinkClick r:id="rId9"/>
              </a:rPr>
              <a:t>WP29/2019/34</a:t>
            </a: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10369377" y="2517120"/>
            <a:ext cx="409548" cy="439068"/>
            <a:chOff x="10364156" y="3748450"/>
            <a:chExt cx="409548" cy="439068"/>
          </a:xfrm>
        </p:grpSpPr>
        <p:sp>
          <p:nvSpPr>
            <p:cNvPr id="95" name="Rechteck 94"/>
            <p:cNvSpPr/>
            <p:nvPr/>
          </p:nvSpPr>
          <p:spPr>
            <a:xfrm>
              <a:off x="10364156" y="4070436"/>
              <a:ext cx="409547" cy="1170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Rechteck 95"/>
            <p:cNvSpPr/>
            <p:nvPr/>
          </p:nvSpPr>
          <p:spPr>
            <a:xfrm>
              <a:off x="10364157" y="3908034"/>
              <a:ext cx="409547" cy="11708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7" name="Rechteck 96"/>
            <p:cNvSpPr/>
            <p:nvPr/>
          </p:nvSpPr>
          <p:spPr>
            <a:xfrm>
              <a:off x="10364157" y="3748450"/>
              <a:ext cx="409547" cy="1170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10" name="Gerade Verbindung mit Pfeil 109"/>
          <p:cNvCxnSpPr>
            <a:stCxn id="6" idx="2"/>
          </p:cNvCxnSpPr>
          <p:nvPr/>
        </p:nvCxnSpPr>
        <p:spPr>
          <a:xfrm>
            <a:off x="2443035" y="1247354"/>
            <a:ext cx="4597" cy="2066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mit Pfeil 158"/>
          <p:cNvCxnSpPr>
            <a:stCxn id="16" idx="2"/>
            <a:endCxn id="18" idx="0"/>
          </p:cNvCxnSpPr>
          <p:nvPr/>
        </p:nvCxnSpPr>
        <p:spPr>
          <a:xfrm flipH="1">
            <a:off x="5898818" y="1252887"/>
            <a:ext cx="2610" cy="2011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Gerade Verbindung mit Pfeil 165"/>
          <p:cNvCxnSpPr/>
          <p:nvPr/>
        </p:nvCxnSpPr>
        <p:spPr>
          <a:xfrm flipH="1">
            <a:off x="9506201" y="1250120"/>
            <a:ext cx="2610" cy="2011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>
            <a:stCxn id="18" idx="2"/>
            <a:endCxn id="106" idx="0"/>
          </p:cNvCxnSpPr>
          <p:nvPr/>
        </p:nvCxnSpPr>
        <p:spPr>
          <a:xfrm flipH="1">
            <a:off x="5898817" y="2174035"/>
            <a:ext cx="1" cy="20114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/>
          <p:cNvSpPr/>
          <p:nvPr/>
        </p:nvSpPr>
        <p:spPr>
          <a:xfrm>
            <a:off x="931332" y="3143454"/>
            <a:ext cx="4529668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dirty="0"/>
              <a:t>ODD recognition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MRM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HMI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Take over Request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System limits and boundaries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Consumer awareness / education</a:t>
            </a:r>
          </a:p>
          <a:p>
            <a:pPr marL="285750" indent="-285750">
              <a:buFont typeface="Arial"/>
              <a:buChar char="•"/>
            </a:pPr>
            <a:r>
              <a:rPr lang="de-DE" sz="1700" dirty="0" err="1"/>
              <a:t>Cyber</a:t>
            </a:r>
            <a:r>
              <a:rPr lang="de-DE" sz="1700" dirty="0"/>
              <a:t> Security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Data recording and storage system (</a:t>
            </a:r>
            <a:r>
              <a:rPr lang="de-DE" sz="1700" dirty="0"/>
              <a:t>DSSAD)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Design &amp; Validation processes</a:t>
            </a:r>
          </a:p>
        </p:txBody>
      </p:sp>
      <p:sp>
        <p:nvSpPr>
          <p:cNvPr id="5" name="Rechteck 4"/>
          <p:cNvSpPr/>
          <p:nvPr/>
        </p:nvSpPr>
        <p:spPr>
          <a:xfrm>
            <a:off x="5418650" y="3152216"/>
            <a:ext cx="5850467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dirty="0"/>
              <a:t>Testing methods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Risk analysis &amp; Mitigation (failures &amp; in adequate control)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Performance in critical/complex situations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Response to scenarios &amp; recognition of the OEDR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Scenario recognition (Object and Event Detection)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Dynamic </a:t>
            </a:r>
            <a:r>
              <a:rPr lang="en-US" sz="1700" dirty="0" err="1"/>
              <a:t>behaviour</a:t>
            </a:r>
            <a:r>
              <a:rPr lang="en-US" sz="1700" dirty="0"/>
              <a:t> in road traffic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Adherence to rules of the road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Vehicle </a:t>
            </a:r>
            <a:r>
              <a:rPr lang="en-US" sz="1700" dirty="0" err="1"/>
              <a:t>behaviour</a:t>
            </a:r>
            <a:r>
              <a:rPr lang="en-US" sz="1700" dirty="0"/>
              <a:t> predictability</a:t>
            </a:r>
          </a:p>
          <a:p>
            <a:pPr marL="285750" indent="-285750">
              <a:buFont typeface="Arial"/>
              <a:buChar char="•"/>
            </a:pPr>
            <a:r>
              <a:rPr lang="de-DE" sz="1700" dirty="0"/>
              <a:t>Safety of in-use vehicles</a:t>
            </a: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-14531" y="33251"/>
            <a:ext cx="6731215" cy="3439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1600" b="1" u="sng" dirty="0"/>
              <a:t>1. Listing of national / regional guidelines on Automated / Autonomous Driving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69117" y="590046"/>
            <a:ext cx="500366" cy="48520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67778" y="1506590"/>
            <a:ext cx="500366" cy="48520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67778" y="2434102"/>
            <a:ext cx="500366" cy="485203"/>
          </a:xfrm>
          <a:prstGeom prst="rect">
            <a:avLst/>
          </a:prstGeom>
        </p:spPr>
      </p:pic>
      <p:sp>
        <p:nvSpPr>
          <p:cNvPr id="53" name="Abgerundetes Rechteck 105"/>
          <p:cNvSpPr/>
          <p:nvPr/>
        </p:nvSpPr>
        <p:spPr>
          <a:xfrm>
            <a:off x="878058" y="5853925"/>
            <a:ext cx="10121233" cy="720000"/>
          </a:xfrm>
          <a:prstGeom prst="roundRect">
            <a:avLst>
              <a:gd name="adj" fmla="val 14796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First Attempt to List Safety Elements </a:t>
            </a:r>
            <a:br>
              <a:rPr lang="de-DE" sz="2000" b="1" dirty="0">
                <a:solidFill>
                  <a:schemeClr val="tx1"/>
                </a:solidFill>
              </a:rPr>
            </a:br>
            <a:r>
              <a:rPr lang="de-DE" sz="1600" dirty="0">
                <a:solidFill>
                  <a:schemeClr val="tx1"/>
                </a:solidFill>
              </a:rPr>
              <a:t>Safety Elements List</a:t>
            </a:r>
          </a:p>
        </p:txBody>
      </p:sp>
      <p:grpSp>
        <p:nvGrpSpPr>
          <p:cNvPr id="54" name="Gruppieren 20"/>
          <p:cNvGrpSpPr/>
          <p:nvPr/>
        </p:nvGrpSpPr>
        <p:grpSpPr>
          <a:xfrm>
            <a:off x="10361257" y="5994391"/>
            <a:ext cx="409548" cy="439068"/>
            <a:chOff x="10364156" y="3748450"/>
            <a:chExt cx="409548" cy="439068"/>
          </a:xfrm>
        </p:grpSpPr>
        <p:sp>
          <p:nvSpPr>
            <p:cNvPr id="55" name="Rechteck 94"/>
            <p:cNvSpPr/>
            <p:nvPr/>
          </p:nvSpPr>
          <p:spPr>
            <a:xfrm>
              <a:off x="10364156" y="4070436"/>
              <a:ext cx="409547" cy="1170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95"/>
            <p:cNvSpPr/>
            <p:nvPr/>
          </p:nvSpPr>
          <p:spPr>
            <a:xfrm>
              <a:off x="10364157" y="3908034"/>
              <a:ext cx="409547" cy="11708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Rechteck 96"/>
            <p:cNvSpPr/>
            <p:nvPr/>
          </p:nvSpPr>
          <p:spPr>
            <a:xfrm>
              <a:off x="10364157" y="3748450"/>
              <a:ext cx="409547" cy="1170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98038" y="5994391"/>
            <a:ext cx="439846" cy="431005"/>
          </a:xfrm>
          <a:prstGeom prst="rect">
            <a:avLst/>
          </a:prstGeom>
        </p:spPr>
      </p:pic>
      <p:cxnSp>
        <p:nvCxnSpPr>
          <p:cNvPr id="62" name="Gerade Verbindung mit Pfeil 97"/>
          <p:cNvCxnSpPr/>
          <p:nvPr/>
        </p:nvCxnSpPr>
        <p:spPr>
          <a:xfrm flipH="1">
            <a:off x="5898816" y="5641180"/>
            <a:ext cx="1" cy="20114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8209316"/>
              </p:ext>
            </p:extLst>
          </p:nvPr>
        </p:nvGraphicFramePr>
        <p:xfrm>
          <a:off x="8015771" y="5936490"/>
          <a:ext cx="755480" cy="637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4" name="Worksheet" showAsIcon="1" r:id="rId13" imgW="914400" imgH="771480" progId="Excel.Sheet.12">
                  <p:embed/>
                </p:oleObj>
              </mc:Choice>
              <mc:Fallback>
                <p:oleObj name="Worksheet" showAsIcon="1" r:id="rId13" imgW="914400" imgH="771480" progId="Excel.Sheet.12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015771" y="5936490"/>
                        <a:ext cx="755480" cy="637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5947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56780" y="372455"/>
            <a:ext cx="4806969" cy="6383166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4971739" y="377174"/>
            <a:ext cx="7163108" cy="6383166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9009288-E32B-4E1F-B2F3-EA57A4C51937}"/>
              </a:ext>
            </a:extLst>
          </p:cNvPr>
          <p:cNvCxnSpPr>
            <a:cxnSpLocks/>
          </p:cNvCxnSpPr>
          <p:nvPr/>
        </p:nvCxnSpPr>
        <p:spPr>
          <a:xfrm>
            <a:off x="9150559" y="3763331"/>
            <a:ext cx="4566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7622617" y="2965251"/>
            <a:ext cx="933618" cy="5216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416225-CB66-47F4-9E5D-B0A02B2DDC85}"/>
              </a:ext>
            </a:extLst>
          </p:cNvPr>
          <p:cNvSpPr/>
          <p:nvPr/>
        </p:nvSpPr>
        <p:spPr>
          <a:xfrm>
            <a:off x="7259441" y="833240"/>
            <a:ext cx="1834285" cy="2899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(e.g. Test Scenario for AVs)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2504305" y="3229244"/>
            <a:ext cx="1984814" cy="115239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Functional Requirements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38CB4855-BA19-43C6-B43F-4ACD84418721}"/>
              </a:ext>
            </a:extLst>
          </p:cNvPr>
          <p:cNvSpPr/>
          <p:nvPr/>
        </p:nvSpPr>
        <p:spPr>
          <a:xfrm>
            <a:off x="7792029" y="565709"/>
            <a:ext cx="402674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ISO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4EAC09C-7CF9-449C-9C4A-A55031F1F415}"/>
              </a:ext>
            </a:extLst>
          </p:cNvPr>
          <p:cNvSpPr/>
          <p:nvPr/>
        </p:nvSpPr>
        <p:spPr>
          <a:xfrm>
            <a:off x="4910746" y="5958082"/>
            <a:ext cx="1129898" cy="48750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VMAD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7E4DE72-9CCB-49BF-AE46-E1491C01ABE9}"/>
              </a:ext>
            </a:extLst>
          </p:cNvPr>
          <p:cNvSpPr/>
          <p:nvPr/>
        </p:nvSpPr>
        <p:spPr>
          <a:xfrm>
            <a:off x="4985391" y="838626"/>
            <a:ext cx="1961306" cy="4788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Accident Taxonomy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Traffic flow observation data</a:t>
            </a:r>
          </a:p>
        </p:txBody>
      </p:sp>
      <p:sp>
        <p:nvSpPr>
          <p:cNvPr id="84" name="Rectangle 83">
            <a:hlinkClick r:id="" action="ppaction://noaction"/>
            <a:extLst>
              <a:ext uri="{FF2B5EF4-FFF2-40B4-BE49-F238E27FC236}">
                <a16:creationId xmlns:a16="http://schemas.microsoft.com/office/drawing/2014/main" id="{2B98263C-DED9-42ED-980C-9AB5F6675365}"/>
              </a:ext>
            </a:extLst>
          </p:cNvPr>
          <p:cNvSpPr/>
          <p:nvPr/>
        </p:nvSpPr>
        <p:spPr>
          <a:xfrm>
            <a:off x="5455321" y="3257593"/>
            <a:ext cx="2291510" cy="109879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Scenario List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2B53D1E-C577-4678-A6AB-CFC74F496FC5}"/>
              </a:ext>
            </a:extLst>
          </p:cNvPr>
          <p:cNvSpPr/>
          <p:nvPr/>
        </p:nvSpPr>
        <p:spPr>
          <a:xfrm>
            <a:off x="5785737" y="1820455"/>
            <a:ext cx="1630680" cy="47414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Dynamic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Scenario Collection</a:t>
            </a:r>
          </a:p>
        </p:txBody>
      </p:sp>
      <p:cxnSp>
        <p:nvCxnSpPr>
          <p:cNvPr id="80" name="Elbow Connector 79"/>
          <p:cNvCxnSpPr/>
          <p:nvPr/>
        </p:nvCxnSpPr>
        <p:spPr>
          <a:xfrm rot="16200000" flipH="1">
            <a:off x="5917899" y="1084916"/>
            <a:ext cx="550279" cy="892220"/>
          </a:xfrm>
          <a:prstGeom prst="bentConnector3">
            <a:avLst>
              <a:gd name="adj1" fmla="val 3640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49009288-E32B-4E1F-B2F3-EA57A4C51937}"/>
              </a:ext>
            </a:extLst>
          </p:cNvPr>
          <p:cNvCxnSpPr>
            <a:cxnSpLocks/>
            <a:stCxn id="86" idx="2"/>
            <a:endCxn id="84" idx="0"/>
          </p:cNvCxnSpPr>
          <p:nvPr/>
        </p:nvCxnSpPr>
        <p:spPr>
          <a:xfrm flipH="1">
            <a:off x="6601076" y="2294595"/>
            <a:ext cx="1" cy="962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" name="Rectangle 173">
            <a:hlinkClick r:id="rId3"/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2739697" y="4105417"/>
            <a:ext cx="1426288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Safety Elements List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B98263C-DED9-42ED-980C-9AB5F6675365}"/>
              </a:ext>
            </a:extLst>
          </p:cNvPr>
          <p:cNvSpPr/>
          <p:nvPr/>
        </p:nvSpPr>
        <p:spPr>
          <a:xfrm>
            <a:off x="75219" y="1322802"/>
            <a:ext cx="2182649" cy="946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Safety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Adhere to Road Traffic Laws</a:t>
            </a:r>
          </a:p>
          <a:p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Dynamic behavior in road traffic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B98263C-DED9-42ED-980C-9AB5F6675365}"/>
              </a:ext>
            </a:extLst>
          </p:cNvPr>
          <p:cNvSpPr/>
          <p:nvPr/>
        </p:nvSpPr>
        <p:spPr>
          <a:xfrm>
            <a:off x="80414" y="3244890"/>
            <a:ext cx="1269578" cy="761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OEDR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road users 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B98263C-DED9-42ED-980C-9AB5F6675365}"/>
              </a:ext>
            </a:extLst>
          </p:cNvPr>
          <p:cNvSpPr/>
          <p:nvPr/>
        </p:nvSpPr>
        <p:spPr>
          <a:xfrm>
            <a:off x="78126" y="2333143"/>
            <a:ext cx="1941237" cy="946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HMI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Status / Malfunction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Takeover Request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2B98263C-DED9-42ED-980C-9AB5F6675365}"/>
              </a:ext>
            </a:extLst>
          </p:cNvPr>
          <p:cNvSpPr/>
          <p:nvPr/>
        </p:nvSpPr>
        <p:spPr>
          <a:xfrm>
            <a:off x="75219" y="5482587"/>
            <a:ext cx="1740733" cy="761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Failsafe Response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Minimal Risk Manoeuvre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2B98263C-DED9-42ED-980C-9AB5F6675365}"/>
              </a:ext>
            </a:extLst>
          </p:cNvPr>
          <p:cNvSpPr/>
          <p:nvPr/>
        </p:nvSpPr>
        <p:spPr>
          <a:xfrm>
            <a:off x="75219" y="4046530"/>
            <a:ext cx="1349728" cy="14184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ODD</a:t>
            </a:r>
          </a:p>
          <a:p>
            <a:pPr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Recognition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- Environmental 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- Speed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- Geographic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Right Brace 37"/>
          <p:cNvSpPr/>
          <p:nvPr/>
        </p:nvSpPr>
        <p:spPr>
          <a:xfrm>
            <a:off x="2082985" y="1322802"/>
            <a:ext cx="313574" cy="4921660"/>
          </a:xfrm>
          <a:prstGeom prst="rightBrace">
            <a:avLst>
              <a:gd name="adj1" fmla="val 8333"/>
              <a:gd name="adj2" fmla="val 50030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9009288-E32B-4E1F-B2F3-EA57A4C51937}"/>
              </a:ext>
            </a:extLst>
          </p:cNvPr>
          <p:cNvCxnSpPr>
            <a:cxnSpLocks/>
          </p:cNvCxnSpPr>
          <p:nvPr/>
        </p:nvCxnSpPr>
        <p:spPr>
          <a:xfrm flipV="1">
            <a:off x="4582726" y="3764126"/>
            <a:ext cx="771106" cy="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9679640" y="5154423"/>
            <a:ext cx="1040081" cy="501579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Track Test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10925534" y="5154424"/>
            <a:ext cx="1056281" cy="501578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Real World Test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9646271" y="3070087"/>
            <a:ext cx="2346111" cy="1363152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Virtual Testing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8309873" y="3289151"/>
            <a:ext cx="937979" cy="5376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Cyclists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7513501" y="3424632"/>
            <a:ext cx="984865" cy="4864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Cut Out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8127305" y="3745367"/>
            <a:ext cx="984865" cy="5376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Pedestrian Crossing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7151192" y="3911042"/>
            <a:ext cx="1120089" cy="5205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Intersections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7289E536-107E-4347-85BD-D2ED342FFE5D}"/>
              </a:ext>
            </a:extLst>
          </p:cNvPr>
          <p:cNvSpPr/>
          <p:nvPr/>
        </p:nvSpPr>
        <p:spPr>
          <a:xfrm>
            <a:off x="9642866" y="1495189"/>
            <a:ext cx="2346112" cy="1511110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Processes / Documentation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691A3B0-C344-4854-B80B-0453185DE363}"/>
              </a:ext>
            </a:extLst>
          </p:cNvPr>
          <p:cNvSpPr/>
          <p:nvPr/>
        </p:nvSpPr>
        <p:spPr>
          <a:xfrm>
            <a:off x="9679130" y="4046530"/>
            <a:ext cx="199648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Simulation Tools 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C4EAC09C-7CF9-449C-9C4A-A55031F1F415}"/>
              </a:ext>
            </a:extLst>
          </p:cNvPr>
          <p:cNvSpPr/>
          <p:nvPr/>
        </p:nvSpPr>
        <p:spPr>
          <a:xfrm>
            <a:off x="4060140" y="5958082"/>
            <a:ext cx="938429" cy="48750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FRAV</a:t>
            </a: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B98263C-DED9-42ED-980C-9AB5F6675365}"/>
              </a:ext>
            </a:extLst>
          </p:cNvPr>
          <p:cNvSpPr/>
          <p:nvPr/>
        </p:nvSpPr>
        <p:spPr>
          <a:xfrm>
            <a:off x="5942067" y="2505425"/>
            <a:ext cx="1313180" cy="24968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Occurrence</a:t>
            </a:r>
            <a:r>
              <a:rPr lang="en-US" sz="1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Severity</a:t>
            </a:r>
            <a:endParaRPr lang="en-US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2B98263C-DED9-42ED-980C-9AB5F6675365}"/>
              </a:ext>
            </a:extLst>
          </p:cNvPr>
          <p:cNvSpPr/>
          <p:nvPr/>
        </p:nvSpPr>
        <p:spPr>
          <a:xfrm>
            <a:off x="5790528" y="2319535"/>
            <a:ext cx="1622560" cy="25750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Foreseeable / Preventable</a:t>
            </a:r>
          </a:p>
        </p:txBody>
      </p:sp>
      <p:cxnSp>
        <p:nvCxnSpPr>
          <p:cNvPr id="201" name="Elbow Connector 200"/>
          <p:cNvCxnSpPr/>
          <p:nvPr/>
        </p:nvCxnSpPr>
        <p:spPr>
          <a:xfrm rot="5400000">
            <a:off x="7047338" y="720559"/>
            <a:ext cx="697264" cy="14908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7" name="Title 1"/>
          <p:cNvSpPr txBox="1">
            <a:spLocks/>
          </p:cNvSpPr>
          <p:nvPr/>
        </p:nvSpPr>
        <p:spPr>
          <a:xfrm>
            <a:off x="-14531" y="33251"/>
            <a:ext cx="4799318" cy="3439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1600" b="1" u="sng" dirty="0"/>
              <a:t>2. Clarification of FRAV and VMAD synergy / boundaries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8CB4855-BA19-43C6-B43F-4ACD84418721}"/>
              </a:ext>
            </a:extLst>
          </p:cNvPr>
          <p:cNvSpPr/>
          <p:nvPr/>
        </p:nvSpPr>
        <p:spPr>
          <a:xfrm>
            <a:off x="4966801" y="562797"/>
            <a:ext cx="2609332" cy="289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FIELD DATA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8CB4855-BA19-43C6-B43F-4ACD84418721}"/>
              </a:ext>
            </a:extLst>
          </p:cNvPr>
          <p:cNvSpPr/>
          <p:nvPr/>
        </p:nvSpPr>
        <p:spPr>
          <a:xfrm>
            <a:off x="54679" y="728532"/>
            <a:ext cx="2891346" cy="455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200" b="1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Functional Requirements</a:t>
            </a:r>
          </a:p>
          <a:p>
            <a:pPr>
              <a:lnSpc>
                <a:spcPct val="107000"/>
              </a:lnSpc>
            </a:pPr>
            <a:r>
              <a:rPr lang="en-US" sz="1050" b="1" dirty="0">
                <a:solidFill>
                  <a:srgbClr val="00B0F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Applicable to all ADS / ODD combinations  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10237862" y="4478317"/>
            <a:ext cx="5187" cy="61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0031016" y="4491895"/>
            <a:ext cx="5268" cy="606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rot="16200000" flipH="1">
            <a:off x="7595504" y="3344647"/>
            <a:ext cx="1048825" cy="310087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38CB4855-BA19-43C6-B43F-4ACD84418721}"/>
              </a:ext>
            </a:extLst>
          </p:cNvPr>
          <p:cNvSpPr/>
          <p:nvPr/>
        </p:nvSpPr>
        <p:spPr>
          <a:xfrm>
            <a:off x="7172782" y="5172487"/>
            <a:ext cx="2079841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200" dirty="0">
                <a:latin typeface="Calibri" panose="020F0502020204030204" pitchFamily="34" charset="0"/>
                <a:cs typeface="Times New Roman" panose="02020603050405020304" pitchFamily="18" charset="0"/>
              </a:rPr>
              <a:t>Limited set of tests</a:t>
            </a:r>
          </a:p>
          <a:p>
            <a:pPr algn="ctr">
              <a:lnSpc>
                <a:spcPct val="107000"/>
              </a:lnSpc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 Safety Elements vs MPA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8CB4855-BA19-43C6-B43F-4ACD84418721}"/>
              </a:ext>
            </a:extLst>
          </p:cNvPr>
          <p:cNvSpPr/>
          <p:nvPr/>
        </p:nvSpPr>
        <p:spPr>
          <a:xfrm>
            <a:off x="9549951" y="4665222"/>
            <a:ext cx="1143361" cy="2569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dirty="0">
                <a:latin typeface="Calibri" panose="020F0502020204030204" pitchFamily="34" charset="0"/>
                <a:cs typeface="Times New Roman" panose="02020603050405020304" pitchFamily="18" charset="0"/>
              </a:rPr>
              <a:t>Pass / Fail criteria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38CB4855-BA19-43C6-B43F-4ACD84418721}"/>
              </a:ext>
            </a:extLst>
          </p:cNvPr>
          <p:cNvSpPr/>
          <p:nvPr/>
        </p:nvSpPr>
        <p:spPr>
          <a:xfrm>
            <a:off x="2740323" y="4384376"/>
            <a:ext cx="148712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000" dirty="0">
                <a:latin typeface="Calibri" panose="020F0502020204030204" pitchFamily="34" charset="0"/>
                <a:cs typeface="Times New Roman" panose="02020603050405020304" pitchFamily="18" charset="0"/>
              </a:rPr>
              <a:t>Pass / Fail criteria for functional requirements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691A3B0-C344-4854-B80B-0453185DE363}"/>
              </a:ext>
            </a:extLst>
          </p:cNvPr>
          <p:cNvSpPr/>
          <p:nvPr/>
        </p:nvSpPr>
        <p:spPr>
          <a:xfrm>
            <a:off x="9679130" y="2505425"/>
            <a:ext cx="23026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SOTIF Safety of the intended function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ISO 26262 Functional Safety . . . 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01528"/>
              </p:ext>
            </p:extLst>
          </p:nvPr>
        </p:nvGraphicFramePr>
        <p:xfrm>
          <a:off x="3202313" y="4805781"/>
          <a:ext cx="622122" cy="524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8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02313" y="4805781"/>
                        <a:ext cx="622122" cy="5249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9710007"/>
              </p:ext>
            </p:extLst>
          </p:nvPr>
        </p:nvGraphicFramePr>
        <p:xfrm>
          <a:off x="7969385" y="5645624"/>
          <a:ext cx="656215" cy="553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9" name="Worksheet" showAsIcon="1" r:id="rId6" imgW="914400" imgH="771480" progId="Excel.Sheet.12">
                  <p:embed/>
                </p:oleObj>
              </mc:Choice>
              <mc:Fallback>
                <p:oleObj name="Worksheet" showAsIcon="1" r:id="rId6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969385" y="5645624"/>
                        <a:ext cx="656215" cy="5536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9009288-E32B-4E1F-B2F3-EA57A4C51937}"/>
              </a:ext>
            </a:extLst>
          </p:cNvPr>
          <p:cNvCxnSpPr>
            <a:cxnSpLocks/>
          </p:cNvCxnSpPr>
          <p:nvPr/>
        </p:nvCxnSpPr>
        <p:spPr>
          <a:xfrm flipH="1">
            <a:off x="4551652" y="3882465"/>
            <a:ext cx="80336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4185153" y="6478378"/>
            <a:ext cx="164450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38CB4855-BA19-43C6-B43F-4ACD84418721}"/>
              </a:ext>
            </a:extLst>
          </p:cNvPr>
          <p:cNvSpPr/>
          <p:nvPr/>
        </p:nvSpPr>
        <p:spPr>
          <a:xfrm>
            <a:off x="4033999" y="6491487"/>
            <a:ext cx="1886365" cy="31894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cs typeface="Times New Roman" panose="02020603050405020304" pitchFamily="18" charset="0"/>
              </a:rPr>
              <a:t>CLOSE COLLABORATION</a:t>
            </a:r>
            <a:endParaRPr lang="en-US" sz="1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96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1Ab28U6RWGxpuneRFToV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4945</TotalTime>
  <Words>318</Words>
  <Application>Microsoft Office PowerPoint</Application>
  <PresentationFormat>Widescreen</PresentationFormat>
  <Paragraphs>98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think-cell Folie</vt:lpstr>
      <vt:lpstr>Worksheet</vt:lpstr>
      <vt:lpstr>Presentation for FRAV</vt:lpstr>
      <vt:lpstr>Summary</vt:lpstr>
      <vt:lpstr>PowerPoint Presentation</vt:lpstr>
      <vt:lpstr>PowerPoint Presentation</vt:lpstr>
    </vt:vector>
  </TitlesOfParts>
  <Company>Ford Motor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 3 Prep for GRVA</dc:title>
  <dc:creator>Gottselig, Bernd Dr (B.E.)</dc:creator>
  <cp:lastModifiedBy>John Creamer</cp:lastModifiedBy>
  <cp:revision>396</cp:revision>
  <dcterms:created xsi:type="dcterms:W3CDTF">2019-01-23T08:51:10Z</dcterms:created>
  <dcterms:modified xsi:type="dcterms:W3CDTF">2019-10-09T01:10:36Z</dcterms:modified>
</cp:coreProperties>
</file>