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9" r:id="rId4"/>
    <p:sldId id="260" r:id="rId5"/>
    <p:sldId id="261" r:id="rId6"/>
    <p:sldId id="263" r:id="rId7"/>
    <p:sldId id="258" r:id="rId8"/>
    <p:sldId id="264" r:id="rId9"/>
  </p:sldIdLst>
  <p:sldSz cx="6858000" cy="9906000" type="A4"/>
  <p:notesSz cx="68834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001D"/>
    <a:srgbClr val="FFC4CF"/>
    <a:srgbClr val="CC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517" autoAdjust="0"/>
    <p:restoredTop sz="94671" autoAdjust="0"/>
  </p:normalViewPr>
  <p:slideViewPr>
    <p:cSldViewPr>
      <p:cViewPr varScale="1">
        <p:scale>
          <a:sx n="77" d="100"/>
          <a:sy n="77" d="100"/>
        </p:scale>
        <p:origin x="3930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07BEDEEB-833C-42BB-8678-D937F93AD633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8B548CAF-6161-4BBA-B546-329FDDD0B686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184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3DBB0473-ED6C-4E1A-9762-E81DF49C2CA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55825" y="742950"/>
            <a:ext cx="2571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340" y="4705350"/>
            <a:ext cx="5506720" cy="4457700"/>
          </a:xfrm>
          <a:prstGeom prst="rect">
            <a:avLst/>
          </a:prstGeom>
        </p:spPr>
        <p:txBody>
          <a:bodyPr vert="horz" lIns="95939" tIns="47969" rIns="95939" bIns="47969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C66D9F2B-5E54-4A14-9CD5-BB615536ED89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70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342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87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78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67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3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1500" baseline="0">
                <a:solidFill>
                  <a:schemeClr val="tx1"/>
                </a:solidFill>
              </a:defRPr>
            </a:lvl1pPr>
            <a:lvl2pPr marL="34288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6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29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1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1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58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0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62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86" indent="0">
              <a:buNone/>
              <a:defRPr sz="900"/>
            </a:lvl2pPr>
            <a:lvl3pPr marL="685771" indent="0">
              <a:buNone/>
              <a:defRPr sz="750"/>
            </a:lvl3pPr>
            <a:lvl4pPr marL="1028657" indent="0">
              <a:buNone/>
              <a:defRPr sz="675"/>
            </a:lvl4pPr>
            <a:lvl5pPr marL="1371543" indent="0">
              <a:buNone/>
              <a:defRPr sz="675"/>
            </a:lvl5pPr>
            <a:lvl6pPr marL="1714428" indent="0">
              <a:buNone/>
              <a:defRPr sz="675"/>
            </a:lvl6pPr>
            <a:lvl7pPr marL="2057314" indent="0">
              <a:buNone/>
              <a:defRPr sz="675"/>
            </a:lvl7pPr>
            <a:lvl8pPr marL="2400200" indent="0">
              <a:buNone/>
              <a:defRPr sz="675"/>
            </a:lvl8pPr>
            <a:lvl9pPr marL="2743085" indent="0">
              <a:buNone/>
              <a:defRPr sz="675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48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200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86" indent="0">
              <a:buNone/>
              <a:defRPr sz="900"/>
            </a:lvl2pPr>
            <a:lvl3pPr marL="685771" indent="0">
              <a:buNone/>
              <a:defRPr sz="750"/>
            </a:lvl3pPr>
            <a:lvl4pPr marL="1028657" indent="0">
              <a:buNone/>
              <a:defRPr sz="675"/>
            </a:lvl4pPr>
            <a:lvl5pPr marL="1371543" indent="0">
              <a:buNone/>
              <a:defRPr sz="675"/>
            </a:lvl5pPr>
            <a:lvl6pPr marL="1714428" indent="0">
              <a:buNone/>
              <a:defRPr sz="675"/>
            </a:lvl6pPr>
            <a:lvl7pPr marL="2057314" indent="0">
              <a:buNone/>
              <a:defRPr sz="675"/>
            </a:lvl7pPr>
            <a:lvl8pPr marL="2400200" indent="0">
              <a:buNone/>
              <a:defRPr sz="675"/>
            </a:lvl8pPr>
            <a:lvl9pPr marL="2743085" indent="0">
              <a:buNone/>
              <a:defRPr sz="675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04.11.2019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66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FADA0A57-23B4-4D71-8F3F-4EB5B8565AE2}" type="datetimeFigureOut">
              <a:rPr lang="de-DE" smtClean="0"/>
              <a:pPr/>
              <a:t>04.11.2019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00C0DA9-A578-47D0-AE0C-EE9A7D46AEC4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300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71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5" indent="-257165" algn="l" defTabSz="68577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9" indent="-214304" algn="l" defTabSz="68577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0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/>
          <p:cNvGrpSpPr/>
          <p:nvPr/>
        </p:nvGrpSpPr>
        <p:grpSpPr>
          <a:xfrm>
            <a:off x="260648" y="5965804"/>
            <a:ext cx="6408711" cy="2071063"/>
            <a:chOff x="260648" y="5965804"/>
            <a:chExt cx="6408711" cy="2071063"/>
          </a:xfrm>
        </p:grpSpPr>
        <p:sp>
          <p:nvSpPr>
            <p:cNvPr id="114" name="Abgerundetes Rechteck 113"/>
            <p:cNvSpPr/>
            <p:nvPr/>
          </p:nvSpPr>
          <p:spPr>
            <a:xfrm>
              <a:off x="577170" y="5965804"/>
              <a:ext cx="6092189" cy="2071063"/>
            </a:xfrm>
            <a:prstGeom prst="roundRect">
              <a:avLst>
                <a:gd name="adj" fmla="val 7523"/>
              </a:avLst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Textfeld 114"/>
            <p:cNvSpPr txBox="1"/>
            <p:nvPr/>
          </p:nvSpPr>
          <p:spPr>
            <a:xfrm rot="16200000">
              <a:off x="-66525" y="6399744"/>
              <a:ext cx="96212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Evaluation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Flussdiagramm: Prozess 28"/>
          <p:cNvSpPr/>
          <p:nvPr/>
        </p:nvSpPr>
        <p:spPr>
          <a:xfrm>
            <a:off x="762897" y="272480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ASEP Annex 7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Process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760214" y="992480"/>
            <a:ext cx="1728000" cy="1242138"/>
            <a:chOff x="760214" y="992480"/>
            <a:chExt cx="1728000" cy="1242138"/>
          </a:xfrm>
        </p:grpSpPr>
        <p:sp>
          <p:nvSpPr>
            <p:cNvPr id="35" name="Flussdiagramm: Prozess 34"/>
            <p:cNvSpPr/>
            <p:nvPr/>
          </p:nvSpPr>
          <p:spPr>
            <a:xfrm>
              <a:off x="760214" y="1208504"/>
              <a:ext cx="1728000" cy="1026114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 Type Approval Test according to Annex 3; Report L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WOT,REP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BB,WOT,REP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BB,WOT,REP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CRS,REP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BB,CRS,REP</a:t>
              </a:r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Gerade Verbindung mit Pfeil 45"/>
            <p:cNvCxnSpPr>
              <a:stCxn id="29" idx="2"/>
              <a:endCxn id="35" idx="0"/>
            </p:cNvCxnSpPr>
            <p:nvPr/>
          </p:nvCxnSpPr>
          <p:spPr>
            <a:xfrm flipH="1">
              <a:off x="1624214" y="992480"/>
              <a:ext cx="2683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pieren 12"/>
          <p:cNvGrpSpPr/>
          <p:nvPr/>
        </p:nvGrpSpPr>
        <p:grpSpPr>
          <a:xfrm>
            <a:off x="2412386" y="6302102"/>
            <a:ext cx="4118401" cy="1603146"/>
            <a:chOff x="2412386" y="6302102"/>
            <a:chExt cx="4118401" cy="1603146"/>
          </a:xfrm>
        </p:grpSpPr>
        <p:sp>
          <p:nvSpPr>
            <p:cNvPr id="43" name="Flussdiagramm: Prozess 42"/>
            <p:cNvSpPr/>
            <p:nvPr/>
          </p:nvSpPr>
          <p:spPr>
            <a:xfrm>
              <a:off x="4802787" y="7185248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Test Run FAILS</a:t>
              </a:r>
            </a:p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according to paragraph 3.1 of Annex 7</a:t>
              </a:r>
            </a:p>
          </p:txBody>
        </p:sp>
        <p:cxnSp>
          <p:nvCxnSpPr>
            <p:cNvPr id="74" name="Gewinkelte Verbindung 73"/>
            <p:cNvCxnSpPr>
              <a:stCxn id="69" idx="3"/>
              <a:endCxn id="43" idx="0"/>
            </p:cNvCxnSpPr>
            <p:nvPr/>
          </p:nvCxnSpPr>
          <p:spPr>
            <a:xfrm>
              <a:off x="2486685" y="6520009"/>
              <a:ext cx="3180102" cy="665239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feld 94"/>
            <p:cNvSpPr txBox="1"/>
            <p:nvPr/>
          </p:nvSpPr>
          <p:spPr>
            <a:xfrm>
              <a:off x="2412386" y="6302102"/>
              <a:ext cx="3802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4684734" y="795585"/>
            <a:ext cx="1984626" cy="1383066"/>
            <a:chOff x="4684734" y="795585"/>
            <a:chExt cx="1984626" cy="1383066"/>
          </a:xfrm>
        </p:grpSpPr>
        <p:sp>
          <p:nvSpPr>
            <p:cNvPr id="110" name="Abgerundetes Rechteck 109"/>
            <p:cNvSpPr/>
            <p:nvPr/>
          </p:nvSpPr>
          <p:spPr>
            <a:xfrm>
              <a:off x="4684734" y="1271008"/>
              <a:ext cx="1984626" cy="907643"/>
            </a:xfrm>
            <a:prstGeom prst="roundRect">
              <a:avLst>
                <a:gd name="adj" fmla="val 9823"/>
              </a:avLst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feld 110"/>
            <p:cNvSpPr txBox="1"/>
            <p:nvPr/>
          </p:nvSpPr>
          <p:spPr>
            <a:xfrm>
              <a:off x="4856761" y="795585"/>
              <a:ext cx="155363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Subroutine</a:t>
              </a:r>
            </a:p>
            <a:p>
              <a:pPr algn="ctr"/>
              <a:r>
                <a:rPr lang="de-D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Sound Model Reference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69392" y="2504728"/>
            <a:ext cx="2388337" cy="3187290"/>
            <a:chOff x="269392" y="2504728"/>
            <a:chExt cx="2388337" cy="3187290"/>
          </a:xfrm>
        </p:grpSpPr>
        <p:sp>
          <p:nvSpPr>
            <p:cNvPr id="112" name="Abgerundetes Rechteck 111"/>
            <p:cNvSpPr/>
            <p:nvPr/>
          </p:nvSpPr>
          <p:spPr>
            <a:xfrm>
              <a:off x="570260" y="2504728"/>
              <a:ext cx="2087469" cy="3187290"/>
            </a:xfrm>
            <a:prstGeom prst="roundRect">
              <a:avLst>
                <a:gd name="adj" fmla="val 7541"/>
              </a:avLst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Textfeld 112"/>
            <p:cNvSpPr txBox="1"/>
            <p:nvPr/>
          </p:nvSpPr>
          <p:spPr>
            <a:xfrm rot="16200000">
              <a:off x="-222665" y="3071964"/>
              <a:ext cx="1291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Vehicle</a:t>
              </a:r>
              <a:r>
                <a:rPr lang="de-D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Testing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760214" y="6880256"/>
            <a:ext cx="1728000" cy="1024992"/>
            <a:chOff x="760214" y="6880256"/>
            <a:chExt cx="1728000" cy="1024992"/>
          </a:xfrm>
        </p:grpSpPr>
        <p:sp>
          <p:nvSpPr>
            <p:cNvPr id="44" name="Flussdiagramm: Prozess 43"/>
            <p:cNvSpPr/>
            <p:nvPr/>
          </p:nvSpPr>
          <p:spPr>
            <a:xfrm>
              <a:off x="760214" y="7185248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Test Run PASSES according to paragraph 3.1 of Annex 7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632959" y="6880256"/>
              <a:ext cx="4395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2" name="Gerade Verbindung mit Pfeil 101"/>
            <p:cNvCxnSpPr>
              <a:stCxn id="69" idx="2"/>
              <a:endCxn id="44" idx="0"/>
            </p:cNvCxnSpPr>
            <p:nvPr/>
          </p:nvCxnSpPr>
          <p:spPr>
            <a:xfrm>
              <a:off x="1622685" y="6952009"/>
              <a:ext cx="1529" cy="23323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/>
        </p:nvGrpSpPr>
        <p:grpSpPr>
          <a:xfrm>
            <a:off x="758685" y="5593296"/>
            <a:ext cx="4947049" cy="1358713"/>
            <a:chOff x="758685" y="5593296"/>
            <a:chExt cx="4947049" cy="1358713"/>
          </a:xfrm>
        </p:grpSpPr>
        <p:sp>
          <p:nvSpPr>
            <p:cNvPr id="69" name="Flussdiagramm: Verzweigung 68"/>
            <p:cNvSpPr/>
            <p:nvPr/>
          </p:nvSpPr>
          <p:spPr>
            <a:xfrm>
              <a:off x="758685" y="6088009"/>
              <a:ext cx="1728000" cy="864000"/>
            </a:xfrm>
            <a:prstGeom prst="flowChartDecision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100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EXP,TEST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+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marg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Gewinkelte Verbindung 58"/>
            <p:cNvCxnSpPr>
              <a:stCxn id="58" idx="2"/>
              <a:endCxn id="69" idx="0"/>
            </p:cNvCxnSpPr>
            <p:nvPr/>
          </p:nvCxnSpPr>
          <p:spPr>
            <a:xfrm rot="5400000">
              <a:off x="3416853" y="3799128"/>
              <a:ext cx="494714" cy="4083049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/>
          <p:cNvGrpSpPr/>
          <p:nvPr/>
        </p:nvGrpSpPr>
        <p:grpSpPr>
          <a:xfrm>
            <a:off x="4684734" y="4321271"/>
            <a:ext cx="1984626" cy="1358524"/>
            <a:chOff x="4684734" y="4321271"/>
            <a:chExt cx="1984626" cy="1358524"/>
          </a:xfrm>
        </p:grpSpPr>
        <p:sp>
          <p:nvSpPr>
            <p:cNvPr id="72" name="Abgerundetes Rechteck 71"/>
            <p:cNvSpPr/>
            <p:nvPr/>
          </p:nvSpPr>
          <p:spPr>
            <a:xfrm>
              <a:off x="4684734" y="4792817"/>
              <a:ext cx="1984626" cy="886978"/>
            </a:xfrm>
            <a:prstGeom prst="roundRect">
              <a:avLst>
                <a:gd name="adj" fmla="val 9823"/>
              </a:avLst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4847168" y="4321271"/>
              <a:ext cx="1608134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Subroutine</a:t>
              </a:r>
            </a:p>
            <a:p>
              <a:pPr algn="ctr"/>
              <a:r>
                <a:rPr lang="de-D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Sound Level </a:t>
              </a:r>
              <a:r>
                <a:rPr lang="de-D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Expectation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Flussdiagramm: Vorbereitung 52"/>
          <p:cNvSpPr/>
          <p:nvPr/>
        </p:nvSpPr>
        <p:spPr>
          <a:xfrm>
            <a:off x="4802787" y="1360220"/>
            <a:ext cx="1728000" cy="72000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Model Reference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Gerade Verbindung mit Pfeil 74"/>
          <p:cNvCxnSpPr>
            <a:stCxn id="35" idx="3"/>
            <a:endCxn id="67" idx="1"/>
          </p:cNvCxnSpPr>
          <p:nvPr/>
        </p:nvCxnSpPr>
        <p:spPr>
          <a:xfrm flipV="1">
            <a:off x="2488214" y="1720220"/>
            <a:ext cx="234260" cy="134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/>
          <p:cNvGrpSpPr/>
          <p:nvPr/>
        </p:nvGrpSpPr>
        <p:grpSpPr>
          <a:xfrm>
            <a:off x="760214" y="2080220"/>
            <a:ext cx="4906574" cy="1257009"/>
            <a:chOff x="760214" y="2080220"/>
            <a:chExt cx="4906574" cy="1257009"/>
          </a:xfrm>
        </p:grpSpPr>
        <p:sp>
          <p:nvSpPr>
            <p:cNvPr id="36" name="Flussdiagramm: Prozess 35"/>
            <p:cNvSpPr/>
            <p:nvPr/>
          </p:nvSpPr>
          <p:spPr>
            <a:xfrm>
              <a:off x="760214" y="2617229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Establish test conditions according to </a:t>
              </a:r>
              <a:b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paragraphs 2.1 and 2.2</a:t>
              </a:r>
            </a:p>
          </p:txBody>
        </p:sp>
        <p:cxnSp>
          <p:nvCxnSpPr>
            <p:cNvPr id="63" name="Gewinkelte Verbindung 62"/>
            <p:cNvCxnSpPr>
              <a:stCxn id="53" idx="2"/>
              <a:endCxn id="36" idx="0"/>
            </p:cNvCxnSpPr>
            <p:nvPr/>
          </p:nvCxnSpPr>
          <p:spPr>
            <a:xfrm rot="5400000">
              <a:off x="3376997" y="327438"/>
              <a:ext cx="537009" cy="404257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pieren 6"/>
          <p:cNvGrpSpPr/>
          <p:nvPr/>
        </p:nvGrpSpPr>
        <p:grpSpPr>
          <a:xfrm>
            <a:off x="760214" y="4695275"/>
            <a:ext cx="1728000" cy="898396"/>
            <a:chOff x="760214" y="4695275"/>
            <a:chExt cx="1728000" cy="898396"/>
          </a:xfrm>
        </p:grpSpPr>
        <p:cxnSp>
          <p:nvCxnSpPr>
            <p:cNvPr id="83" name="Gerade Verbindung mit Pfeil 82"/>
            <p:cNvCxnSpPr>
              <a:stCxn id="38" idx="2"/>
              <a:endCxn id="70" idx="0"/>
            </p:cNvCxnSpPr>
            <p:nvPr/>
          </p:nvCxnSpPr>
          <p:spPr>
            <a:xfrm>
              <a:off x="1624214" y="4695275"/>
              <a:ext cx="0" cy="17839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Flussdiagramm: Prozess 69"/>
            <p:cNvSpPr/>
            <p:nvPr/>
          </p:nvSpPr>
          <p:spPr>
            <a:xfrm>
              <a:off x="760214" y="4873671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Report for each ASEP Test L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’,TEST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</a:p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’,TEST,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TEST</a:t>
              </a:r>
              <a:endParaRPr lang="en-US" sz="11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760214" y="3337229"/>
            <a:ext cx="1728000" cy="1358046"/>
            <a:chOff x="760214" y="3337229"/>
            <a:chExt cx="1728000" cy="1358046"/>
          </a:xfrm>
        </p:grpSpPr>
        <p:sp>
          <p:nvSpPr>
            <p:cNvPr id="38" name="Flussdiagramm: Prozess 37"/>
            <p:cNvSpPr/>
            <p:nvPr/>
          </p:nvSpPr>
          <p:spPr>
            <a:xfrm>
              <a:off x="760214" y="3975275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 an ASEP Test </a:t>
              </a:r>
              <a:b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within the Control Range according to </a:t>
              </a:r>
              <a:b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paragraphs 2.3 to 2.5</a:t>
              </a:r>
            </a:p>
          </p:txBody>
        </p:sp>
        <p:cxnSp>
          <p:nvCxnSpPr>
            <p:cNvPr id="52" name="Gerade Verbindung mit Pfeil 51"/>
            <p:cNvCxnSpPr>
              <a:stCxn id="76" idx="4"/>
              <a:endCxn id="38" idx="0"/>
            </p:cNvCxnSpPr>
            <p:nvPr/>
          </p:nvCxnSpPr>
          <p:spPr>
            <a:xfrm>
              <a:off x="1624214" y="3768323"/>
              <a:ext cx="0" cy="20695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Ellipse 75"/>
            <p:cNvSpPr/>
            <p:nvPr/>
          </p:nvSpPr>
          <p:spPr>
            <a:xfrm>
              <a:off x="1501259" y="3522413"/>
              <a:ext cx="245910" cy="24591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7" name="Gerade Verbindung mit Pfeil 76"/>
            <p:cNvCxnSpPr>
              <a:stCxn id="36" idx="2"/>
              <a:endCxn id="76" idx="0"/>
            </p:cNvCxnSpPr>
            <p:nvPr/>
          </p:nvCxnSpPr>
          <p:spPr>
            <a:xfrm>
              <a:off x="1624214" y="3337229"/>
              <a:ext cx="0" cy="18518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ieren 8"/>
          <p:cNvGrpSpPr/>
          <p:nvPr/>
        </p:nvGrpSpPr>
        <p:grpSpPr>
          <a:xfrm>
            <a:off x="2488214" y="4873295"/>
            <a:ext cx="4081520" cy="720000"/>
            <a:chOff x="2488214" y="4873295"/>
            <a:chExt cx="4081520" cy="720000"/>
          </a:xfrm>
        </p:grpSpPr>
        <p:sp>
          <p:nvSpPr>
            <p:cNvPr id="58" name="Flussdiagramm: Vorbereitung 57"/>
            <p:cNvSpPr/>
            <p:nvPr/>
          </p:nvSpPr>
          <p:spPr>
            <a:xfrm>
              <a:off x="4841734" y="4873295"/>
              <a:ext cx="1728000" cy="720000"/>
            </a:xfrm>
            <a:prstGeom prst="flowChartPreparati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 expected sound level L</a:t>
              </a:r>
              <a:r>
                <a: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EXP,TEST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for each test run</a:t>
              </a:r>
            </a:p>
          </p:txBody>
        </p:sp>
        <p:cxnSp>
          <p:nvCxnSpPr>
            <p:cNvPr id="80" name="Gerade Verbindung mit Pfeil 79"/>
            <p:cNvCxnSpPr>
              <a:stCxn id="70" idx="3"/>
              <a:endCxn id="58" idx="1"/>
            </p:cNvCxnSpPr>
            <p:nvPr/>
          </p:nvCxnSpPr>
          <p:spPr>
            <a:xfrm flipV="1">
              <a:off x="2488214" y="5233295"/>
              <a:ext cx="2353520" cy="37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ieren 16"/>
          <p:cNvGrpSpPr/>
          <p:nvPr/>
        </p:nvGrpSpPr>
        <p:grpSpPr>
          <a:xfrm>
            <a:off x="577170" y="3645368"/>
            <a:ext cx="924088" cy="5723627"/>
            <a:chOff x="577170" y="3645368"/>
            <a:chExt cx="924088" cy="5723627"/>
          </a:xfrm>
        </p:grpSpPr>
        <p:cxnSp>
          <p:nvCxnSpPr>
            <p:cNvPr id="89" name="Gewinkelte Verbindung 88"/>
            <p:cNvCxnSpPr>
              <a:stCxn id="85" idx="1"/>
              <a:endCxn id="76" idx="2"/>
            </p:cNvCxnSpPr>
            <p:nvPr/>
          </p:nvCxnSpPr>
          <p:spPr>
            <a:xfrm rot="10800000" flipH="1">
              <a:off x="760213" y="3645368"/>
              <a:ext cx="741045" cy="5412136"/>
            </a:xfrm>
            <a:prstGeom prst="bentConnector3">
              <a:avLst>
                <a:gd name="adj1" fmla="val -11534"/>
              </a:avLst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feld 92"/>
            <p:cNvSpPr txBox="1"/>
            <p:nvPr/>
          </p:nvSpPr>
          <p:spPr>
            <a:xfrm>
              <a:off x="577170" y="9115079"/>
              <a:ext cx="3802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760214" y="8409384"/>
            <a:ext cx="1728000" cy="1080120"/>
            <a:chOff x="760214" y="8409384"/>
            <a:chExt cx="1728000" cy="1080120"/>
          </a:xfrm>
        </p:grpSpPr>
        <p:sp>
          <p:nvSpPr>
            <p:cNvPr id="85" name="Flussdiagramm: Verzweigung 84"/>
            <p:cNvSpPr/>
            <p:nvPr/>
          </p:nvSpPr>
          <p:spPr>
            <a:xfrm>
              <a:off x="760214" y="8625504"/>
              <a:ext cx="1728000" cy="864000"/>
            </a:xfrm>
            <a:prstGeom prst="flowChartDecisi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 number Tests reached ?</a:t>
              </a:r>
            </a:p>
          </p:txBody>
        </p:sp>
        <p:cxnSp>
          <p:nvCxnSpPr>
            <p:cNvPr id="86" name="Gerade Verbindung mit Pfeil 85"/>
            <p:cNvCxnSpPr>
              <a:stCxn id="100" idx="4"/>
              <a:endCxn id="85" idx="0"/>
            </p:cNvCxnSpPr>
            <p:nvPr/>
          </p:nvCxnSpPr>
          <p:spPr>
            <a:xfrm flipH="1">
              <a:off x="1624214" y="8409384"/>
              <a:ext cx="3700" cy="21612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Gewinkelte Verbindung 98"/>
          <p:cNvCxnSpPr>
            <a:stCxn id="43" idx="2"/>
            <a:endCxn id="100" idx="6"/>
          </p:cNvCxnSpPr>
          <p:nvPr/>
        </p:nvCxnSpPr>
        <p:spPr>
          <a:xfrm rot="5400000">
            <a:off x="3518238" y="6137879"/>
            <a:ext cx="381181" cy="3915918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/>
          <p:cNvGrpSpPr/>
          <p:nvPr/>
        </p:nvGrpSpPr>
        <p:grpSpPr>
          <a:xfrm>
            <a:off x="1504959" y="7905248"/>
            <a:ext cx="245910" cy="504136"/>
            <a:chOff x="1504959" y="7905248"/>
            <a:chExt cx="245910" cy="504136"/>
          </a:xfrm>
        </p:grpSpPr>
        <p:sp>
          <p:nvSpPr>
            <p:cNvPr id="100" name="Ellipse 99"/>
            <p:cNvSpPr/>
            <p:nvPr/>
          </p:nvSpPr>
          <p:spPr>
            <a:xfrm>
              <a:off x="1504959" y="8163474"/>
              <a:ext cx="245910" cy="24591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1" name="Gerade Verbindung mit Pfeil 100"/>
            <p:cNvCxnSpPr>
              <a:stCxn id="44" idx="2"/>
              <a:endCxn id="100" idx="0"/>
            </p:cNvCxnSpPr>
            <p:nvPr/>
          </p:nvCxnSpPr>
          <p:spPr>
            <a:xfrm>
              <a:off x="1624214" y="7905248"/>
              <a:ext cx="3700" cy="25822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2353074" y="8697504"/>
            <a:ext cx="2162065" cy="720000"/>
            <a:chOff x="2353074" y="8697504"/>
            <a:chExt cx="2162065" cy="720000"/>
          </a:xfrm>
        </p:grpSpPr>
        <p:sp>
          <p:nvSpPr>
            <p:cNvPr id="96" name="Textfeld 95"/>
            <p:cNvSpPr txBox="1"/>
            <p:nvPr/>
          </p:nvSpPr>
          <p:spPr>
            <a:xfrm>
              <a:off x="2353074" y="8801628"/>
              <a:ext cx="4395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Flussdiagramm: Prozess 103"/>
            <p:cNvSpPr/>
            <p:nvPr/>
          </p:nvSpPr>
          <p:spPr>
            <a:xfrm>
              <a:off x="2787139" y="8697504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Testing and Test run evaluation is finished</a:t>
              </a:r>
              <a:endParaRPr lang="en-US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Gerade Verbindung mit Pfeil 38"/>
            <p:cNvCxnSpPr>
              <a:stCxn id="85" idx="3"/>
              <a:endCxn id="104" idx="1"/>
            </p:cNvCxnSpPr>
            <p:nvPr/>
          </p:nvCxnSpPr>
          <p:spPr>
            <a:xfrm>
              <a:off x="2488214" y="9057504"/>
              <a:ext cx="2989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pieren 18"/>
          <p:cNvGrpSpPr/>
          <p:nvPr/>
        </p:nvGrpSpPr>
        <p:grpSpPr>
          <a:xfrm>
            <a:off x="4515139" y="8697504"/>
            <a:ext cx="2015648" cy="720000"/>
            <a:chOff x="4515139" y="8697504"/>
            <a:chExt cx="2015648" cy="720000"/>
          </a:xfrm>
        </p:grpSpPr>
        <p:sp>
          <p:nvSpPr>
            <p:cNvPr id="60" name="Flussdiagramm: Vorbereitung 59"/>
            <p:cNvSpPr/>
            <p:nvPr/>
          </p:nvSpPr>
          <p:spPr>
            <a:xfrm>
              <a:off x="4802787" y="8697504"/>
              <a:ext cx="1728000" cy="720000"/>
            </a:xfrm>
            <a:prstGeom prst="flowChartPreparation">
              <a:avLst/>
            </a:prstGeom>
            <a:solidFill>
              <a:srgbClr val="CCFFCC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600"/>
                </a:lnSpc>
              </a:pP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Proceed with </a:t>
              </a:r>
            </a:p>
            <a:p>
              <a:pPr algn="ctr">
                <a:lnSpc>
                  <a:spcPts val="1600"/>
                </a:lnSpc>
              </a:pP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final vehicle compliance </a:t>
              </a:r>
            </a:p>
            <a:p>
              <a:pPr algn="ctr">
                <a:lnSpc>
                  <a:spcPts val="1600"/>
                </a:lnSpc>
              </a:pP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evaluation</a:t>
              </a:r>
              <a:endParaRPr lang="en-US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" name="Gerade Verbindung mit Pfeil 60"/>
            <p:cNvCxnSpPr>
              <a:stCxn id="104" idx="3"/>
              <a:endCxn id="60" idx="1"/>
            </p:cNvCxnSpPr>
            <p:nvPr/>
          </p:nvCxnSpPr>
          <p:spPr>
            <a:xfrm>
              <a:off x="4515139" y="9057504"/>
              <a:ext cx="2876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uppieren 63"/>
          <p:cNvGrpSpPr/>
          <p:nvPr/>
        </p:nvGrpSpPr>
        <p:grpSpPr>
          <a:xfrm>
            <a:off x="2591822" y="792558"/>
            <a:ext cx="1984626" cy="1383066"/>
            <a:chOff x="4684734" y="795585"/>
            <a:chExt cx="1984626" cy="1383066"/>
          </a:xfrm>
        </p:grpSpPr>
        <p:sp>
          <p:nvSpPr>
            <p:cNvPr id="65" name="Abgerundetes Rechteck 64"/>
            <p:cNvSpPr/>
            <p:nvPr/>
          </p:nvSpPr>
          <p:spPr>
            <a:xfrm>
              <a:off x="4684734" y="1271008"/>
              <a:ext cx="1984626" cy="907643"/>
            </a:xfrm>
            <a:prstGeom prst="roundRect">
              <a:avLst>
                <a:gd name="adj" fmla="val 9823"/>
              </a:avLst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4782222" y="795585"/>
              <a:ext cx="170271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Subroutine</a:t>
              </a:r>
            </a:p>
            <a:p>
              <a:pPr algn="ctr"/>
              <a:r>
                <a:rPr lang="de-D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Hybrid </a:t>
              </a:r>
              <a:r>
                <a:rPr lang="de-D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Testing</a:t>
              </a:r>
              <a:r>
                <a:rPr lang="de-D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Annex 3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Flussdiagramm: Vorbereitung 66"/>
          <p:cNvSpPr/>
          <p:nvPr/>
        </p:nvSpPr>
        <p:spPr>
          <a:xfrm>
            <a:off x="2722474" y="1360220"/>
            <a:ext cx="1728000" cy="720000"/>
          </a:xfrm>
          <a:prstGeom prst="flowChartPreparation">
            <a:avLst/>
          </a:prstGeom>
          <a:solidFill>
            <a:srgbClr val="FFC4CF">
              <a:alpha val="69804"/>
            </a:srgbClr>
          </a:solidFill>
          <a:ln w="38100">
            <a:solidFill>
              <a:srgbClr val="A0001D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ts val="1600"/>
              </a:lnSpc>
            </a:pP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Virtual Reference 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Levels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Gerade Verbindung mit Pfeil 67"/>
          <p:cNvCxnSpPr>
            <a:stCxn id="67" idx="3"/>
            <a:endCxn id="53" idx="1"/>
          </p:cNvCxnSpPr>
          <p:nvPr/>
        </p:nvCxnSpPr>
        <p:spPr>
          <a:xfrm>
            <a:off x="4450474" y="1720220"/>
            <a:ext cx="352313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40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lussdiagramm: Vorbereitung 53"/>
          <p:cNvSpPr/>
          <p:nvPr/>
        </p:nvSpPr>
        <p:spPr>
          <a:xfrm>
            <a:off x="335173" y="8991026"/>
            <a:ext cx="1728000" cy="72000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</a:t>
            </a: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1600"/>
              </a:lnSpc>
            </a:pP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Subroutine End</a:t>
            </a:r>
          </a:p>
        </p:txBody>
      </p:sp>
      <p:sp>
        <p:nvSpPr>
          <p:cNvPr id="34" name="Flussdiagramm: Prozess 33"/>
          <p:cNvSpPr/>
          <p:nvPr/>
        </p:nvSpPr>
        <p:spPr>
          <a:xfrm>
            <a:off x="2332730" y="3080872"/>
            <a:ext cx="427609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ussdiagramm: Prozess 34"/>
          <p:cNvSpPr/>
          <p:nvPr/>
        </p:nvSpPr>
        <p:spPr>
          <a:xfrm>
            <a:off x="2332730" y="4016976"/>
            <a:ext cx="427609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Flussdiagramm: Prozess 32"/>
          <p:cNvSpPr/>
          <p:nvPr/>
        </p:nvSpPr>
        <p:spPr>
          <a:xfrm>
            <a:off x="2335908" y="2111744"/>
            <a:ext cx="427609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Flussdiagramm: Prozess 36"/>
          <p:cNvSpPr/>
          <p:nvPr/>
        </p:nvSpPr>
        <p:spPr>
          <a:xfrm>
            <a:off x="332656" y="1153529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Parameter Set Applicable for the Vehicle</a:t>
            </a:r>
          </a:p>
        </p:txBody>
      </p:sp>
      <p:sp>
        <p:nvSpPr>
          <p:cNvPr id="49" name="Flussdiagramm: Prozess 48"/>
          <p:cNvSpPr/>
          <p:nvPr/>
        </p:nvSpPr>
        <p:spPr>
          <a:xfrm>
            <a:off x="332656" y="3077252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Reference Power Train Mechanics Sound Level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REF,PT</a:t>
            </a:r>
          </a:p>
        </p:txBody>
      </p:sp>
      <p:cxnSp>
        <p:nvCxnSpPr>
          <p:cNvPr id="50" name="Gerade Verbindung mit Pfeil 49"/>
          <p:cNvCxnSpPr>
            <a:stCxn id="45" idx="3"/>
            <a:endCxn id="33" idx="1"/>
          </p:cNvCxnSpPr>
          <p:nvPr/>
        </p:nvCxnSpPr>
        <p:spPr>
          <a:xfrm>
            <a:off x="2060656" y="2471744"/>
            <a:ext cx="27525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ussdiagramm: Prozess 44"/>
          <p:cNvSpPr/>
          <p:nvPr/>
        </p:nvSpPr>
        <p:spPr>
          <a:xfrm>
            <a:off x="332656" y="2111744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Reference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/Rolling Sound Level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REF,TR</a:t>
            </a:r>
          </a:p>
        </p:txBody>
      </p:sp>
      <p:cxnSp>
        <p:nvCxnSpPr>
          <p:cNvPr id="62" name="Gerade Verbindung mit Pfeil 61"/>
          <p:cNvCxnSpPr>
            <a:stCxn id="37" idx="2"/>
            <a:endCxn id="45" idx="0"/>
          </p:cNvCxnSpPr>
          <p:nvPr/>
        </p:nvCxnSpPr>
        <p:spPr>
          <a:xfrm>
            <a:off x="1196656" y="1873529"/>
            <a:ext cx="0" cy="23821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winkelte Verbindung 62"/>
          <p:cNvCxnSpPr>
            <a:stCxn id="43" idx="2"/>
            <a:endCxn id="18" idx="6"/>
          </p:cNvCxnSpPr>
          <p:nvPr/>
        </p:nvCxnSpPr>
        <p:spPr>
          <a:xfrm rot="5400000">
            <a:off x="2144037" y="6216806"/>
            <a:ext cx="1524281" cy="3173132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ussdiagramm: Prozess 63"/>
          <p:cNvSpPr/>
          <p:nvPr/>
        </p:nvSpPr>
        <p:spPr>
          <a:xfrm>
            <a:off x="332656" y="4023642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Reference Dynamic Sound Level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REF,DYN</a:t>
            </a:r>
          </a:p>
        </p:txBody>
      </p:sp>
      <p:sp>
        <p:nvSpPr>
          <p:cNvPr id="69" name="Flussdiagramm: Verzweigung 68"/>
          <p:cNvSpPr/>
          <p:nvPr/>
        </p:nvSpPr>
        <p:spPr>
          <a:xfrm>
            <a:off x="332656" y="5922150"/>
            <a:ext cx="1728000" cy="1017474"/>
          </a:xfrm>
          <a:prstGeom prst="flowChartDecis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08000" rIns="0" rtlCol="0" anchor="ctr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WOT,REP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CRS,REP  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1,1?</a:t>
            </a:r>
          </a:p>
        </p:txBody>
      </p:sp>
      <p:cxnSp>
        <p:nvCxnSpPr>
          <p:cNvPr id="91" name="Gerade Verbindung mit Pfeil 90"/>
          <p:cNvCxnSpPr>
            <a:stCxn id="70" idx="2"/>
            <a:endCxn id="69" idx="0"/>
          </p:cNvCxnSpPr>
          <p:nvPr/>
        </p:nvCxnSpPr>
        <p:spPr>
          <a:xfrm>
            <a:off x="1196656" y="5691264"/>
            <a:ext cx="0" cy="2308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ussdiagramm: Prozess 42"/>
          <p:cNvSpPr/>
          <p:nvPr/>
        </p:nvSpPr>
        <p:spPr>
          <a:xfrm>
            <a:off x="2372416" y="5817096"/>
            <a:ext cx="4240654" cy="1224136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1985772" y="6487140"/>
            <a:ext cx="3866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Flussdiagramm: Prozess 43"/>
          <p:cNvSpPr/>
          <p:nvPr/>
        </p:nvSpPr>
        <p:spPr>
          <a:xfrm>
            <a:off x="333600" y="7425084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 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 dB(A)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188675" y="712352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2" name="Gerade Verbindung mit Pfeil 101"/>
          <p:cNvCxnSpPr>
            <a:stCxn id="69" idx="2"/>
            <a:endCxn id="44" idx="0"/>
          </p:cNvCxnSpPr>
          <p:nvPr/>
        </p:nvCxnSpPr>
        <p:spPr>
          <a:xfrm>
            <a:off x="1196656" y="6939624"/>
            <a:ext cx="944" cy="48546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>
            <a:endCxn id="37" idx="0"/>
          </p:cNvCxnSpPr>
          <p:nvPr/>
        </p:nvCxnSpPr>
        <p:spPr>
          <a:xfrm flipH="1">
            <a:off x="1196656" y="935376"/>
            <a:ext cx="944" cy="21815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ussdiagramm: Prozess 69"/>
          <p:cNvSpPr/>
          <p:nvPr/>
        </p:nvSpPr>
        <p:spPr>
          <a:xfrm>
            <a:off x="332656" y="4971264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Vehicle Dynamic Delta Sound Level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</a:t>
            </a:r>
          </a:p>
        </p:txBody>
      </p:sp>
      <p:cxnSp>
        <p:nvCxnSpPr>
          <p:cNvPr id="72" name="Gerade Verbindung mit Pfeil 71"/>
          <p:cNvCxnSpPr>
            <a:stCxn id="69" idx="3"/>
            <a:endCxn id="43" idx="1"/>
          </p:cNvCxnSpPr>
          <p:nvPr/>
        </p:nvCxnSpPr>
        <p:spPr>
          <a:xfrm flipV="1">
            <a:off x="2060656" y="6429164"/>
            <a:ext cx="311760" cy="172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1073701" y="8442558"/>
            <a:ext cx="245910" cy="24591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Gerade Verbindung mit Pfeil 74"/>
          <p:cNvCxnSpPr>
            <a:stCxn id="18" idx="4"/>
          </p:cNvCxnSpPr>
          <p:nvPr/>
        </p:nvCxnSpPr>
        <p:spPr>
          <a:xfrm>
            <a:off x="1196656" y="8688468"/>
            <a:ext cx="0" cy="29747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stCxn id="44" idx="2"/>
            <a:endCxn id="18" idx="0"/>
          </p:cNvCxnSpPr>
          <p:nvPr/>
        </p:nvCxnSpPr>
        <p:spPr>
          <a:xfrm flipH="1">
            <a:off x="1196656" y="8145084"/>
            <a:ext cx="944" cy="29747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ussdiagramm: Vorbereitung 25"/>
          <p:cNvSpPr/>
          <p:nvPr/>
        </p:nvSpPr>
        <p:spPr>
          <a:xfrm>
            <a:off x="332656" y="200472"/>
            <a:ext cx="1728000" cy="720000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Model Reference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feld 91"/>
              <p:cNvSpPr txBox="1"/>
              <p:nvPr/>
            </p:nvSpPr>
            <p:spPr>
              <a:xfrm>
                <a:off x="2492896" y="2385393"/>
                <a:ext cx="2170274" cy="1722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𝑹𝑬𝑭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𝑻𝑹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0 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𝐿𝑂𝐺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11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pt-BR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1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1100" b="0" i="1" smtClean="0">
                              <a:latin typeface="Cambria Math" panose="02040503050406030204" pitchFamily="18" charset="0"/>
                            </a:rPr>
                            <m:t>0.1 </m:t>
                          </m:r>
                          <m:r>
                            <a:rPr lang="de-DE" sz="11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de-DE" sz="1100" b="1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𝑪𝑹𝑺</m:t>
                          </m:r>
                          <m:r>
                            <a:rPr lang="de-DE" sz="1100" b="1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100" b="1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𝑹𝑬𝑷</m:t>
                          </m:r>
                        </m:sup>
                      </m:sSup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2" name="Textfeld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896" y="2385393"/>
                <a:ext cx="2170274" cy="172291"/>
              </a:xfrm>
              <a:prstGeom prst="rect">
                <a:avLst/>
              </a:prstGeom>
              <a:blipFill>
                <a:blip r:embed="rId2"/>
                <a:stretch>
                  <a:fillRect r="-562" b="-344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feld 92"/>
              <p:cNvSpPr txBox="1"/>
              <p:nvPr/>
            </p:nvSpPr>
            <p:spPr>
              <a:xfrm>
                <a:off x="2492896" y="3296283"/>
                <a:ext cx="2470741" cy="1722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𝑹𝑬𝑭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𝑷𝑻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0 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𝐿𝑂𝐺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((1−</m:t>
                      </m:r>
                      <m:r>
                        <a:rPr lang="de-DE" sz="11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)∗</m:t>
                      </m:r>
                      <m:sSup>
                        <m:sSupPr>
                          <m:ctrlPr>
                            <a:rPr lang="pt-BR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1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sz="1100" b="0" i="1" smtClean="0">
                              <a:latin typeface="Cambria Math" panose="02040503050406030204" pitchFamily="18" charset="0"/>
                            </a:rPr>
                            <m:t>0.1 </m:t>
                          </m:r>
                          <m:r>
                            <a:rPr lang="de-DE" sz="11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de-DE" sz="11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sz="1100" b="1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𝑪𝑹𝑺</m:t>
                          </m:r>
                          <m:r>
                            <a:rPr lang="de-DE" sz="1100" b="1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100" b="1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𝑹𝑬𝑷</m:t>
                          </m:r>
                        </m:sup>
                      </m:sSup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3" name="Textfeld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896" y="3296283"/>
                <a:ext cx="2470741" cy="172291"/>
              </a:xfrm>
              <a:prstGeom prst="rect">
                <a:avLst/>
              </a:prstGeom>
              <a:blipFill>
                <a:blip r:embed="rId3"/>
                <a:stretch>
                  <a:fillRect l="-1235" r="-2222" b="-392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feld 95"/>
              <p:cNvSpPr txBox="1"/>
              <p:nvPr/>
            </p:nvSpPr>
            <p:spPr>
              <a:xfrm>
                <a:off x="2492896" y="4245425"/>
                <a:ext cx="153894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𝑹𝑬𝑭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𝑫𝒀𝑵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1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𝑹𝑬𝑭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1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𝑷𝑻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−15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6" name="Textfeld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896" y="4245425"/>
                <a:ext cx="1538947" cy="169277"/>
              </a:xfrm>
              <a:prstGeom prst="rect">
                <a:avLst/>
              </a:prstGeom>
              <a:blipFill rotWithShape="0">
                <a:blip r:embed="rId4"/>
                <a:stretch>
                  <a:fillRect r="-397" b="-32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feld 100"/>
              <p:cNvSpPr txBox="1"/>
              <p:nvPr/>
            </p:nvSpPr>
            <p:spPr>
              <a:xfrm>
                <a:off x="2335232" y="5885294"/>
                <a:ext cx="4324389" cy="173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𝑫𝒀𝑵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0 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de-DE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pt-BR" sz="1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de-DE" sz="1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0.1 </m:t>
                              </m:r>
                              <m:r>
                                <a:rPr lang="de-DE" sz="1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de-DE" sz="1000" b="1" i="1" baseline="-250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𝑾𝑶𝑻</m:t>
                              </m:r>
                              <m:r>
                                <a:rPr lang="de-DE" sz="1000" b="1" i="1" baseline="-250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000" b="1" i="1" baseline="-250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𝑹𝑬𝑷</m:t>
                              </m:r>
                            </m:sup>
                          </m:sSup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pt-BR" sz="1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0.1 </m:t>
                              </m:r>
                              <m:r>
                                <a:rPr lang="de-DE" sz="10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sz="1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de-DE" sz="10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𝑹𝑬𝑭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𝑻𝑹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𝑨𝑫𝑱</m:t>
                              </m:r>
                              <m:r>
                                <a:rPr lang="de-DE" sz="1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BR" sz="1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 − 10</m:t>
                              </m:r>
                            </m:e>
                            <m:sup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0.1</m:t>
                              </m:r>
                              <m:r>
                                <a:rPr lang="de-DE" sz="10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sz="1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de-DE" sz="10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𝑹𝑬𝑭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𝑷𝑻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000" b="1" i="1" baseline="-25000" smtClean="0">
                                  <a:latin typeface="Cambria Math" panose="02040503050406030204" pitchFamily="18" charset="0"/>
                                </a:rPr>
                                <m:t>𝑨𝑫𝑱</m:t>
                              </m:r>
                              <m:r>
                                <a:rPr lang="de-DE" sz="1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𝐷𝑌𝑁</m:t>
                      </m:r>
                    </m:oMath>
                  </m:oMathPara>
                </a14:m>
                <a:endParaRPr lang="en-GB" sz="1000" baseline="-25000" dirty="0"/>
              </a:p>
            </p:txBody>
          </p:sp>
        </mc:Choice>
        <mc:Fallback xmlns="">
          <p:sp>
            <p:nvSpPr>
              <p:cNvPr id="101" name="Textfeld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232" y="5885294"/>
                <a:ext cx="4324389" cy="173702"/>
              </a:xfrm>
              <a:prstGeom prst="rect">
                <a:avLst/>
              </a:prstGeom>
              <a:blipFill>
                <a:blip r:embed="rId5"/>
                <a:stretch>
                  <a:fillRect t="-3448" b="-137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feld 105"/>
              <p:cNvSpPr txBox="1"/>
              <p:nvPr/>
            </p:nvSpPr>
            <p:spPr>
              <a:xfrm>
                <a:off x="2852936" y="6273321"/>
                <a:ext cx="2918298" cy="263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𝑹𝑬𝑭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𝑻𝑹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𝑨𝑫𝑱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𝑇𝑅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𝐿𝑂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000" i="1" baseline="-25000" smtClean="0">
                                  <a:latin typeface="Cambria Math" panose="02040503050406030204" pitchFamily="18" charset="0"/>
                                </a:rPr>
                                <m:t>𝐵𝐵</m:t>
                              </m:r>
                              <m:r>
                                <a:rPr lang="en-GB" sz="1000" i="1" baseline="-25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000" i="1" baseline="-25000" smtClean="0">
                                  <a:latin typeface="Cambria Math" panose="02040503050406030204" pitchFamily="18" charset="0"/>
                                </a:rPr>
                                <m:t>𝑊𝑂𝑇</m:t>
                              </m:r>
                              <m:r>
                                <a:rPr lang="en-GB" sz="1000" i="1" baseline="-25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000" i="1" baseline="-25000" smtClean="0">
                                  <a:latin typeface="Cambria Math" panose="02040503050406030204" pitchFamily="18" charset="0"/>
                                </a:rPr>
                                <m:t>𝑅𝐸𝑃</m:t>
                              </m:r>
                            </m:num>
                            <m:den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den>
                          </m:f>
                        </m:e>
                      </m:d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𝑇𝑅</m:t>
                      </m:r>
                    </m:oMath>
                  </m:oMathPara>
                </a14:m>
                <a:endParaRPr lang="en-GB" sz="1000" baseline="-25000" dirty="0"/>
              </a:p>
            </p:txBody>
          </p:sp>
        </mc:Choice>
        <mc:Fallback xmlns="">
          <p:sp>
            <p:nvSpPr>
              <p:cNvPr id="106" name="Textfeld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936" y="6273321"/>
                <a:ext cx="2918298" cy="263855"/>
              </a:xfrm>
              <a:prstGeom prst="rect">
                <a:avLst/>
              </a:prstGeom>
              <a:blipFill>
                <a:blip r:embed="rId6"/>
                <a:stretch>
                  <a:fillRect l="-626" b="-186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feld 106"/>
              <p:cNvSpPr txBox="1"/>
              <p:nvPr/>
            </p:nvSpPr>
            <p:spPr>
              <a:xfrm>
                <a:off x="2826063" y="6623424"/>
                <a:ext cx="3771289" cy="345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𝑹𝑬𝑭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𝑷𝑻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𝑨𝑫𝑱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𝑃𝑇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𝐿𝑂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𝑊𝑂𝑇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𝑅𝐸𝑃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𝑃𝑇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𝐶𝑅𝑆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𝑅𝐸𝑃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+ 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𝑃𝑇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𝑃𝑇</m:t>
                      </m:r>
                    </m:oMath>
                  </m:oMathPara>
                </a14:m>
                <a:endParaRPr lang="en-GB" sz="1000" baseline="-25000" dirty="0"/>
              </a:p>
            </p:txBody>
          </p:sp>
        </mc:Choice>
        <mc:Fallback xmlns="">
          <p:sp>
            <p:nvSpPr>
              <p:cNvPr id="107" name="Textfeld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063" y="6623424"/>
                <a:ext cx="3771289" cy="345800"/>
              </a:xfrm>
              <a:prstGeom prst="rect">
                <a:avLst/>
              </a:prstGeom>
              <a:blipFill>
                <a:blip r:embed="rId7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Textfeld 99"/>
          <p:cNvSpPr txBox="1"/>
          <p:nvPr/>
        </p:nvSpPr>
        <p:spPr>
          <a:xfrm>
            <a:off x="2348880" y="6250951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Gerade Verbindung mit Pfeil 38"/>
          <p:cNvCxnSpPr>
            <a:stCxn id="64" idx="3"/>
            <a:endCxn id="35" idx="1"/>
          </p:cNvCxnSpPr>
          <p:nvPr/>
        </p:nvCxnSpPr>
        <p:spPr>
          <a:xfrm flipV="1">
            <a:off x="2060656" y="4376976"/>
            <a:ext cx="272074" cy="66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49" idx="3"/>
            <a:endCxn id="34" idx="1"/>
          </p:cNvCxnSpPr>
          <p:nvPr/>
        </p:nvCxnSpPr>
        <p:spPr>
          <a:xfrm>
            <a:off x="2060656" y="3437252"/>
            <a:ext cx="272074" cy="362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winkelte Verbindung 8"/>
          <p:cNvCxnSpPr>
            <a:stCxn id="33" idx="2"/>
            <a:endCxn id="49" idx="0"/>
          </p:cNvCxnSpPr>
          <p:nvPr/>
        </p:nvCxnSpPr>
        <p:spPr>
          <a:xfrm rot="5400000">
            <a:off x="2712551" y="1315850"/>
            <a:ext cx="245508" cy="3277297"/>
          </a:xfrm>
          <a:prstGeom prst="bentConnector3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winkelte Verbindung 46"/>
          <p:cNvCxnSpPr>
            <a:stCxn id="34" idx="2"/>
            <a:endCxn id="64" idx="0"/>
          </p:cNvCxnSpPr>
          <p:nvPr/>
        </p:nvCxnSpPr>
        <p:spPr>
          <a:xfrm rot="5400000">
            <a:off x="2722331" y="2275198"/>
            <a:ext cx="222770" cy="327411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winkelte Verbindung 50"/>
          <p:cNvCxnSpPr>
            <a:stCxn id="35" idx="2"/>
            <a:endCxn id="70" idx="0"/>
          </p:cNvCxnSpPr>
          <p:nvPr/>
        </p:nvCxnSpPr>
        <p:spPr>
          <a:xfrm rot="5400000">
            <a:off x="2716572" y="3217061"/>
            <a:ext cx="234288" cy="327411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46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Gerade Verbindung mit Pfeil 58"/>
          <p:cNvCxnSpPr>
            <a:stCxn id="26" idx="2"/>
            <a:endCxn id="67" idx="0"/>
          </p:cNvCxnSpPr>
          <p:nvPr/>
        </p:nvCxnSpPr>
        <p:spPr>
          <a:xfrm flipH="1">
            <a:off x="1216610" y="992560"/>
            <a:ext cx="1658" cy="37455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ussdiagramm: Vorbereitung 25"/>
          <p:cNvSpPr/>
          <p:nvPr/>
        </p:nvSpPr>
        <p:spPr>
          <a:xfrm>
            <a:off x="354268" y="272560"/>
            <a:ext cx="1728000" cy="720000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level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EXP,TEST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single test run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1218267" y="2089633"/>
            <a:ext cx="1574219" cy="945653"/>
            <a:chOff x="1218267" y="2089633"/>
            <a:chExt cx="1574219" cy="945653"/>
          </a:xfrm>
        </p:grpSpPr>
        <p:cxnSp>
          <p:nvCxnSpPr>
            <p:cNvPr id="47" name="Gewinkelte Verbindung 46"/>
            <p:cNvCxnSpPr>
              <a:endCxn id="48" idx="1"/>
            </p:cNvCxnSpPr>
            <p:nvPr/>
          </p:nvCxnSpPr>
          <p:spPr>
            <a:xfrm rot="16200000" flipH="1">
              <a:off x="1091765" y="2216135"/>
              <a:ext cx="589318" cy="336313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lussdiagramm: Verzweigung 47"/>
            <p:cNvSpPr/>
            <p:nvPr/>
          </p:nvSpPr>
          <p:spPr>
            <a:xfrm>
              <a:off x="1554581" y="2322615"/>
              <a:ext cx="1237905" cy="712671"/>
            </a:xfrm>
            <a:prstGeom prst="flowChartDecisi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100" baseline="-25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BB,TEST</a:t>
              </a:r>
              <a:r>
                <a:rPr lang="en-US" sz="11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&gt; </a:t>
              </a:r>
              <a:r>
                <a:rPr lang="en-US" sz="11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1100" baseline="-25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en-US" sz="1100" baseline="-25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6086190" y="1606102"/>
            <a:ext cx="439154" cy="1582611"/>
            <a:chOff x="6086190" y="1606102"/>
            <a:chExt cx="439154" cy="1582611"/>
          </a:xfrm>
        </p:grpSpPr>
        <p:cxnSp>
          <p:nvCxnSpPr>
            <p:cNvPr id="62" name="Gerade Verbindung mit Pfeil 61"/>
            <p:cNvCxnSpPr>
              <a:stCxn id="53" idx="3"/>
              <a:endCxn id="13" idx="2"/>
            </p:cNvCxnSpPr>
            <p:nvPr/>
          </p:nvCxnSpPr>
          <p:spPr>
            <a:xfrm flipV="1">
              <a:off x="6089564" y="2248462"/>
              <a:ext cx="218166" cy="537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winkelte Verbindung 41"/>
            <p:cNvCxnSpPr>
              <a:stCxn id="13" idx="4"/>
              <a:endCxn id="69" idx="3"/>
            </p:cNvCxnSpPr>
            <p:nvPr/>
          </p:nvCxnSpPr>
          <p:spPr>
            <a:xfrm rot="5400000">
              <a:off x="5835641" y="2607817"/>
              <a:ext cx="831445" cy="330348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/>
            <p:cNvSpPr/>
            <p:nvPr/>
          </p:nvSpPr>
          <p:spPr>
            <a:xfrm>
              <a:off x="6307730" y="2139655"/>
              <a:ext cx="217614" cy="21761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Gewinkelte Verbindung 15"/>
            <p:cNvCxnSpPr>
              <a:stCxn id="52" idx="3"/>
              <a:endCxn id="13" idx="0"/>
            </p:cNvCxnSpPr>
            <p:nvPr/>
          </p:nvCxnSpPr>
          <p:spPr>
            <a:xfrm>
              <a:off x="6087906" y="1606102"/>
              <a:ext cx="328631" cy="533553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/>
        </p:nvGrpSpPr>
        <p:grpSpPr>
          <a:xfrm>
            <a:off x="1218269" y="4461349"/>
            <a:ext cx="1574216" cy="1368233"/>
            <a:chOff x="1218269" y="4461349"/>
            <a:chExt cx="1574216" cy="1368233"/>
          </a:xfrm>
        </p:grpSpPr>
        <p:cxnSp>
          <p:nvCxnSpPr>
            <p:cNvPr id="109" name="Gewinkelte Verbindung 108"/>
            <p:cNvCxnSpPr>
              <a:endCxn id="111" idx="1"/>
            </p:cNvCxnSpPr>
            <p:nvPr/>
          </p:nvCxnSpPr>
          <p:spPr>
            <a:xfrm rot="16200000" flipH="1">
              <a:off x="880476" y="4799142"/>
              <a:ext cx="1011897" cy="336312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Flussdiagramm: Verzweigung 110"/>
            <p:cNvSpPr/>
            <p:nvPr/>
          </p:nvSpPr>
          <p:spPr>
            <a:xfrm>
              <a:off x="1554580" y="5116911"/>
              <a:ext cx="1237905" cy="712671"/>
            </a:xfrm>
            <a:prstGeom prst="flowChartDecisi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&gt; </a:t>
              </a: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BB,CRS,REP</a:t>
              </a:r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218893" y="3961214"/>
            <a:ext cx="5306451" cy="2496275"/>
            <a:chOff x="1218893" y="3961214"/>
            <a:chExt cx="5306451" cy="2496275"/>
          </a:xfrm>
        </p:grpSpPr>
        <p:cxnSp>
          <p:nvCxnSpPr>
            <p:cNvPr id="108" name="Gerade Verbindung mit Pfeil 107"/>
            <p:cNvCxnSpPr>
              <a:stCxn id="71" idx="3"/>
              <a:endCxn id="114" idx="2"/>
            </p:cNvCxnSpPr>
            <p:nvPr/>
          </p:nvCxnSpPr>
          <p:spPr>
            <a:xfrm flipV="1">
              <a:off x="6089564" y="4587092"/>
              <a:ext cx="218166" cy="210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winkelte Verbindung 109"/>
            <p:cNvCxnSpPr>
              <a:stCxn id="76" idx="1"/>
              <a:endCxn id="78" idx="0"/>
            </p:cNvCxnSpPr>
            <p:nvPr/>
          </p:nvCxnSpPr>
          <p:spPr>
            <a:xfrm rot="10800000" flipV="1">
              <a:off x="1218893" y="5979031"/>
              <a:ext cx="3139297" cy="478458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Ellipse 113"/>
            <p:cNvSpPr/>
            <p:nvPr/>
          </p:nvSpPr>
          <p:spPr>
            <a:xfrm>
              <a:off x="6307730" y="4478285"/>
              <a:ext cx="217614" cy="21761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5" name="Gewinkelte Verbindung 114"/>
            <p:cNvCxnSpPr>
              <a:stCxn id="33" idx="3"/>
              <a:endCxn id="114" idx="0"/>
            </p:cNvCxnSpPr>
            <p:nvPr/>
          </p:nvCxnSpPr>
          <p:spPr>
            <a:xfrm>
              <a:off x="6089563" y="3961214"/>
              <a:ext cx="326974" cy="517071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ieren 29"/>
          <p:cNvGrpSpPr/>
          <p:nvPr/>
        </p:nvGrpSpPr>
        <p:grpSpPr>
          <a:xfrm>
            <a:off x="1216611" y="7185247"/>
            <a:ext cx="1574216" cy="1368233"/>
            <a:chOff x="1216611" y="7185247"/>
            <a:chExt cx="1574216" cy="1368233"/>
          </a:xfrm>
        </p:grpSpPr>
        <p:cxnSp>
          <p:nvCxnSpPr>
            <p:cNvPr id="136" name="Gewinkelte Verbindung 135"/>
            <p:cNvCxnSpPr>
              <a:endCxn id="138" idx="1"/>
            </p:cNvCxnSpPr>
            <p:nvPr/>
          </p:nvCxnSpPr>
          <p:spPr>
            <a:xfrm rot="16200000" flipH="1">
              <a:off x="878818" y="7523040"/>
              <a:ext cx="1011897" cy="336312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Flussdiagramm: Verzweigung 137"/>
            <p:cNvSpPr/>
            <p:nvPr/>
          </p:nvSpPr>
          <p:spPr>
            <a:xfrm>
              <a:off x="1552922" y="7840809"/>
              <a:ext cx="1237905" cy="712671"/>
            </a:xfrm>
            <a:prstGeom prst="flowChartDecisi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72000"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BB,TEST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&gt;</a:t>
              </a:r>
              <a:b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1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BB,WOT,REP</a:t>
              </a:r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941477" y="6685112"/>
            <a:ext cx="5582209" cy="2789368"/>
            <a:chOff x="941477" y="6685112"/>
            <a:chExt cx="5582209" cy="2789368"/>
          </a:xfrm>
        </p:grpSpPr>
        <p:cxnSp>
          <p:nvCxnSpPr>
            <p:cNvPr id="135" name="Gerade Verbindung mit Pfeil 134"/>
            <p:cNvCxnSpPr>
              <a:stCxn id="133" idx="3"/>
              <a:endCxn id="141" idx="2"/>
            </p:cNvCxnSpPr>
            <p:nvPr/>
          </p:nvCxnSpPr>
          <p:spPr>
            <a:xfrm flipV="1">
              <a:off x="6087906" y="7310990"/>
              <a:ext cx="218166" cy="210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Gewinkelte Verbindung 136"/>
            <p:cNvCxnSpPr>
              <a:stCxn id="141" idx="4"/>
              <a:endCxn id="79" idx="3"/>
            </p:cNvCxnSpPr>
            <p:nvPr/>
          </p:nvCxnSpPr>
          <p:spPr>
            <a:xfrm rot="5400000">
              <a:off x="5623898" y="7882088"/>
              <a:ext cx="1253273" cy="328690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e 140"/>
            <p:cNvSpPr/>
            <p:nvPr/>
          </p:nvSpPr>
          <p:spPr>
            <a:xfrm>
              <a:off x="6306072" y="7202183"/>
              <a:ext cx="217614" cy="21761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2" name="Gewinkelte Verbindung 141"/>
            <p:cNvCxnSpPr>
              <a:stCxn id="130" idx="3"/>
              <a:endCxn id="141" idx="0"/>
            </p:cNvCxnSpPr>
            <p:nvPr/>
          </p:nvCxnSpPr>
          <p:spPr>
            <a:xfrm>
              <a:off x="6087905" y="6685112"/>
              <a:ext cx="326974" cy="517071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/>
            <p:cNvSpPr/>
            <p:nvPr/>
          </p:nvSpPr>
          <p:spPr>
            <a:xfrm>
              <a:off x="941477" y="8970424"/>
              <a:ext cx="550266" cy="504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3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1</a:t>
              </a:r>
              <a:endParaRPr lang="en-GB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2130915" y="1355132"/>
            <a:ext cx="3956991" cy="1028237"/>
            <a:chOff x="2130915" y="1355132"/>
            <a:chExt cx="3956991" cy="1028237"/>
          </a:xfrm>
        </p:grpSpPr>
        <p:cxnSp>
          <p:nvCxnSpPr>
            <p:cNvPr id="10" name="Gewinkelte Verbindung 9"/>
            <p:cNvCxnSpPr>
              <a:stCxn id="48" idx="0"/>
              <a:endCxn id="52" idx="1"/>
            </p:cNvCxnSpPr>
            <p:nvPr/>
          </p:nvCxnSpPr>
          <p:spPr>
            <a:xfrm rot="5400000" flipH="1" flipV="1">
              <a:off x="2477909" y="1301728"/>
              <a:ext cx="716513" cy="1325262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/>
            <p:cNvSpPr txBox="1"/>
            <p:nvPr/>
          </p:nvSpPr>
          <p:spPr>
            <a:xfrm>
              <a:off x="2130915" y="2137148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4" name="Gruppieren 73"/>
            <p:cNvGrpSpPr/>
            <p:nvPr/>
          </p:nvGrpSpPr>
          <p:grpSpPr>
            <a:xfrm>
              <a:off x="3498796" y="1355132"/>
              <a:ext cx="2589110" cy="501940"/>
              <a:chOff x="4005064" y="190233"/>
              <a:chExt cx="2589110" cy="501940"/>
            </a:xfrm>
          </p:grpSpPr>
          <p:sp>
            <p:nvSpPr>
              <p:cNvPr id="52" name="Flussdiagramm: Prozess 51"/>
              <p:cNvSpPr/>
              <p:nvPr/>
            </p:nvSpPr>
            <p:spPr>
              <a:xfrm>
                <a:off x="4005064" y="190233"/>
                <a:ext cx="2589110" cy="501940"/>
              </a:xfrm>
              <a:prstGeom prst="flowChartProcess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feld 45"/>
                  <p:cNvSpPr txBox="1"/>
                  <p:nvPr/>
                </p:nvSpPr>
                <p:spPr>
                  <a:xfrm>
                    <a:off x="4007276" y="274039"/>
                    <a:ext cx="2577309" cy="3458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de-DE" sz="1000" b="1" i="1" baseline="-250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𝑻𝑹</m:t>
                          </m:r>
                          <m:r>
                            <a:rPr lang="de-DE" sz="1000" b="1" i="1" baseline="-250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000" b="1" i="1" baseline="-250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𝑬𝑿𝑷</m:t>
                          </m:r>
                          <m:r>
                            <a:rPr lang="en-GB" sz="100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00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</m:t>
                          </m:r>
                          <m:r>
                            <a:rPr lang="en-GB" sz="1000" i="1" baseline="-25000" smtClean="0"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en-GB" sz="100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00" i="1" baseline="-25000" smtClean="0">
                              <a:latin typeface="Cambria Math" panose="02040503050406030204" pitchFamily="18" charset="0"/>
                            </a:rPr>
                            <m:t>𝐿𝑂</m:t>
                          </m:r>
                          <m:r>
                            <a:rPr lang="en-GB" sz="1000" i="1" smtClean="0">
                              <a:latin typeface="Cambria Math" panose="02040503050406030204" pitchFamily="18" charset="0"/>
                            </a:rPr>
                            <m:t> ∗ </m:t>
                          </m:r>
                          <m:r>
                            <a:rPr lang="en-GB" sz="1000" i="1" smtClean="0">
                              <a:latin typeface="Cambria Math" panose="02040503050406030204" pitchFamily="18" charset="0"/>
                            </a:rPr>
                            <m:t>𝐿𝑂𝐺</m:t>
                          </m:r>
                          <m:d>
                            <m:d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0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de-DE" sz="1000" b="0" i="1" smtClean="0">
                                          <a:latin typeface="Cambria Math" panose="02040503050406030204" pitchFamily="18" charset="0"/>
                                        </a:rPr>
                                        <m:t>𝐵𝐵</m:t>
                                      </m:r>
                                      <m:r>
                                        <a:rPr lang="de-DE" sz="10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000" b="0" i="1" smtClean="0">
                                          <a:latin typeface="Cambria Math" panose="02040503050406030204" pitchFamily="18" charset="0"/>
                                        </a:rPr>
                                        <m:t>𝑇𝐸𝑆𝑇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0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de-DE" sz="1000" b="0" i="1" smtClean="0">
                                          <a:latin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GB" sz="100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𝑇𝑅</m:t>
                              </m:r>
                            </m:sub>
                          </m:sSub>
                        </m:oMath>
                      </m:oMathPara>
                    </a14:m>
                    <a:endParaRPr lang="en-GB" sz="10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6" name="Textfeld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07276" y="274039"/>
                    <a:ext cx="2577309" cy="345800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2" name="Gruppieren 21"/>
          <p:cNvGrpSpPr/>
          <p:nvPr/>
        </p:nvGrpSpPr>
        <p:grpSpPr>
          <a:xfrm>
            <a:off x="2627205" y="2002868"/>
            <a:ext cx="3462359" cy="717964"/>
            <a:chOff x="2627205" y="2002868"/>
            <a:chExt cx="3462359" cy="717964"/>
          </a:xfrm>
        </p:grpSpPr>
        <p:cxnSp>
          <p:nvCxnSpPr>
            <p:cNvPr id="12" name="Gewinkelte Verbindung 11"/>
            <p:cNvCxnSpPr>
              <a:stCxn id="48" idx="3"/>
              <a:endCxn id="53" idx="1"/>
            </p:cNvCxnSpPr>
            <p:nvPr/>
          </p:nvCxnSpPr>
          <p:spPr>
            <a:xfrm flipV="1">
              <a:off x="2792486" y="2253838"/>
              <a:ext cx="707968" cy="425113"/>
            </a:xfrm>
            <a:prstGeom prst="bentConnector3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feld 89"/>
            <p:cNvSpPr txBox="1"/>
            <p:nvPr/>
          </p:nvSpPr>
          <p:spPr>
            <a:xfrm>
              <a:off x="2627205" y="2474611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Flussdiagramm: Prozess 52"/>
            <p:cNvSpPr/>
            <p:nvPr/>
          </p:nvSpPr>
          <p:spPr>
            <a:xfrm>
              <a:off x="3500454" y="2002868"/>
              <a:ext cx="2589110" cy="50194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12" name="Gewinkelte Verbindung 111"/>
          <p:cNvCxnSpPr>
            <a:stCxn id="111" idx="0"/>
            <a:endCxn id="65" idx="1"/>
          </p:cNvCxnSpPr>
          <p:nvPr/>
        </p:nvCxnSpPr>
        <p:spPr>
          <a:xfrm rot="5400000" flipH="1" flipV="1">
            <a:off x="1765843" y="4366797"/>
            <a:ext cx="1157805" cy="342424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feld 115"/>
          <p:cNvSpPr txBox="1"/>
          <p:nvPr/>
        </p:nvSpPr>
        <p:spPr>
          <a:xfrm>
            <a:off x="1840364" y="4914643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Flussdiagramm: Prozess 32"/>
          <p:cNvSpPr/>
          <p:nvPr/>
        </p:nvSpPr>
        <p:spPr>
          <a:xfrm>
            <a:off x="2515956" y="3728944"/>
            <a:ext cx="3573607" cy="46454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feld 64"/>
              <p:cNvSpPr txBox="1"/>
              <p:nvPr/>
            </p:nvSpPr>
            <p:spPr>
              <a:xfrm>
                <a:off x="2515957" y="3786206"/>
                <a:ext cx="3517437" cy="345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𝑷𝑻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𝑬𝑿𝑷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𝑃𝑇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𝐿𝑂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𝑇𝐸𝑆𝑇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𝑃𝑇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𝐶𝑅𝑆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𝑅𝐸𝑃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+ 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𝑃𝑇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𝑃𝑇</m:t>
                      </m:r>
                    </m:oMath>
                  </m:oMathPara>
                </a14:m>
                <a:endParaRPr lang="en-GB" sz="1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5" name="Textfeld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957" y="3786206"/>
                <a:ext cx="3517437" cy="345800"/>
              </a:xfrm>
              <a:prstGeom prst="rect">
                <a:avLst/>
              </a:prstGeom>
              <a:blipFill>
                <a:blip r:embed="rId6"/>
                <a:stretch>
                  <a:fillRect l="-520" b="-70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3" name="Gewinkelte Verbindung 112"/>
          <p:cNvCxnSpPr>
            <a:stCxn id="111" idx="3"/>
            <a:endCxn id="71" idx="1"/>
          </p:cNvCxnSpPr>
          <p:nvPr/>
        </p:nvCxnSpPr>
        <p:spPr>
          <a:xfrm flipH="1" flipV="1">
            <a:off x="2515957" y="4589200"/>
            <a:ext cx="276528" cy="884047"/>
          </a:xfrm>
          <a:prstGeom prst="bentConnector5">
            <a:avLst>
              <a:gd name="adj1" fmla="val -82668"/>
              <a:gd name="adj2" fmla="val 57017"/>
              <a:gd name="adj3" fmla="val 182668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feld 116"/>
          <p:cNvSpPr txBox="1"/>
          <p:nvPr/>
        </p:nvSpPr>
        <p:spPr>
          <a:xfrm>
            <a:off x="2627204" y="5268907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4" name="Gruppieren 103"/>
          <p:cNvGrpSpPr/>
          <p:nvPr/>
        </p:nvGrpSpPr>
        <p:grpSpPr>
          <a:xfrm>
            <a:off x="2515957" y="4356930"/>
            <a:ext cx="3573607" cy="464540"/>
            <a:chOff x="2806200" y="4449738"/>
            <a:chExt cx="3573607" cy="464540"/>
          </a:xfrm>
        </p:grpSpPr>
        <p:sp>
          <p:nvSpPr>
            <p:cNvPr id="71" name="Flussdiagramm: Prozess 70"/>
            <p:cNvSpPr/>
            <p:nvPr/>
          </p:nvSpPr>
          <p:spPr>
            <a:xfrm>
              <a:off x="2806200" y="4449738"/>
              <a:ext cx="3573607" cy="46454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feld 72"/>
                <p:cNvSpPr txBox="1"/>
                <p:nvPr/>
              </p:nvSpPr>
              <p:spPr>
                <a:xfrm>
                  <a:off x="2816617" y="4507000"/>
                  <a:ext cx="3510320" cy="3458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de-DE" sz="1000" b="1" i="1" baseline="-25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𝑷𝑻</m:t>
                        </m:r>
                        <m:r>
                          <a:rPr lang="de-DE" sz="1000" b="1" i="1" baseline="-25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000" b="1" i="1" baseline="-25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𝑬𝑿𝑷</m:t>
                        </m:r>
                        <m:r>
                          <a:rPr lang="en-GB" sz="100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10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</m:t>
                        </m:r>
                        <m:r>
                          <a:rPr lang="de-DE" sz="1000" b="0" i="1" baseline="-25000" smtClean="0">
                            <a:latin typeface="Cambria Math" panose="02040503050406030204" pitchFamily="18" charset="0"/>
                          </a:rPr>
                          <m:t>𝑃𝑇</m:t>
                        </m:r>
                        <m:r>
                          <a:rPr lang="en-GB" sz="1000" i="1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000" b="0" i="1" baseline="-25000" smtClean="0">
                            <a:latin typeface="Cambria Math" panose="02040503050406030204" pitchFamily="18" charset="0"/>
                          </a:rPr>
                          <m:t>𝐻𝐼</m:t>
                        </m:r>
                        <m:r>
                          <a:rPr lang="en-GB" sz="1000" i="1" smtClean="0">
                            <a:latin typeface="Cambria Math" panose="02040503050406030204" pitchFamily="18" charset="0"/>
                          </a:rPr>
                          <m:t> ∗ </m:t>
                        </m:r>
                        <m:r>
                          <a:rPr lang="en-GB" sz="1000" i="1" smtClean="0">
                            <a:latin typeface="Cambria Math" panose="02040503050406030204" pitchFamily="18" charset="0"/>
                          </a:rPr>
                          <m:t>𝐿𝑂𝐺</m:t>
                        </m:r>
                        <m:d>
                          <m:dPr>
                            <m:ctrlPr>
                              <a:rPr lang="en-GB" sz="1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0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𝐵𝐵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𝑇𝐸𝑆𝑇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𝑆𝐻𝐼𝐹𝑇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𝑃𝑇</m:t>
                                    </m:r>
                                  </m:e>
                                </m:d>
                              </m:num>
                              <m:den>
                                <m:d>
                                  <m:dPr>
                                    <m:ctrlP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𝐵𝐵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𝐶𝑅𝑆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𝑅𝐸𝑃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 + 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de-DE" sz="10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𝑆𝐻𝐼𝐹𝑇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sz="1000" b="0" i="1" baseline="-25000" smtClean="0">
                                        <a:latin typeface="Cambria Math" panose="02040503050406030204" pitchFamily="18" charset="0"/>
                                      </a:rPr>
                                      <m:t>𝑃𝑇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  <m:r>
                          <a:rPr lang="en-GB" sz="1000" i="1" smtClean="0"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GB" sz="100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de-DE" sz="1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000" b="0" i="1" baseline="-25000" smtClean="0">
                            <a:latin typeface="Cambria Math" panose="02040503050406030204" pitchFamily="18" charset="0"/>
                          </a:rPr>
                          <m:t>𝑅𝐸𝐹</m:t>
                        </m:r>
                        <m:r>
                          <a:rPr lang="en-GB" sz="1000" i="1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000" b="0" i="1" baseline="-25000" smtClean="0">
                            <a:latin typeface="Cambria Math" panose="02040503050406030204" pitchFamily="18" charset="0"/>
                          </a:rPr>
                          <m:t>𝑃𝑇</m:t>
                        </m:r>
                      </m:oMath>
                    </m:oMathPara>
                  </a14:m>
                  <a:endParaRPr lang="en-GB" sz="1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3" name="Textfeld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6617" y="4507000"/>
                  <a:ext cx="3510320" cy="345800"/>
                </a:xfrm>
                <a:prstGeom prst="rect">
                  <a:avLst/>
                </a:prstGeom>
                <a:blipFill>
                  <a:blip r:embed="rId7"/>
                  <a:stretch>
                    <a:fillRect l="-347" r="-174" b="-7018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9" name="Gewinkelte Verbindung 138"/>
          <p:cNvCxnSpPr>
            <a:stCxn id="138" idx="0"/>
            <a:endCxn id="130" idx="1"/>
          </p:cNvCxnSpPr>
          <p:nvPr/>
        </p:nvCxnSpPr>
        <p:spPr>
          <a:xfrm rot="5400000" flipH="1" flipV="1">
            <a:off x="1765238" y="7091750"/>
            <a:ext cx="1155697" cy="34242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feld 142"/>
          <p:cNvSpPr txBox="1"/>
          <p:nvPr/>
        </p:nvSpPr>
        <p:spPr>
          <a:xfrm>
            <a:off x="1838706" y="7638541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Flussdiagramm: Prozess 129"/>
          <p:cNvSpPr/>
          <p:nvPr/>
        </p:nvSpPr>
        <p:spPr>
          <a:xfrm>
            <a:off x="2514298" y="6452842"/>
            <a:ext cx="3573607" cy="46454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feld 130"/>
              <p:cNvSpPr txBox="1"/>
              <p:nvPr/>
            </p:nvSpPr>
            <p:spPr>
              <a:xfrm>
                <a:off x="2590137" y="6510104"/>
                <a:ext cx="3446905" cy="3112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9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𝑫𝒀𝑵</m:t>
                      </m:r>
                      <m:r>
                        <a:rPr lang="de-DE" sz="9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9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𝑬𝑿𝑷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𝐷𝑌𝑁</m:t>
                      </m:r>
                      <m:r>
                        <a:rPr lang="en-GB" sz="9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900" i="1" baseline="-25000" smtClean="0">
                          <a:latin typeface="Cambria Math" panose="02040503050406030204" pitchFamily="18" charset="0"/>
                        </a:rPr>
                        <m:t>𝐿𝑂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en-GB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9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𝑇𝐸𝑆𝑇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𝐷𝑌𝑁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𝑊𝑂𝑇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𝑅𝐸𝑃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+ 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𝐷𝑌𝑁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9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GB" sz="9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</a:rPr>
                        <m:t>𝐷𝑌𝑁</m:t>
                      </m:r>
                    </m:oMath>
                  </m:oMathPara>
                </a14:m>
                <a:endParaRPr lang="en-GB" sz="9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1" name="Textfeld 1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137" y="6510104"/>
                <a:ext cx="3446905" cy="311239"/>
              </a:xfrm>
              <a:prstGeom prst="rect">
                <a:avLst/>
              </a:prstGeom>
              <a:blipFill>
                <a:blip r:embed="rId8"/>
                <a:stretch>
                  <a:fillRect l="-531" r="-354" b="-980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0" name="Gewinkelte Verbindung 139"/>
          <p:cNvCxnSpPr>
            <a:stCxn id="138" idx="3"/>
            <a:endCxn id="133" idx="1"/>
          </p:cNvCxnSpPr>
          <p:nvPr/>
        </p:nvCxnSpPr>
        <p:spPr>
          <a:xfrm flipH="1" flipV="1">
            <a:off x="2514299" y="7313098"/>
            <a:ext cx="276528" cy="884047"/>
          </a:xfrm>
          <a:prstGeom prst="bentConnector5">
            <a:avLst>
              <a:gd name="adj1" fmla="val -82668"/>
              <a:gd name="adj2" fmla="val 57017"/>
              <a:gd name="adj3" fmla="val 182668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feld 143"/>
          <p:cNvSpPr txBox="1"/>
          <p:nvPr/>
        </p:nvSpPr>
        <p:spPr>
          <a:xfrm>
            <a:off x="2625546" y="7992805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Flussdiagramm: Prozess 132"/>
          <p:cNvSpPr/>
          <p:nvPr/>
        </p:nvSpPr>
        <p:spPr>
          <a:xfrm>
            <a:off x="2514299" y="7080828"/>
            <a:ext cx="3573607" cy="46454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feld 133"/>
              <p:cNvSpPr txBox="1"/>
              <p:nvPr/>
            </p:nvSpPr>
            <p:spPr>
              <a:xfrm>
                <a:off x="2585552" y="7138090"/>
                <a:ext cx="3500637" cy="3112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9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𝑫𝒀𝑵</m:t>
                      </m:r>
                      <m:r>
                        <a:rPr lang="de-DE" sz="9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9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𝑬𝑿𝑷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</a:rPr>
                        <m:t>𝐷𝑌𝑁</m:t>
                      </m:r>
                      <m:r>
                        <a:rPr lang="en-GB" sz="9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</a:rPr>
                        <m:t>𝐻𝐼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en-GB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9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𝑇𝐸𝑆𝑇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𝐷𝑌𝑁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𝑊𝑂𝑇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𝑅𝐸𝑃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+ 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𝑆𝐻𝐼𝐹𝑇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900" b="0" i="1" baseline="-25000" smtClean="0">
                                      <a:latin typeface="Cambria Math" panose="02040503050406030204" pitchFamily="18" charset="0"/>
                                    </a:rPr>
                                    <m:t>𝐷𝑌𝑁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9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GB" sz="9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900" b="0" i="1" baseline="-25000" smtClean="0">
                          <a:latin typeface="Cambria Math" panose="02040503050406030204" pitchFamily="18" charset="0"/>
                        </a:rPr>
                        <m:t>𝐷𝑌𝑁</m:t>
                      </m:r>
                    </m:oMath>
                  </m:oMathPara>
                </a14:m>
                <a:endParaRPr lang="en-GB" sz="9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4" name="Textfeld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552" y="7138090"/>
                <a:ext cx="3500637" cy="311239"/>
              </a:xfrm>
              <a:prstGeom prst="rect">
                <a:avLst/>
              </a:prstGeom>
              <a:blipFill>
                <a:blip r:embed="rId9"/>
                <a:stretch>
                  <a:fillRect b="-980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Flussdiagramm: Vorbereitung 66"/>
          <p:cNvSpPr/>
          <p:nvPr/>
        </p:nvSpPr>
        <p:spPr>
          <a:xfrm>
            <a:off x="352610" y="1367113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rolling sound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TR,EXP</a:t>
            </a:r>
          </a:p>
        </p:txBody>
      </p:sp>
      <p:sp>
        <p:nvSpPr>
          <p:cNvPr id="69" name="Flussdiagramm: Vorbereitung 68"/>
          <p:cNvSpPr/>
          <p:nvPr/>
        </p:nvSpPr>
        <p:spPr>
          <a:xfrm>
            <a:off x="4358189" y="2828714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rolling sound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TR,EXP</a:t>
            </a:r>
          </a:p>
        </p:txBody>
      </p:sp>
      <p:cxnSp>
        <p:nvCxnSpPr>
          <p:cNvPr id="72" name="Gewinkelte Verbindung 41"/>
          <p:cNvCxnSpPr>
            <a:stCxn id="69" idx="1"/>
            <a:endCxn id="75" idx="0"/>
          </p:cNvCxnSpPr>
          <p:nvPr/>
        </p:nvCxnSpPr>
        <p:spPr>
          <a:xfrm rot="10800000" flipV="1">
            <a:off x="1216611" y="3188713"/>
            <a:ext cx="3141579" cy="54875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ussdiagramm: Vorbereitung 74"/>
          <p:cNvSpPr/>
          <p:nvPr/>
        </p:nvSpPr>
        <p:spPr>
          <a:xfrm>
            <a:off x="352610" y="3737471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power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mechanics sound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PT,EXP</a:t>
            </a:r>
          </a:p>
        </p:txBody>
      </p:sp>
      <p:sp>
        <p:nvSpPr>
          <p:cNvPr id="76" name="Flussdiagramm: Vorbereitung 75"/>
          <p:cNvSpPr/>
          <p:nvPr/>
        </p:nvSpPr>
        <p:spPr>
          <a:xfrm>
            <a:off x="4358189" y="5619031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power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mechanics sound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PT,EXP</a:t>
            </a:r>
          </a:p>
        </p:txBody>
      </p:sp>
      <p:sp>
        <p:nvSpPr>
          <p:cNvPr id="78" name="Flussdiagramm: Vorbereitung 77"/>
          <p:cNvSpPr/>
          <p:nvPr/>
        </p:nvSpPr>
        <p:spPr>
          <a:xfrm>
            <a:off x="354892" y="6457489"/>
            <a:ext cx="1728000" cy="724124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base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sound level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DYN,EXP</a:t>
            </a:r>
          </a:p>
        </p:txBody>
      </p:sp>
      <p:sp>
        <p:nvSpPr>
          <p:cNvPr id="79" name="Flussdiagramm: Vorbereitung 78"/>
          <p:cNvSpPr/>
          <p:nvPr/>
        </p:nvSpPr>
        <p:spPr>
          <a:xfrm>
            <a:off x="4358189" y="8313070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base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sound level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DYN,EXP</a:t>
            </a:r>
          </a:p>
        </p:txBody>
      </p:sp>
      <p:cxnSp>
        <p:nvCxnSpPr>
          <p:cNvPr id="80" name="Gewinkelte Verbindung 109"/>
          <p:cNvCxnSpPr>
            <a:endCxn id="76" idx="3"/>
          </p:cNvCxnSpPr>
          <p:nvPr/>
        </p:nvCxnSpPr>
        <p:spPr>
          <a:xfrm rot="5400000">
            <a:off x="5633260" y="5197410"/>
            <a:ext cx="1234550" cy="328692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winkelte Verbindung 136"/>
          <p:cNvCxnSpPr>
            <a:stCxn id="79" idx="1"/>
            <a:endCxn id="147" idx="0"/>
          </p:cNvCxnSpPr>
          <p:nvPr/>
        </p:nvCxnSpPr>
        <p:spPr>
          <a:xfrm rot="10800000" flipV="1">
            <a:off x="1216611" y="8673070"/>
            <a:ext cx="3141579" cy="297354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feld 80"/>
              <p:cNvSpPr txBox="1"/>
              <p:nvPr/>
            </p:nvSpPr>
            <p:spPr>
              <a:xfrm>
                <a:off x="3498796" y="2077034"/>
                <a:ext cx="2577309" cy="3458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𝑻𝑹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𝑬𝑿𝑷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𝑇𝑅</m:t>
                      </m:r>
                      <m:r>
                        <a:rPr lang="en-GB" sz="1000" i="1" baseline="-250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0" i="1" baseline="-25000" smtClean="0">
                          <a:latin typeface="Cambria Math" panose="02040503050406030204" pitchFamily="18" charset="0"/>
                        </a:rPr>
                        <m:t>𝐻𝐼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𝐿𝑂𝐺</m:t>
                      </m:r>
                      <m:d>
                        <m:d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𝐵𝐵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𝑇𝐸𝑆𝑇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𝑅𝐸𝐹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𝑅𝐸𝐹</m:t>
                          </m:r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</m:oMath>
                  </m:oMathPara>
                </a14:m>
                <a:endParaRPr lang="en-GB" sz="1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1" name="Textfeld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8796" y="2077034"/>
                <a:ext cx="2577309" cy="345800"/>
              </a:xfrm>
              <a:prstGeom prst="rect">
                <a:avLst/>
              </a:prstGeom>
              <a:blipFill rotWithShape="0">
                <a:blip r:embed="rId10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082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7" grpId="0" animBg="1"/>
      <p:bldP spid="69" grpId="0" animBg="1"/>
      <p:bldP spid="75" grpId="0" animBg="1"/>
      <p:bldP spid="76" grpId="0" animBg="1"/>
      <p:bldP spid="78" grpId="0" animBg="1"/>
      <p:bldP spid="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Gerade Verbindung mit Pfeil 58"/>
          <p:cNvCxnSpPr>
            <a:stCxn id="56" idx="4"/>
            <a:endCxn id="65" idx="0"/>
          </p:cNvCxnSpPr>
          <p:nvPr/>
        </p:nvCxnSpPr>
        <p:spPr>
          <a:xfrm>
            <a:off x="1268664" y="704528"/>
            <a:ext cx="0" cy="4426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55"/>
          <p:cNvSpPr/>
          <p:nvPr/>
        </p:nvSpPr>
        <p:spPr>
          <a:xfrm>
            <a:off x="993531" y="200472"/>
            <a:ext cx="550266" cy="5040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endParaRPr lang="en-GB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2132664" y="1212800"/>
            <a:ext cx="2248547" cy="720000"/>
            <a:chOff x="2091167" y="996776"/>
            <a:chExt cx="2248547" cy="720000"/>
          </a:xfrm>
        </p:grpSpPr>
        <p:sp>
          <p:nvSpPr>
            <p:cNvPr id="48" name="Flussdiagramm: Verzweigung 47"/>
            <p:cNvSpPr/>
            <p:nvPr/>
          </p:nvSpPr>
          <p:spPr>
            <a:xfrm>
              <a:off x="2611714" y="996776"/>
              <a:ext cx="1728000" cy="720000"/>
            </a:xfrm>
            <a:prstGeom prst="flowChartDecisi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100" i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1100" i="1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MAX,REF</a:t>
              </a:r>
              <a:r>
                <a:rPr lang="en-US" sz="11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05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determined ?</a:t>
              </a:r>
            </a:p>
          </p:txBody>
        </p:sp>
        <p:cxnSp>
          <p:nvCxnSpPr>
            <p:cNvPr id="88" name="Gerade Verbindung mit Pfeil 87"/>
            <p:cNvCxnSpPr>
              <a:stCxn id="65" idx="3"/>
              <a:endCxn id="48" idx="1"/>
            </p:cNvCxnSpPr>
            <p:nvPr/>
          </p:nvCxnSpPr>
          <p:spPr>
            <a:xfrm>
              <a:off x="2091167" y="1352560"/>
              <a:ext cx="520547" cy="421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pieren 6"/>
          <p:cNvGrpSpPr/>
          <p:nvPr/>
        </p:nvGrpSpPr>
        <p:grpSpPr>
          <a:xfrm>
            <a:off x="3626018" y="1208584"/>
            <a:ext cx="3012639" cy="2557128"/>
            <a:chOff x="3584521" y="992560"/>
            <a:chExt cx="3012639" cy="2557128"/>
          </a:xfrm>
        </p:grpSpPr>
        <p:cxnSp>
          <p:nvCxnSpPr>
            <p:cNvPr id="62" name="Gerade Verbindung mit Pfeil 61"/>
            <p:cNvCxnSpPr>
              <a:stCxn id="48" idx="3"/>
              <a:endCxn id="52" idx="1"/>
            </p:cNvCxnSpPr>
            <p:nvPr/>
          </p:nvCxnSpPr>
          <p:spPr>
            <a:xfrm flipV="1">
              <a:off x="4339714" y="1352560"/>
              <a:ext cx="529446" cy="421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lussdiagramm: Prozess 51"/>
            <p:cNvSpPr/>
            <p:nvPr/>
          </p:nvSpPr>
          <p:spPr>
            <a:xfrm>
              <a:off x="4869160" y="992560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Perform a measurement in a medium gear ratio with an engine speed between </a:t>
              </a:r>
              <a:r>
                <a:rPr lang="en-US" sz="1100" i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100" i="1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MAX,TORQUE</a:t>
              </a:r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US" sz="11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4235377" y="1125994"/>
              <a:ext cx="370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Flussdiagramm: Prozess 62"/>
            <p:cNvSpPr/>
            <p:nvPr/>
          </p:nvSpPr>
          <p:spPr>
            <a:xfrm>
              <a:off x="4869160" y="1909890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 </a:t>
              </a:r>
            </a:p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reference acceleration </a:t>
              </a:r>
              <a:r>
                <a:rPr lang="en-GB" sz="11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a</a:t>
              </a:r>
              <a:r>
                <a:rPr lang="en-US" sz="11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MAX,REF</a:t>
              </a:r>
            </a:p>
          </p:txBody>
        </p:sp>
        <p:cxnSp>
          <p:nvCxnSpPr>
            <p:cNvPr id="66" name="Gerade Verbindung mit Pfeil 65"/>
            <p:cNvCxnSpPr>
              <a:stCxn id="52" idx="2"/>
              <a:endCxn id="63" idx="0"/>
            </p:cNvCxnSpPr>
            <p:nvPr/>
          </p:nvCxnSpPr>
          <p:spPr>
            <a:xfrm>
              <a:off x="5733160" y="1712560"/>
              <a:ext cx="0" cy="19733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lussdiagramm: Prozess 66"/>
            <p:cNvSpPr/>
            <p:nvPr/>
          </p:nvSpPr>
          <p:spPr>
            <a:xfrm>
              <a:off x="4869160" y="2829688"/>
              <a:ext cx="1728000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 </a:t>
              </a:r>
            </a:p>
            <a:p>
              <a:pPr algn="ctr"/>
              <a:r>
                <a:rPr lang="en-US" sz="1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reference gear ratio</a:t>
              </a:r>
            </a:p>
            <a:p>
              <a:pPr algn="ctr"/>
              <a:r>
                <a:rPr lang="en-US" sz="1100" i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100" i="1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REF</a:t>
              </a:r>
              <a:endPara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5" name="Gerade Verbindung mit Pfeil 74"/>
            <p:cNvCxnSpPr>
              <a:stCxn id="63" idx="2"/>
              <a:endCxn id="67" idx="0"/>
            </p:cNvCxnSpPr>
            <p:nvPr/>
          </p:nvCxnSpPr>
          <p:spPr>
            <a:xfrm>
              <a:off x="5733160" y="2629890"/>
              <a:ext cx="0" cy="19979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mit Pfeil 90"/>
            <p:cNvCxnSpPr>
              <a:stCxn id="67" idx="1"/>
              <a:endCxn id="13" idx="6"/>
            </p:cNvCxnSpPr>
            <p:nvPr/>
          </p:nvCxnSpPr>
          <p:spPr>
            <a:xfrm flipH="1">
              <a:off x="3584521" y="3189688"/>
              <a:ext cx="1284639" cy="328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Flussdiagramm: Prozess 98"/>
          <p:cNvSpPr/>
          <p:nvPr/>
        </p:nvSpPr>
        <p:spPr>
          <a:xfrm>
            <a:off x="404664" y="4912089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performance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b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0" name="Gerade Verbindung mit Pfeil 99"/>
          <p:cNvCxnSpPr/>
          <p:nvPr/>
        </p:nvCxnSpPr>
        <p:spPr>
          <a:xfrm>
            <a:off x="1268664" y="4696065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/>
              <p:cNvSpPr txBox="1"/>
              <p:nvPr/>
            </p:nvSpPr>
            <p:spPr>
              <a:xfrm>
                <a:off x="609734" y="5304809"/>
                <a:ext cx="1351524" cy="2266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1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va</a:t>
                </a:r>
                <a:r>
                  <a:rPr lang="en-GB" sz="1100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TEST</a:t>
                </a:r>
                <a14:m>
                  <m:oMath xmlns:m="http://schemas.openxmlformats.org/officeDocument/2006/math"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1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1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1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sz="1100" b="0" i="1" baseline="-25000" smtClean="0">
                            <a:latin typeface="Cambria Math" panose="02040503050406030204" pitchFamily="18" charset="0"/>
                          </a:rPr>
                          <m:t>𝐵𝐵</m:t>
                        </m:r>
                        <m:r>
                          <a:rPr lang="de-DE" sz="1100" b="0" i="1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100" b="0" i="1" baseline="-25000" smtClean="0">
                            <a:latin typeface="Cambria Math" panose="02040503050406030204" pitchFamily="18" charset="0"/>
                          </a:rPr>
                          <m:t>𝑇𝐸𝑆𝑇</m:t>
                        </m:r>
                      </m:num>
                      <m:den>
                        <m:r>
                          <a:rPr lang="de-DE" sz="1100" b="0" i="1" smtClean="0">
                            <a:latin typeface="Cambria Math" panose="02040503050406030204" pitchFamily="18" charset="0"/>
                          </a:rPr>
                          <m:t>3.6</m:t>
                        </m:r>
                      </m:den>
                    </m:f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GB" sz="11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de-DE" sz="1100" b="0" i="1" baseline="-25000" smtClean="0">
                        <a:latin typeface="Cambria Math" panose="02040503050406030204" pitchFamily="18" charset="0"/>
                      </a:rPr>
                      <m:t>𝑇𝐸𝑆𝑇</m:t>
                    </m:r>
                  </m:oMath>
                </a14:m>
                <a:endParaRPr lang="en-GB" sz="1100" i="1" baseline="-25000" dirty="0"/>
              </a:p>
            </p:txBody>
          </p:sp>
        </mc:Choice>
        <mc:Fallback xmlns="">
          <p:sp>
            <p:nvSpPr>
              <p:cNvPr id="51" name="Textfeld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734" y="5304809"/>
                <a:ext cx="1351524" cy="226600"/>
              </a:xfrm>
              <a:prstGeom prst="rect">
                <a:avLst/>
              </a:prstGeom>
              <a:blipFill>
                <a:blip r:embed="rId2"/>
                <a:stretch>
                  <a:fillRect l="-6306" t="-13514" r="-901" b="-216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Flussdiagramm: Verzweigung 105"/>
          <p:cNvSpPr/>
          <p:nvPr/>
        </p:nvSpPr>
        <p:spPr>
          <a:xfrm>
            <a:off x="2663768" y="4912089"/>
            <a:ext cx="1728000" cy="720000"/>
          </a:xfrm>
          <a:prstGeom prst="flowChartDecis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100" i="1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GB" sz="1100" i="1" baseline="-250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TEST</a:t>
            </a:r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v</a:t>
            </a:r>
            <a:r>
              <a:rPr lang="en-GB" sz="11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endParaRPr lang="en-US" sz="1050" i="1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7" name="Gerade Verbindung mit Pfeil 106"/>
          <p:cNvCxnSpPr>
            <a:stCxn id="99" idx="3"/>
            <a:endCxn id="106" idx="1"/>
          </p:cNvCxnSpPr>
          <p:nvPr/>
        </p:nvCxnSpPr>
        <p:spPr>
          <a:xfrm>
            <a:off x="2132664" y="5272089"/>
            <a:ext cx="5311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Flussdiagramm: Prozess 120"/>
          <p:cNvSpPr/>
          <p:nvPr/>
        </p:nvSpPr>
        <p:spPr>
          <a:xfrm>
            <a:off x="4921214" y="6065071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performance component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Textfeld 170"/>
          <p:cNvSpPr txBox="1"/>
          <p:nvPr/>
        </p:nvSpPr>
        <p:spPr>
          <a:xfrm>
            <a:off x="4291146" y="5046298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feld 121"/>
              <p:cNvSpPr txBox="1"/>
              <p:nvPr/>
            </p:nvSpPr>
            <p:spPr>
              <a:xfrm>
                <a:off x="5453466" y="6504463"/>
                <a:ext cx="70602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1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GB" sz="11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</a:t>
                </a:r>
                <a:r>
                  <a:rPr lang="en-GB" sz="1100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DYN,</a:t>
                </a:r>
                <a:r>
                  <a:rPr lang="en-GB" sz="1100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va</a:t>
                </a:r>
                <a14:m>
                  <m:oMath xmlns:m="http://schemas.openxmlformats.org/officeDocument/2006/math"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1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1100" i="1" baseline="-25000" dirty="0"/>
              </a:p>
            </p:txBody>
          </p:sp>
        </mc:Choice>
        <mc:Fallback xmlns="">
          <p:sp>
            <p:nvSpPr>
              <p:cNvPr id="122" name="Textfeld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3466" y="6504463"/>
                <a:ext cx="706027" cy="169277"/>
              </a:xfrm>
              <a:prstGeom prst="rect">
                <a:avLst/>
              </a:prstGeom>
              <a:blipFill>
                <a:blip r:embed="rId3"/>
                <a:stretch>
                  <a:fillRect l="-13043" t="-28571" r="-6957" b="-5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ieren 5"/>
          <p:cNvGrpSpPr/>
          <p:nvPr/>
        </p:nvGrpSpPr>
        <p:grpSpPr>
          <a:xfrm>
            <a:off x="3408404" y="1909900"/>
            <a:ext cx="566149" cy="1607905"/>
            <a:chOff x="3366907" y="1693876"/>
            <a:chExt cx="566149" cy="1607905"/>
          </a:xfrm>
        </p:grpSpPr>
        <p:sp>
          <p:nvSpPr>
            <p:cNvPr id="90" name="Textfeld 89"/>
            <p:cNvSpPr txBox="1"/>
            <p:nvPr/>
          </p:nvSpPr>
          <p:spPr>
            <a:xfrm>
              <a:off x="3493512" y="1693876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3366907" y="1716776"/>
              <a:ext cx="217614" cy="1585005"/>
              <a:chOff x="3366907" y="1716776"/>
              <a:chExt cx="217614" cy="1585005"/>
            </a:xfrm>
          </p:grpSpPr>
          <p:sp>
            <p:nvSpPr>
              <p:cNvPr id="13" name="Ellipse 12"/>
              <p:cNvSpPr/>
              <p:nvPr/>
            </p:nvSpPr>
            <p:spPr>
              <a:xfrm>
                <a:off x="3366907" y="3084167"/>
                <a:ext cx="217614" cy="21761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baseline="-25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6" name="Gerade Verbindung mit Pfeil 145"/>
              <p:cNvCxnSpPr>
                <a:stCxn id="48" idx="2"/>
                <a:endCxn id="13" idx="0"/>
              </p:cNvCxnSpPr>
              <p:nvPr/>
            </p:nvCxnSpPr>
            <p:spPr>
              <a:xfrm>
                <a:off x="3475714" y="1716776"/>
                <a:ext cx="0" cy="136739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8" name="Gewinkelte Verbindung 127"/>
          <p:cNvCxnSpPr>
            <a:stCxn id="121" idx="2"/>
            <a:endCxn id="767" idx="6"/>
          </p:cNvCxnSpPr>
          <p:nvPr/>
        </p:nvCxnSpPr>
        <p:spPr>
          <a:xfrm rot="5400000">
            <a:off x="4457198" y="5964449"/>
            <a:ext cx="507394" cy="214863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Flussdiagramm: Prozess 117"/>
          <p:cNvSpPr/>
          <p:nvPr/>
        </p:nvSpPr>
        <p:spPr>
          <a:xfrm>
            <a:off x="2663768" y="6065071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performance component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Textfeld 119"/>
          <p:cNvSpPr txBox="1"/>
          <p:nvPr/>
        </p:nvSpPr>
        <p:spPr>
          <a:xfrm>
            <a:off x="3481054" y="5605230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4" name="Gerade Verbindung mit Pfeil 123"/>
          <p:cNvCxnSpPr>
            <a:stCxn id="106" idx="2"/>
            <a:endCxn id="118" idx="0"/>
          </p:cNvCxnSpPr>
          <p:nvPr/>
        </p:nvCxnSpPr>
        <p:spPr>
          <a:xfrm>
            <a:off x="3527768" y="5632089"/>
            <a:ext cx="0" cy="43298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feld 104"/>
              <p:cNvSpPr txBox="1"/>
              <p:nvPr/>
            </p:nvSpPr>
            <p:spPr>
              <a:xfrm>
                <a:off x="2738494" y="6470484"/>
                <a:ext cx="1578766" cy="269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1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∆</a:t>
                </a:r>
                <a:r>
                  <a:rPr lang="en-GB" sz="11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</a:t>
                </a:r>
                <a:r>
                  <a:rPr lang="en-GB" sz="1100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DYN,</a:t>
                </a:r>
                <a:r>
                  <a:rPr lang="en-GB" sz="1100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va</a:t>
                </a:r>
                <a14:m>
                  <m:oMath xmlns:m="http://schemas.openxmlformats.org/officeDocument/2006/math">
                    <m:r>
                      <a:rPr lang="de-DE" sz="11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1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de-DE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unc>
                      <m:funcPr>
                        <m:ctrlPr>
                          <a:rPr lang="de-DE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11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de-DE" sz="11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1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1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𝑣𝑎</m:t>
                                    </m:r>
                                  </m:e>
                                  <m:sub>
                                    <m:r>
                                      <a:rPr lang="de-DE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𝑇𝐸𝑆𝑇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de-DE" sz="11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𝑣𝑎</m:t>
                                    </m:r>
                                  </m:e>
                                  <m:sub>
                                    <m:r>
                                      <a:rPr lang="de-DE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𝑅𝐸𝐹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1100" i="1" baseline="-25000" dirty="0"/>
              </a:p>
            </p:txBody>
          </p:sp>
        </mc:Choice>
        <mc:Fallback xmlns="">
          <p:sp>
            <p:nvSpPr>
              <p:cNvPr id="105" name="Textfeld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494" y="6470484"/>
                <a:ext cx="1578766" cy="269113"/>
              </a:xfrm>
              <a:prstGeom prst="rect">
                <a:avLst/>
              </a:prstGeom>
              <a:blipFill>
                <a:blip r:embed="rId4"/>
                <a:stretch>
                  <a:fillRect l="-5405" t="-2222" b="-1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7" name="Ellipse 146"/>
          <p:cNvSpPr/>
          <p:nvPr/>
        </p:nvSpPr>
        <p:spPr>
          <a:xfrm>
            <a:off x="993531" y="8985448"/>
            <a:ext cx="550266" cy="5040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endParaRPr lang="en-GB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Flussdiagramm: Prozess 52"/>
          <p:cNvSpPr/>
          <p:nvPr/>
        </p:nvSpPr>
        <p:spPr>
          <a:xfrm>
            <a:off x="404664" y="7833400"/>
            <a:ext cx="3987104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/>
              <p:cNvSpPr txBox="1"/>
              <p:nvPr/>
            </p:nvSpPr>
            <p:spPr>
              <a:xfrm>
                <a:off x="511651" y="8037195"/>
                <a:ext cx="3695755" cy="290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𝑫𝒀𝑵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000" b="1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𝑬𝑿𝑷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0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</m:t>
                          </m:r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de-DE" sz="1000" b="0" i="1" baseline="-25000" smtClean="0">
                              <a:latin typeface="Cambria Math" panose="02040503050406030204" pitchFamily="18" charset="0"/>
                            </a:rPr>
                            <m:t>𝐷𝑌𝑁</m:t>
                          </m:r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000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</m:t>
                          </m:r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de-DE" sz="1000" b="0" i="1" baseline="-25000" smtClean="0">
                              <a:latin typeface="Cambria Math" panose="02040503050406030204" pitchFamily="18" charset="0"/>
                            </a:rPr>
                            <m:t>𝐷𝑌𝑁</m:t>
                          </m:r>
                          <m:r>
                            <a:rPr lang="de-DE" sz="1000" b="0" i="1" baseline="-25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000" b="0" i="1" baseline="-25000" smtClean="0">
                              <a:latin typeface="Cambria Math" panose="02040503050406030204" pitchFamily="18" charset="0"/>
                            </a:rPr>
                            <m:t>𝑣𝑎</m:t>
                          </m:r>
                        </m:e>
                      </m:d>
                      <m:r>
                        <a:rPr lang="en-GB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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𝐿𝑂𝐴𝐷</m:t>
                                  </m:r>
                                  <m:r>
                                    <a:rPr lang="de-DE" sz="1000" b="0" i="1" baseline="-25000" smtClean="0">
                                      <a:latin typeface="Cambria Math" panose="02040503050406030204" pitchFamily="18" charset="0"/>
                                    </a:rPr>
                                    <m:t>𝑇𝐸𝑆𝑇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r>
                                    <a:rPr lang="de-DE" sz="1000" b="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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de-DE" sz="10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)</m:t>
                      </m:r>
                    </m:oMath>
                  </m:oMathPara>
                </a14:m>
                <a:endParaRPr lang="en-GB" sz="1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feld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51" y="8037195"/>
                <a:ext cx="3695755" cy="290657"/>
              </a:xfrm>
              <a:prstGeom prst="rect">
                <a:avLst/>
              </a:prstGeom>
              <a:blipFill>
                <a:blip r:embed="rId5"/>
                <a:stretch>
                  <a:fillRect l="-990" r="-1485" b="-1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Flussdiagramm: Prozess 44"/>
              <p:cNvSpPr/>
              <p:nvPr/>
            </p:nvSpPr>
            <p:spPr>
              <a:xfrm>
                <a:off x="404664" y="3043244"/>
                <a:ext cx="1728000" cy="720000"/>
              </a:xfrm>
              <a:prstGeom prst="flowChartProcess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reference acceleration per gear </a:t>
                </a:r>
              </a:p>
              <a:p>
                <a:r>
                  <a:rPr lang="en-GB" sz="11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</a:t>
                </a:r>
                <a:r>
                  <a:rPr lang="en-GB" sz="11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en-GB" sz="1100" i="1" baseline="-25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MAX,i</a:t>
                </a:r>
                <a14:m>
                  <m:oMath xmlns:m="http://schemas.openxmlformats.org/officeDocument/2006/math">
                    <m:r>
                      <a:rPr lang="de-DE" sz="11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1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sz="1100" b="0" i="1" baseline="-25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𝐺𝐸𝐴𝑅</m:t>
                        </m:r>
                      </m:num>
                      <m:den>
                        <m:r>
                          <a:rPr lang="de-DE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DE" sz="1100" b="0" i="1" baseline="-25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𝑅𝐸𝐹</m:t>
                        </m:r>
                      </m:den>
                    </m:f>
                    <m:r>
                      <a:rPr lang="de-DE" sz="11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∗</m:t>
                    </m:r>
                    <m:r>
                      <m:rPr>
                        <m:nor/>
                      </m:rPr>
                      <a:rPr lang="en-GB" sz="11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en-GB" sz="1100" i="1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MAX</m:t>
                    </m:r>
                    <m:r>
                      <m:rPr>
                        <m:nor/>
                      </m:rPr>
                      <a:rPr lang="en-GB" sz="1100" i="1" baseline="-25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de-DE" sz="1100" b="0" i="1" baseline="-25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REF</m:t>
                    </m:r>
                  </m:oMath>
                </a14:m>
                <a:endParaRPr lang="en-US" sz="11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" name="Flussdiagramm: Prozess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64" y="3043244"/>
                <a:ext cx="1728000" cy="720000"/>
              </a:xfrm>
              <a:prstGeom prst="flowChartProcess">
                <a:avLst/>
              </a:prstGeom>
              <a:blipFill>
                <a:blip r:embed="rId6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Flussdiagramm: Prozess 93"/>
          <p:cNvSpPr/>
          <p:nvPr/>
        </p:nvSpPr>
        <p:spPr>
          <a:xfrm>
            <a:off x="404664" y="3976065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load portion </a:t>
            </a:r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1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GB" sz="11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US" sz="1100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MAX,i</a:t>
            </a:r>
            <a:endParaRPr lang="en-US" sz="1100" i="1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Gerade Verbindung mit Pfeil 46"/>
          <p:cNvCxnSpPr/>
          <p:nvPr/>
        </p:nvCxnSpPr>
        <p:spPr>
          <a:xfrm>
            <a:off x="1268664" y="3763244"/>
            <a:ext cx="0" cy="21282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lussdiagramm: Vorbereitung 64"/>
          <p:cNvSpPr/>
          <p:nvPr/>
        </p:nvSpPr>
        <p:spPr>
          <a:xfrm>
            <a:off x="404664" y="1147221"/>
            <a:ext cx="1728000" cy="842725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delta sound level 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(load and performance)</a:t>
            </a:r>
          </a:p>
          <a:p>
            <a:pPr algn="ctr"/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∆L</a:t>
            </a:r>
            <a:r>
              <a: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DYN,EXP</a:t>
            </a:r>
          </a:p>
        </p:txBody>
      </p:sp>
      <p:sp>
        <p:nvSpPr>
          <p:cNvPr id="767" name="Ellipse 766"/>
          <p:cNvSpPr/>
          <p:nvPr/>
        </p:nvSpPr>
        <p:spPr>
          <a:xfrm>
            <a:off x="3418961" y="7183658"/>
            <a:ext cx="217614" cy="21761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82" name="Gerade Verbindung mit Pfeil 781"/>
          <p:cNvCxnSpPr>
            <a:stCxn id="13" idx="2"/>
            <a:endCxn id="45" idx="3"/>
          </p:cNvCxnSpPr>
          <p:nvPr/>
        </p:nvCxnSpPr>
        <p:spPr>
          <a:xfrm flipH="1" flipV="1">
            <a:off x="2132664" y="3403244"/>
            <a:ext cx="1275740" cy="575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5" name="Gewinkelte Verbindung 127"/>
          <p:cNvCxnSpPr>
            <a:stCxn id="106" idx="3"/>
            <a:endCxn id="121" idx="0"/>
          </p:cNvCxnSpPr>
          <p:nvPr/>
        </p:nvCxnSpPr>
        <p:spPr>
          <a:xfrm>
            <a:off x="4391768" y="5272089"/>
            <a:ext cx="1393446" cy="792982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Gerade Verbindung mit Pfeil 787"/>
          <p:cNvCxnSpPr>
            <a:stCxn id="118" idx="2"/>
            <a:endCxn id="767" idx="0"/>
          </p:cNvCxnSpPr>
          <p:nvPr/>
        </p:nvCxnSpPr>
        <p:spPr>
          <a:xfrm>
            <a:off x="3527768" y="6785071"/>
            <a:ext cx="0" cy="39858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5" name="Gewinkelte Verbindung 127"/>
          <p:cNvCxnSpPr>
            <a:stCxn id="767" idx="2"/>
            <a:endCxn id="53" idx="0"/>
          </p:cNvCxnSpPr>
          <p:nvPr/>
        </p:nvCxnSpPr>
        <p:spPr>
          <a:xfrm rot="10800000" flipV="1">
            <a:off x="2398217" y="7292464"/>
            <a:ext cx="1020745" cy="540935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8" name="Gerade Verbindung mit Pfeil 797"/>
          <p:cNvCxnSpPr>
            <a:stCxn id="53" idx="3"/>
            <a:endCxn id="808" idx="1"/>
          </p:cNvCxnSpPr>
          <p:nvPr/>
        </p:nvCxnSpPr>
        <p:spPr>
          <a:xfrm flipV="1">
            <a:off x="4391768" y="8182523"/>
            <a:ext cx="518889" cy="1087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1" name="Gewinkelte Verbindung 127"/>
          <p:cNvCxnSpPr>
            <a:stCxn id="808" idx="2"/>
            <a:endCxn id="147" idx="6"/>
          </p:cNvCxnSpPr>
          <p:nvPr/>
        </p:nvCxnSpPr>
        <p:spPr>
          <a:xfrm rot="5400000">
            <a:off x="3342432" y="6805250"/>
            <a:ext cx="633591" cy="423086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8" name="Flussdiagramm: Vorbereitung 807"/>
          <p:cNvSpPr/>
          <p:nvPr/>
        </p:nvSpPr>
        <p:spPr>
          <a:xfrm>
            <a:off x="4910657" y="7761160"/>
            <a:ext cx="1728000" cy="842725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expected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delta sound level 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(load and performance)</a:t>
            </a:r>
          </a:p>
          <a:p>
            <a:pPr algn="ctr"/>
            <a:r>
              <a:rPr lang="en-US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∆L</a:t>
            </a:r>
            <a:r>
              <a:rPr lang="en-US" sz="11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DYN,EXP</a:t>
            </a:r>
          </a:p>
        </p:txBody>
      </p:sp>
    </p:spTree>
    <p:extLst>
      <p:ext uri="{BB962C8B-B14F-4D97-AF65-F5344CB8AC3E}">
        <p14:creationId xmlns:p14="http://schemas.microsoft.com/office/powerpoint/2010/main" val="127855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5" grpId="0" animBg="1"/>
      <p:bldP spid="80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ussdiagramm: Vorbereitung 19"/>
          <p:cNvSpPr/>
          <p:nvPr/>
        </p:nvSpPr>
        <p:spPr>
          <a:xfrm>
            <a:off x="2348880" y="1437275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3600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expectation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level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EXP,TEST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individual test run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Flussdiagramm: Vorbereitung 16"/>
          <p:cNvSpPr/>
          <p:nvPr/>
        </p:nvSpPr>
        <p:spPr>
          <a:xfrm>
            <a:off x="2355514" y="3646155"/>
            <a:ext cx="1728000" cy="720000"/>
          </a:xfrm>
          <a:prstGeom prst="flowChartPreparati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expectation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level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EXP,TEST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individual test run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Gerade Verbindung mit Pfeil 58"/>
          <p:cNvCxnSpPr>
            <a:stCxn id="56" idx="4"/>
          </p:cNvCxnSpPr>
          <p:nvPr/>
        </p:nvCxnSpPr>
        <p:spPr>
          <a:xfrm>
            <a:off x="3212880" y="1053867"/>
            <a:ext cx="0" cy="38409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55"/>
          <p:cNvSpPr/>
          <p:nvPr/>
        </p:nvSpPr>
        <p:spPr>
          <a:xfrm>
            <a:off x="2937747" y="549811"/>
            <a:ext cx="550266" cy="50405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endParaRPr lang="en-GB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Flussdiagramm: Vorbereitung 59"/>
          <p:cNvSpPr/>
          <p:nvPr/>
        </p:nvSpPr>
        <p:spPr>
          <a:xfrm>
            <a:off x="2348880" y="4750939"/>
            <a:ext cx="1728000" cy="720000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>
              <a:lnSpc>
                <a:spcPts val="1800"/>
              </a:lnSpc>
              <a:spcBef>
                <a:spcPts val="600"/>
              </a:spcBef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EXP,TEST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determined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Subroutine End</a:t>
            </a:r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1171554" y="2542059"/>
            <a:ext cx="4082652" cy="720000"/>
            <a:chOff x="359348" y="2075544"/>
            <a:chExt cx="4082652" cy="720000"/>
          </a:xfrm>
        </p:grpSpPr>
        <p:sp>
          <p:nvSpPr>
            <p:cNvPr id="44" name="Flussdiagramm: Prozess 43"/>
            <p:cNvSpPr/>
            <p:nvPr/>
          </p:nvSpPr>
          <p:spPr>
            <a:xfrm>
              <a:off x="359348" y="2075544"/>
              <a:ext cx="4082652" cy="720000"/>
            </a:xfrm>
            <a:prstGeom prst="flowChartProcess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feld 42"/>
                <p:cNvSpPr txBox="1"/>
                <p:nvPr/>
              </p:nvSpPr>
              <p:spPr>
                <a:xfrm>
                  <a:off x="412756" y="2344220"/>
                  <a:ext cx="3989105" cy="23031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de-DE" sz="1000" b="1" i="1" baseline="-25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𝑬𝑿𝑷</m:t>
                        </m:r>
                        <m:r>
                          <a:rPr lang="de-DE" sz="1000" b="1" i="1" baseline="-25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000" b="1" i="1" baseline="-25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𝑻𝑬𝑺𝑻</m:t>
                        </m:r>
                        <m:r>
                          <a:rPr lang="en-GB" sz="1000" i="1" smtClean="0">
                            <a:latin typeface="Cambria Math" panose="02040503050406030204" pitchFamily="18" charset="0"/>
                          </a:rPr>
                          <m:t>=1</m:t>
                        </m:r>
                        <m:r>
                          <a:rPr lang="de-DE" sz="1000" b="0" i="1" smtClean="0">
                            <a:latin typeface="Cambria Math" panose="02040503050406030204" pitchFamily="18" charset="0"/>
                          </a:rPr>
                          <m:t>0 </m:t>
                        </m:r>
                        <m:r>
                          <a:rPr lang="de-DE" sz="1000" b="0" i="1" smtClean="0">
                            <a:latin typeface="Cambria Math" panose="02040503050406030204" pitchFamily="18" charset="0"/>
                          </a:rPr>
                          <m:t>𝐿𝑂𝐺</m:t>
                        </m:r>
                        <m:d>
                          <m:dPr>
                            <m:ctrlPr>
                              <a:rPr lang="de-DE" sz="1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pt-BR" sz="1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de-DE" sz="1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0.1 </m:t>
                                </m:r>
                                <m:r>
                                  <a:rPr lang="de-DE" sz="1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de-DE" sz="1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000" b="1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𝑬𝑿𝑷</m:t>
                                </m:r>
                                <m:r>
                                  <a:rPr lang="de-DE" sz="1000" b="1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sz="1000" b="1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𝑻𝑹</m:t>
                                </m:r>
                              </m:sup>
                            </m:sSup>
                            <m:r>
                              <a:rPr lang="de-DE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pt-BR" sz="1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0.1 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𝑬𝑿𝑷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𝑷𝑻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pt-BR" sz="1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 10</m:t>
                                </m:r>
                              </m:e>
                              <m:sup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𝑬𝑿𝑷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𝑫𝒀𝑵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de-DE" sz="1000" i="1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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de-DE" sz="10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𝑫𝒀𝑵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sz="1000" b="1" i="1" baseline="-25000" smtClean="0">
                                    <a:latin typeface="Cambria Math" panose="02040503050406030204" pitchFamily="18" charset="0"/>
                                  </a:rPr>
                                  <m:t>𝑬𝑿𝑷</m:t>
                                </m:r>
                                <m:r>
                                  <a:rPr lang="de-DE" sz="1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GB" sz="1000" baseline="-25000" dirty="0"/>
                </a:p>
              </p:txBody>
            </p:sp>
          </mc:Choice>
          <mc:Fallback xmlns="">
            <p:sp>
              <p:nvSpPr>
                <p:cNvPr id="43" name="Textfeld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756" y="2344220"/>
                  <a:ext cx="3989105" cy="23031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61" name="Gerade Verbindung mit Pfeil 60"/>
          <p:cNvCxnSpPr>
            <a:endCxn id="44" idx="0"/>
          </p:cNvCxnSpPr>
          <p:nvPr/>
        </p:nvCxnSpPr>
        <p:spPr>
          <a:xfrm>
            <a:off x="3212880" y="2157963"/>
            <a:ext cx="0" cy="38409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3225774" y="3262059"/>
            <a:ext cx="0" cy="38409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3220006" y="4366155"/>
            <a:ext cx="0" cy="38409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2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7" grpId="0" animBg="1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lussdiagramm: Vorbereitung 40"/>
          <p:cNvSpPr/>
          <p:nvPr/>
        </p:nvSpPr>
        <p:spPr>
          <a:xfrm>
            <a:off x="2361080" y="477265"/>
            <a:ext cx="1728000" cy="720000"/>
          </a:xfrm>
          <a:prstGeom prst="flowChartPreparation">
            <a:avLst/>
          </a:prstGeom>
          <a:solidFill>
            <a:srgbClr val="CCFFC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Compliance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</a:p>
        </p:txBody>
      </p:sp>
      <p:sp>
        <p:nvSpPr>
          <p:cNvPr id="54" name="Flussdiagramm: Vorbereitung 53"/>
          <p:cNvSpPr/>
          <p:nvPr/>
        </p:nvSpPr>
        <p:spPr>
          <a:xfrm>
            <a:off x="2361080" y="8769504"/>
            <a:ext cx="1728000" cy="720000"/>
          </a:xfrm>
          <a:prstGeom prst="flowChartPreparation">
            <a:avLst/>
          </a:prstGeom>
          <a:solidFill>
            <a:srgbClr val="CCFFCC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Compliance Evaluation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Subroutine End</a:t>
            </a:r>
          </a:p>
        </p:txBody>
      </p:sp>
      <p:sp>
        <p:nvSpPr>
          <p:cNvPr id="9" name="Flussdiagramm: Prozess 8"/>
          <p:cNvSpPr/>
          <p:nvPr/>
        </p:nvSpPr>
        <p:spPr>
          <a:xfrm>
            <a:off x="860728" y="1502063"/>
            <a:ext cx="4728704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number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RUN,VALID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all valid runs</a:t>
            </a:r>
          </a:p>
        </p:txBody>
      </p:sp>
      <p:cxnSp>
        <p:nvCxnSpPr>
          <p:cNvPr id="10" name="Gerade Verbindung mit Pfeil 9"/>
          <p:cNvCxnSpPr>
            <a:stCxn id="41" idx="2"/>
            <a:endCxn id="9" idx="0"/>
          </p:cNvCxnSpPr>
          <p:nvPr/>
        </p:nvCxnSpPr>
        <p:spPr>
          <a:xfrm>
            <a:off x="3225080" y="1197265"/>
            <a:ext cx="0" cy="3047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ussdiagramm: Verzweigung 12"/>
          <p:cNvSpPr/>
          <p:nvPr/>
        </p:nvSpPr>
        <p:spPr>
          <a:xfrm>
            <a:off x="2361080" y="5891405"/>
            <a:ext cx="1728000" cy="1017474"/>
          </a:xfrm>
          <a:prstGeom prst="flowChartDecis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08000" rIns="0" rtlCol="0" anchor="ctr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RUN,CONF3.2 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RUN,VALID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z /100</a:t>
            </a:r>
          </a:p>
        </p:txBody>
      </p:sp>
      <p:sp>
        <p:nvSpPr>
          <p:cNvPr id="19" name="Flussdiagramm: Prozess 18"/>
          <p:cNvSpPr/>
          <p:nvPr/>
        </p:nvSpPr>
        <p:spPr>
          <a:xfrm>
            <a:off x="860728" y="2526861"/>
            <a:ext cx="4728704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from all valid runs the number of runs n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RUN,CONF3.1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which have passed the compliance assessment according to paragraph 3.1 of Annex 7</a:t>
            </a:r>
          </a:p>
        </p:txBody>
      </p:sp>
      <p:cxnSp>
        <p:nvCxnSpPr>
          <p:cNvPr id="24" name="Gerade Verbindung mit Pfeil 23"/>
          <p:cNvCxnSpPr>
            <a:stCxn id="9" idx="2"/>
            <a:endCxn id="19" idx="0"/>
          </p:cNvCxnSpPr>
          <p:nvPr/>
        </p:nvCxnSpPr>
        <p:spPr>
          <a:xfrm>
            <a:off x="3225080" y="2222063"/>
            <a:ext cx="0" cy="3047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19" idx="2"/>
            <a:endCxn id="43" idx="0"/>
          </p:cNvCxnSpPr>
          <p:nvPr/>
        </p:nvCxnSpPr>
        <p:spPr>
          <a:xfrm>
            <a:off x="3225080" y="3246861"/>
            <a:ext cx="0" cy="3047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lussdiagramm: Prozess 30"/>
          <p:cNvSpPr/>
          <p:nvPr/>
        </p:nvSpPr>
        <p:spPr>
          <a:xfrm>
            <a:off x="2361080" y="7212335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Vehicle is </a:t>
            </a:r>
          </a:p>
          <a:p>
            <a:pPr algn="ctr"/>
            <a:r>
              <a:rPr lang="en-US" sz="11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ASEP Provisions </a:t>
            </a:r>
          </a:p>
        </p:txBody>
      </p:sp>
      <p:cxnSp>
        <p:nvCxnSpPr>
          <p:cNvPr id="33" name="Gerade Verbindung mit Pfeil 32"/>
          <p:cNvCxnSpPr>
            <a:endCxn id="31" idx="0"/>
          </p:cNvCxnSpPr>
          <p:nvPr/>
        </p:nvCxnSpPr>
        <p:spPr>
          <a:xfrm>
            <a:off x="3225080" y="6908879"/>
            <a:ext cx="0" cy="30345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ussdiagramm: Prozess 35"/>
          <p:cNvSpPr/>
          <p:nvPr/>
        </p:nvSpPr>
        <p:spPr>
          <a:xfrm>
            <a:off x="4437304" y="7212335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Vehicle is </a:t>
            </a:r>
          </a:p>
          <a:p>
            <a:pPr algn="ctr"/>
            <a:r>
              <a:rPr lang="en-US" sz="11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non-conform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ASEP Provisions </a:t>
            </a:r>
          </a:p>
        </p:txBody>
      </p:sp>
      <p:sp>
        <p:nvSpPr>
          <p:cNvPr id="43" name="Flussdiagramm: Prozess 42"/>
          <p:cNvSpPr/>
          <p:nvPr/>
        </p:nvSpPr>
        <p:spPr>
          <a:xfrm>
            <a:off x="860728" y="3551659"/>
            <a:ext cx="4728704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from the valid runs which have not passed the compliance assessment according to paragraph 3.1 the number of runs n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RUN,CONF3.2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which pass the compliance assessment according to paragraph 3.2 of Annex 7</a:t>
            </a:r>
          </a:p>
        </p:txBody>
      </p:sp>
      <p:cxnSp>
        <p:nvCxnSpPr>
          <p:cNvPr id="44" name="Gerade Verbindung mit Pfeil 43"/>
          <p:cNvCxnSpPr>
            <a:stCxn id="43" idx="2"/>
            <a:endCxn id="45" idx="0"/>
          </p:cNvCxnSpPr>
          <p:nvPr/>
        </p:nvCxnSpPr>
        <p:spPr>
          <a:xfrm>
            <a:off x="3225080" y="4271659"/>
            <a:ext cx="0" cy="29747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ussdiagramm: Verzweigung 44"/>
          <p:cNvSpPr/>
          <p:nvPr/>
        </p:nvSpPr>
        <p:spPr>
          <a:xfrm>
            <a:off x="2361080" y="4569133"/>
            <a:ext cx="1728000" cy="1017474"/>
          </a:xfrm>
          <a:prstGeom prst="flowChartDecis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108000" rIns="0" bIns="0" rtlCol="0" anchor="ctr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RUN,CONF3.1 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RUN,CONF3.2  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RUN,VALID</a:t>
            </a:r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Gerade Verbindung mit Pfeil 45"/>
          <p:cNvCxnSpPr>
            <a:stCxn id="45" idx="2"/>
            <a:endCxn id="13" idx="0"/>
          </p:cNvCxnSpPr>
          <p:nvPr/>
        </p:nvCxnSpPr>
        <p:spPr>
          <a:xfrm>
            <a:off x="3225080" y="5586607"/>
            <a:ext cx="0" cy="3047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5178349" y="6277187"/>
            <a:ext cx="245910" cy="24591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Gewinkelter Verbinder 41"/>
          <p:cNvCxnSpPr>
            <a:stCxn id="45" idx="3"/>
            <a:endCxn id="47" idx="0"/>
          </p:cNvCxnSpPr>
          <p:nvPr/>
        </p:nvCxnSpPr>
        <p:spPr>
          <a:xfrm>
            <a:off x="4089080" y="5077870"/>
            <a:ext cx="1212224" cy="119931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>
            <a:stCxn id="13" idx="3"/>
            <a:endCxn id="47" idx="2"/>
          </p:cNvCxnSpPr>
          <p:nvPr/>
        </p:nvCxnSpPr>
        <p:spPr>
          <a:xfrm>
            <a:off x="4089080" y="6400142"/>
            <a:ext cx="1089269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>
            <a:stCxn id="47" idx="4"/>
            <a:endCxn id="36" idx="0"/>
          </p:cNvCxnSpPr>
          <p:nvPr/>
        </p:nvCxnSpPr>
        <p:spPr>
          <a:xfrm>
            <a:off x="5301304" y="6523097"/>
            <a:ext cx="0" cy="6892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4057072" y="4813163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4057072" y="6161020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225080" y="5540956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3187596" y="685590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3102125" y="8233587"/>
            <a:ext cx="245910" cy="24591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" name="Gerade Verbindung mit Pfeil 68"/>
          <p:cNvCxnSpPr>
            <a:stCxn id="68" idx="4"/>
            <a:endCxn id="54" idx="0"/>
          </p:cNvCxnSpPr>
          <p:nvPr/>
        </p:nvCxnSpPr>
        <p:spPr>
          <a:xfrm>
            <a:off x="3225080" y="8479497"/>
            <a:ext cx="0" cy="29000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>
            <a:stCxn id="31" idx="2"/>
            <a:endCxn id="68" idx="0"/>
          </p:cNvCxnSpPr>
          <p:nvPr/>
        </p:nvCxnSpPr>
        <p:spPr>
          <a:xfrm>
            <a:off x="3225080" y="7932335"/>
            <a:ext cx="0" cy="30125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r Verbinder 70"/>
          <p:cNvCxnSpPr>
            <a:stCxn id="36" idx="2"/>
            <a:endCxn id="68" idx="6"/>
          </p:cNvCxnSpPr>
          <p:nvPr/>
        </p:nvCxnSpPr>
        <p:spPr>
          <a:xfrm rot="5400000">
            <a:off x="4112567" y="7167804"/>
            <a:ext cx="424207" cy="195326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08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613687"/>
              </p:ext>
            </p:extLst>
          </p:nvPr>
        </p:nvGraphicFramePr>
        <p:xfrm>
          <a:off x="433864" y="1280592"/>
          <a:ext cx="5990274" cy="7360650"/>
        </p:xfrm>
        <a:graphic>
          <a:graphicData uri="http://schemas.openxmlformats.org/drawingml/2006/table">
            <a:tbl>
              <a:tblPr>
                <a:effectLst/>
                <a:tableStyleId>{69C7853C-536D-4A76-A0AE-DD22124D55A5}</a:tableStyleId>
              </a:tblPr>
              <a:tblGrid>
                <a:gridCol w="69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72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72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72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8437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</a:t>
                      </a:r>
                      <a:endParaRPr lang="en-GB" sz="12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Part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ICE</a:t>
                      </a:r>
                      <a:endParaRPr lang="en-GB" sz="11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PEV</a:t>
                      </a:r>
                      <a:endParaRPr lang="en-GB" sz="11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PMR &lt; 25</a:t>
                      </a:r>
                      <a:endParaRPr lang="en-GB" sz="11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52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TYRE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Vehicle Speed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km/h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Tyre Rolling Sound Energy Fraction of Annex 3 Cruise Test L</a:t>
                      </a:r>
                      <a:r>
                        <a:rPr lang="en-GB" sz="90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CRS,REP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T/R Sound Slope </a:t>
                      </a:r>
                      <a:r>
                        <a:rPr lang="en-GB" sz="9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 km/h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TR,LO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T/R Sound Slope &gt; 50 km/h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TR,HI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452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45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 </a:t>
                      </a:r>
                      <a:b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LOAD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P/T Sound Slope </a:t>
                      </a:r>
                      <a:r>
                        <a:rPr lang="en-GB" sz="9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90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BB,CRS,REP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PT,LO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P/T Sound Slope &gt; </a:t>
                      </a:r>
                      <a:r>
                        <a:rPr lang="en-GB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90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BB,CRS,REP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PT,HI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43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Form Factor for the logarithm function of the </a:t>
                      </a:r>
                      <a:r>
                        <a:rPr lang="en-GB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meachanic</a:t>
                      </a:r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sound model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1050" u="none" strike="noStrike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SHIFT,PT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rpm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452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45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</a:t>
                      </a:r>
                      <a:b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Sound Slope </a:t>
                      </a:r>
                      <a:r>
                        <a:rPr lang="en-GB" sz="9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90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BB,WOT,REP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DYN,LO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Sound Slope &gt; </a:t>
                      </a:r>
                      <a:r>
                        <a:rPr lang="en-GB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90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BB,WOT,REP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DYN,HI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43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Form Factor for the logarithm function of the dynamic sound model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SHIFT,DYN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rpm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452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45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Performance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</a:t>
                      </a:r>
                      <a:r>
                        <a:rPr lang="en-GB" sz="1050" u="none" strike="noStrike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m²/s³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</a:t>
                      </a:r>
                      <a:r>
                        <a:rPr lang="en-GB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</a:t>
                      </a:r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Factor </a:t>
                      </a:r>
                      <a:r>
                        <a:rPr lang="el-GR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Partial Load Form Factor </a:t>
                      </a:r>
                      <a:r>
                        <a:rPr lang="el-GR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0,111</a:t>
                      </a:r>
                      <a:endParaRPr lang="en-GB" sz="900" b="1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0,111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0,111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1452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noFill/>
                      <a:prstDash val="solid"/>
                    </a:lnL>
                    <a:lnR w="9525" cap="flat" cmpd="sng" algn="ctr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745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Margin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05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dB(A)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pPr algn="ctr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Extended</a:t>
                      </a:r>
                      <a:r>
                        <a:rPr lang="de-DE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Margin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</a:t>
                      </a:r>
                      <a:r>
                        <a:rPr lang="en-GB" sz="1050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05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dB(A)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74526">
                <a:tc vMerge="1">
                  <a:txBody>
                    <a:bodyPr/>
                    <a:lstStyle/>
                    <a:p>
                      <a:pPr algn="ctr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Conformity</a:t>
                      </a:r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GB" sz="105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7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7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GB" sz="900" b="1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586975" y="632520"/>
            <a:ext cx="1684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Table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577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lussdiagramm: Vorbereitung 52"/>
          <p:cNvSpPr/>
          <p:nvPr/>
        </p:nvSpPr>
        <p:spPr>
          <a:xfrm>
            <a:off x="3501008" y="8769504"/>
            <a:ext cx="1728000" cy="720000"/>
          </a:xfrm>
          <a:prstGeom prst="flowChartPreparation">
            <a:avLst/>
          </a:prstGeom>
          <a:solidFill>
            <a:srgbClr val="FFC4CF">
              <a:alpha val="69804"/>
            </a:srgbClr>
          </a:solidFill>
          <a:ln w="38100">
            <a:solidFill>
              <a:srgbClr val="A0001D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ts val="1600"/>
              </a:lnSpc>
            </a:pP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Virtual 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Sound Levels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Subroutine End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Flussdiagramm: Vorbereitung 40"/>
          <p:cNvSpPr/>
          <p:nvPr/>
        </p:nvSpPr>
        <p:spPr>
          <a:xfrm>
            <a:off x="332656" y="1388340"/>
            <a:ext cx="1728000" cy="720000"/>
          </a:xfrm>
          <a:prstGeom prst="flowChartPreparation">
            <a:avLst/>
          </a:prstGeom>
          <a:solidFill>
            <a:srgbClr val="FFC4CF">
              <a:alpha val="69804"/>
            </a:srgbClr>
          </a:solidFill>
          <a:ln w="38100">
            <a:solidFill>
              <a:srgbClr val="A0001D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ts val="1600"/>
              </a:lnSpc>
            </a:pPr>
            <a:r>
              <a:rPr lang="de-DE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Virtual Reference </a:t>
            </a:r>
          </a:p>
          <a:p>
            <a:pPr algn="ctr">
              <a:lnSpc>
                <a:spcPts val="1600"/>
              </a:lnSpc>
            </a:pP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Levels</a:t>
            </a:r>
            <a:endParaRPr lang="en-GB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ussdiagramm: Prozess 34"/>
          <p:cNvSpPr/>
          <p:nvPr/>
        </p:nvSpPr>
        <p:spPr>
          <a:xfrm>
            <a:off x="2332730" y="4866626"/>
            <a:ext cx="3184502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Flussdiagramm: Prozess 32"/>
          <p:cNvSpPr/>
          <p:nvPr/>
        </p:nvSpPr>
        <p:spPr>
          <a:xfrm>
            <a:off x="2335908" y="2961394"/>
            <a:ext cx="3184502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Flussdiagramm: Prozess 63"/>
          <p:cNvSpPr/>
          <p:nvPr/>
        </p:nvSpPr>
        <p:spPr>
          <a:xfrm>
            <a:off x="5549892" y="2961394"/>
            <a:ext cx="1109729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Redefine cruise test result by adding energy to the cruise test result according to x-factor</a:t>
            </a:r>
            <a:endParaRPr lang="en-US" sz="8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Gerade Verbindung mit Pfeil 58"/>
          <p:cNvCxnSpPr>
            <a:stCxn id="41" idx="2"/>
            <a:endCxn id="46" idx="0"/>
          </p:cNvCxnSpPr>
          <p:nvPr/>
        </p:nvCxnSpPr>
        <p:spPr>
          <a:xfrm>
            <a:off x="1196656" y="2108340"/>
            <a:ext cx="0" cy="74198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>
            <a:stCxn id="79" idx="4"/>
            <a:endCxn id="28" idx="0"/>
          </p:cNvCxnSpPr>
          <p:nvPr/>
        </p:nvCxnSpPr>
        <p:spPr>
          <a:xfrm>
            <a:off x="1196656" y="6088123"/>
            <a:ext cx="0" cy="30493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feld 91"/>
              <p:cNvSpPr txBox="1"/>
              <p:nvPr/>
            </p:nvSpPr>
            <p:spPr>
              <a:xfrm>
                <a:off x="2492896" y="3126241"/>
                <a:ext cx="2790315" cy="4374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de-DE" sz="11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𝑪𝑹𝑺</m:t>
                      </m:r>
                      <m:r>
                        <a:rPr lang="de-DE" sz="11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1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𝑹𝑬𝑷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de-DE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de-DE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1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de-DE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de-DE" sz="11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de-DE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de-DE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0,1 × </m:t>
                                      </m:r>
                                      <m: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𝐶𝑅𝑆</m:t>
                                      </m:r>
                                      <m: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𝑅𝐸𝑃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2" name="Textfeld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896" y="3126241"/>
                <a:ext cx="2790315" cy="43749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feld 95"/>
              <p:cNvSpPr txBox="1"/>
              <p:nvPr/>
            </p:nvSpPr>
            <p:spPr>
              <a:xfrm>
                <a:off x="2492896" y="5095075"/>
                <a:ext cx="2654958" cy="1766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1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𝑊𝑂𝑇</m:t>
                          </m:r>
                          <m:r>
                            <a:rPr lang="de-DE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𝑅𝐸𝑃</m:t>
                          </m:r>
                        </m:sub>
                      </m:sSub>
                      <m:r>
                        <a:rPr lang="de-DE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 </m:t>
                      </m:r>
                      <m:f>
                        <m:fPr>
                          <m:type m:val="lin"/>
                          <m:ctrlPr>
                            <a:rPr lang="de-DE" sz="11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de-DE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𝐿𝐼𝑀𝐼𝑇</m:t>
                              </m:r>
                              <m:r>
                                <a:rPr lang="de-DE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sz="11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de-DE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  <m:r>
                                <a:rPr lang="de-DE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de-DE" sz="11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de-DE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𝐶𝑅𝑆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de-DE" sz="11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de-DE" sz="11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de-DE" sz="11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6" name="Textfeld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896" y="5095075"/>
                <a:ext cx="2654958" cy="176651"/>
              </a:xfrm>
              <a:prstGeom prst="rect">
                <a:avLst/>
              </a:prstGeom>
              <a:blipFill rotWithShape="0">
                <a:blip r:embed="rId3"/>
                <a:stretch>
                  <a:fillRect l="-920" t="-158621" b="-227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Gerade Verbindung mit Pfeil 39"/>
          <p:cNvCxnSpPr/>
          <p:nvPr/>
        </p:nvCxnSpPr>
        <p:spPr>
          <a:xfrm>
            <a:off x="2067626" y="3294931"/>
            <a:ext cx="272074" cy="362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winkelte Verbindung 50"/>
          <p:cNvCxnSpPr>
            <a:stCxn id="35" idx="2"/>
            <a:endCxn id="79" idx="6"/>
          </p:cNvCxnSpPr>
          <p:nvPr/>
        </p:nvCxnSpPr>
        <p:spPr>
          <a:xfrm rot="5400000">
            <a:off x="2433025" y="4473212"/>
            <a:ext cx="378542" cy="260537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309032" y="252226"/>
            <a:ext cx="6144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Redefinition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Annex 3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sound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Hybrid </a:t>
            </a:r>
            <a:r>
              <a:rPr lang="de-DE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Vehicles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Flussdiagramm: Verzweigung 45"/>
          <p:cNvSpPr/>
          <p:nvPr/>
        </p:nvSpPr>
        <p:spPr>
          <a:xfrm>
            <a:off x="332656" y="2850322"/>
            <a:ext cx="1728000" cy="889218"/>
          </a:xfrm>
          <a:prstGeom prst="flowChartDecis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rtlCol="0" anchor="ctr" anchorCtr="0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Annex 3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Cruise tests in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 mode ?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1188675" y="3705347"/>
            <a:ext cx="3866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1867026" y="3040881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Gerade Verbindung mit Pfeil 64"/>
          <p:cNvCxnSpPr>
            <a:stCxn id="46" idx="2"/>
            <a:endCxn id="67" idx="0"/>
          </p:cNvCxnSpPr>
          <p:nvPr/>
        </p:nvCxnSpPr>
        <p:spPr>
          <a:xfrm>
            <a:off x="1196656" y="3739540"/>
            <a:ext cx="0" cy="3149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e 66"/>
          <p:cNvSpPr/>
          <p:nvPr/>
        </p:nvSpPr>
        <p:spPr>
          <a:xfrm>
            <a:off x="1073701" y="4054440"/>
            <a:ext cx="245910" cy="24591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Gerade Verbindung mit Pfeil 70"/>
          <p:cNvCxnSpPr/>
          <p:nvPr/>
        </p:nvCxnSpPr>
        <p:spPr>
          <a:xfrm>
            <a:off x="2067626" y="5082704"/>
            <a:ext cx="272074" cy="362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ussdiagramm: Verzweigung 72"/>
          <p:cNvSpPr/>
          <p:nvPr/>
        </p:nvSpPr>
        <p:spPr>
          <a:xfrm>
            <a:off x="332656" y="4638095"/>
            <a:ext cx="1728000" cy="889218"/>
          </a:xfrm>
          <a:prstGeom prst="flowChartDecision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rtlCol="0" anchor="ctr" anchorCtr="0"/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Annex 3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tests in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 mode ?</a:t>
            </a:r>
          </a:p>
        </p:txBody>
      </p:sp>
      <p:sp>
        <p:nvSpPr>
          <p:cNvPr id="74" name="Textfeld 73"/>
          <p:cNvSpPr txBox="1"/>
          <p:nvPr/>
        </p:nvSpPr>
        <p:spPr>
          <a:xfrm>
            <a:off x="1188675" y="5493120"/>
            <a:ext cx="3866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1867026" y="4828654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8" name="Gerade Verbindung mit Pfeil 77"/>
          <p:cNvCxnSpPr>
            <a:stCxn id="73" idx="2"/>
            <a:endCxn id="79" idx="0"/>
          </p:cNvCxnSpPr>
          <p:nvPr/>
        </p:nvCxnSpPr>
        <p:spPr>
          <a:xfrm>
            <a:off x="1196656" y="5527313"/>
            <a:ext cx="0" cy="3149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e 78"/>
          <p:cNvSpPr/>
          <p:nvPr/>
        </p:nvSpPr>
        <p:spPr>
          <a:xfrm>
            <a:off x="1073701" y="5842213"/>
            <a:ext cx="245910" cy="24591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0" name="Gerade Verbindung mit Pfeil 79"/>
          <p:cNvCxnSpPr>
            <a:stCxn id="67" idx="4"/>
            <a:endCxn id="73" idx="0"/>
          </p:cNvCxnSpPr>
          <p:nvPr/>
        </p:nvCxnSpPr>
        <p:spPr>
          <a:xfrm>
            <a:off x="1196656" y="4300350"/>
            <a:ext cx="0" cy="33774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80"/>
          <p:cNvCxnSpPr>
            <a:stCxn id="33" idx="2"/>
            <a:endCxn id="67" idx="6"/>
          </p:cNvCxnSpPr>
          <p:nvPr/>
        </p:nvCxnSpPr>
        <p:spPr>
          <a:xfrm rot="5400000">
            <a:off x="2375885" y="2625120"/>
            <a:ext cx="496001" cy="2608548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lussdiagramm: Prozess 82"/>
          <p:cNvSpPr/>
          <p:nvPr/>
        </p:nvSpPr>
        <p:spPr>
          <a:xfrm>
            <a:off x="5544281" y="4866626"/>
            <a:ext cx="1109729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Redefine acceleration test result based on the assumption that vehicle will meet the limit value.</a:t>
            </a:r>
            <a:endParaRPr lang="en-US" sz="8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Flussdiagramm: Prozess 27"/>
          <p:cNvSpPr/>
          <p:nvPr/>
        </p:nvSpPr>
        <p:spPr>
          <a:xfrm>
            <a:off x="332656" y="6393057"/>
            <a:ext cx="1728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 engine speeds</a:t>
            </a:r>
          </a:p>
        </p:txBody>
      </p:sp>
      <p:sp>
        <p:nvSpPr>
          <p:cNvPr id="30" name="Flussdiagramm: Prozess 29"/>
          <p:cNvSpPr/>
          <p:nvPr/>
        </p:nvSpPr>
        <p:spPr>
          <a:xfrm>
            <a:off x="2332730" y="6389301"/>
            <a:ext cx="3184502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00936"/>
              </p:ext>
            </p:extLst>
          </p:nvPr>
        </p:nvGraphicFramePr>
        <p:xfrm>
          <a:off x="2339700" y="6389301"/>
          <a:ext cx="4041628" cy="1854200"/>
        </p:xfrm>
        <a:graphic>
          <a:graphicData uri="http://schemas.openxmlformats.org/drawingml/2006/table">
            <a:tbl>
              <a:tblPr firstRow="1" bandRow="1">
                <a:effectLst/>
                <a:tableStyleId>{1E171933-4619-4E11-9A3F-F7608DF75F80}</a:tableStyleId>
              </a:tblPr>
              <a:tblGrid>
                <a:gridCol w="691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3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WOT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CRS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CALCULATION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1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 ON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 ON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7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2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ONLY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BB,CRS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</a:t>
                      </a:r>
                      <a:r>
                        <a:rPr lang="de-DE" sz="9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de-DE" sz="9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BB,WOT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</a:t>
                      </a:r>
                      <a:r>
                        <a:rPr lang="de-DE" sz="9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BB,WOT</a:t>
                      </a:r>
                      <a:endParaRPr lang="en-GB" sz="9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7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3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ONLY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 ON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BB,WOT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</a:t>
                      </a:r>
                      <a:r>
                        <a:rPr lang="de-DE" sz="9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BB,WOT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de-DE" sz="9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</a:t>
                      </a:r>
                      <a:r>
                        <a:rPr lang="de-DE" sz="9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BB,CRS</a:t>
                      </a:r>
                      <a:endParaRPr lang="en-GB" sz="9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7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 4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ONLY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ONLY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BB,WOT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</a:t>
                      </a:r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BB,WOT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20 x 1.000</a:t>
                      </a:r>
                    </a:p>
                    <a:p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BB,CRS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</a:t>
                      </a:r>
                      <a:r>
                        <a:rPr lang="de-DE" sz="9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900" baseline="-25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20 x</a:t>
                      </a:r>
                      <a:r>
                        <a:rPr lang="de-DE" sz="9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1.000</a:t>
                      </a:r>
                      <a:endParaRPr lang="en-GB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34" name="Gerade Verbindung mit Pfeil 33"/>
          <p:cNvCxnSpPr/>
          <p:nvPr/>
        </p:nvCxnSpPr>
        <p:spPr>
          <a:xfrm>
            <a:off x="2064141" y="6773387"/>
            <a:ext cx="272074" cy="362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stCxn id="4" idx="2"/>
            <a:endCxn id="53" idx="0"/>
          </p:cNvCxnSpPr>
          <p:nvPr/>
        </p:nvCxnSpPr>
        <p:spPr>
          <a:xfrm>
            <a:off x="4360514" y="8243501"/>
            <a:ext cx="4494" cy="52600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86058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blank">
      <a:majorFont>
        <a:latin typeface="FrankGoth for Porsche ComCn"/>
        <a:ea typeface=""/>
        <a:cs typeface=""/>
      </a:majorFont>
      <a:minorFont>
        <a:latin typeface="NewsGoth for Porsche Com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blank">
      <a:majorFont>
        <a:latin typeface="FrankGoth for Porsche ComCn"/>
        <a:ea typeface=""/>
        <a:cs typeface=""/>
      </a:majorFont>
      <a:minorFont>
        <a:latin typeface="NewsGoth for Porsche Com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blank">
      <a:majorFont>
        <a:latin typeface="FrankGoth for Porsche ComCn"/>
        <a:ea typeface=""/>
        <a:cs typeface=""/>
      </a:majorFont>
      <a:minorFont>
        <a:latin typeface="NewsGoth for Porsche Com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1200</Words>
  <Application>Microsoft Office PowerPoint</Application>
  <PresentationFormat>Format A4 (210 x 297 mm)</PresentationFormat>
  <Paragraphs>341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Cambria Math</vt:lpstr>
      <vt:lpstr>FrankGoth for Porsche ComCn</vt:lpstr>
      <vt:lpstr>NewsGoth for Porsche Com</vt:lpstr>
      <vt:lpstr>Symbol</vt:lpstr>
      <vt:lpstr>Times New Roman</vt:lpstr>
      <vt:lpstr>blank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Christina Weinmann / VM2 / CI</Manager>
  <Company>Dr. Ing. h. c. F. Porsche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Neue Präsentation in PowerPoint2010</dc:subject>
  <dc:creator>Gerhard, Hans-Martin, Porsche AG</dc:creator>
  <cp:keywords>Benutzer-Vorlage</cp:keywords>
  <dc:description>2011 / Office2010-Projekt_x000d_
- erstellt a.B. der PowerPoint2010-Neue Präsentation_x000d_
- Neue CI-Schriften im OpenType-Format (VM2)_x000d_
- Designfarben nach CI-/ PCON-Vorgabe für Think-cell</dc:description>
  <cp:lastModifiedBy>SILVANI Francoise</cp:lastModifiedBy>
  <cp:revision>161</cp:revision>
  <cp:lastPrinted>2019-08-29T07:32:46Z</cp:lastPrinted>
  <dcterms:created xsi:type="dcterms:W3CDTF">2014-10-22T06:40:47Z</dcterms:created>
  <dcterms:modified xsi:type="dcterms:W3CDTF">2019-11-04T06:34:12Z</dcterms:modified>
  <cp:category>Formulare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2019-11-04T06:33:37Z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cb5297eb-93bf-4405-af01-0000f0ffe22d</vt:lpwstr>
  </property>
  <property fmtid="{D5CDD505-2E9C-101B-9397-08002B2CF9AE}" pid="8" name="MSIP_Label_fd1c0902-ed92-4fed-896d-2e7725de02d4_ContentBits">
    <vt:lpwstr>2</vt:lpwstr>
  </property>
</Properties>
</file>