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2" r:id="rId2"/>
    <p:sldId id="256" r:id="rId3"/>
    <p:sldId id="257" r:id="rId4"/>
    <p:sldId id="260" r:id="rId5"/>
    <p:sldId id="258" r:id="rId6"/>
    <p:sldId id="263" r:id="rId7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170" y="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990" cy="497969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689" y="1"/>
            <a:ext cx="2949990" cy="497969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r">
              <a:defRPr sz="1200"/>
            </a:lvl1pPr>
          </a:lstStyle>
          <a:p>
            <a:fld id="{3792E8BA-EF08-432E-9046-ECA75A27259A}" type="datetimeFigureOut">
              <a:rPr kumimoji="1" lang="ja-JP" altLang="en-US" smtClean="0"/>
              <a:t>2019/8/28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340" tIns="44170" rIns="88340" bIns="4417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416" y="4783895"/>
            <a:ext cx="5446369" cy="3912834"/>
          </a:xfrm>
          <a:prstGeom prst="rect">
            <a:avLst/>
          </a:prstGeom>
        </p:spPr>
        <p:txBody>
          <a:bodyPr vert="horz" lIns="88340" tIns="44170" rIns="88340" bIns="4417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1369"/>
            <a:ext cx="2949990" cy="497969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689" y="9441369"/>
            <a:ext cx="2949990" cy="497969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r">
              <a:defRPr sz="1200"/>
            </a:lvl1pPr>
          </a:lstStyle>
          <a:p>
            <a:fld id="{F0977882-27A6-4205-AC90-761376EB1D80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0330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D23FC-7093-4D2D-9474-D416A13A8B25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0127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2019/8/28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9744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2019/8/28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730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2019/8/28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611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2019/8/28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7194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2019/8/28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879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2019/8/28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0012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2019/8/28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078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2019/8/28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9668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2019/8/28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506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2019/8/28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2143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814B4-6122-470E-8BAD-FB3DC17D9E56}" type="datetimeFigureOut">
              <a:rPr kumimoji="1" lang="ja-JP" altLang="en-US" smtClean="0"/>
              <a:t>2019/8/28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85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814B4-6122-470E-8BAD-FB3DC17D9E56}" type="datetimeFigureOut">
              <a:rPr kumimoji="1" lang="ja-JP" altLang="en-US" smtClean="0"/>
              <a:t>2019/8/28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3C5A4-D77E-4248-9597-C5F8C86CFB91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145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66823" y="1917700"/>
            <a:ext cx="862999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Index of the BGN level and proposal of limit value</a:t>
            </a:r>
          </a:p>
          <a:p>
            <a:pPr algn="ctr"/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JASIC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8940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/>
          <p:cNvSpPr txBox="1"/>
          <p:nvPr/>
        </p:nvSpPr>
        <p:spPr>
          <a:xfrm>
            <a:off x="873213" y="935001"/>
            <a:ext cx="81636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There is a research report</a:t>
            </a:r>
            <a:r>
              <a:rPr lang="en-US" altLang="ja-JP" sz="2400" baseline="30000" dirty="0" smtClean="0"/>
              <a:t>1) </a:t>
            </a:r>
            <a:r>
              <a:rPr lang="en-US" altLang="ja-JP" sz="2400" dirty="0" smtClean="0"/>
              <a:t>about BGN level in Japan.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/>
              <a:t>25 public research institutes attend this research project.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2,383 </a:t>
            </a:r>
            <a:r>
              <a:rPr lang="en-US" altLang="ja-JP" sz="2400" dirty="0"/>
              <a:t>measurement data were obtained by predefined measurement protocol.</a:t>
            </a:r>
            <a:r>
              <a:rPr lang="ja-JP" altLang="en-US" sz="2400" dirty="0"/>
              <a:t> </a:t>
            </a:r>
            <a:r>
              <a:rPr lang="en-US" altLang="ja-JP" sz="2400" dirty="0"/>
              <a:t>The data are 10 minutes L</a:t>
            </a:r>
            <a:r>
              <a:rPr lang="en-US" altLang="ja-JP" sz="2400" baseline="-25000" dirty="0"/>
              <a:t>Aeq</a:t>
            </a:r>
            <a:r>
              <a:rPr lang="en-US" altLang="ja-JP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/>
              <a:t>The data are averaged at each </a:t>
            </a:r>
            <a:r>
              <a:rPr lang="en-US" altLang="ja-JP" sz="2400" dirty="0" smtClean="0"/>
              <a:t>predefined location </a:t>
            </a:r>
            <a:r>
              <a:rPr lang="en-US" altLang="ja-JP" sz="2400" dirty="0"/>
              <a:t>category</a:t>
            </a:r>
            <a:r>
              <a:rPr lang="en-US" altLang="ja-JP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807842" y="6022478"/>
            <a:ext cx="61022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1) S</a:t>
            </a:r>
            <a:r>
              <a:rPr lang="en-US" altLang="ja-JP" sz="1600" dirty="0"/>
              <a:t>. Sueoka., et. al, "An Investigation of the New Index of the Noise Level in Japan (in Japanese)," Journal of Environmental Laboratories Association, Vol.34, no.22, 22, 2009 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8238" y="156520"/>
            <a:ext cx="6697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28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Research report about</a:t>
            </a:r>
            <a:r>
              <a:rPr kumimoji="1" lang="en-US" altLang="ja-JP" sz="2800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28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BGN level</a:t>
            </a:r>
            <a:endParaRPr kumimoji="1" lang="ja-JP" altLang="en-US" sz="28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576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274569" y="539456"/>
            <a:ext cx="7881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1.</a:t>
            </a:r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r>
              <a:rPr lang="en-US" altLang="ja-JP" dirty="0" smtClean="0"/>
              <a:t>2.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238" y="156520"/>
            <a:ext cx="9783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en-US" altLang="ja-JP" sz="28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Index of the BGN level : Road transportation areas</a:t>
            </a:r>
            <a:endParaRPr kumimoji="1" lang="ja-JP" altLang="en-US" sz="28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10520" y="3011948"/>
            <a:ext cx="46770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Based </a:t>
            </a:r>
            <a:r>
              <a:rPr lang="en-US" altLang="ja-JP" dirty="0"/>
              <a:t>on the above background, the followings are appropriate BGN levels when 3 different sound level modes are used.</a:t>
            </a:r>
            <a:endParaRPr lang="en-US" altLang="ja-JP" dirty="0"/>
          </a:p>
          <a:p>
            <a:r>
              <a:rPr lang="en-US" altLang="ja-JP" dirty="0"/>
              <a:t>(All </a:t>
            </a:r>
            <a:r>
              <a:rPr lang="en-US" altLang="ja-JP" dirty="0" smtClean="0"/>
              <a:t>values </a:t>
            </a:r>
            <a:r>
              <a:rPr lang="en-US" altLang="ja-JP" dirty="0"/>
              <a:t>are L</a:t>
            </a:r>
            <a:r>
              <a:rPr lang="en-US" altLang="ja-JP" baseline="-25000" dirty="0"/>
              <a:t>Aeq</a:t>
            </a:r>
            <a:r>
              <a:rPr lang="en-US" altLang="ja-JP" dirty="0"/>
              <a:t>. )</a:t>
            </a:r>
          </a:p>
          <a:p>
            <a:r>
              <a:rPr kumimoji="1" lang="en-US" altLang="ja-JP" dirty="0"/>
              <a:t>	</a:t>
            </a:r>
          </a:p>
          <a:p>
            <a:r>
              <a:rPr kumimoji="1" lang="en-US" altLang="ja-JP" dirty="0" smtClean="0"/>
              <a:t>                BGN level of High mode      </a:t>
            </a:r>
            <a:r>
              <a:rPr kumimoji="1" lang="en-US" altLang="ja-JP" dirty="0"/>
              <a:t>: 65dB </a:t>
            </a:r>
            <a:r>
              <a:rPr lang="en-US" altLang="ja-JP" dirty="0"/>
              <a:t>-</a:t>
            </a:r>
            <a:endParaRPr kumimoji="1" lang="en-US" altLang="ja-JP" dirty="0"/>
          </a:p>
          <a:p>
            <a:r>
              <a:rPr lang="en-US" altLang="ja-JP" dirty="0"/>
              <a:t> </a:t>
            </a:r>
            <a:r>
              <a:rPr lang="en-US" altLang="ja-JP" dirty="0" smtClean="0"/>
              <a:t>               BGN level of </a:t>
            </a:r>
            <a:r>
              <a:rPr lang="en-US" altLang="ja-JP" dirty="0" smtClean="0"/>
              <a:t>Normal mode</a:t>
            </a:r>
            <a:r>
              <a:rPr lang="en-US" altLang="ja-JP" dirty="0" smtClean="0"/>
              <a:t> </a:t>
            </a:r>
            <a:r>
              <a:rPr lang="en-US" altLang="ja-JP" dirty="0"/>
              <a:t>: </a:t>
            </a:r>
            <a:r>
              <a:rPr lang="en-US" altLang="ja-JP" dirty="0" smtClean="0"/>
              <a:t>40 </a:t>
            </a:r>
            <a:r>
              <a:rPr lang="en-US" altLang="ja-JP" dirty="0"/>
              <a:t>- 65 dB</a:t>
            </a:r>
          </a:p>
          <a:p>
            <a:r>
              <a:rPr kumimoji="1" lang="en-US" altLang="ja-JP" dirty="0" smtClean="0"/>
              <a:t>                BGN level of Low mode       </a:t>
            </a:r>
            <a:r>
              <a:rPr kumimoji="1" lang="en-US" altLang="ja-JP" dirty="0"/>
              <a:t>: - </a:t>
            </a:r>
            <a:r>
              <a:rPr kumimoji="1" lang="en-US" altLang="ja-JP" dirty="0" smtClean="0"/>
              <a:t>40 dB</a:t>
            </a:r>
          </a:p>
          <a:p>
            <a:endParaRPr lang="en-US" altLang="ja-JP" dirty="0" smtClean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587" y="4457184"/>
            <a:ext cx="697895" cy="77963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733168" y="535455"/>
            <a:ext cx="90589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 </a:t>
            </a:r>
            <a:r>
              <a:rPr lang="en-US" altLang="ja-JP" dirty="0"/>
              <a:t>TFRA-04-11, </a:t>
            </a:r>
            <a:r>
              <a:rPr lang="en-US" altLang="ja-JP" dirty="0" smtClean="0"/>
              <a:t>there are sentences about the </a:t>
            </a:r>
            <a:r>
              <a:rPr lang="en-US" altLang="ja-JP" dirty="0"/>
              <a:t>usage </a:t>
            </a:r>
            <a:r>
              <a:rPr lang="en-US" altLang="ja-JP" dirty="0" smtClean="0"/>
              <a:t>situations </a:t>
            </a:r>
            <a:r>
              <a:rPr lang="en-US" altLang="ja-JP" dirty="0"/>
              <a:t>of </a:t>
            </a:r>
            <a:r>
              <a:rPr lang="en-US" altLang="ja-JP" dirty="0" smtClean="0"/>
              <a:t>3 different sound level modes.</a:t>
            </a:r>
          </a:p>
          <a:p>
            <a:r>
              <a:rPr lang="en-US" altLang="ja-JP" dirty="0" smtClean="0"/>
              <a:t>The situations are </a:t>
            </a:r>
            <a:r>
              <a:rPr lang="en-US" altLang="ja-JP" dirty="0"/>
              <a:t>defined as follows.</a:t>
            </a:r>
          </a:p>
          <a:p>
            <a:r>
              <a:rPr lang="en-US" altLang="ja-JP" dirty="0" smtClean="0"/>
              <a:t>	Low </a:t>
            </a:r>
            <a:r>
              <a:rPr lang="en-US" altLang="ja-JP" dirty="0"/>
              <a:t>mode </a:t>
            </a:r>
            <a:r>
              <a:rPr lang="en-US" altLang="ja-JP" dirty="0" smtClean="0"/>
              <a:t>      : Quiet </a:t>
            </a:r>
            <a:r>
              <a:rPr lang="en-US" altLang="ja-JP" dirty="0"/>
              <a:t>times (e.g. during 10 pm to 5 am)</a:t>
            </a:r>
          </a:p>
          <a:p>
            <a:r>
              <a:rPr lang="en-US" altLang="ja-JP" dirty="0"/>
              <a:t>    </a:t>
            </a:r>
            <a:r>
              <a:rPr lang="en-US" altLang="ja-JP" dirty="0" smtClean="0"/>
              <a:t>             		          Quiet </a:t>
            </a:r>
            <a:r>
              <a:rPr lang="en-US" altLang="ja-JP" dirty="0"/>
              <a:t>area</a:t>
            </a:r>
          </a:p>
          <a:p>
            <a:r>
              <a:rPr lang="en-US" altLang="ja-JP" dirty="0" smtClean="0"/>
              <a:t>    	Normal </a:t>
            </a:r>
            <a:r>
              <a:rPr lang="en-US" altLang="ja-JP" dirty="0"/>
              <a:t>mode : </a:t>
            </a:r>
            <a:r>
              <a:rPr lang="en-US" altLang="ja-JP" dirty="0" smtClean="0"/>
              <a:t>Normal </a:t>
            </a:r>
            <a:r>
              <a:rPr lang="en-US" altLang="ja-JP" dirty="0"/>
              <a:t>traffic hours  (e.g. during 5 am to 10 pm) </a:t>
            </a:r>
            <a:endParaRPr lang="en-US" altLang="ja-JP" dirty="0" smtClean="0"/>
          </a:p>
          <a:p>
            <a:r>
              <a:rPr kumimoji="1" lang="en-US" altLang="ja-JP" dirty="0" smtClean="0"/>
              <a:t>    	High mode      : Very loud time and/or very loud place</a:t>
            </a:r>
          </a:p>
          <a:p>
            <a:r>
              <a:rPr lang="en-US" altLang="ja-JP" dirty="0" smtClean="0"/>
              <a:t>These sentences were deleted from present draft of new regulation. </a:t>
            </a:r>
          </a:p>
          <a:p>
            <a:r>
              <a:rPr lang="en-US" altLang="ja-JP" dirty="0" smtClean="0"/>
              <a:t>But TF still have</a:t>
            </a:r>
            <a:r>
              <a:rPr lang="ja-JP" altLang="en-US" dirty="0" smtClean="0"/>
              <a:t> </a:t>
            </a:r>
            <a:r>
              <a:rPr lang="en-US" altLang="ja-JP" dirty="0" smtClean="0"/>
              <a:t>common understanding.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672281" y="1145059"/>
            <a:ext cx="6128951" cy="1112109"/>
          </a:xfrm>
          <a:prstGeom prst="rect">
            <a:avLst/>
          </a:prstGeom>
          <a:noFill/>
          <a:ln>
            <a:solidFill>
              <a:srgbClr val="FF99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366946" y="3040786"/>
            <a:ext cx="4485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/>
              <a:t>Measurement </a:t>
            </a:r>
            <a:r>
              <a:rPr lang="en-US" altLang="ja-JP" sz="1400" dirty="0"/>
              <a:t>results of </a:t>
            </a:r>
            <a:r>
              <a:rPr lang="en-US" altLang="ja-JP" sz="1400" dirty="0" smtClean="0"/>
              <a:t>road transportation </a:t>
            </a:r>
            <a:r>
              <a:rPr lang="en-US" altLang="ja-JP" sz="1400" dirty="0"/>
              <a:t>area (Outside)</a:t>
            </a:r>
            <a:endParaRPr kumimoji="1" lang="ja-JP" altLang="en-US" sz="1400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2232" y="3342365"/>
            <a:ext cx="4547686" cy="282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65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8238" y="156520"/>
            <a:ext cx="66973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28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Scene of evaluation test</a:t>
            </a:r>
            <a:endParaRPr kumimoji="1" lang="ja-JP" altLang="en-US" sz="28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2937"/>
            <a:ext cx="9906000" cy="5572125"/>
          </a:xfrm>
          <a:prstGeom prst="rect">
            <a:avLst/>
          </a:prstGeom>
        </p:spPr>
      </p:pic>
      <p:sp>
        <p:nvSpPr>
          <p:cNvPr id="4" name="円/楕円 3"/>
          <p:cNvSpPr/>
          <p:nvPr/>
        </p:nvSpPr>
        <p:spPr>
          <a:xfrm>
            <a:off x="8138984" y="4135395"/>
            <a:ext cx="1153297" cy="1153297"/>
          </a:xfrm>
          <a:prstGeom prst="ellipse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7298724" y="4917989"/>
            <a:ext cx="897925" cy="494270"/>
          </a:xfrm>
          <a:prstGeom prst="straightConnector1">
            <a:avLst/>
          </a:prstGeom>
          <a:ln w="19050">
            <a:solidFill>
              <a:srgbClr val="FF33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/>
          <p:cNvSpPr/>
          <p:nvPr/>
        </p:nvSpPr>
        <p:spPr>
          <a:xfrm>
            <a:off x="4953000" y="2974621"/>
            <a:ext cx="667265" cy="1425146"/>
          </a:xfrm>
          <a:prstGeom prst="ellipse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円/楕円 10"/>
          <p:cNvSpPr/>
          <p:nvPr/>
        </p:nvSpPr>
        <p:spPr>
          <a:xfrm>
            <a:off x="216243" y="2974621"/>
            <a:ext cx="667265" cy="1425146"/>
          </a:xfrm>
          <a:prstGeom prst="ellipse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1935891" y="3492082"/>
            <a:ext cx="683740" cy="643313"/>
          </a:xfrm>
          <a:prstGeom prst="ellipse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3385751" y="1489984"/>
            <a:ext cx="1762897" cy="1469460"/>
          </a:xfrm>
          <a:prstGeom prst="straightConnector1">
            <a:avLst/>
          </a:prstGeom>
          <a:ln w="19050">
            <a:solidFill>
              <a:srgbClr val="FF33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>
            <a:off x="2265404" y="1441072"/>
            <a:ext cx="667267" cy="2006329"/>
          </a:xfrm>
          <a:prstGeom prst="straightConnector1">
            <a:avLst/>
          </a:prstGeom>
          <a:ln w="19050">
            <a:solidFill>
              <a:srgbClr val="FF33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H="1">
            <a:off x="659026" y="1441072"/>
            <a:ext cx="2170672" cy="1518372"/>
          </a:xfrm>
          <a:prstGeom prst="straightConnector1">
            <a:avLst/>
          </a:prstGeom>
          <a:ln w="19050">
            <a:solidFill>
              <a:srgbClr val="FF33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2005911" y="1155244"/>
            <a:ext cx="205533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Speaker for BGN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8715632" y="3447401"/>
            <a:ext cx="817605" cy="27424"/>
          </a:xfrm>
          <a:prstGeom prst="straightConnector1">
            <a:avLst/>
          </a:prstGeom>
          <a:ln w="19050">
            <a:solidFill>
              <a:srgbClr val="FF33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6507891" y="2999266"/>
            <a:ext cx="232307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Heavy duty vehicle    with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idling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3D81E738-813F-4CB5-8FF7-8F0CC76C3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3C5A4-D77E-4248-9597-C5F8C86CFB91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428737" y="5239263"/>
            <a:ext cx="189470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Speaker for warning sound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 flipV="1">
            <a:off x="2170668" y="4061610"/>
            <a:ext cx="762003" cy="712268"/>
          </a:xfrm>
          <a:prstGeom prst="straightConnector1">
            <a:avLst/>
          </a:prstGeom>
          <a:ln w="19050">
            <a:solidFill>
              <a:srgbClr val="FF33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416002" y="4668033"/>
            <a:ext cx="453699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Test participant :</a:t>
            </a:r>
          </a:p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</a:t>
            </a: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ear position is set at 1.2 m height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0200" y="82379"/>
            <a:ext cx="3329175" cy="249348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</p:pic>
      <p:sp>
        <p:nvSpPr>
          <p:cNvPr id="14" name="テキスト ボックス 13"/>
          <p:cNvSpPr txBox="1"/>
          <p:nvPr/>
        </p:nvSpPr>
        <p:spPr>
          <a:xfrm>
            <a:off x="7817713" y="518984"/>
            <a:ext cx="1878227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B050"/>
                </a:solidFill>
              </a:rPr>
              <a:t>Layout of the test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78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470" y="2012362"/>
            <a:ext cx="4299947" cy="258480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54" y="1989785"/>
            <a:ext cx="4312086" cy="2584347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2319866" y="1490633"/>
            <a:ext cx="635000" cy="338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9614" y="648000"/>
            <a:ext cx="5212731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00B0F0"/>
                </a:solidFill>
              </a:rPr>
              <a:t>Please evaluate the total impression of the warning sound in nine stages</a:t>
            </a:r>
            <a:endParaRPr lang="ja-JP" altLang="ja-JP" sz="2400" dirty="0">
              <a:solidFill>
                <a:srgbClr val="00B0F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319866" y="1490633"/>
            <a:ext cx="635000" cy="338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319866" y="1490633"/>
            <a:ext cx="635000" cy="338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803784" y="1887005"/>
            <a:ext cx="6524367" cy="2170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238" y="156520"/>
            <a:ext cx="7471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0070C0"/>
                </a:solidFill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　</a:t>
            </a:r>
            <a:r>
              <a:rPr lang="en-US" altLang="ja-JP" sz="2800" dirty="0">
                <a:solidFill>
                  <a:srgbClr val="0070C0"/>
                </a:solidFill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Question : Integrated Evaluation Score</a:t>
            </a:r>
            <a:endParaRPr kumimoji="1" lang="ja-JP" altLang="en-US" sz="2800" dirty="0">
              <a:solidFill>
                <a:srgbClr val="0070C0"/>
              </a:solidFill>
              <a:latin typeface="Tahoma" panose="020B0604030504040204" pitchFamily="34" charset="0"/>
              <a:ea typeface="メイリオ" panose="020B0604030504040204" pitchFamily="50" charset="-128"/>
              <a:cs typeface="Tahoma" panose="020B060403050404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96044" y="4619775"/>
            <a:ext cx="2461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Tonal Sound </a:t>
            </a:r>
            <a:r>
              <a:rPr lang="en-US" altLang="ja-JP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(2.1kHz)</a:t>
            </a:r>
            <a:endParaRPr kumimoji="1" lang="ja-JP" altLang="en-US" dirty="0">
              <a:solidFill>
                <a:srgbClr val="0070C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78115" y="4619776"/>
            <a:ext cx="2180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Broad Band Sound</a:t>
            </a:r>
            <a:endParaRPr kumimoji="1" lang="ja-JP" altLang="en-US" dirty="0">
              <a:solidFill>
                <a:srgbClr val="0070C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xmlns="" id="{9455A6E5-103F-46C1-A660-B553212C4F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2619" y="49840"/>
            <a:ext cx="3139943" cy="2069828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551942" y="5031983"/>
            <a:ext cx="88062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The result which is higher than score 3 and lower score 7 is appropriate for </a:t>
            </a:r>
            <a:r>
              <a:rPr lang="en-US" altLang="ja-JP" dirty="0" smtClean="0"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“Normal </a:t>
            </a:r>
            <a:r>
              <a:rPr lang="en-US" altLang="ja-JP" dirty="0"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mode” limit value.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Taking into account normal BGN L</a:t>
            </a:r>
            <a:r>
              <a:rPr lang="en-US" altLang="ja-JP" baseline="-25000" dirty="0"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Aeq</a:t>
            </a:r>
            <a:r>
              <a:rPr lang="en-US" altLang="ja-JP" dirty="0"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, appropriate limit values are as follows.</a:t>
            </a:r>
          </a:p>
          <a:p>
            <a:r>
              <a:rPr lang="ja-JP" altLang="en-US" dirty="0"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　 </a:t>
            </a:r>
            <a:r>
              <a:rPr lang="en-US" altLang="ja-JP" dirty="0"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	Lower limit value	</a:t>
            </a:r>
            <a:r>
              <a:rPr lang="en-US" altLang="ja-JP" dirty="0" smtClean="0"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of "Normal mode" : </a:t>
            </a:r>
            <a:r>
              <a:rPr lang="en-US" altLang="ja-JP" dirty="0"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50 - 60dB</a:t>
            </a:r>
          </a:p>
          <a:p>
            <a:r>
              <a:rPr lang="en-US" altLang="ja-JP" dirty="0"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    	Upper limit value 	</a:t>
            </a:r>
            <a:r>
              <a:rPr lang="en-US" altLang="ja-JP" dirty="0" smtClean="0"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of "Normal mode" : </a:t>
            </a:r>
            <a:r>
              <a:rPr lang="en-US" altLang="ja-JP" dirty="0"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70 - 80dB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7202666" y="737957"/>
            <a:ext cx="2485032" cy="6707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847191" y="2789041"/>
            <a:ext cx="3642431" cy="7655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5884617" y="2784920"/>
            <a:ext cx="3642431" cy="7655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115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238" y="156520"/>
            <a:ext cx="7471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0070C0"/>
                </a:solidFill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　</a:t>
            </a:r>
            <a:r>
              <a:rPr lang="en-US" altLang="ja-JP" sz="2800" dirty="0" smtClean="0">
                <a:solidFill>
                  <a:srgbClr val="0070C0"/>
                </a:solidFill>
                <a:latin typeface="Tahoma" panose="020B0604030504040204" pitchFamily="34" charset="0"/>
                <a:ea typeface="メイリオ" panose="020B0604030504040204" pitchFamily="50" charset="-128"/>
                <a:cs typeface="Tahoma" panose="020B0604030504040204" pitchFamily="34" charset="0"/>
              </a:rPr>
              <a:t>Conclusion</a:t>
            </a:r>
            <a:endParaRPr kumimoji="1" lang="ja-JP" altLang="en-US" sz="2800" dirty="0">
              <a:solidFill>
                <a:srgbClr val="0070C0"/>
              </a:solidFill>
              <a:latin typeface="Tahoma" panose="020B0604030504040204" pitchFamily="34" charset="0"/>
              <a:ea typeface="メイリオ" panose="020B0604030504040204" pitchFamily="50" charset="-128"/>
              <a:cs typeface="Tahoma" panose="020B060403050404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1189" y="679626"/>
            <a:ext cx="983185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Results from large number of research data</a:t>
            </a:r>
            <a:r>
              <a:rPr lang="en-US" altLang="ja-JP" sz="2400" dirty="0"/>
              <a:t>, </a:t>
            </a:r>
            <a:r>
              <a:rPr lang="en-US" altLang="ja-JP" sz="2400" dirty="0" smtClean="0"/>
              <a:t>the </a:t>
            </a:r>
            <a:r>
              <a:rPr lang="en-US" altLang="ja-JP" sz="2400" dirty="0"/>
              <a:t>following index of BGN </a:t>
            </a:r>
            <a:r>
              <a:rPr lang="en-US" altLang="ja-JP" sz="2400" dirty="0" smtClean="0"/>
              <a:t>    at </a:t>
            </a:r>
            <a:r>
              <a:rPr lang="en-US" altLang="ja-JP" sz="2400" dirty="0"/>
              <a:t>3 areas are </a:t>
            </a:r>
            <a:r>
              <a:rPr lang="en-US" altLang="ja-JP" sz="2400" dirty="0" smtClean="0"/>
              <a:t>appropriate.</a:t>
            </a:r>
          </a:p>
          <a:p>
            <a:r>
              <a:rPr lang="en-US" altLang="ja-JP" sz="2400" dirty="0" smtClean="0"/>
              <a:t>    (</a:t>
            </a:r>
            <a:r>
              <a:rPr lang="en-US" altLang="ja-JP" sz="2400" dirty="0"/>
              <a:t>All levels are L</a:t>
            </a:r>
            <a:r>
              <a:rPr lang="en-US" altLang="ja-JP" sz="2400" baseline="-25000" dirty="0"/>
              <a:t>Aeq</a:t>
            </a:r>
            <a:r>
              <a:rPr lang="en-US" altLang="ja-JP" sz="2400" dirty="0"/>
              <a:t>. )</a:t>
            </a:r>
          </a:p>
          <a:p>
            <a:r>
              <a:rPr lang="en-US" altLang="ja-JP" sz="2400" dirty="0" smtClean="0"/>
              <a:t>	  High </a:t>
            </a:r>
            <a:r>
              <a:rPr lang="en-US" altLang="ja-JP" sz="2400" dirty="0"/>
              <a:t>BGN area      : 65dB -</a:t>
            </a:r>
          </a:p>
          <a:p>
            <a:r>
              <a:rPr lang="en-US" altLang="ja-JP" sz="2400" dirty="0" smtClean="0"/>
              <a:t>	  Normal </a:t>
            </a:r>
            <a:r>
              <a:rPr lang="en-US" altLang="ja-JP" sz="2400" dirty="0"/>
              <a:t>BGN area : </a:t>
            </a:r>
            <a:r>
              <a:rPr lang="en-US" altLang="ja-JP" sz="2400" dirty="0" smtClean="0"/>
              <a:t>40 </a:t>
            </a:r>
            <a:r>
              <a:rPr lang="en-US" altLang="ja-JP" sz="2400" dirty="0"/>
              <a:t>- 65 dB</a:t>
            </a:r>
          </a:p>
          <a:p>
            <a:r>
              <a:rPr lang="en-US" altLang="ja-JP" sz="2400" dirty="0" smtClean="0"/>
              <a:t>	  Low </a:t>
            </a:r>
            <a:r>
              <a:rPr lang="en-US" altLang="ja-JP" sz="2400" dirty="0"/>
              <a:t>BGN area       : - </a:t>
            </a:r>
            <a:r>
              <a:rPr lang="en-US" altLang="ja-JP" sz="2400" dirty="0" smtClean="0"/>
              <a:t>40 </a:t>
            </a:r>
            <a:r>
              <a:rPr lang="en-US" altLang="ja-JP" sz="2400" dirty="0"/>
              <a:t>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/>
              <a:t>Taking into account normal BGN L</a:t>
            </a:r>
            <a:r>
              <a:rPr lang="en-US" altLang="ja-JP" sz="2400" baseline="-25000" dirty="0"/>
              <a:t>Aeq</a:t>
            </a:r>
            <a:r>
              <a:rPr lang="en-US" altLang="ja-JP" sz="2400" dirty="0"/>
              <a:t>, appropriate limit values are as follows.</a:t>
            </a:r>
          </a:p>
          <a:p>
            <a:r>
              <a:rPr lang="en-US" altLang="ja-JP" sz="2400" dirty="0"/>
              <a:t>	 </a:t>
            </a:r>
            <a:r>
              <a:rPr lang="en-US" altLang="ja-JP" sz="2400" dirty="0" smtClean="0"/>
              <a:t> Lower </a:t>
            </a:r>
            <a:r>
              <a:rPr lang="en-US" altLang="ja-JP" sz="2400" dirty="0"/>
              <a:t>limit </a:t>
            </a:r>
            <a:r>
              <a:rPr lang="en-US" altLang="ja-JP" sz="2400" dirty="0" smtClean="0"/>
              <a:t>value of </a:t>
            </a:r>
            <a:r>
              <a:rPr lang="en-US" altLang="ja-JP" sz="2400" dirty="0"/>
              <a:t>"Normal mode" : 50 - 60dB</a:t>
            </a:r>
          </a:p>
          <a:p>
            <a:r>
              <a:rPr lang="en-US" altLang="ja-JP" sz="2400" dirty="0" smtClean="0"/>
              <a:t>               Upper </a:t>
            </a:r>
            <a:r>
              <a:rPr lang="en-US" altLang="ja-JP" sz="2400" dirty="0"/>
              <a:t>limit value </a:t>
            </a:r>
            <a:r>
              <a:rPr lang="en-US" altLang="ja-JP" sz="2400" dirty="0" smtClean="0"/>
              <a:t>of </a:t>
            </a:r>
            <a:r>
              <a:rPr lang="en-US" altLang="ja-JP" sz="2400" dirty="0"/>
              <a:t>"Normal mode" : 70 - </a:t>
            </a:r>
            <a:r>
              <a:rPr lang="en-US" altLang="ja-JP" sz="2400" dirty="0" smtClean="0"/>
              <a:t>80dB</a:t>
            </a:r>
          </a:p>
          <a:p>
            <a:endParaRPr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/>
              <a:t>The </a:t>
            </a:r>
            <a:r>
              <a:rPr lang="en-US" altLang="ja-JP" sz="2400" dirty="0" smtClean="0"/>
              <a:t>proposal of Germany and Japan </a:t>
            </a:r>
            <a:r>
              <a:rPr lang="en-US" altLang="ja-JP" sz="2400" dirty="0" smtClean="0"/>
              <a:t>is verified by these data, too.</a:t>
            </a:r>
            <a:endParaRPr lang="en-US" altLang="ja-JP" sz="2400" dirty="0" smtClean="0"/>
          </a:p>
          <a:p>
            <a:pPr marL="720000"/>
            <a:r>
              <a:rPr lang="en-US" altLang="ja-JP" sz="2400" dirty="0" smtClean="0">
                <a:solidFill>
                  <a:srgbClr val="FF0066"/>
                </a:solidFill>
              </a:rPr>
              <a:t>Normal </a:t>
            </a:r>
            <a:r>
              <a:rPr lang="en-US" altLang="ja-JP" sz="2400" dirty="0" smtClean="0">
                <a:solidFill>
                  <a:srgbClr val="FF0066"/>
                </a:solidFill>
              </a:rPr>
              <a:t>mode limit value </a:t>
            </a:r>
            <a:r>
              <a:rPr lang="en-US" altLang="ja-JP" sz="2400" dirty="0">
                <a:solidFill>
                  <a:srgbClr val="FF0066"/>
                </a:solidFill>
              </a:rPr>
              <a:t>(GRB-65-07</a:t>
            </a:r>
            <a:r>
              <a:rPr lang="en-US" altLang="ja-JP" sz="2400" dirty="0" smtClean="0">
                <a:solidFill>
                  <a:srgbClr val="FF0066"/>
                </a:solidFill>
              </a:rPr>
              <a:t>) :</a:t>
            </a:r>
            <a:r>
              <a:rPr lang="en-US" altLang="ja-JP" sz="2400" dirty="0" smtClean="0">
                <a:solidFill>
                  <a:srgbClr val="FF0066"/>
                </a:solidFill>
              </a:rPr>
              <a:t> </a:t>
            </a:r>
            <a:r>
              <a:rPr lang="en-US" altLang="ja-JP" sz="2400" dirty="0" smtClean="0">
                <a:solidFill>
                  <a:srgbClr val="FF0066"/>
                </a:solidFill>
              </a:rPr>
              <a:t>Min. </a:t>
            </a:r>
            <a:r>
              <a:rPr lang="en-US" altLang="ja-JP" sz="2400" dirty="0" smtClean="0">
                <a:solidFill>
                  <a:srgbClr val="FF0066"/>
                </a:solidFill>
              </a:rPr>
              <a:t>5</a:t>
            </a:r>
            <a:r>
              <a:rPr lang="en-US" altLang="ja-JP" sz="2400" dirty="0" smtClean="0">
                <a:solidFill>
                  <a:srgbClr val="FF0066"/>
                </a:solidFill>
              </a:rPr>
              <a:t>8 </a:t>
            </a:r>
            <a:r>
              <a:rPr lang="en-US" altLang="ja-JP" sz="2400" dirty="0" smtClean="0">
                <a:solidFill>
                  <a:srgbClr val="FF0066"/>
                </a:solidFill>
              </a:rPr>
              <a:t>dB, Max. 78 </a:t>
            </a:r>
            <a:r>
              <a:rPr lang="en-US" altLang="ja-JP" sz="2400" dirty="0" smtClean="0">
                <a:solidFill>
                  <a:srgbClr val="FF0066"/>
                </a:solidFill>
              </a:rPr>
              <a:t>dB</a:t>
            </a:r>
          </a:p>
          <a:p>
            <a:pPr marL="720000"/>
            <a:r>
              <a:rPr lang="en-US" altLang="ja-JP" sz="2400" dirty="0" smtClean="0">
                <a:solidFill>
                  <a:srgbClr val="FF0066"/>
                </a:solidFill>
              </a:rPr>
              <a:t>Range of limit value should be taking into account numerical variation of sound level.</a:t>
            </a:r>
            <a:r>
              <a:rPr lang="en-US" altLang="ja-JP" sz="2400" dirty="0" smtClean="0">
                <a:solidFill>
                  <a:srgbClr val="FF0066"/>
                </a:solidFill>
              </a:rPr>
              <a:t> </a:t>
            </a:r>
            <a:endParaRPr lang="en-US" altLang="ja-JP" sz="2400" dirty="0" smtClean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585586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1" id="{34039A2A-3895-4949-B29D-8D448C160BB3}" vid="{F25AFA44-C9FE-45E3-B143-D19B2369275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785</TotalTime>
  <Words>278</Words>
  <Application>Microsoft Office PowerPoint</Application>
  <PresentationFormat>A4 210 x 297 mm</PresentationFormat>
  <Paragraphs>75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MS PGothic</vt:lpstr>
      <vt:lpstr>メイリオ</vt:lpstr>
      <vt:lpstr>Arial</vt:lpstr>
      <vt:lpstr>Calibri</vt:lpstr>
      <vt:lpstr>Calibri Light</vt:lpstr>
      <vt:lpstr>Tahoma</vt:lpstr>
      <vt:lpstr>テーマ1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NTSEL</dc:creator>
  <cp:lastModifiedBy>NTSEL</cp:lastModifiedBy>
  <cp:revision>78</cp:revision>
  <cp:lastPrinted>2019-08-20T03:01:23Z</cp:lastPrinted>
  <dcterms:created xsi:type="dcterms:W3CDTF">2019-08-07T08:08:43Z</dcterms:created>
  <dcterms:modified xsi:type="dcterms:W3CDTF">2019-08-28T04:25:26Z</dcterms:modified>
</cp:coreProperties>
</file>